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9" r:id="rId4"/>
    <p:sldId id="263"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28BFDD-97E0-430B-8BF2-8D48D987A773}"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239EE-0F37-45A2-921D-AD80D2BFBC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63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8BFDD-97E0-430B-8BF2-8D48D987A773}"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361972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8BFDD-97E0-430B-8BF2-8D48D987A773}"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338578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8BFDD-97E0-430B-8BF2-8D48D987A773}"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118111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8BFDD-97E0-430B-8BF2-8D48D987A773}"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239EE-0F37-45A2-921D-AD80D2BFBC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3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28BFDD-97E0-430B-8BF2-8D48D987A773}" type="datetimeFigureOut">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216423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8BFDD-97E0-430B-8BF2-8D48D987A773}" type="datetimeFigureOut">
              <a:rPr lang="en-US" smtClean="0"/>
              <a:t>10/9/2022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17123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28BFDD-97E0-430B-8BF2-8D48D987A773}" type="datetimeFigureOut">
              <a:rPr lang="en-US" smtClean="0"/>
              <a:t>10/9/2022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11295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28BFDD-97E0-430B-8BF2-8D48D987A773}" type="datetimeFigureOut">
              <a:rPr lang="en-US" smtClean="0"/>
              <a:t>10/9/2022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217539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28BFDD-97E0-430B-8BF2-8D48D987A773}" type="datetimeFigureOut">
              <a:rPr lang="en-US" smtClean="0"/>
              <a:t>10/9/2022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2239EE-0F37-45A2-921D-AD80D2BFBC21}" type="slidenum">
              <a:rPr lang="en-US" smtClean="0"/>
              <a:t>‹#›</a:t>
            </a:fld>
            <a:endParaRPr lang="en-US"/>
          </a:p>
        </p:txBody>
      </p:sp>
    </p:spTree>
    <p:extLst>
      <p:ext uri="{BB962C8B-B14F-4D97-AF65-F5344CB8AC3E}">
        <p14:creationId xmlns:p14="http://schemas.microsoft.com/office/powerpoint/2010/main" val="104992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8BFDD-97E0-430B-8BF2-8D48D987A773}" type="datetimeFigureOut">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117877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28BFDD-97E0-430B-8BF2-8D48D987A773}" type="datetimeFigureOut">
              <a:rPr lang="en-US" smtClean="0"/>
              <a:t>10/9/2022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2239EE-0F37-45A2-921D-AD80D2BFBC2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4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interviewbit.com/blog/difference-between-dbms-and-rdb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8C12-68C7-DD1E-6BEC-D158E2A9E3F4}"/>
              </a:ext>
            </a:extLst>
          </p:cNvPr>
          <p:cNvSpPr>
            <a:spLocks noGrp="1"/>
          </p:cNvSpPr>
          <p:nvPr>
            <p:ph type="ctrTitle"/>
          </p:nvPr>
        </p:nvSpPr>
        <p:spPr>
          <a:xfrm>
            <a:off x="1097280" y="3223459"/>
            <a:ext cx="10811123" cy="1143000"/>
          </a:xfrm>
        </p:spPr>
        <p:txBody>
          <a:bodyPr>
            <a:normAutofit/>
          </a:bodyPr>
          <a:lstStyle/>
          <a:p>
            <a:r>
              <a:rPr lang="en-IN" sz="6000" dirty="0">
                <a:latin typeface="Times New Roman" panose="02020603050405020304" pitchFamily="18" charset="0"/>
                <a:cs typeface="Times New Roman" panose="02020603050405020304" pitchFamily="18" charset="0"/>
              </a:rPr>
              <a:t>Fundamentals For Interviews</a:t>
            </a:r>
            <a:endParaRPr lang="en-US"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BF197EF-A4DB-DDE1-2F76-A55050C3953A}"/>
              </a:ext>
            </a:extLst>
          </p:cNvPr>
          <p:cNvSpPr>
            <a:spLocks noGrp="1"/>
          </p:cNvSpPr>
          <p:nvPr>
            <p:ph type="subTitle" idx="1"/>
          </p:nvPr>
        </p:nvSpPr>
        <p:spPr/>
        <p:txBody>
          <a:bodyPr>
            <a:normAutofit/>
          </a:bodyPr>
          <a:lstStyle/>
          <a:p>
            <a:r>
              <a:rPr lang="en-IN" sz="4400" b="1" dirty="0">
                <a:solidFill>
                  <a:schemeClr val="accent6">
                    <a:lumMod val="50000"/>
                  </a:schemeClr>
                </a:solidFill>
              </a:rPr>
              <a:t>Day 4</a:t>
            </a:r>
            <a:endParaRPr lang="en-US" sz="4400" b="1" dirty="0">
              <a:solidFill>
                <a:schemeClr val="accent6">
                  <a:lumMod val="50000"/>
                </a:schemeClr>
              </a:solidFill>
            </a:endParaRPr>
          </a:p>
        </p:txBody>
      </p:sp>
      <p:sp>
        <p:nvSpPr>
          <p:cNvPr id="4" name="TextBox 3">
            <a:extLst>
              <a:ext uri="{FF2B5EF4-FFF2-40B4-BE49-F238E27FC236}">
                <a16:creationId xmlns:a16="http://schemas.microsoft.com/office/drawing/2014/main" id="{58F5FD5B-B7F6-F8A0-E046-76EF27A8C5C2}"/>
              </a:ext>
            </a:extLst>
          </p:cNvPr>
          <p:cNvSpPr txBox="1"/>
          <p:nvPr/>
        </p:nvSpPr>
        <p:spPr>
          <a:xfrm>
            <a:off x="8216348" y="4784035"/>
            <a:ext cx="3485322" cy="830997"/>
          </a:xfrm>
          <a:prstGeom prst="rect">
            <a:avLst/>
          </a:prstGeom>
          <a:noFill/>
        </p:spPr>
        <p:txBody>
          <a:bodyPr wrap="square" rtlCol="0">
            <a:spAutoFit/>
          </a:bodyPr>
          <a:lstStyle/>
          <a:p>
            <a:r>
              <a:rPr lang="en-IN" sz="2400" b="1" dirty="0"/>
              <a:t>Name: Priyanka Gupta</a:t>
            </a:r>
          </a:p>
          <a:p>
            <a:r>
              <a:rPr lang="en-IN" sz="2400" b="1" dirty="0"/>
              <a:t>Reg no.: 22MCA10082</a:t>
            </a:r>
            <a:endParaRPr lang="en-US" sz="2400" b="1" dirty="0"/>
          </a:p>
        </p:txBody>
      </p:sp>
    </p:spTree>
    <p:extLst>
      <p:ext uri="{BB962C8B-B14F-4D97-AF65-F5344CB8AC3E}">
        <p14:creationId xmlns:p14="http://schemas.microsoft.com/office/powerpoint/2010/main" val="319201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5360-0E3B-E9D5-4C24-3F11BE5FD2AC}"/>
              </a:ext>
            </a:extLst>
          </p:cNvPr>
          <p:cNvSpPr>
            <a:spLocks noGrp="1"/>
          </p:cNvSpPr>
          <p:nvPr>
            <p:ph type="title"/>
          </p:nvPr>
        </p:nvSpPr>
        <p:spPr>
          <a:xfrm>
            <a:off x="-161677" y="286603"/>
            <a:ext cx="10058400" cy="1450757"/>
          </a:xfrm>
        </p:spPr>
        <p:txBody>
          <a:bodyPr>
            <a:normAutofit/>
          </a:bodyPr>
          <a:lstStyle/>
          <a:p>
            <a:r>
              <a:rPr lang="en-IN" sz="6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SQL</a:t>
            </a:r>
            <a:endParaRPr lang="en-US" sz="6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C4D448-7C46-27A9-85DB-BF4DB6E61AE3}"/>
              </a:ext>
            </a:extLst>
          </p:cNvPr>
          <p:cNvSpPr>
            <a:spLocks noGrp="1"/>
          </p:cNvSpPr>
          <p:nvPr>
            <p:ph idx="1"/>
          </p:nvPr>
        </p:nvSpPr>
        <p:spPr>
          <a:xfrm>
            <a:off x="278296" y="1845733"/>
            <a:ext cx="10877384" cy="4502057"/>
          </a:xfrm>
        </p:spPr>
        <p:txBody>
          <a:bodyPr>
            <a:normAutofit/>
          </a:bodyPr>
          <a:lstStyle/>
          <a:p>
            <a:pPr algn="just"/>
            <a:r>
              <a:rPr lang="en-US" sz="6000" b="1" dirty="0">
                <a:solidFill>
                  <a:srgbClr val="000000"/>
                </a:solidFill>
                <a:latin typeface="Times New Roman" panose="02020603050405020304" pitchFamily="18" charset="0"/>
                <a:cs typeface="Times New Roman" panose="02020603050405020304" pitchFamily="18" charset="0"/>
              </a:rPr>
              <a:t> </a:t>
            </a:r>
            <a:endParaRPr lang="en-US" b="1" dirty="0">
              <a:solidFill>
                <a:schemeClr val="tx1"/>
              </a:solidFill>
            </a:endParaRPr>
          </a:p>
        </p:txBody>
      </p:sp>
      <p:sp>
        <p:nvSpPr>
          <p:cNvPr id="7" name="TextBox 6">
            <a:extLst>
              <a:ext uri="{FF2B5EF4-FFF2-40B4-BE49-F238E27FC236}">
                <a16:creationId xmlns:a16="http://schemas.microsoft.com/office/drawing/2014/main" id="{7ED91E2F-DBAA-8F3F-5889-255E095290BD}"/>
              </a:ext>
            </a:extLst>
          </p:cNvPr>
          <p:cNvSpPr txBox="1"/>
          <p:nvPr/>
        </p:nvSpPr>
        <p:spPr>
          <a:xfrm>
            <a:off x="1036320" y="1845733"/>
            <a:ext cx="10119360" cy="4801314"/>
          </a:xfrm>
          <a:prstGeom prst="rect">
            <a:avLst/>
          </a:prstGeom>
          <a:noFill/>
        </p:spPr>
        <p:txBody>
          <a:bodyPr wrap="square">
            <a:spAutoFit/>
          </a:bodyPr>
          <a:lstStyle/>
          <a:p>
            <a:r>
              <a:rPr lang="en-US" b="1" dirty="0">
                <a:latin typeface="-apple-system"/>
              </a:rPr>
              <a:t>1</a:t>
            </a:r>
            <a:r>
              <a:rPr lang="en-US" b="1" dirty="0">
                <a:effectLst/>
                <a:latin typeface="-apple-system"/>
              </a:rPr>
              <a:t>. What is Database?</a:t>
            </a:r>
          </a:p>
          <a:p>
            <a:r>
              <a:rPr lang="en-US" dirty="0">
                <a:solidFill>
                  <a:srgbClr val="373E3F"/>
                </a:solidFill>
                <a:effectLst/>
                <a:latin typeface="-apple-system"/>
              </a:rPr>
              <a:t>A database is an organized collection of data, stored and retrieved digitally from a remote or local computer system.</a:t>
            </a:r>
          </a:p>
          <a:p>
            <a:r>
              <a:rPr lang="en-US" dirty="0">
                <a:solidFill>
                  <a:srgbClr val="373E3F"/>
                </a:solidFill>
                <a:effectLst/>
                <a:latin typeface="-apple-system"/>
              </a:rPr>
              <a:t> </a:t>
            </a:r>
          </a:p>
          <a:p>
            <a:r>
              <a:rPr lang="en-US" b="1" dirty="0">
                <a:effectLst/>
                <a:latin typeface="-apple-system"/>
              </a:rPr>
              <a:t>2. What is DBMS?</a:t>
            </a:r>
            <a:endParaRPr lang="en-US" b="1" i="0" dirty="0">
              <a:solidFill>
                <a:srgbClr val="515151"/>
              </a:solidFill>
              <a:effectLst/>
              <a:latin typeface="-apple-system"/>
            </a:endParaRPr>
          </a:p>
          <a:p>
            <a:r>
              <a:rPr lang="en-US" dirty="0">
                <a:solidFill>
                  <a:srgbClr val="373E3F"/>
                </a:solidFill>
                <a:effectLst/>
                <a:latin typeface="-apple-system"/>
              </a:rPr>
              <a:t>DBMS stands for Database Management System. DBMS is a system software responsible for the creation, retrieval, </a:t>
            </a:r>
            <a:r>
              <a:rPr lang="en-US" dirty="0" err="1">
                <a:solidFill>
                  <a:srgbClr val="373E3F"/>
                </a:solidFill>
                <a:effectLst/>
                <a:latin typeface="-apple-system"/>
              </a:rPr>
              <a:t>updation</a:t>
            </a:r>
            <a:r>
              <a:rPr lang="en-US" dirty="0">
                <a:solidFill>
                  <a:srgbClr val="373E3F"/>
                </a:solidFill>
                <a:effectLst/>
                <a:latin typeface="-apple-system"/>
              </a:rPr>
              <a:t>, and management of the database. It ensures that our data is consistent, organized, and is easily accessible by serving as an interface between the database and its end-users or application software.</a:t>
            </a:r>
          </a:p>
          <a:p>
            <a:endParaRPr lang="en-US" dirty="0">
              <a:solidFill>
                <a:srgbClr val="373E3F"/>
              </a:solidFill>
              <a:effectLst/>
              <a:latin typeface="-apple-system"/>
            </a:endParaRPr>
          </a:p>
          <a:p>
            <a:pPr algn="l"/>
            <a:r>
              <a:rPr lang="en-US" b="1" i="0" dirty="0">
                <a:solidFill>
                  <a:srgbClr val="515151"/>
                </a:solidFill>
                <a:effectLst/>
                <a:latin typeface="-apple-system"/>
              </a:rPr>
              <a:t> 3. </a:t>
            </a:r>
            <a:r>
              <a:rPr lang="en-US" b="1" i="0" dirty="0">
                <a:effectLst/>
                <a:latin typeface="-apple-system"/>
              </a:rPr>
              <a:t>What is RDBMS? How is it different from DBMS?</a:t>
            </a:r>
          </a:p>
          <a:p>
            <a:pPr algn="l"/>
            <a:r>
              <a:rPr lang="en-US" b="0" i="0" dirty="0">
                <a:solidFill>
                  <a:srgbClr val="373E3F"/>
                </a:solidFill>
                <a:effectLst/>
                <a:latin typeface="-apple-system"/>
              </a:rPr>
              <a:t>RDBMS stands for Relational Database Management System. The key difference </a:t>
            </a:r>
            <a:r>
              <a:rPr lang="en-US" b="0" i="0" u="none" strike="noStrike" dirty="0">
                <a:solidFill>
                  <a:srgbClr val="0B65BF"/>
                </a:solidFill>
                <a:effectLst/>
                <a:latin typeface="-apple-system"/>
                <a:hlinkClick r:id="rId2"/>
              </a:rPr>
              <a:t>here</a:t>
            </a:r>
            <a:r>
              <a:rPr lang="en-US" b="0" i="0" dirty="0">
                <a:solidFill>
                  <a:srgbClr val="373E3F"/>
                </a:solidFill>
                <a:effectLst/>
                <a:latin typeface="-apple-system"/>
              </a:rPr>
              <a:t>, compared to DBMS, is that RDBMS stores data in the form of a collection of tables, and relations can be defined between the common fields of these tables.</a:t>
            </a:r>
            <a:endParaRPr lang="en-US" b="1" i="0" dirty="0">
              <a:effectLst/>
              <a:latin typeface="-apple-system"/>
            </a:endParaRPr>
          </a:p>
          <a:p>
            <a:br>
              <a:rPr lang="en-US" dirty="0"/>
            </a:br>
            <a:endParaRPr lang="en-US" dirty="0">
              <a:solidFill>
                <a:srgbClr val="373E3F"/>
              </a:solidFill>
              <a:effectLst/>
              <a:latin typeface="-apple-system"/>
            </a:endParaRPr>
          </a:p>
          <a:p>
            <a:endParaRPr lang="en-US" b="1" dirty="0">
              <a:effectLst/>
              <a:latin typeface="-apple-system"/>
            </a:endParaRPr>
          </a:p>
        </p:txBody>
      </p:sp>
    </p:spTree>
    <p:extLst>
      <p:ext uri="{BB962C8B-B14F-4D97-AF65-F5344CB8AC3E}">
        <p14:creationId xmlns:p14="http://schemas.microsoft.com/office/powerpoint/2010/main" val="416763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4E890E-4A52-B688-6664-2E53F63F584E}"/>
              </a:ext>
            </a:extLst>
          </p:cNvPr>
          <p:cNvSpPr txBox="1"/>
          <p:nvPr/>
        </p:nvSpPr>
        <p:spPr>
          <a:xfrm>
            <a:off x="185531" y="458714"/>
            <a:ext cx="10933044" cy="646331"/>
          </a:xfrm>
          <a:prstGeom prst="rect">
            <a:avLst/>
          </a:prstGeom>
          <a:noFill/>
        </p:spPr>
        <p:txBody>
          <a:bodyPr wrap="square">
            <a:spAutoFit/>
          </a:bodyPr>
          <a:lstStyle/>
          <a:p>
            <a:endParaRPr lang="en-US" b="1" i="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B1DC47-415F-D41E-EC5F-EAA76F760F3D}"/>
              </a:ext>
            </a:extLst>
          </p:cNvPr>
          <p:cNvSpPr txBox="1"/>
          <p:nvPr/>
        </p:nvSpPr>
        <p:spPr>
          <a:xfrm>
            <a:off x="569842" y="458714"/>
            <a:ext cx="11290853" cy="4801314"/>
          </a:xfrm>
          <a:prstGeom prst="rect">
            <a:avLst/>
          </a:prstGeom>
          <a:noFill/>
        </p:spPr>
        <p:txBody>
          <a:bodyPr wrap="square">
            <a:spAutoFit/>
          </a:bodyPr>
          <a:lstStyle/>
          <a:p>
            <a:pPr algn="l"/>
            <a:r>
              <a:rPr lang="en-US" b="1" i="0" dirty="0">
                <a:effectLst/>
                <a:latin typeface="-apple-system"/>
              </a:rPr>
              <a:t>4. What is SQL?</a:t>
            </a:r>
          </a:p>
          <a:p>
            <a:r>
              <a:rPr lang="en-US" dirty="0">
                <a:solidFill>
                  <a:srgbClr val="373E3F"/>
                </a:solidFill>
                <a:effectLst/>
                <a:latin typeface="-apple-system"/>
              </a:rPr>
              <a:t>SQL stands for Structured Query Language. It is the standard language for relational database management systems. It is especially useful in handling organized data comprised of entities (variables) and relations between different entities of the data</a:t>
            </a:r>
          </a:p>
          <a:p>
            <a:endParaRPr lang="en-US" dirty="0">
              <a:solidFill>
                <a:srgbClr val="373E3F"/>
              </a:solidFill>
              <a:effectLst/>
              <a:latin typeface="-apple-system"/>
            </a:endParaRPr>
          </a:p>
          <a:p>
            <a:r>
              <a:rPr lang="en-US" b="1" dirty="0">
                <a:effectLst/>
                <a:latin typeface="-apple-system"/>
              </a:rPr>
              <a:t>5. What is the difference between SQL and MySQL?</a:t>
            </a:r>
          </a:p>
          <a:p>
            <a:pPr algn="l"/>
            <a:r>
              <a:rPr lang="en-US" b="0" i="0" dirty="0">
                <a:solidFill>
                  <a:srgbClr val="373E3F"/>
                </a:solidFill>
                <a:effectLst/>
                <a:latin typeface="-apple-system"/>
              </a:rPr>
              <a:t>SQL is a standard language for retrieving and manipulating structured databases. On the contrary, MySQL is a relational database management system, like SQL Server, Oracle or IBM DB2, that is used to manage SQL databases.</a:t>
            </a:r>
          </a:p>
          <a:p>
            <a:pPr algn="l"/>
            <a:endParaRPr lang="en-US" dirty="0">
              <a:solidFill>
                <a:srgbClr val="373E3F"/>
              </a:solidFill>
              <a:latin typeface="-apple-system"/>
            </a:endParaRPr>
          </a:p>
          <a:p>
            <a:r>
              <a:rPr lang="en-US" b="1" dirty="0">
                <a:effectLst/>
                <a:latin typeface="-apple-system"/>
              </a:rPr>
              <a:t>6. What are Tables and Fields?</a:t>
            </a:r>
          </a:p>
          <a:p>
            <a:r>
              <a:rPr lang="en-US" dirty="0">
                <a:solidFill>
                  <a:srgbClr val="373E3F"/>
                </a:solidFill>
                <a:effectLst/>
                <a:latin typeface="-apple-system"/>
              </a:rPr>
              <a:t>A table is an organized collection of data stored in the form of rows and columns. Columns can be categorized as vertical and rows as horizontal. The columns in a table are called fields while the rows can be referred to as records.</a:t>
            </a:r>
          </a:p>
          <a:p>
            <a:endParaRPr lang="en-US" dirty="0">
              <a:solidFill>
                <a:srgbClr val="373E3F"/>
              </a:solidFill>
              <a:effectLst/>
              <a:latin typeface="-apple-system"/>
            </a:endParaRPr>
          </a:p>
          <a:p>
            <a:br>
              <a:rPr lang="en-US" dirty="0"/>
            </a:br>
            <a:endParaRPr lang="en-US" b="0" i="0" dirty="0">
              <a:solidFill>
                <a:srgbClr val="373E3F"/>
              </a:solidFill>
              <a:effectLst/>
              <a:latin typeface="-apple-system"/>
            </a:endParaRPr>
          </a:p>
          <a:p>
            <a:br>
              <a:rPr lang="en-US" dirty="0"/>
            </a:br>
            <a:endParaRPr lang="en-US" dirty="0">
              <a:solidFill>
                <a:srgbClr val="373E3F"/>
              </a:solidFill>
              <a:effectLst/>
              <a:latin typeface="-apple-system"/>
            </a:endParaRPr>
          </a:p>
        </p:txBody>
      </p:sp>
    </p:spTree>
    <p:extLst>
      <p:ext uri="{BB962C8B-B14F-4D97-AF65-F5344CB8AC3E}">
        <p14:creationId xmlns:p14="http://schemas.microsoft.com/office/powerpoint/2010/main" val="409205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16CC-AAF4-FC21-E4C7-6DB91CE336D1}"/>
              </a:ext>
            </a:extLst>
          </p:cNvPr>
          <p:cNvSpPr>
            <a:spLocks noGrp="1"/>
          </p:cNvSpPr>
          <p:nvPr>
            <p:ph type="title"/>
          </p:nvPr>
        </p:nvSpPr>
        <p:spPr>
          <a:xfrm>
            <a:off x="434672" y="207090"/>
            <a:ext cx="10058400" cy="1450757"/>
          </a:xfrm>
        </p:spPr>
        <p:txBody>
          <a:bodyPr/>
          <a:lstStyle/>
          <a:p>
            <a:r>
              <a:rPr lang="en-IN"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Strings in Java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70E35E7-2582-A0FE-9F17-45F4C51998FC}"/>
              </a:ext>
            </a:extLst>
          </p:cNvPr>
          <p:cNvSpPr>
            <a:spLocks noGrp="1" noChangeArrowheads="1"/>
          </p:cNvSpPr>
          <p:nvPr>
            <p:ph idx="1"/>
          </p:nvPr>
        </p:nvSpPr>
        <p:spPr bwMode="auto">
          <a:xfrm>
            <a:off x="574882" y="2003881"/>
            <a:ext cx="11042236" cy="505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How to declare a string in 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73E3F"/>
                </a:solidFill>
                <a:effectLst/>
                <a:latin typeface="Times New Roman" panose="02020603050405020304" pitchFamily="18" charset="0"/>
                <a:cs typeface="Times New Roman" panose="02020603050405020304" pitchFamily="18" charset="0"/>
              </a:rPr>
              <a:t>String declaration in Java can be done in two ways: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string literal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Double quotes are used to create Java String literals.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a:t>
            </a:r>
            <a:r>
              <a:rPr kumimoji="0" lang="en-US" altLang="en-US" sz="2000" b="0" i="0" u="none" strike="noStrike" cap="none" normalizeH="0" baseline="0" dirty="0">
                <a:ln>
                  <a:noFill/>
                </a:ln>
                <a:solidFill>
                  <a:schemeClr val="bg2">
                    <a:lumMod val="25000"/>
                  </a:schemeClr>
                </a:solidFill>
                <a:effectLst/>
                <a:latin typeface="Times New Roman" panose="02020603050405020304" pitchFamily="18" charset="0"/>
                <a:cs typeface="Times New Roman" panose="02020603050405020304" pitchFamily="18" charset="0"/>
              </a:rPr>
              <a:t>String str= "Scaler";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new keyword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Keyword "new" is used to create a Java string.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a:t>
            </a:r>
            <a:r>
              <a:rPr kumimoji="0" lang="en-US" altLang="en-US" sz="2000" b="0" i="0" u="none" strike="noStrike" cap="none" normalizeH="0" baseline="0" dirty="0">
                <a:ln>
                  <a:noFill/>
                </a:ln>
                <a:solidFill>
                  <a:schemeClr val="bg2">
                    <a:lumMod val="25000"/>
                  </a:schemeClr>
                </a:solidFill>
                <a:effectLst/>
                <a:latin typeface="Times New Roman" panose="02020603050405020304" pitchFamily="18" charset="0"/>
                <a:cs typeface="Times New Roman" panose="02020603050405020304" pitchFamily="18" charset="0"/>
              </a:rPr>
              <a:t>String str=new String ("Scaler");</a:t>
            </a:r>
          </a:p>
          <a:p>
            <a:pPr algn="l"/>
            <a:r>
              <a:rPr lang="en-US" b="1" i="0" dirty="0">
                <a:solidFill>
                  <a:schemeClr val="tx1"/>
                </a:solidFill>
                <a:effectLst/>
                <a:latin typeface="Times New Roman" panose="02020603050405020304" pitchFamily="18" charset="0"/>
                <a:cs typeface="Times New Roman" panose="02020603050405020304" pitchFamily="18" charset="0"/>
              </a:rPr>
              <a:t>2. Is String a primitive or derived type in Java?</a:t>
            </a:r>
          </a:p>
          <a:p>
            <a:r>
              <a:rPr lang="en-US" dirty="0">
                <a:solidFill>
                  <a:schemeClr val="tx1"/>
                </a:solidFill>
                <a:effectLst/>
                <a:latin typeface="Times New Roman" panose="02020603050405020304" pitchFamily="18" charset="0"/>
                <a:cs typeface="Times New Roman" panose="02020603050405020304" pitchFamily="18" charset="0"/>
              </a:rPr>
              <a:t>Strings are derived data types. Strings are Java objects that represent sequences of characters. </a:t>
            </a:r>
          </a:p>
          <a:p>
            <a:r>
              <a:rPr lang="en-US" dirty="0">
                <a:solidFill>
                  <a:schemeClr val="tx1"/>
                </a:solidFill>
                <a:effectLst/>
                <a:latin typeface="Times New Roman" panose="02020603050405020304" pitchFamily="18" charset="0"/>
                <a:cs typeface="Times New Roman" panose="02020603050405020304" pitchFamily="18" charset="0"/>
              </a:rPr>
              <a:t>String objects are created using the </a:t>
            </a:r>
            <a:r>
              <a:rPr lang="en-US" dirty="0" err="1">
                <a:solidFill>
                  <a:schemeClr val="tx1"/>
                </a:solidFill>
                <a:effectLst/>
                <a:latin typeface="Times New Roman" panose="02020603050405020304" pitchFamily="18" charset="0"/>
                <a:cs typeface="Times New Roman" panose="02020603050405020304" pitchFamily="18" charset="0"/>
              </a:rPr>
              <a:t>java.lang.String</a:t>
            </a:r>
            <a:r>
              <a:rPr lang="en-US" dirty="0">
                <a:solidFill>
                  <a:schemeClr val="tx1"/>
                </a:solidFill>
                <a:effectLst/>
                <a:latin typeface="Times New Roman" panose="02020603050405020304" pitchFamily="18" charset="0"/>
                <a:cs typeface="Times New Roman" panose="02020603050405020304" pitchFamily="18" charset="0"/>
              </a:rPr>
              <a:t> class. </a:t>
            </a:r>
          </a:p>
          <a:p>
            <a:r>
              <a:rPr lang="en-US" dirty="0">
                <a:solidFill>
                  <a:schemeClr val="tx1"/>
                </a:solidFill>
                <a:effectLst/>
                <a:latin typeface="Times New Roman" panose="02020603050405020304" pitchFamily="18" charset="0"/>
                <a:cs typeface="Times New Roman" panose="02020603050405020304" pitchFamily="18" charset="0"/>
              </a:rPr>
              <a:t>There are many functions that need to be called upon when processing a string, </a:t>
            </a:r>
          </a:p>
          <a:p>
            <a:r>
              <a:rPr lang="en-US" dirty="0">
                <a:solidFill>
                  <a:schemeClr val="tx1"/>
                </a:solidFill>
                <a:effectLst/>
                <a:latin typeface="Times New Roman" panose="02020603050405020304" pitchFamily="18" charset="0"/>
                <a:cs typeface="Times New Roman" panose="02020603050405020304" pitchFamily="18" charset="0"/>
              </a:rPr>
              <a:t>such as substring(), </a:t>
            </a:r>
            <a:r>
              <a:rPr lang="en-US" dirty="0" err="1">
                <a:solidFill>
                  <a:schemeClr val="tx1"/>
                </a:solidFill>
                <a:effectLst/>
                <a:latin typeface="Times New Roman" panose="02020603050405020304" pitchFamily="18" charset="0"/>
                <a:cs typeface="Times New Roman" panose="02020603050405020304" pitchFamily="18" charset="0"/>
              </a:rPr>
              <a:t>indexof</a:t>
            </a:r>
            <a:r>
              <a:rPr lang="en-US" dirty="0">
                <a:solidFill>
                  <a:schemeClr val="tx1"/>
                </a:solidFill>
                <a:effectLst/>
                <a:latin typeface="Times New Roman" panose="02020603050405020304" pitchFamily="18" charset="0"/>
                <a:cs typeface="Times New Roman" panose="02020603050405020304" pitchFamily="18" charset="0"/>
              </a:rPr>
              <a:t>(), equals(), </a:t>
            </a:r>
            <a:r>
              <a:rPr lang="en-US" dirty="0" err="1">
                <a:solidFill>
                  <a:schemeClr val="tx1"/>
                </a:solidFill>
                <a:effectLst/>
                <a:latin typeface="Times New Roman" panose="02020603050405020304" pitchFamily="18" charset="0"/>
                <a:cs typeface="Times New Roman" panose="02020603050405020304" pitchFamily="18" charset="0"/>
              </a:rPr>
              <a:t>toUppercase</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etc</a:t>
            </a:r>
            <a:r>
              <a:rPr lang="en-US" dirty="0">
                <a:solidFill>
                  <a:schemeClr val="tx1"/>
                </a:solidFill>
                <a:effectLst/>
                <a:latin typeface="Times New Roman" panose="02020603050405020304" pitchFamily="18" charset="0"/>
                <a:cs typeface="Times New Roman" panose="02020603050405020304" pitchFamily="18" charset="0"/>
              </a:rPr>
              <a:t>, which primitives types do not have.</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bg2">
                  <a:lumMod val="2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048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06F52-9898-717A-ABD1-B338C25BB352}"/>
              </a:ext>
            </a:extLst>
          </p:cNvPr>
          <p:cNvSpPr txBox="1"/>
          <p:nvPr/>
        </p:nvSpPr>
        <p:spPr>
          <a:xfrm>
            <a:off x="238540" y="353561"/>
            <a:ext cx="10760764" cy="5170646"/>
          </a:xfrm>
          <a:prstGeom prst="rect">
            <a:avLst/>
          </a:prstGeom>
          <a:noFill/>
        </p:spPr>
        <p:txBody>
          <a:bodyPr wrap="square">
            <a:spAutoFit/>
          </a:bodyPr>
          <a:lstStyle/>
          <a:p>
            <a:pPr algn="l"/>
            <a:r>
              <a:rPr lang="en-US" b="1" i="0" dirty="0">
                <a:effectLst/>
                <a:latin typeface="-apple-system"/>
              </a:rPr>
              <a:t>3. State the difference between String in C and String in Java.</a:t>
            </a:r>
          </a:p>
          <a:p>
            <a:pPr>
              <a:buFont typeface="Arial" panose="020B0604020202020204" pitchFamily="34" charset="0"/>
              <a:buChar char="•"/>
            </a:pPr>
            <a:r>
              <a:rPr lang="en-US" b="1" dirty="0">
                <a:effectLst/>
                <a:latin typeface="-apple-system"/>
              </a:rPr>
              <a:t>String in C</a:t>
            </a:r>
            <a:r>
              <a:rPr lang="en-US" dirty="0">
                <a:effectLst/>
                <a:latin typeface="-apple-system"/>
              </a:rPr>
              <a:t>: In C, strings are just arrays of characters, and they are terminated with a /0, which is why we commonly refer to them as "null-terminated". Strings in C, like "</a:t>
            </a:r>
            <a:r>
              <a:rPr lang="en-US" dirty="0" err="1">
                <a:effectLst/>
                <a:latin typeface="-apple-system"/>
              </a:rPr>
              <a:t>abc</a:t>
            </a:r>
            <a:r>
              <a:rPr lang="en-US" dirty="0">
                <a:effectLst/>
                <a:latin typeface="-apple-system"/>
              </a:rPr>
              <a:t>$%", actually consist of 6 characters 'a' 'b' 'c' '$' '%' and '/0', but these can be easily manipulated.</a:t>
            </a:r>
          </a:p>
          <a:p>
            <a:pPr>
              <a:buFont typeface="Arial" panose="020B0604020202020204" pitchFamily="34" charset="0"/>
              <a:buChar char="•"/>
            </a:pPr>
            <a:r>
              <a:rPr lang="en-US" b="1" dirty="0">
                <a:effectLst/>
                <a:latin typeface="-apple-system"/>
              </a:rPr>
              <a:t>String in Java</a:t>
            </a:r>
            <a:r>
              <a:rPr lang="en-US" dirty="0">
                <a:effectLst/>
                <a:latin typeface="-apple-system"/>
              </a:rPr>
              <a:t>: Java treats Strings as objects, not arrays. String objects are created using the </a:t>
            </a:r>
            <a:r>
              <a:rPr lang="en-US" dirty="0" err="1">
                <a:effectLst/>
                <a:latin typeface="-apple-system"/>
              </a:rPr>
              <a:t>java.lang.String</a:t>
            </a:r>
            <a:r>
              <a:rPr lang="en-US" dirty="0">
                <a:effectLst/>
                <a:latin typeface="-apple-system"/>
              </a:rPr>
              <a:t> class. String objects in Java are immutable; you cannot modify their contents. This means whenever we manipulate a String object, the new String is created rather than the original string being modified.</a:t>
            </a:r>
          </a:p>
          <a:p>
            <a:endParaRPr lang="en-US" dirty="0">
              <a:latin typeface="-apple-system"/>
            </a:endParaRPr>
          </a:p>
          <a:p>
            <a:pPr algn="l"/>
            <a:r>
              <a:rPr lang="en-US" b="1" dirty="0">
                <a:latin typeface="-apple-system"/>
              </a:rPr>
              <a:t>4</a:t>
            </a:r>
            <a:r>
              <a:rPr lang="en-US" b="1" i="0" dirty="0">
                <a:effectLst/>
                <a:latin typeface="-apple-system"/>
              </a:rPr>
              <a:t>. Is String immutable or final in Java? If so, then what are the benefits of Strings being Immutable?</a:t>
            </a:r>
          </a:p>
          <a:p>
            <a:r>
              <a:rPr lang="en-US" dirty="0">
                <a:effectLst/>
                <a:latin typeface="-apple-system"/>
              </a:rPr>
              <a:t>Yes, Strings are immutable in Java. Immutable objects mean they can't be changed or altered once they've been created. However, we can only modify the reference to the string object. The String is immutable in Java because of many reasons like security, caching, synchronization and concurrency, and class loading.</a:t>
            </a:r>
          </a:p>
          <a:p>
            <a:endParaRPr lang="en-US" dirty="0">
              <a:latin typeface="-apple-system"/>
            </a:endParaRPr>
          </a:p>
          <a:p>
            <a:pPr algn="l"/>
            <a:r>
              <a:rPr lang="en-US" sz="2000" b="1" dirty="0">
                <a:latin typeface="Times New Roman" panose="02020603050405020304" pitchFamily="18" charset="0"/>
                <a:cs typeface="Times New Roman" panose="02020603050405020304" pitchFamily="18" charset="0"/>
              </a:rPr>
              <a:t>5</a:t>
            </a:r>
            <a:r>
              <a:rPr lang="en-US" sz="2000" b="1" i="0" dirty="0">
                <a:effectLst/>
                <a:latin typeface="Times New Roman" panose="02020603050405020304" pitchFamily="18" charset="0"/>
                <a:cs typeface="Times New Roman" panose="02020603050405020304" pitchFamily="18" charset="0"/>
              </a:rPr>
              <a:t>. Explain String pool in Java.</a:t>
            </a:r>
          </a:p>
          <a:p>
            <a:r>
              <a:rPr lang="en-US" sz="2000" dirty="0">
                <a:effectLst/>
                <a:latin typeface="Times New Roman" panose="02020603050405020304" pitchFamily="18" charset="0"/>
                <a:cs typeface="Times New Roman" panose="02020603050405020304" pitchFamily="18" charset="0"/>
              </a:rPr>
              <a:t>String Pool, also known as SCP (String Constant Pool), is a special storage space in Java heap memory that is used to store unique string objects.</a:t>
            </a:r>
          </a:p>
          <a:p>
            <a:endParaRPr lang="en-US" dirty="0">
              <a:effectLst/>
              <a:latin typeface="-apple-system"/>
            </a:endParaRPr>
          </a:p>
          <a:p>
            <a:endParaRPr lang="en-US" dirty="0">
              <a:latin typeface="-apple-system"/>
            </a:endParaRPr>
          </a:p>
        </p:txBody>
      </p:sp>
    </p:spTree>
    <p:extLst>
      <p:ext uri="{BB962C8B-B14F-4D97-AF65-F5344CB8AC3E}">
        <p14:creationId xmlns:p14="http://schemas.microsoft.com/office/powerpoint/2010/main" val="28897725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389</TotalTime>
  <Words>729</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Calibri</vt:lpstr>
      <vt:lpstr>Calibri Light</vt:lpstr>
      <vt:lpstr>Times New Roman</vt:lpstr>
      <vt:lpstr>Retrospect</vt:lpstr>
      <vt:lpstr>Fundamentals For Interviews</vt:lpstr>
      <vt:lpstr>       SQL</vt:lpstr>
      <vt:lpstr>PowerPoint Presentation</vt:lpstr>
      <vt:lpstr>        Strings in Java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For Interviews</dc:title>
  <dc:creator>Priyanka Gupta</dc:creator>
  <cp:lastModifiedBy>Priyanka Gupta</cp:lastModifiedBy>
  <cp:revision>85</cp:revision>
  <dcterms:created xsi:type="dcterms:W3CDTF">2022-10-06T18:22:30Z</dcterms:created>
  <dcterms:modified xsi:type="dcterms:W3CDTF">2022-10-09T17:08:05Z</dcterms:modified>
</cp:coreProperties>
</file>