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3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361972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33857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BFDD-97E0-430B-8BF2-8D48D987A77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18111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8BFDD-97E0-430B-8BF2-8D48D987A77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239EE-0F37-45A2-921D-AD80D2BFBC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3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28BFDD-97E0-430B-8BF2-8D48D987A773}"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216423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8BFDD-97E0-430B-8BF2-8D48D987A773}"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7123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28BFDD-97E0-430B-8BF2-8D48D987A773}"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1295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28BFDD-97E0-430B-8BF2-8D48D987A773}" type="datetimeFigureOut">
              <a:rPr lang="en-US" smtClean="0"/>
              <a:t>10/8/2022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217539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28BFDD-97E0-430B-8BF2-8D48D987A773}" type="datetimeFigureOut">
              <a:rPr lang="en-US" smtClean="0"/>
              <a:t>10/8/2022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2239EE-0F37-45A2-921D-AD80D2BFBC21}" type="slidenum">
              <a:rPr lang="en-US" smtClean="0"/>
              <a:t>‹#›</a:t>
            </a:fld>
            <a:endParaRPr lang="en-US"/>
          </a:p>
        </p:txBody>
      </p:sp>
    </p:spTree>
    <p:extLst>
      <p:ext uri="{BB962C8B-B14F-4D97-AF65-F5344CB8AC3E}">
        <p14:creationId xmlns:p14="http://schemas.microsoft.com/office/powerpoint/2010/main" val="104992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8BFDD-97E0-430B-8BF2-8D48D987A773}"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239EE-0F37-45A2-921D-AD80D2BFBC21}" type="slidenum">
              <a:rPr lang="en-US" smtClean="0"/>
              <a:t>‹#›</a:t>
            </a:fld>
            <a:endParaRPr lang="en-US"/>
          </a:p>
        </p:txBody>
      </p:sp>
    </p:spTree>
    <p:extLst>
      <p:ext uri="{BB962C8B-B14F-4D97-AF65-F5344CB8AC3E}">
        <p14:creationId xmlns:p14="http://schemas.microsoft.com/office/powerpoint/2010/main" val="117877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28BFDD-97E0-430B-8BF2-8D48D987A773}" type="datetimeFigureOut">
              <a:rPr lang="en-US" smtClean="0"/>
              <a:t>10/8/2022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2239EE-0F37-45A2-921D-AD80D2BFBC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4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8C12-68C7-DD1E-6BEC-D158E2A9E3F4}"/>
              </a:ext>
            </a:extLst>
          </p:cNvPr>
          <p:cNvSpPr>
            <a:spLocks noGrp="1"/>
          </p:cNvSpPr>
          <p:nvPr>
            <p:ph type="ctrTitle"/>
          </p:nvPr>
        </p:nvSpPr>
        <p:spPr>
          <a:xfrm>
            <a:off x="1097280" y="3223459"/>
            <a:ext cx="10811123" cy="1143000"/>
          </a:xfrm>
        </p:spPr>
        <p:txBody>
          <a:bodyPr>
            <a:normAutofit/>
          </a:bodyPr>
          <a:lstStyle/>
          <a:p>
            <a:r>
              <a:rPr lang="en-IN" sz="6000" dirty="0">
                <a:latin typeface="Times New Roman" panose="02020603050405020304" pitchFamily="18" charset="0"/>
                <a:cs typeface="Times New Roman" panose="02020603050405020304" pitchFamily="18" charset="0"/>
              </a:rPr>
              <a:t>Fundamentals For Interviews</a:t>
            </a:r>
            <a:endParaRPr lang="en-US"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F197EF-A4DB-DDE1-2F76-A55050C3953A}"/>
              </a:ext>
            </a:extLst>
          </p:cNvPr>
          <p:cNvSpPr>
            <a:spLocks noGrp="1"/>
          </p:cNvSpPr>
          <p:nvPr>
            <p:ph type="subTitle" idx="1"/>
          </p:nvPr>
        </p:nvSpPr>
        <p:spPr/>
        <p:txBody>
          <a:bodyPr>
            <a:normAutofit/>
          </a:bodyPr>
          <a:lstStyle/>
          <a:p>
            <a:r>
              <a:rPr lang="en-IN" sz="4400" b="1" dirty="0">
                <a:solidFill>
                  <a:schemeClr val="accent6">
                    <a:lumMod val="50000"/>
                  </a:schemeClr>
                </a:solidFill>
              </a:rPr>
              <a:t>Day 3</a:t>
            </a:r>
            <a:endParaRPr lang="en-US" sz="4400" b="1" dirty="0">
              <a:solidFill>
                <a:schemeClr val="accent6">
                  <a:lumMod val="50000"/>
                </a:schemeClr>
              </a:solidFill>
            </a:endParaRPr>
          </a:p>
        </p:txBody>
      </p:sp>
      <p:sp>
        <p:nvSpPr>
          <p:cNvPr id="4" name="TextBox 3">
            <a:extLst>
              <a:ext uri="{FF2B5EF4-FFF2-40B4-BE49-F238E27FC236}">
                <a16:creationId xmlns:a16="http://schemas.microsoft.com/office/drawing/2014/main" id="{58F5FD5B-B7F6-F8A0-E046-76EF27A8C5C2}"/>
              </a:ext>
            </a:extLst>
          </p:cNvPr>
          <p:cNvSpPr txBox="1"/>
          <p:nvPr/>
        </p:nvSpPr>
        <p:spPr>
          <a:xfrm>
            <a:off x="8216348" y="4784035"/>
            <a:ext cx="3485322" cy="830997"/>
          </a:xfrm>
          <a:prstGeom prst="rect">
            <a:avLst/>
          </a:prstGeom>
          <a:noFill/>
        </p:spPr>
        <p:txBody>
          <a:bodyPr wrap="square" rtlCol="0">
            <a:spAutoFit/>
          </a:bodyPr>
          <a:lstStyle/>
          <a:p>
            <a:r>
              <a:rPr lang="en-IN" sz="2400" b="1" dirty="0"/>
              <a:t>Name: Priyanka Gupta</a:t>
            </a:r>
          </a:p>
          <a:p>
            <a:r>
              <a:rPr lang="en-IN" sz="2400" b="1" dirty="0"/>
              <a:t>Reg no.: 22MCA10082</a:t>
            </a:r>
            <a:endParaRPr lang="en-US" sz="2400" b="1" dirty="0"/>
          </a:p>
        </p:txBody>
      </p:sp>
    </p:spTree>
    <p:extLst>
      <p:ext uri="{BB962C8B-B14F-4D97-AF65-F5344CB8AC3E}">
        <p14:creationId xmlns:p14="http://schemas.microsoft.com/office/powerpoint/2010/main" val="319201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5360-0E3B-E9D5-4C24-3F11BE5FD2AC}"/>
              </a:ext>
            </a:extLst>
          </p:cNvPr>
          <p:cNvSpPr>
            <a:spLocks noGrp="1"/>
          </p:cNvSpPr>
          <p:nvPr>
            <p:ph type="title"/>
          </p:nvPr>
        </p:nvSpPr>
        <p:spPr>
          <a:xfrm>
            <a:off x="-161677" y="286603"/>
            <a:ext cx="10058400" cy="1450757"/>
          </a:xfrm>
        </p:spPr>
        <p:txBody>
          <a:bodyPr>
            <a:normAutofit/>
          </a:bodyPr>
          <a:lstStyle/>
          <a:p>
            <a:r>
              <a:rPr lang="en-IN" sz="6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Output Questions</a:t>
            </a:r>
            <a:endParaRPr lang="en-US" sz="6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C4D448-7C46-27A9-85DB-BF4DB6E61AE3}"/>
              </a:ext>
            </a:extLst>
          </p:cNvPr>
          <p:cNvSpPr>
            <a:spLocks noGrp="1"/>
          </p:cNvSpPr>
          <p:nvPr>
            <p:ph idx="1"/>
          </p:nvPr>
        </p:nvSpPr>
        <p:spPr>
          <a:xfrm>
            <a:off x="278296" y="1845733"/>
            <a:ext cx="10877384" cy="4502057"/>
          </a:xfrm>
        </p:spPr>
        <p:txBody>
          <a:bodyPr>
            <a:normAutofit/>
          </a:bodyPr>
          <a:lstStyle/>
          <a:p>
            <a:pPr algn="just"/>
            <a:r>
              <a:rPr lang="en-US" sz="6000" b="1" dirty="0">
                <a:solidFill>
                  <a:srgbClr val="000000"/>
                </a:solidFill>
                <a:latin typeface="Times New Roman" panose="02020603050405020304" pitchFamily="18" charset="0"/>
                <a:cs typeface="Times New Roman" panose="02020603050405020304" pitchFamily="18" charset="0"/>
              </a:rPr>
              <a:t> </a:t>
            </a:r>
            <a:endParaRPr lang="en-US" b="1" dirty="0">
              <a:solidFill>
                <a:schemeClr val="tx1"/>
              </a:solidFill>
            </a:endParaRPr>
          </a:p>
        </p:txBody>
      </p:sp>
      <p:sp>
        <p:nvSpPr>
          <p:cNvPr id="5" name="Rectangle 2">
            <a:extLst>
              <a:ext uri="{FF2B5EF4-FFF2-40B4-BE49-F238E27FC236}">
                <a16:creationId xmlns:a16="http://schemas.microsoft.com/office/drawing/2014/main" id="{6AED0A00-A3B8-CBF2-3DC7-CCDF09D68027}"/>
              </a:ext>
            </a:extLst>
          </p:cNvPr>
          <p:cNvSpPr>
            <a:spLocks noChangeArrowheads="1"/>
          </p:cNvSpPr>
          <p:nvPr/>
        </p:nvSpPr>
        <p:spPr bwMode="auto">
          <a:xfrm>
            <a:off x="640623" y="1709275"/>
            <a:ext cx="955481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a:t>
            </a:r>
            <a:r>
              <a:rPr kumimoji="0" lang="en-US" altLang="en-US" sz="2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What will be the Output of the below code</a:t>
            </a: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283D058-7E09-8FB1-0579-8C004F5F3E51}"/>
              </a:ext>
            </a:extLst>
          </p:cNvPr>
          <p:cNvSpPr>
            <a:spLocks noChangeArrowheads="1"/>
          </p:cNvSpPr>
          <p:nvPr/>
        </p:nvSpPr>
        <p:spPr bwMode="auto">
          <a:xfrm>
            <a:off x="1036321" y="3865394"/>
            <a:ext cx="10495334"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Choices: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 Nothing b) 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Answer: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b) Error</a:t>
            </a:r>
            <a:b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Reason:</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Break statement can only be used with loop or switch. So, using break with if statement causes “break outside switch or loop” error.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83245D5-26F8-2B8C-99BA-005509DABA48}"/>
              </a:ext>
            </a:extLst>
          </p:cNvPr>
          <p:cNvSpPr txBox="1"/>
          <p:nvPr/>
        </p:nvSpPr>
        <p:spPr>
          <a:xfrm>
            <a:off x="1016597" y="2205789"/>
            <a:ext cx="6175512" cy="1846659"/>
          </a:xfrm>
          <a:prstGeom prst="rect">
            <a:avLst/>
          </a:prstGeom>
          <a:noFill/>
        </p:spPr>
        <p:txBody>
          <a:bodyPr wrap="square">
            <a:spAutoFit/>
          </a:bodyPr>
          <a:lstStyle/>
          <a:p>
            <a:r>
              <a:rPr lang="en-US" sz="1600" dirty="0"/>
              <a:t>public class A { </a:t>
            </a:r>
          </a:p>
          <a:p>
            <a:r>
              <a:rPr lang="en-US" sz="1600" dirty="0"/>
              <a:t>	public static void main(String[] </a:t>
            </a:r>
            <a:r>
              <a:rPr lang="en-US" sz="1600" dirty="0" err="1"/>
              <a:t>args</a:t>
            </a:r>
            <a:r>
              <a:rPr lang="en-US" sz="1600" dirty="0"/>
              <a:t>) </a:t>
            </a:r>
          </a:p>
          <a:p>
            <a:r>
              <a:rPr lang="en-US" sz="1600" dirty="0"/>
              <a:t>	{ </a:t>
            </a:r>
          </a:p>
          <a:p>
            <a:r>
              <a:rPr lang="en-US" sz="1600" dirty="0"/>
              <a:t>		if (true) </a:t>
            </a:r>
          </a:p>
          <a:p>
            <a:r>
              <a:rPr lang="en-US" sz="1600" dirty="0"/>
              <a:t>			break; </a:t>
            </a:r>
          </a:p>
          <a:p>
            <a:r>
              <a:rPr lang="en-US" sz="1600" dirty="0"/>
              <a:t>	} </a:t>
            </a:r>
          </a:p>
          <a:p>
            <a:r>
              <a:rPr lang="en-US" sz="1600" dirty="0"/>
              <a:t>} </a:t>
            </a:r>
          </a:p>
        </p:txBody>
      </p:sp>
    </p:spTree>
    <p:extLst>
      <p:ext uri="{BB962C8B-B14F-4D97-AF65-F5344CB8AC3E}">
        <p14:creationId xmlns:p14="http://schemas.microsoft.com/office/powerpoint/2010/main" val="416763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4E890E-4A52-B688-6664-2E53F63F584E}"/>
              </a:ext>
            </a:extLst>
          </p:cNvPr>
          <p:cNvSpPr txBox="1"/>
          <p:nvPr/>
        </p:nvSpPr>
        <p:spPr>
          <a:xfrm>
            <a:off x="185531" y="458714"/>
            <a:ext cx="10933044" cy="5078313"/>
          </a:xfrm>
          <a:prstGeom prst="rect">
            <a:avLst/>
          </a:prstGeom>
          <a:noFill/>
        </p:spPr>
        <p:txBody>
          <a:bodyPr wrap="square">
            <a:spAutoFit/>
          </a:bodyPr>
          <a:lstStyle/>
          <a:p>
            <a:r>
              <a:rPr lang="en-US" b="1" i="0" dirty="0">
                <a:solidFill>
                  <a:srgbClr val="000000"/>
                </a:solidFill>
                <a:effectLst/>
                <a:latin typeface="verdana" panose="020B0604030504040204" pitchFamily="34" charset="0"/>
              </a:rPr>
              <a:t>2</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urw-din"/>
              </a:rPr>
              <a:t>What will be the Output of the below code:</a:t>
            </a:r>
            <a:endParaRPr lang="en-US" b="1" i="0" dirty="0">
              <a:solidFill>
                <a:srgbClr val="000000"/>
              </a:solidFill>
              <a:effectLst/>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public class A { </a:t>
            </a:r>
          </a:p>
          <a:p>
            <a:r>
              <a:rPr lang="en-US" i="0" dirty="0">
                <a:solidFill>
                  <a:srgbClr val="000000"/>
                </a:solidFill>
                <a:effectLst/>
                <a:latin typeface="Times New Roman" panose="02020603050405020304" pitchFamily="18" charset="0"/>
                <a:cs typeface="Times New Roman" panose="02020603050405020304" pitchFamily="18" charset="0"/>
              </a:rPr>
              <a:t>	public static void main(String[] </a:t>
            </a:r>
            <a:r>
              <a:rPr lang="en-US" i="0" dirty="0" err="1">
                <a:solidFill>
                  <a:srgbClr val="000000"/>
                </a:solidFill>
                <a:effectLst/>
                <a:latin typeface="Times New Roman" panose="02020603050405020304" pitchFamily="18" charset="0"/>
                <a:cs typeface="Times New Roman" panose="02020603050405020304" pitchFamily="18" charset="0"/>
              </a:rPr>
              <a:t>args</a:t>
            </a:r>
            <a:r>
              <a:rPr lang="en-US" i="0" dirty="0">
                <a:solidFill>
                  <a:srgbClr val="000000"/>
                </a:solidFill>
                <a:effectLst/>
                <a:latin typeface="Times New Roman" panose="02020603050405020304" pitchFamily="18" charset="0"/>
                <a:cs typeface="Times New Roman" panose="02020603050405020304" pitchFamily="18" charset="0"/>
              </a:rPr>
              <a:t>) </a:t>
            </a:r>
          </a:p>
          <a:p>
            <a:r>
              <a:rPr lang="en-US" i="0" dirty="0">
                <a:solidFill>
                  <a:srgbClr val="000000"/>
                </a:solidFill>
                <a:effectLst/>
                <a:latin typeface="Times New Roman" panose="02020603050405020304" pitchFamily="18" charset="0"/>
                <a:cs typeface="Times New Roman" panose="02020603050405020304" pitchFamily="18" charset="0"/>
              </a:rPr>
              <a:t>	{ </a:t>
            </a:r>
          </a:p>
          <a:p>
            <a:r>
              <a:rPr lang="en-US" i="0" dirty="0">
                <a:solidFill>
                  <a:srgbClr val="000000"/>
                </a:solidFill>
                <a:effectLst/>
                <a:latin typeface="Times New Roman" panose="02020603050405020304" pitchFamily="18" charset="0"/>
                <a:cs typeface="Times New Roman" panose="02020603050405020304" pitchFamily="18" charset="0"/>
              </a:rPr>
              <a:t>		</a:t>
            </a:r>
            <a:r>
              <a:rPr lang="en-US" i="0" dirty="0" err="1">
                <a:solidFill>
                  <a:srgbClr val="000000"/>
                </a:solidFill>
                <a:effectLst/>
                <a:latin typeface="Times New Roman" panose="02020603050405020304" pitchFamily="18" charset="0"/>
                <a:cs typeface="Times New Roman" panose="02020603050405020304" pitchFamily="18" charset="0"/>
              </a:rPr>
              <a:t>System.out.println</a:t>
            </a:r>
            <a:r>
              <a:rPr lang="en-US" i="0" dirty="0">
                <a:solidFill>
                  <a:srgbClr val="000000"/>
                </a:solidFill>
                <a:effectLst/>
                <a:latin typeface="Times New Roman" panose="02020603050405020304" pitchFamily="18" charset="0"/>
                <a:cs typeface="Times New Roman" panose="02020603050405020304" pitchFamily="18" charset="0"/>
              </a:rPr>
              <a:t>('j' + 'a' + 'v' + 'a'); </a:t>
            </a:r>
          </a:p>
          <a:p>
            <a:r>
              <a:rPr lang="en-US" i="0" dirty="0">
                <a:solidFill>
                  <a:srgbClr val="000000"/>
                </a:solidFill>
                <a:effectLst/>
                <a:latin typeface="Times New Roman" panose="02020603050405020304" pitchFamily="18" charset="0"/>
                <a:cs typeface="Times New Roman" panose="02020603050405020304" pitchFamily="18" charset="0"/>
              </a:rPr>
              <a:t>	} </a:t>
            </a:r>
          </a:p>
          <a:p>
            <a:r>
              <a:rPr lang="en-US" i="0" dirty="0">
                <a:solidFill>
                  <a:srgbClr val="000000"/>
                </a:solidFill>
                <a:effectLst/>
                <a:latin typeface="Times New Roman" panose="02020603050405020304" pitchFamily="18" charset="0"/>
                <a:cs typeface="Times New Roman" panose="02020603050405020304" pitchFamily="18" charset="0"/>
              </a:rPr>
              <a:t>} </a:t>
            </a:r>
          </a:p>
          <a:p>
            <a:endParaRPr lang="en-US" b="1" dirty="0">
              <a:solidFill>
                <a:srgbClr val="000000"/>
              </a:solidFill>
              <a:latin typeface="Times New Roman" panose="02020603050405020304" pitchFamily="18" charset="0"/>
              <a:cs typeface="Times New Roman" panose="02020603050405020304" pitchFamily="18" charset="0"/>
            </a:endParaRPr>
          </a:p>
          <a:p>
            <a:pPr algn="l" fontAlgn="base"/>
            <a:r>
              <a:rPr lang="en-US" b="1" i="0" dirty="0">
                <a:solidFill>
                  <a:srgbClr val="273239"/>
                </a:solidFill>
                <a:effectLst/>
                <a:latin typeface="urw-din"/>
              </a:rPr>
              <a:t>Choices: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a) java</a:t>
            </a:r>
          </a:p>
          <a:p>
            <a:pPr algn="l" fontAlgn="base">
              <a:buFont typeface="Arial" panose="020B0604020202020204" pitchFamily="34" charset="0"/>
              <a:buChar char="•"/>
            </a:pPr>
            <a:r>
              <a:rPr lang="en-US" b="0" i="0" dirty="0">
                <a:solidFill>
                  <a:srgbClr val="273239"/>
                </a:solidFill>
                <a:effectLst/>
                <a:latin typeface="urw-din"/>
              </a:rPr>
              <a:t>b) Something else (Other than simple concatenation)</a:t>
            </a:r>
          </a:p>
          <a:p>
            <a:pPr algn="l" fontAlgn="base"/>
            <a:r>
              <a:rPr lang="en-US" b="1" i="0" dirty="0">
                <a:solidFill>
                  <a:srgbClr val="273239"/>
                </a:solidFill>
                <a:effectLst/>
                <a:latin typeface="urw-din"/>
              </a:rPr>
              <a:t>Answer:</a:t>
            </a:r>
            <a:r>
              <a:rPr lang="en-US" b="0" i="0" dirty="0">
                <a:solidFill>
                  <a:srgbClr val="273239"/>
                </a:solidFill>
                <a:effectLst/>
                <a:latin typeface="urw-din"/>
              </a:rPr>
              <a:t> b) Something else (Other than simple concatenation)</a:t>
            </a:r>
            <a:br>
              <a:rPr lang="en-US" b="0" i="0" dirty="0">
                <a:solidFill>
                  <a:srgbClr val="273239"/>
                </a:solidFill>
                <a:effectLst/>
                <a:latin typeface="urw-din"/>
              </a:rPr>
            </a:br>
            <a:r>
              <a:rPr lang="en-US" b="1" i="0" dirty="0">
                <a:solidFill>
                  <a:srgbClr val="273239"/>
                </a:solidFill>
                <a:effectLst/>
                <a:latin typeface="urw-din"/>
              </a:rPr>
              <a:t>Reason:</a:t>
            </a:r>
            <a:r>
              <a:rPr lang="en-US" b="0" i="0" dirty="0">
                <a:solidFill>
                  <a:srgbClr val="273239"/>
                </a:solidFill>
                <a:effectLst/>
                <a:latin typeface="urw-din"/>
              </a:rPr>
              <a:t> “java” would be printed if String literals (in double quotes) are used, but in the question since character literals has been used, these won’t be concatenated. Therefore After execution of the program, an addition of each equivalent ASCII(Unicode) value of the character will be obtained.</a:t>
            </a:r>
            <a:br>
              <a:rPr lang="en-US" b="0" i="0" dirty="0">
                <a:solidFill>
                  <a:srgbClr val="273239"/>
                </a:solidFill>
                <a:effectLst/>
                <a:latin typeface="urw-din"/>
              </a:rPr>
            </a:br>
            <a:r>
              <a:rPr lang="en-US" b="0" i="0" dirty="0">
                <a:solidFill>
                  <a:srgbClr val="273239"/>
                </a:solidFill>
                <a:effectLst/>
                <a:latin typeface="urw-din"/>
              </a:rPr>
              <a:t>Hence the output is </a:t>
            </a:r>
            <a:r>
              <a:rPr lang="en-US" b="1" i="0" dirty="0">
                <a:solidFill>
                  <a:srgbClr val="273239"/>
                </a:solidFill>
                <a:effectLst/>
                <a:latin typeface="urw-din"/>
              </a:rPr>
              <a:t>106 + 97 + 118 + 97 = 418</a:t>
            </a:r>
            <a:endParaRPr lang="en-US" b="0" i="0" dirty="0">
              <a:solidFill>
                <a:srgbClr val="273239"/>
              </a:solidFill>
              <a:effectLst/>
              <a:latin typeface="urw-din"/>
            </a:endParaRPr>
          </a:p>
          <a:p>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05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571EF-CE3E-5B46-ACE8-E3B8F4D706E8}"/>
              </a:ext>
            </a:extLst>
          </p:cNvPr>
          <p:cNvSpPr txBox="1"/>
          <p:nvPr/>
        </p:nvSpPr>
        <p:spPr>
          <a:xfrm>
            <a:off x="384313" y="411682"/>
            <a:ext cx="6096000" cy="369332"/>
          </a:xfrm>
          <a:prstGeom prst="rect">
            <a:avLst/>
          </a:prstGeom>
          <a:noFill/>
        </p:spPr>
        <p:txBody>
          <a:bodyPr wrap="square">
            <a:spAutoFit/>
          </a:bodyPr>
          <a:lstStyle/>
          <a:p>
            <a:r>
              <a:rPr lang="en-US" b="1" i="0" dirty="0">
                <a:solidFill>
                  <a:srgbClr val="273239"/>
                </a:solidFill>
                <a:effectLst/>
                <a:latin typeface="urw-din"/>
              </a:rPr>
              <a:t>3. What will be the Output of the below code</a:t>
            </a:r>
            <a:endParaRPr lang="en-US" b="1" dirty="0"/>
          </a:p>
        </p:txBody>
      </p:sp>
      <p:sp>
        <p:nvSpPr>
          <p:cNvPr id="9" name="TextBox 8">
            <a:extLst>
              <a:ext uri="{FF2B5EF4-FFF2-40B4-BE49-F238E27FC236}">
                <a16:creationId xmlns:a16="http://schemas.microsoft.com/office/drawing/2014/main" id="{0DBFD33C-030D-ACFB-FFEB-A4FA7CFDC4A8}"/>
              </a:ext>
            </a:extLst>
          </p:cNvPr>
          <p:cNvSpPr txBox="1"/>
          <p:nvPr/>
        </p:nvSpPr>
        <p:spPr>
          <a:xfrm>
            <a:off x="689112" y="787066"/>
            <a:ext cx="6096000" cy="1754326"/>
          </a:xfrm>
          <a:prstGeom prst="rect">
            <a:avLst/>
          </a:prstGeom>
          <a:noFill/>
        </p:spPr>
        <p:txBody>
          <a:bodyPr wrap="square">
            <a:spAutoFit/>
          </a:bodyPr>
          <a:lstStyle/>
          <a:p>
            <a:r>
              <a:rPr lang="en-US" dirty="0"/>
              <a:t>public class A { </a:t>
            </a:r>
          </a:p>
          <a:p>
            <a:r>
              <a:rPr lang="en-US" dirty="0"/>
              <a:t>	public static void main(String[] </a:t>
            </a:r>
            <a:r>
              <a:rPr lang="en-US" dirty="0" err="1"/>
              <a:t>args</a:t>
            </a:r>
            <a:r>
              <a:rPr lang="en-US" dirty="0"/>
              <a:t>) </a:t>
            </a:r>
          </a:p>
          <a:p>
            <a:r>
              <a:rPr lang="en-US" dirty="0"/>
              <a:t>	{ </a:t>
            </a:r>
          </a:p>
          <a:p>
            <a:r>
              <a:rPr lang="en-US" dirty="0"/>
              <a:t>		int $_ = 5; </a:t>
            </a:r>
          </a:p>
          <a:p>
            <a:r>
              <a:rPr lang="en-US" dirty="0"/>
              <a:t>	}  </a:t>
            </a:r>
          </a:p>
          <a:p>
            <a:r>
              <a:rPr lang="en-US" dirty="0"/>
              <a:t>} </a:t>
            </a:r>
          </a:p>
        </p:txBody>
      </p:sp>
      <p:sp>
        <p:nvSpPr>
          <p:cNvPr id="13" name="TextBox 12">
            <a:extLst>
              <a:ext uri="{FF2B5EF4-FFF2-40B4-BE49-F238E27FC236}">
                <a16:creationId xmlns:a16="http://schemas.microsoft.com/office/drawing/2014/main" id="{799D99DD-B25A-BC23-16F7-C99E631E7743}"/>
              </a:ext>
            </a:extLst>
          </p:cNvPr>
          <p:cNvSpPr txBox="1"/>
          <p:nvPr/>
        </p:nvSpPr>
        <p:spPr>
          <a:xfrm>
            <a:off x="689112" y="2655190"/>
            <a:ext cx="6096000" cy="2308324"/>
          </a:xfrm>
          <a:prstGeom prst="rect">
            <a:avLst/>
          </a:prstGeom>
          <a:noFill/>
        </p:spPr>
        <p:txBody>
          <a:bodyPr wrap="square">
            <a:spAutoFit/>
          </a:bodyPr>
          <a:lstStyle/>
          <a:p>
            <a:pPr algn="l" fontAlgn="base"/>
            <a:r>
              <a:rPr lang="en-US" b="1" i="0" dirty="0">
                <a:solidFill>
                  <a:srgbClr val="273239"/>
                </a:solidFill>
                <a:effectLst/>
                <a:latin typeface="urw-din"/>
              </a:rPr>
              <a:t>Choices: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a) Nothing</a:t>
            </a:r>
          </a:p>
          <a:p>
            <a:pPr algn="l" fontAlgn="base">
              <a:buFont typeface="Arial" panose="020B0604020202020204" pitchFamily="34" charset="0"/>
              <a:buChar char="•"/>
            </a:pPr>
            <a:r>
              <a:rPr lang="en-US" b="0" i="0" dirty="0">
                <a:solidFill>
                  <a:srgbClr val="273239"/>
                </a:solidFill>
                <a:effectLst/>
                <a:latin typeface="urw-din"/>
              </a:rPr>
              <a:t>b) Error</a:t>
            </a:r>
          </a:p>
          <a:p>
            <a:pPr algn="l" fontAlgn="base"/>
            <a:endParaRPr lang="en-US" b="0" i="0" dirty="0">
              <a:solidFill>
                <a:srgbClr val="273239"/>
              </a:solidFill>
              <a:effectLst/>
              <a:latin typeface="urw-din"/>
            </a:endParaRPr>
          </a:p>
          <a:p>
            <a:pPr algn="l" fontAlgn="base"/>
            <a:r>
              <a:rPr lang="en-US" b="1" i="0" dirty="0">
                <a:solidFill>
                  <a:srgbClr val="273239"/>
                </a:solidFill>
                <a:effectLst/>
                <a:latin typeface="urw-din"/>
              </a:rPr>
              <a:t>Answer:</a:t>
            </a:r>
            <a:r>
              <a:rPr lang="en-US" b="0" i="0" dirty="0">
                <a:solidFill>
                  <a:srgbClr val="273239"/>
                </a:solidFill>
                <a:effectLst/>
                <a:latin typeface="urw-din"/>
              </a:rPr>
              <a:t> a) Nothing</a:t>
            </a:r>
            <a:br>
              <a:rPr lang="en-US" b="0" i="0" dirty="0">
                <a:solidFill>
                  <a:srgbClr val="273239"/>
                </a:solidFill>
                <a:effectLst/>
                <a:latin typeface="urw-din"/>
              </a:rPr>
            </a:br>
            <a:r>
              <a:rPr lang="en-US" b="1" i="0" dirty="0">
                <a:solidFill>
                  <a:srgbClr val="273239"/>
                </a:solidFill>
                <a:effectLst/>
                <a:latin typeface="urw-din"/>
              </a:rPr>
              <a:t>Reason:</a:t>
            </a:r>
            <a:r>
              <a:rPr lang="en-US" b="0" i="0" dirty="0">
                <a:solidFill>
                  <a:srgbClr val="273239"/>
                </a:solidFill>
                <a:effectLst/>
                <a:latin typeface="urw-din"/>
              </a:rPr>
              <a:t> It looks like $ will cause an error, but it won’t. In java, identifier rule says, </a:t>
            </a:r>
            <a:r>
              <a:rPr lang="en-US" b="1" i="0" dirty="0">
                <a:solidFill>
                  <a:srgbClr val="273239"/>
                </a:solidFill>
                <a:effectLst/>
                <a:latin typeface="urw-din"/>
              </a:rPr>
              <a:t>identifier can start with any alphabet or underscore (“_”) or dollar (“$”)</a:t>
            </a:r>
            <a:r>
              <a:rPr lang="en-US" b="0" i="0" dirty="0">
                <a:solidFill>
                  <a:srgbClr val="273239"/>
                </a:solidFill>
                <a:effectLst/>
                <a:latin typeface="urw-din"/>
              </a:rPr>
              <a:t>. So answer is Nothing.</a:t>
            </a:r>
          </a:p>
        </p:txBody>
      </p:sp>
    </p:spTree>
    <p:extLst>
      <p:ext uri="{BB962C8B-B14F-4D97-AF65-F5344CB8AC3E}">
        <p14:creationId xmlns:p14="http://schemas.microsoft.com/office/powerpoint/2010/main" val="311822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6BE5F-5297-162B-204A-120FD25C3FE3}"/>
              </a:ext>
            </a:extLst>
          </p:cNvPr>
          <p:cNvSpPr txBox="1"/>
          <p:nvPr/>
        </p:nvSpPr>
        <p:spPr>
          <a:xfrm>
            <a:off x="397564" y="332169"/>
            <a:ext cx="4929810" cy="5170646"/>
          </a:xfrm>
          <a:prstGeom prst="rect">
            <a:avLst/>
          </a:prstGeom>
          <a:noFill/>
        </p:spPr>
        <p:txBody>
          <a:bodyPr wrap="square">
            <a:spAutoFit/>
          </a:bodyPr>
          <a:lstStyle/>
          <a:p>
            <a:r>
              <a:rPr lang="en-US" b="0" i="0" dirty="0">
                <a:solidFill>
                  <a:srgbClr val="273239"/>
                </a:solidFill>
                <a:effectLst/>
                <a:latin typeface="urw-din"/>
              </a:rPr>
              <a:t>4. </a:t>
            </a:r>
            <a:r>
              <a:rPr lang="en-US" b="1" i="0" dirty="0">
                <a:solidFill>
                  <a:srgbClr val="273239"/>
                </a:solidFill>
                <a:effectLst/>
                <a:latin typeface="urw-din"/>
              </a:rPr>
              <a:t>What will be the Output of the below code:</a:t>
            </a:r>
          </a:p>
          <a:p>
            <a:r>
              <a:rPr lang="en-US" sz="1400" dirty="0"/>
              <a:t>public class Demo{ </a:t>
            </a:r>
          </a:p>
          <a:p>
            <a:r>
              <a:rPr lang="en-US" sz="1400" dirty="0"/>
              <a:t>	public static void main(String[] </a:t>
            </a:r>
            <a:r>
              <a:rPr lang="en-US" sz="1400" dirty="0" err="1"/>
              <a:t>arr</a:t>
            </a:r>
            <a:r>
              <a:rPr lang="en-US" sz="1400" dirty="0"/>
              <a:t>){ </a:t>
            </a:r>
          </a:p>
          <a:p>
            <a:r>
              <a:rPr lang="en-US" sz="1400" dirty="0"/>
              <a:t>		Integer num1 = 100; </a:t>
            </a:r>
          </a:p>
          <a:p>
            <a:r>
              <a:rPr lang="en-US" sz="1400" dirty="0"/>
              <a:t>		Integer num2 = 100; </a:t>
            </a:r>
          </a:p>
          <a:p>
            <a:r>
              <a:rPr lang="en-US" sz="1400" dirty="0"/>
              <a:t>		Integer num3 = 500; </a:t>
            </a:r>
          </a:p>
          <a:p>
            <a:r>
              <a:rPr lang="en-US" sz="1400" dirty="0"/>
              <a:t>		Integer num4 = 500; </a:t>
            </a:r>
          </a:p>
          <a:p>
            <a:r>
              <a:rPr lang="en-US" sz="1400" dirty="0"/>
              <a:t>		</a:t>
            </a:r>
          </a:p>
          <a:p>
            <a:r>
              <a:rPr lang="en-US" sz="1400" dirty="0"/>
              <a:t>		if(num1==num2){ </a:t>
            </a:r>
          </a:p>
          <a:p>
            <a:r>
              <a:rPr lang="en-US" sz="1400" dirty="0"/>
              <a:t>			</a:t>
            </a:r>
            <a:r>
              <a:rPr lang="en-US" sz="1400" dirty="0" err="1"/>
              <a:t>System.out.println</a:t>
            </a:r>
            <a:r>
              <a:rPr lang="en-US" sz="1400" dirty="0"/>
              <a:t>("num1 == num2"); </a:t>
            </a:r>
          </a:p>
          <a:p>
            <a:r>
              <a:rPr lang="en-US" sz="1400" dirty="0"/>
              <a:t>		} </a:t>
            </a:r>
          </a:p>
          <a:p>
            <a:r>
              <a:rPr lang="en-US" sz="1400" dirty="0"/>
              <a:t>		else{ </a:t>
            </a:r>
          </a:p>
          <a:p>
            <a:r>
              <a:rPr lang="en-US" sz="1400" dirty="0"/>
              <a:t>			</a:t>
            </a:r>
            <a:r>
              <a:rPr lang="en-US" sz="1400" dirty="0" err="1"/>
              <a:t>System.out.println</a:t>
            </a:r>
            <a:r>
              <a:rPr lang="en-US" sz="1400" dirty="0"/>
              <a:t>("num1 != num2"); </a:t>
            </a:r>
          </a:p>
          <a:p>
            <a:r>
              <a:rPr lang="en-US" sz="1400" dirty="0"/>
              <a:t>		} </a:t>
            </a:r>
          </a:p>
          <a:p>
            <a:r>
              <a:rPr lang="en-US" sz="1400" dirty="0"/>
              <a:t>		if(num3 == num4){ </a:t>
            </a:r>
          </a:p>
          <a:p>
            <a:r>
              <a:rPr lang="en-US" sz="1400" dirty="0"/>
              <a:t>			</a:t>
            </a:r>
            <a:r>
              <a:rPr lang="en-US" sz="1400" dirty="0" err="1"/>
              <a:t>System.out.println</a:t>
            </a:r>
            <a:r>
              <a:rPr lang="en-US" sz="1400" dirty="0"/>
              <a:t>("num3 == num4"); </a:t>
            </a:r>
          </a:p>
          <a:p>
            <a:r>
              <a:rPr lang="en-US" sz="1400" dirty="0"/>
              <a:t>		} </a:t>
            </a:r>
          </a:p>
          <a:p>
            <a:r>
              <a:rPr lang="en-US" sz="1400" dirty="0"/>
              <a:t>		else{ </a:t>
            </a:r>
          </a:p>
          <a:p>
            <a:r>
              <a:rPr lang="en-US" sz="1400" dirty="0"/>
              <a:t>			</a:t>
            </a:r>
            <a:r>
              <a:rPr lang="en-US" sz="1400" dirty="0" err="1"/>
              <a:t>System.out.println</a:t>
            </a:r>
            <a:r>
              <a:rPr lang="en-US" sz="1400" dirty="0"/>
              <a:t>("num3 != num4"); </a:t>
            </a:r>
          </a:p>
          <a:p>
            <a:r>
              <a:rPr lang="en-US" sz="1400" dirty="0"/>
              <a:t>		} </a:t>
            </a:r>
          </a:p>
          <a:p>
            <a:r>
              <a:rPr lang="en-US" sz="1400" dirty="0"/>
              <a:t>	} </a:t>
            </a:r>
          </a:p>
          <a:p>
            <a:r>
              <a:rPr lang="en-US" sz="1400" dirty="0"/>
              <a:t>}</a:t>
            </a:r>
          </a:p>
          <a:p>
            <a:endParaRPr lang="en-US" dirty="0"/>
          </a:p>
        </p:txBody>
      </p:sp>
      <p:sp>
        <p:nvSpPr>
          <p:cNvPr id="8" name="TextBox 7">
            <a:extLst>
              <a:ext uri="{FF2B5EF4-FFF2-40B4-BE49-F238E27FC236}">
                <a16:creationId xmlns:a16="http://schemas.microsoft.com/office/drawing/2014/main" id="{623F5BF2-7F29-EE37-26A2-401060D902A2}"/>
              </a:ext>
            </a:extLst>
          </p:cNvPr>
          <p:cNvSpPr txBox="1"/>
          <p:nvPr/>
        </p:nvSpPr>
        <p:spPr>
          <a:xfrm>
            <a:off x="5486400" y="335845"/>
            <a:ext cx="6096000" cy="6463308"/>
          </a:xfrm>
          <a:prstGeom prst="rect">
            <a:avLst/>
          </a:prstGeom>
          <a:noFill/>
        </p:spPr>
        <p:txBody>
          <a:bodyPr wrap="square">
            <a:spAutoFit/>
          </a:bodyPr>
          <a:lstStyle/>
          <a:p>
            <a:pPr algn="l" fontAlgn="base"/>
            <a:r>
              <a:rPr lang="en-US" b="1" i="0" dirty="0">
                <a:solidFill>
                  <a:srgbClr val="273239"/>
                </a:solidFill>
                <a:effectLst/>
                <a:latin typeface="urw-din"/>
              </a:rPr>
              <a:t>Choices: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a) num1 == num2</a:t>
            </a:r>
            <a:br>
              <a:rPr lang="en-US" b="0" i="0" dirty="0">
                <a:solidFill>
                  <a:srgbClr val="273239"/>
                </a:solidFill>
                <a:effectLst/>
                <a:latin typeface="urw-din"/>
              </a:rPr>
            </a:br>
            <a:r>
              <a:rPr lang="en-US" b="0" i="0" dirty="0">
                <a:solidFill>
                  <a:srgbClr val="273239"/>
                </a:solidFill>
                <a:effectLst/>
                <a:latin typeface="urw-din"/>
              </a:rPr>
              <a:t>    num3 == num4</a:t>
            </a:r>
          </a:p>
          <a:p>
            <a:pPr algn="l" fontAlgn="base">
              <a:buFont typeface="Arial" panose="020B0604020202020204" pitchFamily="34" charset="0"/>
              <a:buChar char="•"/>
            </a:pPr>
            <a:r>
              <a:rPr lang="en-US" b="0" i="0" dirty="0">
                <a:solidFill>
                  <a:srgbClr val="273239"/>
                </a:solidFill>
                <a:effectLst/>
                <a:latin typeface="urw-din"/>
              </a:rPr>
              <a:t>b) num1 == num2</a:t>
            </a:r>
            <a:br>
              <a:rPr lang="en-US" b="0" i="0" dirty="0">
                <a:solidFill>
                  <a:srgbClr val="273239"/>
                </a:solidFill>
                <a:effectLst/>
                <a:latin typeface="urw-din"/>
              </a:rPr>
            </a:br>
            <a:r>
              <a:rPr lang="en-US" b="0" i="0" dirty="0">
                <a:solidFill>
                  <a:srgbClr val="273239"/>
                </a:solidFill>
                <a:effectLst/>
                <a:latin typeface="urw-din"/>
              </a:rPr>
              <a:t>    num3 != num4</a:t>
            </a:r>
          </a:p>
          <a:p>
            <a:pPr algn="l" fontAlgn="base">
              <a:buFont typeface="Arial" panose="020B0604020202020204" pitchFamily="34" charset="0"/>
              <a:buChar char="•"/>
            </a:pPr>
            <a:r>
              <a:rPr lang="en-US" b="0" i="0" dirty="0">
                <a:solidFill>
                  <a:srgbClr val="273239"/>
                </a:solidFill>
                <a:effectLst/>
                <a:latin typeface="urw-din"/>
              </a:rPr>
              <a:t>c) num1 != num2</a:t>
            </a:r>
            <a:br>
              <a:rPr lang="en-US" b="0" i="0" dirty="0">
                <a:solidFill>
                  <a:srgbClr val="273239"/>
                </a:solidFill>
                <a:effectLst/>
                <a:latin typeface="urw-din"/>
              </a:rPr>
            </a:br>
            <a:r>
              <a:rPr lang="en-US" b="0" i="0" dirty="0">
                <a:solidFill>
                  <a:srgbClr val="273239"/>
                </a:solidFill>
                <a:effectLst/>
                <a:latin typeface="urw-din"/>
              </a:rPr>
              <a:t>    num3 == num4</a:t>
            </a:r>
          </a:p>
          <a:p>
            <a:pPr algn="l" fontAlgn="base">
              <a:buFont typeface="Arial" panose="020B0604020202020204" pitchFamily="34" charset="0"/>
              <a:buChar char="•"/>
            </a:pPr>
            <a:r>
              <a:rPr lang="en-US" b="0" i="0" dirty="0">
                <a:solidFill>
                  <a:srgbClr val="273239"/>
                </a:solidFill>
                <a:effectLst/>
                <a:latin typeface="urw-din"/>
              </a:rPr>
              <a:t>d) num1 != num2</a:t>
            </a:r>
            <a:br>
              <a:rPr lang="en-US" b="0" i="0" dirty="0">
                <a:solidFill>
                  <a:srgbClr val="273239"/>
                </a:solidFill>
                <a:effectLst/>
                <a:latin typeface="urw-din"/>
              </a:rPr>
            </a:br>
            <a:r>
              <a:rPr lang="en-US" b="0" i="0" dirty="0">
                <a:solidFill>
                  <a:srgbClr val="273239"/>
                </a:solidFill>
                <a:effectLst/>
                <a:latin typeface="urw-din"/>
              </a:rPr>
              <a:t>    num3 != num4</a:t>
            </a:r>
          </a:p>
          <a:p>
            <a:pPr algn="l" fontAlgn="base"/>
            <a:r>
              <a:rPr lang="en-US" b="1" i="0" dirty="0">
                <a:solidFill>
                  <a:srgbClr val="273239"/>
                </a:solidFill>
                <a:effectLst/>
                <a:latin typeface="urw-din"/>
              </a:rPr>
              <a:t>Answer:</a:t>
            </a:r>
          </a:p>
          <a:p>
            <a:pPr algn="l" fontAlgn="base"/>
            <a:r>
              <a:rPr lang="en-US" b="0" i="0" dirty="0">
                <a:solidFill>
                  <a:srgbClr val="273239"/>
                </a:solidFill>
                <a:effectLst/>
                <a:latin typeface="urw-din"/>
              </a:rPr>
              <a:t> b)num1 == num2</a:t>
            </a:r>
            <a:br>
              <a:rPr lang="en-US" b="0" i="0" dirty="0">
                <a:solidFill>
                  <a:srgbClr val="273239"/>
                </a:solidFill>
                <a:effectLst/>
                <a:latin typeface="urw-din"/>
              </a:rPr>
            </a:br>
            <a:r>
              <a:rPr lang="en-US" b="0" i="0" dirty="0">
                <a:solidFill>
                  <a:srgbClr val="273239"/>
                </a:solidFill>
                <a:effectLst/>
                <a:latin typeface="urw-din"/>
              </a:rPr>
              <a:t>    num3 != num4</a:t>
            </a:r>
            <a:br>
              <a:rPr lang="en-US" b="0" i="0" dirty="0">
                <a:solidFill>
                  <a:srgbClr val="273239"/>
                </a:solidFill>
                <a:effectLst/>
                <a:latin typeface="urw-din"/>
              </a:rPr>
            </a:br>
            <a:r>
              <a:rPr lang="en-US" b="1" i="0" dirty="0">
                <a:solidFill>
                  <a:srgbClr val="273239"/>
                </a:solidFill>
                <a:effectLst/>
                <a:latin typeface="urw-din"/>
              </a:rPr>
              <a:t>Reason:</a:t>
            </a:r>
            <a:r>
              <a:rPr lang="en-US" b="0" i="0" dirty="0">
                <a:solidFill>
                  <a:srgbClr val="273239"/>
                </a:solidFill>
                <a:effectLst/>
                <a:latin typeface="urw-din"/>
              </a:rPr>
              <a:t> We always thought that whenever two object references are compared using “==”, it always evaluates to “false”. But here Integer caching changes the </a:t>
            </a:r>
            <a:r>
              <a:rPr lang="en-US" b="0" i="0" dirty="0" err="1">
                <a:solidFill>
                  <a:srgbClr val="273239"/>
                </a:solidFill>
                <a:effectLst/>
                <a:latin typeface="urw-din"/>
              </a:rPr>
              <a:t>results.</a:t>
            </a:r>
            <a:r>
              <a:rPr lang="en-US" b="1" i="0" dirty="0" err="1">
                <a:solidFill>
                  <a:srgbClr val="273239"/>
                </a:solidFill>
                <a:effectLst/>
                <a:latin typeface="urw-din"/>
              </a:rPr>
              <a:t>Integer</a:t>
            </a:r>
            <a:r>
              <a:rPr lang="en-US" b="1" i="0" dirty="0">
                <a:solidFill>
                  <a:srgbClr val="273239"/>
                </a:solidFill>
                <a:effectLst/>
                <a:latin typeface="urw-din"/>
              </a:rPr>
              <a:t> class has a caching range of -128 to 127.</a:t>
            </a:r>
            <a:r>
              <a:rPr lang="en-US" b="0" i="0" dirty="0">
                <a:solidFill>
                  <a:srgbClr val="273239"/>
                </a:solidFill>
                <a:effectLst/>
                <a:latin typeface="urw-din"/>
              </a:rPr>
              <a:t> Whenever a number is between this range and autoboxing is used, it assigns the same reference. That’s why for value 100, both num1 and num2 will have the same reference, but for the value 500 (not in the range of -128 to 127), num3 and num4 will have different reference.</a:t>
            </a:r>
          </a:p>
          <a:p>
            <a:br>
              <a:rPr lang="en-US" dirty="0"/>
            </a:br>
            <a:endParaRPr lang="en-US" dirty="0"/>
          </a:p>
        </p:txBody>
      </p:sp>
    </p:spTree>
    <p:extLst>
      <p:ext uri="{BB962C8B-B14F-4D97-AF65-F5344CB8AC3E}">
        <p14:creationId xmlns:p14="http://schemas.microsoft.com/office/powerpoint/2010/main" val="105142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B159A-DB0F-408D-BB56-2C4DE9976881}"/>
              </a:ext>
            </a:extLst>
          </p:cNvPr>
          <p:cNvSpPr txBox="1"/>
          <p:nvPr/>
        </p:nvSpPr>
        <p:spPr>
          <a:xfrm>
            <a:off x="371061" y="371925"/>
            <a:ext cx="6096000" cy="369332"/>
          </a:xfrm>
          <a:prstGeom prst="rect">
            <a:avLst/>
          </a:prstGeom>
          <a:noFill/>
        </p:spPr>
        <p:txBody>
          <a:bodyPr wrap="square">
            <a:spAutoFit/>
          </a:bodyPr>
          <a:lstStyle/>
          <a:p>
            <a:r>
              <a:rPr lang="en-US" b="1" i="0" dirty="0">
                <a:solidFill>
                  <a:srgbClr val="273239"/>
                </a:solidFill>
                <a:effectLst/>
                <a:latin typeface="urw-din"/>
              </a:rPr>
              <a:t>5. What will be the Output of the below code:</a:t>
            </a:r>
            <a:endParaRPr lang="en-US" b="1" dirty="0"/>
          </a:p>
        </p:txBody>
      </p:sp>
      <p:sp>
        <p:nvSpPr>
          <p:cNvPr id="5" name="TextBox 4">
            <a:extLst>
              <a:ext uri="{FF2B5EF4-FFF2-40B4-BE49-F238E27FC236}">
                <a16:creationId xmlns:a16="http://schemas.microsoft.com/office/drawing/2014/main" id="{2005FAE7-38A8-CC2D-FDB4-DA27B471F66E}"/>
              </a:ext>
            </a:extLst>
          </p:cNvPr>
          <p:cNvSpPr txBox="1"/>
          <p:nvPr/>
        </p:nvSpPr>
        <p:spPr>
          <a:xfrm>
            <a:off x="371061" y="860168"/>
            <a:ext cx="6096000" cy="4524315"/>
          </a:xfrm>
          <a:prstGeom prst="rect">
            <a:avLst/>
          </a:prstGeom>
          <a:noFill/>
        </p:spPr>
        <p:txBody>
          <a:bodyPr wrap="square">
            <a:spAutoFit/>
          </a:bodyPr>
          <a:lstStyle/>
          <a:p>
            <a:r>
              <a:rPr lang="en-US" dirty="0"/>
              <a:t>public class Demo{ </a:t>
            </a:r>
          </a:p>
          <a:p>
            <a:r>
              <a:rPr lang="en-US" dirty="0"/>
              <a:t>	public static void main(String[] </a:t>
            </a:r>
            <a:r>
              <a:rPr lang="en-US" dirty="0" err="1"/>
              <a:t>arr</a:t>
            </a:r>
            <a:r>
              <a:rPr lang="en-US" dirty="0"/>
              <a:t>){ </a:t>
            </a:r>
          </a:p>
          <a:p>
            <a:r>
              <a:rPr lang="en-US" dirty="0"/>
              <a:t>		</a:t>
            </a:r>
          </a:p>
          <a:p>
            <a:r>
              <a:rPr lang="en-US" dirty="0"/>
              <a:t>	} </a:t>
            </a:r>
          </a:p>
          <a:p>
            <a:r>
              <a:rPr lang="en-US" dirty="0"/>
              <a:t>	public static void main(String </a:t>
            </a:r>
            <a:r>
              <a:rPr lang="en-US" dirty="0" err="1"/>
              <a:t>arr</a:t>
            </a:r>
            <a:r>
              <a:rPr lang="en-US" dirty="0"/>
              <a:t>){ </a:t>
            </a:r>
          </a:p>
          <a:p>
            <a:r>
              <a:rPr lang="en-US" dirty="0"/>
              <a:t>		</a:t>
            </a:r>
          </a:p>
          <a:p>
            <a:r>
              <a:rPr lang="en-US" dirty="0"/>
              <a:t>	} </a:t>
            </a:r>
          </a:p>
          <a:p>
            <a:r>
              <a:rPr lang="en-US" dirty="0"/>
              <a:t>} </a:t>
            </a:r>
          </a:p>
          <a:p>
            <a:pPr algn="l" fontAlgn="base"/>
            <a:r>
              <a:rPr lang="en-US" b="1" i="0" dirty="0">
                <a:solidFill>
                  <a:srgbClr val="273239"/>
                </a:solidFill>
                <a:effectLst/>
                <a:latin typeface="urw-din"/>
              </a:rPr>
              <a:t>Choices: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a) Nothing</a:t>
            </a:r>
          </a:p>
          <a:p>
            <a:pPr algn="l" fontAlgn="base">
              <a:buFont typeface="Arial" panose="020B0604020202020204" pitchFamily="34" charset="0"/>
              <a:buChar char="•"/>
            </a:pPr>
            <a:r>
              <a:rPr lang="en-US" b="0" i="0" dirty="0">
                <a:solidFill>
                  <a:srgbClr val="273239"/>
                </a:solidFill>
                <a:effectLst/>
                <a:latin typeface="urw-din"/>
              </a:rPr>
              <a:t>b) Error</a:t>
            </a:r>
          </a:p>
          <a:p>
            <a:pPr algn="l" fontAlgn="base">
              <a:buFont typeface="Arial" panose="020B0604020202020204" pitchFamily="34" charset="0"/>
              <a:buChar char="•"/>
            </a:pPr>
            <a:endParaRPr lang="en-US" b="0" i="0" dirty="0">
              <a:solidFill>
                <a:srgbClr val="273239"/>
              </a:solidFill>
              <a:effectLst/>
              <a:latin typeface="urw-din"/>
            </a:endParaRPr>
          </a:p>
          <a:p>
            <a:pPr algn="l" fontAlgn="base"/>
            <a:r>
              <a:rPr lang="en-US" b="1" i="0" dirty="0">
                <a:solidFill>
                  <a:srgbClr val="273239"/>
                </a:solidFill>
                <a:effectLst/>
                <a:latin typeface="urw-din"/>
              </a:rPr>
              <a:t>Answer:</a:t>
            </a:r>
            <a:r>
              <a:rPr lang="en-US" b="0" i="0" dirty="0">
                <a:solidFill>
                  <a:srgbClr val="273239"/>
                </a:solidFill>
                <a:effectLst/>
                <a:latin typeface="urw-din"/>
              </a:rPr>
              <a:t> a) Nothing</a:t>
            </a:r>
            <a:br>
              <a:rPr lang="en-US" b="0" i="0" dirty="0">
                <a:solidFill>
                  <a:srgbClr val="273239"/>
                </a:solidFill>
                <a:effectLst/>
                <a:latin typeface="urw-din"/>
              </a:rPr>
            </a:br>
            <a:r>
              <a:rPr lang="en-US" b="1" i="0" dirty="0">
                <a:solidFill>
                  <a:srgbClr val="273239"/>
                </a:solidFill>
                <a:effectLst/>
                <a:latin typeface="urw-din"/>
              </a:rPr>
              <a:t>Reason:</a:t>
            </a:r>
            <a:r>
              <a:rPr lang="en-US" b="0" i="0" dirty="0">
                <a:solidFill>
                  <a:srgbClr val="273239"/>
                </a:solidFill>
                <a:effectLst/>
                <a:latin typeface="urw-din"/>
              </a:rPr>
              <a:t> We can overload main() too. But JVM will always call main() that has String[] argument.</a:t>
            </a:r>
          </a:p>
          <a:p>
            <a:endParaRPr lang="en-US" dirty="0"/>
          </a:p>
        </p:txBody>
      </p:sp>
    </p:spTree>
    <p:extLst>
      <p:ext uri="{BB962C8B-B14F-4D97-AF65-F5344CB8AC3E}">
        <p14:creationId xmlns:p14="http://schemas.microsoft.com/office/powerpoint/2010/main" val="396674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16CC-AAF4-FC21-E4C7-6DB91CE336D1}"/>
              </a:ext>
            </a:extLst>
          </p:cNvPr>
          <p:cNvSpPr>
            <a:spLocks noGrp="1"/>
          </p:cNvSpPr>
          <p:nvPr>
            <p:ph type="title"/>
          </p:nvPr>
        </p:nvSpPr>
        <p:spPr/>
        <p:txBody>
          <a:bodyPr/>
          <a:lstStyle/>
          <a:p>
            <a:r>
              <a:rPr lang="en-IN"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OPERATORS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42C207-5DE5-5A5D-62B2-0D372CDB41E8}"/>
              </a:ext>
            </a:extLst>
          </p:cNvPr>
          <p:cNvSpPr>
            <a:spLocks noGrp="1"/>
          </p:cNvSpPr>
          <p:nvPr>
            <p:ph idx="1"/>
          </p:nvPr>
        </p:nvSpPr>
        <p:spPr>
          <a:xfrm>
            <a:off x="606950" y="1938499"/>
            <a:ext cx="10058400" cy="4023360"/>
          </a:xfrm>
        </p:spPr>
        <p:txBody>
          <a:bodyPr/>
          <a:lstStyle/>
          <a:p>
            <a:r>
              <a:rPr lang="en-IN" dirty="0"/>
              <a:t>1. </a:t>
            </a:r>
            <a:r>
              <a:rPr lang="en-US" b="1" i="0" dirty="0">
                <a:solidFill>
                  <a:srgbClr val="000000"/>
                </a:solidFill>
                <a:effectLst/>
                <a:latin typeface="-apple-system"/>
              </a:rPr>
              <a:t>What is an Operator in Java?</a:t>
            </a:r>
          </a:p>
          <a:p>
            <a:pPr>
              <a:buFont typeface="Wingdings" panose="05000000000000000000" pitchFamily="2" charset="2"/>
              <a:buChar char="Ø"/>
            </a:pPr>
            <a:r>
              <a:rPr lang="en-US" b="0" i="0" dirty="0">
                <a:solidFill>
                  <a:srgbClr val="000000"/>
                </a:solidFill>
                <a:effectLst/>
                <a:latin typeface="-apple-system"/>
              </a:rPr>
              <a:t> A operator is a special symbol that tells the compiler to perform specific mathematical or logical operations. It is generally used in a program to perform a particular function on operands.</a:t>
            </a:r>
          </a:p>
          <a:p>
            <a:pPr marL="0" indent="0">
              <a:buNone/>
            </a:pPr>
            <a:r>
              <a:rPr lang="en-US" dirty="0">
                <a:solidFill>
                  <a:srgbClr val="000000"/>
                </a:solidFill>
                <a:latin typeface="-apple-system"/>
              </a:rPr>
              <a:t>2. </a:t>
            </a:r>
            <a:r>
              <a:rPr lang="en-US" b="1" i="0" dirty="0">
                <a:solidFill>
                  <a:srgbClr val="000000"/>
                </a:solidFill>
                <a:effectLst/>
                <a:latin typeface="-apple-system"/>
              </a:rPr>
              <a:t>What are the types of operators based on the number of operands?</a:t>
            </a:r>
            <a:endParaRPr lang="en-US" dirty="0">
              <a:solidFill>
                <a:srgbClr val="000000"/>
              </a:solidFill>
              <a:latin typeface="-apple-system"/>
            </a:endParaRPr>
          </a:p>
          <a:p>
            <a:pPr algn="l"/>
            <a:r>
              <a:rPr lang="en-US" b="0" i="0" dirty="0">
                <a:solidFill>
                  <a:srgbClr val="000000"/>
                </a:solidFill>
                <a:effectLst/>
                <a:latin typeface="-apple-system"/>
              </a:rPr>
              <a:t>There are three types of operators in java based on the number of operands. They are:</a:t>
            </a:r>
          </a:p>
          <a:p>
            <a:pPr algn="l">
              <a:buFont typeface="Arial" panose="020B0604020202020204" pitchFamily="34" charset="0"/>
              <a:buChar char="•"/>
            </a:pPr>
            <a:r>
              <a:rPr lang="en-US" b="0" i="0" dirty="0">
                <a:solidFill>
                  <a:srgbClr val="000000"/>
                </a:solidFill>
                <a:effectLst/>
                <a:latin typeface="-apple-system"/>
              </a:rPr>
              <a:t>Unary operator</a:t>
            </a:r>
          </a:p>
          <a:p>
            <a:pPr algn="l">
              <a:buFont typeface="Arial" panose="020B0604020202020204" pitchFamily="34" charset="0"/>
              <a:buChar char="•"/>
            </a:pPr>
            <a:r>
              <a:rPr lang="en-US" b="0" i="0" dirty="0">
                <a:solidFill>
                  <a:srgbClr val="000000"/>
                </a:solidFill>
                <a:effectLst/>
                <a:latin typeface="-apple-system"/>
              </a:rPr>
              <a:t>Binary operator</a:t>
            </a:r>
          </a:p>
          <a:p>
            <a:pPr algn="l">
              <a:buFont typeface="Arial" panose="020B0604020202020204" pitchFamily="34" charset="0"/>
              <a:buChar char="•"/>
            </a:pPr>
            <a:r>
              <a:rPr lang="en-US" b="0" i="0" dirty="0">
                <a:solidFill>
                  <a:srgbClr val="000000"/>
                </a:solidFill>
                <a:effectLst/>
                <a:latin typeface="-apple-system"/>
              </a:rPr>
              <a:t>Ternary operator</a:t>
            </a:r>
          </a:p>
          <a:p>
            <a:pPr marL="0" indent="0">
              <a:buNone/>
            </a:pPr>
            <a:endParaRPr lang="en-US" dirty="0"/>
          </a:p>
        </p:txBody>
      </p:sp>
    </p:spTree>
    <p:extLst>
      <p:ext uri="{BB962C8B-B14F-4D97-AF65-F5344CB8AC3E}">
        <p14:creationId xmlns:p14="http://schemas.microsoft.com/office/powerpoint/2010/main" val="47048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06F52-9898-717A-ABD1-B338C25BB352}"/>
              </a:ext>
            </a:extLst>
          </p:cNvPr>
          <p:cNvSpPr txBox="1"/>
          <p:nvPr/>
        </p:nvSpPr>
        <p:spPr>
          <a:xfrm>
            <a:off x="238540" y="353561"/>
            <a:ext cx="9316278" cy="369332"/>
          </a:xfrm>
          <a:prstGeom prst="rect">
            <a:avLst/>
          </a:prstGeom>
          <a:noFill/>
        </p:spPr>
        <p:txBody>
          <a:bodyPr wrap="square">
            <a:spAutoFit/>
          </a:bodyPr>
          <a:lstStyle/>
          <a:p>
            <a:r>
              <a:rPr lang="en-US" b="1" i="0" dirty="0">
                <a:solidFill>
                  <a:srgbClr val="000000"/>
                </a:solidFill>
                <a:effectLst/>
                <a:latin typeface="-apple-system"/>
              </a:rPr>
              <a:t>3. What is a symbolic operator in Java? What are the types of operators based on symbols?</a:t>
            </a:r>
            <a:endParaRPr lang="en-US" dirty="0"/>
          </a:p>
        </p:txBody>
      </p:sp>
      <p:sp>
        <p:nvSpPr>
          <p:cNvPr id="5" name="TextBox 4">
            <a:extLst>
              <a:ext uri="{FF2B5EF4-FFF2-40B4-BE49-F238E27FC236}">
                <a16:creationId xmlns:a16="http://schemas.microsoft.com/office/drawing/2014/main" id="{AF13AF16-262A-525C-AA78-C19EE866D4AE}"/>
              </a:ext>
            </a:extLst>
          </p:cNvPr>
          <p:cNvSpPr txBox="1"/>
          <p:nvPr/>
        </p:nvSpPr>
        <p:spPr>
          <a:xfrm>
            <a:off x="424068" y="715188"/>
            <a:ext cx="7871791" cy="2862322"/>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000000"/>
                </a:solidFill>
                <a:effectLst/>
                <a:latin typeface="-apple-system"/>
              </a:rPr>
              <a:t>If a symbol like +, -, *, </a:t>
            </a:r>
            <a:r>
              <a:rPr lang="en-US" b="0" i="0" dirty="0" err="1">
                <a:solidFill>
                  <a:srgbClr val="000000"/>
                </a:solidFill>
                <a:effectLst/>
                <a:latin typeface="-apple-system"/>
              </a:rPr>
              <a:t>etc</a:t>
            </a:r>
            <a:r>
              <a:rPr lang="en-US" b="0" i="0" dirty="0">
                <a:solidFill>
                  <a:srgbClr val="000000"/>
                </a:solidFill>
                <a:effectLst/>
                <a:latin typeface="-apple-system"/>
              </a:rPr>
              <a:t> is used as an operator, it is called symbolic operator.</a:t>
            </a:r>
          </a:p>
          <a:p>
            <a:pPr algn="l"/>
            <a:r>
              <a:rPr lang="en-US" b="0" i="0" dirty="0">
                <a:solidFill>
                  <a:srgbClr val="000000"/>
                </a:solidFill>
                <a:effectLst/>
                <a:latin typeface="-apple-system"/>
              </a:rPr>
              <a:t>There are mainly eight types of operators based on symbols. They are as follows:</a:t>
            </a:r>
          </a:p>
          <a:p>
            <a:pPr algn="l">
              <a:buFont typeface="Arial" panose="020B0604020202020204" pitchFamily="34" charset="0"/>
              <a:buChar char="•"/>
            </a:pPr>
            <a:r>
              <a:rPr lang="en-US" b="0" i="0" dirty="0">
                <a:solidFill>
                  <a:srgbClr val="000000"/>
                </a:solidFill>
                <a:effectLst/>
                <a:latin typeface="-apple-system"/>
              </a:rPr>
              <a:t>Arithmetic operators ⇒ +, -, *, /, etc.</a:t>
            </a:r>
          </a:p>
          <a:p>
            <a:pPr algn="l">
              <a:buFont typeface="Arial" panose="020B0604020202020204" pitchFamily="34" charset="0"/>
              <a:buChar char="•"/>
            </a:pPr>
            <a:r>
              <a:rPr lang="en-US" b="0" i="0" dirty="0">
                <a:solidFill>
                  <a:srgbClr val="000000"/>
                </a:solidFill>
                <a:effectLst/>
                <a:latin typeface="-apple-system"/>
              </a:rPr>
              <a:t>Relational operators ⇒ &lt;, &gt;, &lt;=, &gt;=, = =, !=.</a:t>
            </a:r>
          </a:p>
          <a:p>
            <a:pPr algn="l">
              <a:buFont typeface="Arial" panose="020B0604020202020204" pitchFamily="34" charset="0"/>
              <a:buChar char="•"/>
            </a:pPr>
            <a:r>
              <a:rPr lang="en-US" b="0" i="0" dirty="0">
                <a:solidFill>
                  <a:srgbClr val="000000"/>
                </a:solidFill>
                <a:effectLst/>
                <a:latin typeface="-apple-system"/>
              </a:rPr>
              <a:t>Logical operators ⇒ &amp;&amp;, ||, !.</a:t>
            </a:r>
          </a:p>
          <a:p>
            <a:pPr algn="l">
              <a:buFont typeface="Arial" panose="020B0604020202020204" pitchFamily="34" charset="0"/>
              <a:buChar char="•"/>
            </a:pPr>
            <a:r>
              <a:rPr lang="en-US" b="0" i="0" dirty="0">
                <a:solidFill>
                  <a:srgbClr val="000000"/>
                </a:solidFill>
                <a:effectLst/>
                <a:latin typeface="-apple-system"/>
              </a:rPr>
              <a:t>Assignment operators ⇒ =,</a:t>
            </a:r>
          </a:p>
          <a:p>
            <a:pPr algn="l">
              <a:buFont typeface="Arial" panose="020B0604020202020204" pitchFamily="34" charset="0"/>
              <a:buChar char="•"/>
            </a:pPr>
            <a:r>
              <a:rPr lang="en-US" b="0" i="0" dirty="0">
                <a:solidFill>
                  <a:srgbClr val="000000"/>
                </a:solidFill>
                <a:effectLst/>
                <a:latin typeface="-apple-system"/>
              </a:rPr>
              <a:t>Increment and decrement operators ⇒ + +, – –</a:t>
            </a:r>
          </a:p>
          <a:p>
            <a:pPr algn="l">
              <a:buFont typeface="Arial" panose="020B0604020202020204" pitchFamily="34" charset="0"/>
              <a:buChar char="•"/>
            </a:pPr>
            <a:r>
              <a:rPr lang="en-US" b="0" i="0" dirty="0">
                <a:solidFill>
                  <a:srgbClr val="000000"/>
                </a:solidFill>
                <a:effectLst/>
                <a:latin typeface="-apple-system"/>
              </a:rPr>
              <a:t>Conditional operators ⇒ ?:</a:t>
            </a:r>
          </a:p>
          <a:p>
            <a:pPr algn="l">
              <a:buFont typeface="Arial" panose="020B0604020202020204" pitchFamily="34" charset="0"/>
              <a:buChar char="•"/>
            </a:pPr>
            <a:r>
              <a:rPr lang="en-US" b="0" i="0" dirty="0">
                <a:solidFill>
                  <a:srgbClr val="000000"/>
                </a:solidFill>
                <a:effectLst/>
                <a:latin typeface="-apple-system"/>
              </a:rPr>
              <a:t>Bitwise operators ⇒ &amp;, !, ^, ~, &lt;&lt;, &gt;&gt;, &gt;&gt;&gt;</a:t>
            </a:r>
          </a:p>
          <a:p>
            <a:pPr algn="l">
              <a:buFont typeface="Arial" panose="020B0604020202020204" pitchFamily="34" charset="0"/>
              <a:buChar char="•"/>
            </a:pPr>
            <a:r>
              <a:rPr lang="en-US" b="0" i="0" dirty="0">
                <a:solidFill>
                  <a:srgbClr val="000000"/>
                </a:solidFill>
                <a:effectLst/>
                <a:latin typeface="-apple-system"/>
              </a:rPr>
              <a:t>Shift operators ⇒ &lt;&lt;, &gt;&gt;, &gt;&gt;&gt;.</a:t>
            </a:r>
          </a:p>
        </p:txBody>
      </p:sp>
      <p:sp>
        <p:nvSpPr>
          <p:cNvPr id="7" name="TextBox 6">
            <a:extLst>
              <a:ext uri="{FF2B5EF4-FFF2-40B4-BE49-F238E27FC236}">
                <a16:creationId xmlns:a16="http://schemas.microsoft.com/office/drawing/2014/main" id="{492FC75F-E6ED-4BB2-6C76-87C326547006}"/>
              </a:ext>
            </a:extLst>
          </p:cNvPr>
          <p:cNvSpPr txBox="1"/>
          <p:nvPr/>
        </p:nvSpPr>
        <p:spPr>
          <a:xfrm>
            <a:off x="238540" y="3754471"/>
            <a:ext cx="6096000" cy="369332"/>
          </a:xfrm>
          <a:prstGeom prst="rect">
            <a:avLst/>
          </a:prstGeom>
          <a:noFill/>
        </p:spPr>
        <p:txBody>
          <a:bodyPr wrap="square">
            <a:spAutoFit/>
          </a:bodyPr>
          <a:lstStyle/>
          <a:p>
            <a:r>
              <a:rPr lang="en-US" b="1" i="0" dirty="0">
                <a:solidFill>
                  <a:srgbClr val="000000"/>
                </a:solidFill>
                <a:effectLst/>
                <a:latin typeface="-apple-system"/>
              </a:rPr>
              <a:t>4. What is Arithmetic operators in Java?</a:t>
            </a:r>
            <a:endParaRPr lang="en-US" dirty="0"/>
          </a:p>
        </p:txBody>
      </p:sp>
      <p:sp>
        <p:nvSpPr>
          <p:cNvPr id="9" name="TextBox 8">
            <a:extLst>
              <a:ext uri="{FF2B5EF4-FFF2-40B4-BE49-F238E27FC236}">
                <a16:creationId xmlns:a16="http://schemas.microsoft.com/office/drawing/2014/main" id="{62A84EAD-6E89-4C0F-5C6A-4CB086B9D6FA}"/>
              </a:ext>
            </a:extLst>
          </p:cNvPr>
          <p:cNvSpPr txBox="1"/>
          <p:nvPr/>
        </p:nvSpPr>
        <p:spPr>
          <a:xfrm>
            <a:off x="238540" y="4144115"/>
            <a:ext cx="10217427"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000000"/>
                </a:solidFill>
                <a:effectLst/>
                <a:latin typeface="-apple-system"/>
              </a:rPr>
              <a:t>Operators that are used to performing fundamental arithmetic operations such as addition, subtraction, multiplication, and division on numeric data types are called arithmetic operators.</a:t>
            </a:r>
            <a:endParaRPr lang="en-US" dirty="0"/>
          </a:p>
        </p:txBody>
      </p:sp>
      <p:sp>
        <p:nvSpPr>
          <p:cNvPr id="13" name="TextBox 12">
            <a:extLst>
              <a:ext uri="{FF2B5EF4-FFF2-40B4-BE49-F238E27FC236}">
                <a16:creationId xmlns:a16="http://schemas.microsoft.com/office/drawing/2014/main" id="{A12C91F3-BE0A-033F-AEA1-8BF71F5F5D71}"/>
              </a:ext>
            </a:extLst>
          </p:cNvPr>
          <p:cNvSpPr txBox="1"/>
          <p:nvPr/>
        </p:nvSpPr>
        <p:spPr>
          <a:xfrm>
            <a:off x="238540" y="4987719"/>
            <a:ext cx="6096000" cy="369332"/>
          </a:xfrm>
          <a:prstGeom prst="rect">
            <a:avLst/>
          </a:prstGeom>
          <a:noFill/>
        </p:spPr>
        <p:txBody>
          <a:bodyPr wrap="square">
            <a:spAutoFit/>
          </a:bodyPr>
          <a:lstStyle/>
          <a:p>
            <a:r>
              <a:rPr lang="en-US" b="1" i="0" dirty="0">
                <a:solidFill>
                  <a:srgbClr val="000000"/>
                </a:solidFill>
                <a:effectLst/>
                <a:latin typeface="-apple-system"/>
              </a:rPr>
              <a:t>5. What are the priority levels of arithmetic operation in Java?</a:t>
            </a:r>
            <a:endParaRPr lang="en-US" dirty="0"/>
          </a:p>
        </p:txBody>
      </p:sp>
      <p:sp>
        <p:nvSpPr>
          <p:cNvPr id="15" name="TextBox 14">
            <a:extLst>
              <a:ext uri="{FF2B5EF4-FFF2-40B4-BE49-F238E27FC236}">
                <a16:creationId xmlns:a16="http://schemas.microsoft.com/office/drawing/2014/main" id="{B44B46D8-E38A-23E7-854A-42FEB84C4F68}"/>
              </a:ext>
            </a:extLst>
          </p:cNvPr>
          <p:cNvSpPr txBox="1"/>
          <p:nvPr/>
        </p:nvSpPr>
        <p:spPr>
          <a:xfrm>
            <a:off x="483704" y="5357051"/>
            <a:ext cx="6096000" cy="646331"/>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apple-system"/>
              </a:rPr>
              <a:t>High priority ⇒ * / %</a:t>
            </a:r>
          </a:p>
          <a:p>
            <a:pPr algn="l">
              <a:buFont typeface="Arial" panose="020B0604020202020204" pitchFamily="34" charset="0"/>
              <a:buChar char="•"/>
            </a:pPr>
            <a:r>
              <a:rPr lang="en-US" b="0" i="0" dirty="0">
                <a:solidFill>
                  <a:srgbClr val="000000"/>
                </a:solidFill>
                <a:effectLst/>
                <a:latin typeface="-apple-system"/>
              </a:rPr>
              <a:t>Low priority ⇒ + –</a:t>
            </a:r>
          </a:p>
        </p:txBody>
      </p:sp>
    </p:spTree>
    <p:extLst>
      <p:ext uri="{BB962C8B-B14F-4D97-AF65-F5344CB8AC3E}">
        <p14:creationId xmlns:p14="http://schemas.microsoft.com/office/powerpoint/2010/main" val="28897725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311</TotalTime>
  <Words>987</Words>
  <Application>Microsoft Office PowerPoint</Application>
  <PresentationFormat>Widescreen</PresentationFormat>
  <Paragraphs>110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Calibri</vt:lpstr>
      <vt:lpstr>Calibri Light</vt:lpstr>
      <vt:lpstr>Times New Roman</vt:lpstr>
      <vt:lpstr>urw-din</vt:lpstr>
      <vt:lpstr>Verdana</vt:lpstr>
      <vt:lpstr>Wingdings</vt:lpstr>
      <vt:lpstr>Retrospect</vt:lpstr>
      <vt:lpstr>Fundamentals For Interviews</vt:lpstr>
      <vt:lpstr>            Output Questions</vt:lpstr>
      <vt:lpstr>PowerPoint Presentation</vt:lpstr>
      <vt:lpstr>PowerPoint Presentation</vt:lpstr>
      <vt:lpstr>PowerPoint Presentation</vt:lpstr>
      <vt:lpstr>PowerPoint Presentation</vt:lpstr>
      <vt:lpstr>                  OPERATORS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For Interviews</dc:title>
  <dc:creator>Priyanka Gupta</dc:creator>
  <cp:lastModifiedBy>Priyanka Gupta</cp:lastModifiedBy>
  <cp:revision>72</cp:revision>
  <dcterms:created xsi:type="dcterms:W3CDTF">2022-10-06T18:22:30Z</dcterms:created>
  <dcterms:modified xsi:type="dcterms:W3CDTF">2022-10-08T14:04:16Z</dcterms:modified>
</cp:coreProperties>
</file>