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87" r:id="rId4"/>
    <p:sldId id="470" r:id="rId5"/>
    <p:sldId id="486" r:id="rId6"/>
    <p:sldId id="478" r:id="rId7"/>
    <p:sldId id="481" r:id="rId8"/>
    <p:sldId id="480" r:id="rId9"/>
    <p:sldId id="488" r:id="rId10"/>
    <p:sldId id="482" r:id="rId11"/>
    <p:sldId id="489" r:id="rId12"/>
    <p:sldId id="491" r:id="rId13"/>
    <p:sldId id="492" r:id="rId14"/>
    <p:sldId id="476" r:id="rId15"/>
    <p:sldId id="490" r:id="rId16"/>
    <p:sldId id="485"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71180"/>
    <a:srgbClr val="FF3300"/>
    <a:srgbClr val="FAFAF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BFAF55-6CA1-4F5F-ABF6-2649CA0F0282}" v="527" dt="2025-02-07T04:36:45.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147" autoAdjust="0"/>
    <p:restoredTop sz="94434" autoAdjust="0"/>
  </p:normalViewPr>
  <p:slideViewPr>
    <p:cSldViewPr snapToGrid="0">
      <p:cViewPr varScale="1">
        <p:scale>
          <a:sx n="85" d="100"/>
          <a:sy n="85" d="100"/>
        </p:scale>
        <p:origin x="-298" y="-7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phldr="0"/>
      <dgm:spPr/>
      <dgm:t>
        <a:bodyPr/>
        <a:lstStyle/>
        <a:p>
          <a:pPr rtl="0"/>
          <a:r>
            <a:rPr lang="en-US" dirty="0">
              <a:latin typeface="Times New Roman"/>
              <a:cs typeface="Times New Roman"/>
            </a:rPr>
            <a:t>We will work on the cleaning and processing of the data collected</a:t>
          </a:r>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phldr="0"/>
      <dgm:spPr/>
      <dgm:t>
        <a:bodyPr/>
        <a:lstStyle/>
        <a:p>
          <a:pPr rtl="0"/>
          <a:r>
            <a:rPr lang="en-US" dirty="0">
              <a:latin typeface="Times New Roman"/>
              <a:cs typeface="Times New Roman"/>
            </a:rPr>
            <a:t>Getting to learn about power bi and analysing the data</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4FB3F375-7CDC-4469-9030-1F79C8BC34E7}">
      <dgm:prSet phldr="0"/>
      <dgm:spPr/>
      <dgm:t>
        <a:bodyPr/>
        <a:lstStyle/>
        <a:p>
          <a:pPr rtl="0"/>
          <a:r>
            <a:rPr lang="en-US" dirty="0">
              <a:latin typeface="Times New Roman"/>
              <a:cs typeface="Times New Roman"/>
            </a:rPr>
            <a:t>Our first task is to mine data of different colleges </a:t>
          </a:r>
          <a:endParaRPr lang="en-US" dirty="0">
            <a:latin typeface="Times New Roman" panose="02020603050405020304" pitchFamily="18" charset="0"/>
            <a:cs typeface="Times New Roman" panose="02020603050405020304" pitchFamily="18" charset="0"/>
          </a:endParaRPr>
        </a:p>
      </dgm:t>
    </dgm:pt>
    <dgm:pt modelId="{46EC753A-4DA1-413F-B01A-A086AEF80F75}" type="parTrans" cxnId="{7BE91511-27CB-42C5-8008-CC70AE0AB0EE}">
      <dgm:prSet/>
      <dgm:spPr/>
    </dgm:pt>
    <dgm:pt modelId="{0EDEDEB7-9DA7-48E4-9912-9B4A2E705C79}" type="sibTrans" cxnId="{7BE91511-27CB-42C5-8008-CC70AE0AB0EE}">
      <dgm:prSet/>
      <dgm:spPr/>
    </dgm:pt>
    <dgm:pt modelId="{01D4D4DC-F038-49F5-A5E5-76A7304F3E53}">
      <dgm:prSet phldr="0"/>
      <dgm:spPr/>
      <dgm:t>
        <a:bodyPr/>
        <a:lstStyle/>
        <a:p>
          <a:pPr rtl="0"/>
          <a:r>
            <a:rPr lang="en-US" dirty="0">
              <a:latin typeface="Calibri"/>
              <a:ea typeface="Calibri"/>
              <a:cs typeface="Calibri"/>
            </a:rPr>
            <a:t>we will collaboratively work on the assigned task using frameworks</a:t>
          </a:r>
          <a:endParaRPr lang="en-US" dirty="0"/>
        </a:p>
      </dgm:t>
    </dgm:pt>
    <dgm:pt modelId="{E749EDD0-2868-4441-841B-86AE9FF3052A}" type="parTrans" cxnId="{F68F7514-1A70-495A-8E7F-1B4F519CF585}">
      <dgm:prSet/>
      <dgm:spPr/>
    </dgm:pt>
    <dgm:pt modelId="{C3624AEA-32C5-4B35-85D1-98FD81894A2F}" type="sibTrans" cxnId="{F68F7514-1A70-495A-8E7F-1B4F519CF585}">
      <dgm:prSet/>
      <dgm:spPr/>
    </dgm:pt>
    <dgm:pt modelId="{A3B6ADDD-2936-40CC-AF1B-E9CEF2899378}">
      <dgm:prSet phldr="0"/>
      <dgm:spPr/>
      <dgm:t>
        <a:bodyPr/>
        <a:lstStyle/>
        <a:p>
          <a:pPr rtl="0"/>
          <a:r>
            <a:rPr lang="en-US" dirty="0">
              <a:solidFill>
                <a:srgbClr val="444444"/>
              </a:solidFill>
              <a:latin typeface="Calibri"/>
              <a:ea typeface="Calibri"/>
              <a:cs typeface="Calibri"/>
            </a:rPr>
            <a:t>Review 3</a:t>
          </a:r>
        </a:p>
      </dgm:t>
    </dgm:pt>
    <dgm:pt modelId="{030F5695-A43B-4314-87E5-9204F3E06F17}" type="parTrans" cxnId="{4B5B8DE9-18A9-484C-8B0D-762DD0C05BD3}">
      <dgm:prSet/>
      <dgm:spPr/>
    </dgm:pt>
    <dgm:pt modelId="{0B51496E-675B-4937-8ED4-9F1A34ABF1E3}" type="sibTrans" cxnId="{4B5B8DE9-18A9-484C-8B0D-762DD0C05BD3}">
      <dgm:prSet/>
      <dgm:spPr/>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4AC20BD6-3690-4C9E-93DB-9AA5ECDBF829}" type="pres">
      <dgm:prSet presAssocID="{A3B6ADDD-2936-40CC-AF1B-E9CEF2899378}" presName="ChildAccent4" presStyleCnt="0"/>
      <dgm:spPr/>
    </dgm:pt>
    <dgm:pt modelId="{2149973E-0839-45D6-A978-F941DB5BE412}" type="pres">
      <dgm:prSet presAssocID="{A3B6ADDD-2936-40CC-AF1B-E9CEF2899378}" presName="ChildAccent" presStyleLbl="alignImgPlace1" presStyleIdx="0" presStyleCnt="4"/>
      <dgm:spPr/>
      <dgm:t>
        <a:bodyPr/>
        <a:lstStyle/>
        <a:p>
          <a:endParaRPr lang="en-US"/>
        </a:p>
      </dgm:t>
    </dgm:pt>
    <dgm:pt modelId="{F55400E4-A81D-4801-BD80-F885BC79EB8D}" type="pres">
      <dgm:prSet presAssocID="{A3B6ADDD-2936-40CC-AF1B-E9CEF2899378}" presName="Child4" presStyleLbl="revTx" presStyleIdx="0" presStyleCnt="0">
        <dgm:presLayoutVars>
          <dgm:chMax val="0"/>
          <dgm:chPref val="0"/>
          <dgm:bulletEnabled val="1"/>
        </dgm:presLayoutVars>
      </dgm:prSet>
      <dgm:spPr/>
      <dgm:t>
        <a:bodyPr/>
        <a:lstStyle/>
        <a:p>
          <a:endParaRPr lang="en-US"/>
        </a:p>
      </dgm:t>
    </dgm:pt>
    <dgm:pt modelId="{203AF479-B170-40D4-97E4-0DC850719243}" type="pres">
      <dgm:prSet presAssocID="{A3B6ADDD-2936-40CC-AF1B-E9CEF2899378}" presName="Parent4" presStyleLbl="node1" presStyleIdx="0" presStyleCnt="4">
        <dgm:presLayoutVars>
          <dgm:chMax val="2"/>
          <dgm:chPref val="1"/>
          <dgm:bulletEnabled val="1"/>
        </dgm:presLayoutVars>
      </dgm:prSet>
      <dgm:spPr/>
      <dgm:t>
        <a:bodyPr/>
        <a:lstStyle/>
        <a:p>
          <a:endParaRPr lang="en-US"/>
        </a:p>
      </dgm:t>
    </dgm:pt>
    <dgm:pt modelId="{2811BCF0-0FA4-4EDF-B06C-8266FFD55056}"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t>
        <a:bodyPr/>
        <a:lstStyle/>
        <a:p>
          <a:endParaRPr lang="en-US"/>
        </a:p>
      </dgm:t>
    </dgm:pt>
    <dgm:pt modelId="{AAEC437B-3750-4FFD-968D-5BC68DFB3591}"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CB79F032-EAD8-4D0D-BBC0-E5EFA01B9D0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E54E91B-6403-445E-82EB-3165D96AC11F}"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t>
        <a:bodyPr/>
        <a:lstStyle/>
        <a:p>
          <a:endParaRPr lang="en-US"/>
        </a:p>
      </dgm:t>
    </dgm:pt>
    <dgm:pt modelId="{9A966160-EBC8-43E2-BADE-87455FD22A5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594200AE-E743-418A-9F08-B7D5307E525E}"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01CBC779-CEE3-4FC2-A281-E31079750428}" type="presOf" srcId="{4FB3F375-7CDC-4469-9030-1F79C8BC34E7}" destId="{1C91D7E3-8940-4A33-9182-677DD5415901}" srcOrd="0" destOrd="0" presId="urn:microsoft.com/office/officeart/2011/layout/InterconnectedBlockProcess"/>
    <dgm:cxn modelId="{28035A06-FAA6-470E-A31C-916636C65A7C}" type="presOf" srcId="{7B3055AA-BF7C-46D0-9A9E-60087B9F57B4}" destId="{594200AE-E743-418A-9F08-B7D5307E525E}" srcOrd="0" destOrd="0" presId="urn:microsoft.com/office/officeart/2011/layout/InterconnectedBlockProcess"/>
    <dgm:cxn modelId="{F0C22E7A-B5A5-41A8-8BF8-FB89E487CFA7}" type="presOf" srcId="{9FED87C4-3F3B-4A18-9185-9F80CFEDEA2E}" destId="{06F8D57B-EDF4-4CF4-8700-DC2CA3E3028E}"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A89E8CCE-DC9D-4BC1-984D-FEF289B82C65}" type="presOf" srcId="{5751524B-FB67-4894-A0C5-35151E149D68}" destId="{A6BCDA7B-D633-438F-B44D-CB4D60E5C492}" srcOrd="0" destOrd="0" presId="urn:microsoft.com/office/officeart/2011/layout/InterconnectedBlockProcess"/>
    <dgm:cxn modelId="{43974880-18D6-4FE2-ABCF-175A9DB74B28}" type="presOf" srcId="{988D96B0-D16E-4763-B393-84178CF4FF50}" destId="{65257024-FAC0-4522-B139-1CC85B547BE8}" srcOrd="0" destOrd="0" presId="urn:microsoft.com/office/officeart/2011/layout/InterconnectedBlockProcess"/>
    <dgm:cxn modelId="{3553F3C5-F942-4D28-817D-79FC3E5D1C7F}" type="presOf" srcId="{01D4D4DC-F038-49F5-A5E5-76A7304F3E53}" destId="{F55400E4-A81D-4801-BD80-F885BC79EB8D}" srcOrd="0" destOrd="0" presId="urn:microsoft.com/office/officeart/2011/layout/InterconnectedBlockProcess"/>
    <dgm:cxn modelId="{4B5B8DE9-18A9-484C-8B0D-762DD0C05BD3}" srcId="{5751524B-FB67-4894-A0C5-35151E149D68}" destId="{A3B6ADDD-2936-40CC-AF1B-E9CEF2899378}" srcOrd="3" destOrd="0" parTransId="{030F5695-A43B-4314-87E5-9204F3E06F17}" sibTransId="{0B51496E-675B-4937-8ED4-9F1A34ABF1E3}"/>
    <dgm:cxn modelId="{0A2893CD-421B-4748-9A39-F2E67AE3D142}" type="presOf" srcId="{73DB572E-062D-41AD-8033-D361B8E583DB}" destId="{2532504F-5FE1-4C97-B485-F05E8885EACC}" srcOrd="1"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AA17007A-110D-43AE-B6F2-DF2DF885F2E2}" srcId="{A59EC69B-8F3F-425B-819F-E8C557946AEE}" destId="{73DB572E-062D-41AD-8033-D361B8E583DB}" srcOrd="0" destOrd="0" parTransId="{75D01B62-D132-48B8-9D06-D0A551A21107}" sibTransId="{98BDB650-3386-4D3D-8E80-609010499291}"/>
    <dgm:cxn modelId="{8D539198-9B6F-406F-A447-C531484B8034}" type="presOf" srcId="{A3B6ADDD-2936-40CC-AF1B-E9CEF2899378}" destId="{203AF479-B170-40D4-97E4-0DC850719243}" srcOrd="0" destOrd="0" presId="urn:microsoft.com/office/officeart/2011/layout/InterconnectedBlockProcess"/>
    <dgm:cxn modelId="{62CB6D6E-02F2-417D-A57A-372D4D8C1EF6}" type="presOf" srcId="{A59EC69B-8F3F-425B-819F-E8C557946AEE}" destId="{CB79F032-EAD8-4D0D-BBC0-E5EFA01B9D00}" srcOrd="0" destOrd="0" presId="urn:microsoft.com/office/officeart/2011/layout/InterconnectedBlockProcess"/>
    <dgm:cxn modelId="{0E2E8022-1828-4C78-931D-F54168185AC9}" type="presOf" srcId="{4FB3F375-7CDC-4469-9030-1F79C8BC34E7}" destId="{A134CDD1-D85F-44EF-8BEE-9F99A855C1E6}" srcOrd="1" destOrd="0" presId="urn:microsoft.com/office/officeart/2011/layout/InterconnectedBlockProcess"/>
    <dgm:cxn modelId="{F68F7514-1A70-495A-8E7F-1B4F519CF585}" srcId="{A3B6ADDD-2936-40CC-AF1B-E9CEF2899378}" destId="{01D4D4DC-F038-49F5-A5E5-76A7304F3E53}" srcOrd="0" destOrd="0" parTransId="{E749EDD0-2868-4441-841B-86AE9FF3052A}" sibTransId="{C3624AEA-32C5-4B35-85D1-98FD81894A2F}"/>
    <dgm:cxn modelId="{7BE91511-27CB-42C5-8008-CC70AE0AB0EE}" srcId="{988D96B0-D16E-4763-B393-84178CF4FF50}" destId="{4FB3F375-7CDC-4469-9030-1F79C8BC34E7}" srcOrd="0" destOrd="0" parTransId="{46EC753A-4DA1-413F-B01A-A086AEF80F75}" sibTransId="{0EDEDEB7-9DA7-48E4-9912-9B4A2E705C79}"/>
    <dgm:cxn modelId="{14180F9E-476D-4A76-8214-1D0FAB099409}" type="presOf" srcId="{01D4D4DC-F038-49F5-A5E5-76A7304F3E53}" destId="{2149973E-0839-45D6-A978-F941DB5BE412}" srcOrd="1" destOrd="0" presId="urn:microsoft.com/office/officeart/2011/layout/InterconnectedBlockProcess"/>
    <dgm:cxn modelId="{05B362DF-812C-4356-9A5E-03F8E765F331}" type="presOf" srcId="{73DB572E-062D-41AD-8033-D361B8E583DB}" destId="{AAEC437B-3750-4FFD-968D-5BC68DFB3591}"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CEF1028-8061-4221-AD7D-FAE1495C09EE}" type="presOf" srcId="{9FED87C4-3F3B-4A18-9185-9F80CFEDEA2E}" destId="{9A966160-EBC8-43E2-BADE-87455FD22A57}"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37643227-4A1C-4C1E-BD04-0F529E8B3E4D}" type="presParOf" srcId="{A6BCDA7B-D633-438F-B44D-CB4D60E5C492}" destId="{4AC20BD6-3690-4C9E-93DB-9AA5ECDBF829}" srcOrd="0" destOrd="0" presId="urn:microsoft.com/office/officeart/2011/layout/InterconnectedBlockProcess"/>
    <dgm:cxn modelId="{2AB6E057-03AF-40AE-83FD-E2B3579EFF79}" type="presParOf" srcId="{4AC20BD6-3690-4C9E-93DB-9AA5ECDBF829}" destId="{2149973E-0839-45D6-A978-F941DB5BE412}" srcOrd="0" destOrd="0" presId="urn:microsoft.com/office/officeart/2011/layout/InterconnectedBlockProcess"/>
    <dgm:cxn modelId="{160D18F1-AC94-4A68-BDBB-B672460F34F9}" type="presParOf" srcId="{A6BCDA7B-D633-438F-B44D-CB4D60E5C492}" destId="{F55400E4-A81D-4801-BD80-F885BC79EB8D}" srcOrd="1" destOrd="0" presId="urn:microsoft.com/office/officeart/2011/layout/InterconnectedBlockProcess"/>
    <dgm:cxn modelId="{64EE7F1F-E8F4-42A6-B643-AA3C2FE79AF2}" type="presParOf" srcId="{A6BCDA7B-D633-438F-B44D-CB4D60E5C492}" destId="{203AF479-B170-40D4-97E4-0DC850719243}" srcOrd="2" destOrd="0" presId="urn:microsoft.com/office/officeart/2011/layout/InterconnectedBlockProcess"/>
    <dgm:cxn modelId="{4B3B38D3-DE8C-4ADA-9DD4-ED8294F20140}" type="presParOf" srcId="{A6BCDA7B-D633-438F-B44D-CB4D60E5C492}" destId="{2811BCF0-0FA4-4EDF-B06C-8266FFD55056}" srcOrd="3" destOrd="0" presId="urn:microsoft.com/office/officeart/2011/layout/InterconnectedBlockProcess"/>
    <dgm:cxn modelId="{B8186EA4-F618-42D1-9DA7-3D3DFE5575FB}" type="presParOf" srcId="{2811BCF0-0FA4-4EDF-B06C-8266FFD55056}" destId="{2532504F-5FE1-4C97-B485-F05E8885EACC}" srcOrd="0" destOrd="0" presId="urn:microsoft.com/office/officeart/2011/layout/InterconnectedBlockProcess"/>
    <dgm:cxn modelId="{A96CFDBC-E02C-456F-BF27-0660DB612ADA}" type="presParOf" srcId="{A6BCDA7B-D633-438F-B44D-CB4D60E5C492}" destId="{AAEC437B-3750-4FFD-968D-5BC68DFB3591}" srcOrd="4" destOrd="0" presId="urn:microsoft.com/office/officeart/2011/layout/InterconnectedBlockProcess"/>
    <dgm:cxn modelId="{A847F252-0C51-4B9A-918A-BE2A82615B96}" type="presParOf" srcId="{A6BCDA7B-D633-438F-B44D-CB4D60E5C492}" destId="{CB79F032-EAD8-4D0D-BBC0-E5EFA01B9D00}" srcOrd="5" destOrd="0" presId="urn:microsoft.com/office/officeart/2011/layout/InterconnectedBlockProcess"/>
    <dgm:cxn modelId="{3EF26A17-3828-4EB7-8A8B-D586E2170812}" type="presParOf" srcId="{A6BCDA7B-D633-438F-B44D-CB4D60E5C492}" destId="{CE54E91B-6403-445E-82EB-3165D96AC11F}" srcOrd="6" destOrd="0" presId="urn:microsoft.com/office/officeart/2011/layout/InterconnectedBlockProcess"/>
    <dgm:cxn modelId="{61C83E4B-96C2-41AD-A16A-0A18F2511503}" type="presParOf" srcId="{CE54E91B-6403-445E-82EB-3165D96AC11F}" destId="{06F8D57B-EDF4-4CF4-8700-DC2CA3E3028E}" srcOrd="0" destOrd="0" presId="urn:microsoft.com/office/officeart/2011/layout/InterconnectedBlockProcess"/>
    <dgm:cxn modelId="{F482D0D2-42C7-4685-A9C7-63015E81C2B0}" type="presParOf" srcId="{A6BCDA7B-D633-438F-B44D-CB4D60E5C492}" destId="{9A966160-EBC8-43E2-BADE-87455FD22A57}" srcOrd="7" destOrd="0" presId="urn:microsoft.com/office/officeart/2011/layout/InterconnectedBlockProcess"/>
    <dgm:cxn modelId="{9EC9234D-2F37-48EB-9F26-54043B326CA9}" type="presParOf" srcId="{A6BCDA7B-D633-438F-B44D-CB4D60E5C492}" destId="{594200AE-E743-418A-9F08-B7D5307E525E}" srcOrd="8" destOrd="0" presId="urn:microsoft.com/office/officeart/2011/layout/InterconnectedBlockProcess"/>
    <dgm:cxn modelId="{BD741BE2-B71D-4975-9A23-D47F91B2308E}" type="presParOf" srcId="{A6BCDA7B-D633-438F-B44D-CB4D60E5C492}" destId="{7305DF14-0FF5-45E4-8B19-015814092DBD}" srcOrd="9" destOrd="0" presId="urn:microsoft.com/office/officeart/2011/layout/InterconnectedBlockProcess"/>
    <dgm:cxn modelId="{959DFDDE-3D35-49A8-81A0-E591B271398D}" type="presParOf" srcId="{7305DF14-0FF5-45E4-8B19-015814092DBD}" destId="{A134CDD1-D85F-44EF-8BEE-9F99A855C1E6}" srcOrd="0" destOrd="0" presId="urn:microsoft.com/office/officeart/2011/layout/InterconnectedBlockProcess"/>
    <dgm:cxn modelId="{D260D809-A622-46FA-9C42-ECE8CFDD667D}" type="presParOf" srcId="{A6BCDA7B-D633-438F-B44D-CB4D60E5C492}" destId="{1C91D7E3-8940-4A33-9182-677DD5415901}" srcOrd="10" destOrd="0" presId="urn:microsoft.com/office/officeart/2011/layout/InterconnectedBlockProcess"/>
    <dgm:cxn modelId="{27A9C18A-FB49-456E-90E3-AA5ECCDBB954}"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9973E-0839-45D6-A978-F941DB5BE412}">
      <dsp:nvSpPr>
        <dsp:cNvPr id="0" name=""/>
        <dsp:cNvSpPr/>
      </dsp:nvSpPr>
      <dsp:spPr>
        <a:xfrm>
          <a:off x="64493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rtl="0">
            <a:lnSpc>
              <a:spcPct val="90000"/>
            </a:lnSpc>
            <a:spcBef>
              <a:spcPct val="0"/>
            </a:spcBef>
            <a:spcAft>
              <a:spcPct val="35000"/>
            </a:spcAft>
            <a:buNone/>
          </a:pPr>
          <a:r>
            <a:rPr lang="en-US" sz="1400" kern="1200" dirty="0">
              <a:latin typeface="Calibri"/>
              <a:ea typeface="Calibri"/>
              <a:cs typeface="Calibri"/>
            </a:rPr>
            <a:t>we will collaboratively work on the assigned task using frameworks</a:t>
          </a:r>
          <a:endParaRPr lang="en-US" sz="1400" kern="1200" dirty="0"/>
        </a:p>
      </dsp:txBody>
      <dsp:txXfrm>
        <a:off x="6624558" y="767810"/>
        <a:ext cx="1206778" cy="3290384"/>
      </dsp:txXfrm>
    </dsp:sp>
    <dsp:sp modelId="{203AF479-B170-40D4-97E4-0DC850719243}">
      <dsp:nvSpPr>
        <dsp:cNvPr id="0" name=""/>
        <dsp:cNvSpPr/>
      </dsp:nvSpPr>
      <dsp:spPr>
        <a:xfrm>
          <a:off x="64493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rtl="0">
            <a:lnSpc>
              <a:spcPct val="90000"/>
            </a:lnSpc>
            <a:spcBef>
              <a:spcPct val="0"/>
            </a:spcBef>
            <a:spcAft>
              <a:spcPct val="35000"/>
            </a:spcAft>
            <a:buNone/>
          </a:pPr>
          <a:r>
            <a:rPr lang="en-US" sz="2300" kern="1200" dirty="0">
              <a:solidFill>
                <a:srgbClr val="444444"/>
              </a:solidFill>
              <a:latin typeface="Calibri"/>
              <a:ea typeface="Calibri"/>
              <a:cs typeface="Calibri"/>
            </a:rPr>
            <a:t>Review 3</a:t>
          </a:r>
        </a:p>
      </dsp:txBody>
      <dsp:txXfrm>
        <a:off x="6449318" y="0"/>
        <a:ext cx="1382018" cy="767810"/>
      </dsp:txXfrm>
    </dsp:sp>
    <dsp:sp modelId="{2532504F-5FE1-4C97-B485-F05E8885EACC}">
      <dsp:nvSpPr>
        <dsp:cNvPr id="0" name=""/>
        <dsp:cNvSpPr/>
      </dsp:nvSpPr>
      <dsp:spPr>
        <a:xfrm>
          <a:off x="50673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rtl="0">
            <a:lnSpc>
              <a:spcPct val="90000"/>
            </a:lnSpc>
            <a:spcBef>
              <a:spcPct val="0"/>
            </a:spcBef>
            <a:spcAft>
              <a:spcPct val="35000"/>
            </a:spcAft>
            <a:buNone/>
          </a:pPr>
          <a:r>
            <a:rPr lang="en-US" sz="1400" kern="1200" dirty="0">
              <a:latin typeface="Times New Roman"/>
              <a:cs typeface="Times New Roman"/>
            </a:rPr>
            <a:t>Getting to learn about power bi and analysing the data</a:t>
          </a:r>
        </a:p>
      </dsp:txBody>
      <dsp:txXfrm>
        <a:off x="5242539" y="767810"/>
        <a:ext cx="1206778" cy="3071241"/>
      </dsp:txXfrm>
    </dsp:sp>
    <dsp:sp modelId="{CB79F032-EAD8-4D0D-BBC0-E5EFA01B9D00}">
      <dsp:nvSpPr>
        <dsp:cNvPr id="0" name=""/>
        <dsp:cNvSpPr/>
      </dsp:nvSpPr>
      <dsp:spPr>
        <a:xfrm>
          <a:off x="50673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Review 2</a:t>
          </a:r>
        </a:p>
      </dsp:txBody>
      <dsp:txXfrm>
        <a:off x="5067300" y="111600"/>
        <a:ext cx="1382018" cy="658239"/>
      </dsp:txXfrm>
    </dsp:sp>
    <dsp:sp modelId="{06F8D57B-EDF4-4CF4-8700-DC2CA3E3028E}">
      <dsp:nvSpPr>
        <dsp:cNvPr id="0" name=""/>
        <dsp:cNvSpPr/>
      </dsp:nvSpPr>
      <dsp:spPr>
        <a:xfrm>
          <a:off x="36852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rtl="0">
            <a:lnSpc>
              <a:spcPct val="90000"/>
            </a:lnSpc>
            <a:spcBef>
              <a:spcPct val="0"/>
            </a:spcBef>
            <a:spcAft>
              <a:spcPct val="35000"/>
            </a:spcAft>
            <a:buNone/>
          </a:pPr>
          <a:r>
            <a:rPr lang="en-US" sz="1400" kern="1200" dirty="0">
              <a:latin typeface="Times New Roman"/>
              <a:cs typeface="Times New Roman"/>
            </a:rPr>
            <a:t>We will work on the cleaning and processing of the data collected</a:t>
          </a:r>
          <a:endParaRPr lang="en-US" sz="1400" kern="1200" dirty="0">
            <a:latin typeface="Times New Roman" panose="02020603050405020304" pitchFamily="18" charset="0"/>
            <a:cs typeface="Times New Roman" panose="02020603050405020304" pitchFamily="18" charset="0"/>
          </a:endParaRPr>
        </a:p>
      </dsp:txBody>
      <dsp:txXfrm>
        <a:off x="3860521" y="767810"/>
        <a:ext cx="1206778" cy="2851693"/>
      </dsp:txXfrm>
    </dsp:sp>
    <dsp:sp modelId="{594200AE-E743-418A-9F08-B7D5307E525E}">
      <dsp:nvSpPr>
        <dsp:cNvPr id="0" name=""/>
        <dsp:cNvSpPr/>
      </dsp:nvSpPr>
      <dsp:spPr>
        <a:xfrm>
          <a:off x="36852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Review 1</a:t>
          </a:r>
        </a:p>
      </dsp:txBody>
      <dsp:txXfrm>
        <a:off x="3685281" y="219548"/>
        <a:ext cx="1382018" cy="548262"/>
      </dsp:txXfrm>
    </dsp:sp>
    <dsp:sp modelId="{A134CDD1-D85F-44EF-8BEE-9F99A855C1E6}">
      <dsp:nvSpPr>
        <dsp:cNvPr id="0" name=""/>
        <dsp:cNvSpPr/>
      </dsp:nvSpPr>
      <dsp:spPr>
        <a:xfrm>
          <a:off x="23032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rtl="0">
            <a:lnSpc>
              <a:spcPct val="90000"/>
            </a:lnSpc>
            <a:spcBef>
              <a:spcPct val="0"/>
            </a:spcBef>
            <a:spcAft>
              <a:spcPct val="35000"/>
            </a:spcAft>
            <a:buNone/>
          </a:pPr>
          <a:r>
            <a:rPr lang="en-US" sz="1400" kern="1200" dirty="0">
              <a:latin typeface="Times New Roman"/>
              <a:cs typeface="Times New Roman"/>
            </a:rPr>
            <a:t>Our first task is to mine data of different colleges </a:t>
          </a:r>
          <a:endParaRPr lang="en-US" sz="1400" kern="1200" dirty="0">
            <a:latin typeface="Times New Roman" panose="02020603050405020304" pitchFamily="18" charset="0"/>
            <a:cs typeface="Times New Roman" panose="02020603050405020304" pitchFamily="18" charset="0"/>
          </a:endParaRPr>
        </a:p>
      </dsp:txBody>
      <dsp:txXfrm>
        <a:off x="2478503" y="767810"/>
        <a:ext cx="1206778" cy="2632145"/>
      </dsp:txXfrm>
    </dsp:sp>
    <dsp:sp modelId="{65257024-FAC0-4522-B139-1CC85B547BE8}">
      <dsp:nvSpPr>
        <dsp:cNvPr id="0" name=""/>
        <dsp:cNvSpPr/>
      </dsp:nvSpPr>
      <dsp:spPr>
        <a:xfrm>
          <a:off x="23032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Review 0</a:t>
          </a:r>
        </a:p>
      </dsp:txBody>
      <dsp:txXfrm>
        <a:off x="23032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4/24/2025</a:t>
            </a:fld>
            <a:endParaRPr lang="en-US"/>
          </a:p>
        </p:txBody>
      </p:sp>
      <p:sp>
        <p:nvSpPr>
          <p:cNvPr id="4" name="Slide Image Placeholder 3">
            <a:extLst>
              <a:ext uri="{FF2B5EF4-FFF2-40B4-BE49-F238E27FC236}">
                <a16:creationId xmlns=""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4/24/2025</a:t>
            </a:fld>
            <a:endParaRPr lang="en-US"/>
          </a:p>
        </p:txBody>
      </p:sp>
      <p:sp>
        <p:nvSpPr>
          <p:cNvPr id="5" name="Footer Placeholder 4">
            <a:extLst>
              <a:ext uri="{FF2B5EF4-FFF2-40B4-BE49-F238E27FC236}">
                <a16:creationId xmlns=""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4/24/2025</a:t>
            </a:fld>
            <a:endParaRPr lang="en-US"/>
          </a:p>
        </p:txBody>
      </p:sp>
      <p:sp>
        <p:nvSpPr>
          <p:cNvPr id="5" name="Footer Placeholder 4">
            <a:extLst>
              <a:ext uri="{FF2B5EF4-FFF2-40B4-BE49-F238E27FC236}">
                <a16:creationId xmlns=""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4/24/2025</a:t>
            </a:fld>
            <a:endParaRPr lang="en-US"/>
          </a:p>
        </p:txBody>
      </p:sp>
      <p:sp>
        <p:nvSpPr>
          <p:cNvPr id="5" name="Footer Placeholder 4">
            <a:extLst>
              <a:ext uri="{FF2B5EF4-FFF2-40B4-BE49-F238E27FC236}">
                <a16:creationId xmlns=""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4/24/2025</a:t>
            </a:fld>
            <a:endParaRPr lang="en-US"/>
          </a:p>
        </p:txBody>
      </p:sp>
      <p:sp>
        <p:nvSpPr>
          <p:cNvPr id="5" name="Footer Placeholder 4">
            <a:extLst>
              <a:ext uri="{FF2B5EF4-FFF2-40B4-BE49-F238E27FC236}">
                <a16:creationId xmlns=""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4/24/2025</a:t>
            </a:fld>
            <a:endParaRPr lang="en-US"/>
          </a:p>
        </p:txBody>
      </p:sp>
      <p:sp>
        <p:nvSpPr>
          <p:cNvPr id="5" name="Footer Placeholder 4">
            <a:extLst>
              <a:ext uri="{FF2B5EF4-FFF2-40B4-BE49-F238E27FC236}">
                <a16:creationId xmlns=""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4/24/2025</a:t>
            </a:fld>
            <a:endParaRPr lang="en-US"/>
          </a:p>
        </p:txBody>
      </p:sp>
      <p:sp>
        <p:nvSpPr>
          <p:cNvPr id="6" name="Footer Placeholder 4">
            <a:extLst>
              <a:ext uri="{FF2B5EF4-FFF2-40B4-BE49-F238E27FC236}">
                <a16:creationId xmlns=""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4/24/2025</a:t>
            </a:fld>
            <a:endParaRPr lang="en-US"/>
          </a:p>
        </p:txBody>
      </p:sp>
      <p:sp>
        <p:nvSpPr>
          <p:cNvPr id="8" name="Footer Placeholder 4">
            <a:extLst>
              <a:ext uri="{FF2B5EF4-FFF2-40B4-BE49-F238E27FC236}">
                <a16:creationId xmlns=""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4/24/2025</a:t>
            </a:fld>
            <a:endParaRPr lang="en-US"/>
          </a:p>
        </p:txBody>
      </p:sp>
      <p:sp>
        <p:nvSpPr>
          <p:cNvPr id="4" name="Footer Placeholder 4">
            <a:extLst>
              <a:ext uri="{FF2B5EF4-FFF2-40B4-BE49-F238E27FC236}">
                <a16:creationId xmlns=""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4/24/2025</a:t>
            </a:fld>
            <a:endParaRPr lang="en-US"/>
          </a:p>
        </p:txBody>
      </p:sp>
      <p:sp>
        <p:nvSpPr>
          <p:cNvPr id="3" name="Footer Placeholder 4">
            <a:extLst>
              <a:ext uri="{FF2B5EF4-FFF2-40B4-BE49-F238E27FC236}">
                <a16:creationId xmlns=""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4/24/2025</a:t>
            </a:fld>
            <a:endParaRPr lang="en-US"/>
          </a:p>
        </p:txBody>
      </p:sp>
      <p:sp>
        <p:nvSpPr>
          <p:cNvPr id="6" name="Footer Placeholder 4">
            <a:extLst>
              <a:ext uri="{FF2B5EF4-FFF2-40B4-BE49-F238E27FC236}">
                <a16:creationId xmlns=""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4/24/2025</a:t>
            </a:fld>
            <a:endParaRPr lang="en-US"/>
          </a:p>
        </p:txBody>
      </p:sp>
      <p:sp>
        <p:nvSpPr>
          <p:cNvPr id="6" name="Footer Placeholder 4">
            <a:extLst>
              <a:ext uri="{FF2B5EF4-FFF2-40B4-BE49-F238E27FC236}">
                <a16:creationId xmlns=""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4/24/2025</a:t>
            </a:fld>
            <a:endParaRPr lang="en-US"/>
          </a:p>
        </p:txBody>
      </p:sp>
      <p:sp>
        <p:nvSpPr>
          <p:cNvPr id="5" name="Footer Placeholder 4">
            <a:extLst>
              <a:ext uri="{FF2B5EF4-FFF2-40B4-BE49-F238E27FC236}">
                <a16:creationId xmlns=""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 xmlns:a16="http://schemas.microsoft.com/office/drawing/2014/main" id="{102663E2-6C69-49E4-9FEB-A0ED3DD955FD}"/>
              </a:ext>
            </a:extLst>
          </p:cNvPr>
          <p:cNvPicPr>
            <a:picLocks noChangeAspect="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spcAft>
                <a:spcPts val="0"/>
              </a:spcAft>
              <a:buClr>
                <a:srgbClr val="17365D"/>
              </a:buClr>
              <a:buSzPts val="1700"/>
            </a:pPr>
            <a:r>
              <a:rPr lang="en-GB" sz="1700" b="1" dirty="0" smtClean="0">
                <a:solidFill>
                  <a:srgbClr val="17365D"/>
                </a:solidFill>
                <a:latin typeface="Cambria"/>
                <a:ea typeface="Cambria"/>
                <a:cs typeface="Verdana"/>
                <a:sym typeface="Verdana"/>
              </a:rPr>
              <a:t>Mr. </a:t>
            </a:r>
            <a:r>
              <a:rPr lang="en-GB" sz="1700" b="1" dirty="0" err="1" smtClean="0">
                <a:solidFill>
                  <a:srgbClr val="17365D"/>
                </a:solidFill>
                <a:latin typeface="Cambria"/>
                <a:ea typeface="Cambria"/>
                <a:cs typeface="Verdana"/>
                <a:sym typeface="Verdana"/>
              </a:rPr>
              <a:t>Tamilselvan</a:t>
            </a:r>
            <a:r>
              <a:rPr lang="en-GB" sz="1700" b="1" dirty="0" smtClean="0">
                <a:solidFill>
                  <a:srgbClr val="17365D"/>
                </a:solidFill>
                <a:latin typeface="Cambria"/>
                <a:ea typeface="Cambria"/>
                <a:cs typeface="Verdana"/>
                <a:sym typeface="Verdana"/>
              </a:rPr>
              <a:t> </a:t>
            </a:r>
            <a:r>
              <a:rPr lang="en-GB" sz="1700" b="1" dirty="0" err="1" smtClean="0">
                <a:solidFill>
                  <a:srgbClr val="17365D"/>
                </a:solidFill>
                <a:latin typeface="Cambria"/>
                <a:ea typeface="Cambria"/>
                <a:cs typeface="Verdana"/>
                <a:sym typeface="Verdana"/>
              </a:rPr>
              <a:t>Thangavel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a:ea typeface="Cambria"/>
                <a:cs typeface="Verdana"/>
                <a:sym typeface="Verdana"/>
              </a:rPr>
              <a:t>Assistant Professor</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a:solidFill>
                  <a:schemeClr val="accent1"/>
                </a:solidFill>
                <a:latin typeface="Cambria"/>
                <a:ea typeface="Cambria"/>
                <a:cs typeface="Verdana"/>
                <a:sym typeface="Verdana"/>
              </a:rPr>
              <a:t>Name of the Program: </a:t>
            </a:r>
            <a:r>
              <a:rPr lang="en-US" sz="2000" b="1" dirty="0">
                <a:latin typeface="Cambria"/>
                <a:ea typeface="Cambria"/>
                <a:cs typeface="Verdana"/>
                <a:sym typeface="Verdana"/>
              </a:rPr>
              <a:t>Computer Science and Engineering</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a:ea typeface="Cambria"/>
                <a:cs typeface="Verdana"/>
                <a:sym typeface="Verdana"/>
              </a:rPr>
              <a:t>Name of the </a:t>
            </a:r>
            <a:r>
              <a:rPr lang="en-US" sz="2000" b="1" dirty="0" err="1">
                <a:solidFill>
                  <a:schemeClr val="accent1"/>
                </a:solidFill>
                <a:latin typeface="Cambria"/>
                <a:ea typeface="Cambria"/>
                <a:cs typeface="Verdana"/>
                <a:sym typeface="Verdana"/>
              </a:rPr>
              <a:t>HoD</a:t>
            </a:r>
            <a:r>
              <a:rPr lang="en-US" sz="2000" b="1" dirty="0">
                <a:solidFill>
                  <a:schemeClr val="accent1"/>
                </a:solidFill>
                <a:latin typeface="Cambria"/>
                <a:ea typeface="Cambria"/>
                <a:cs typeface="Verdana"/>
                <a:sym typeface="Verdana"/>
              </a:rPr>
              <a:t>:</a:t>
            </a:r>
            <a:r>
              <a:rPr lang="en-US" sz="2000" b="1" dirty="0">
                <a:latin typeface="Cambria"/>
                <a:ea typeface="Cambria"/>
                <a:cs typeface="Verdana"/>
                <a:sym typeface="Verdana"/>
              </a:rPr>
              <a:t> Dr. Asif Mohammad</a:t>
            </a:r>
            <a:endParaRPr lang="en-US" sz="2000" b="1" dirty="0">
              <a:latin typeface="Cambria" panose="02040503050406030204" pitchFamily="18" charset="0"/>
              <a:ea typeface="Cambria" panose="02040503050406030204" pitchFamily="18" charset="0"/>
              <a:cs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latin typeface="Cambria"/>
                <a:ea typeface="Cambria"/>
                <a:cs typeface="Verdana"/>
                <a:sym typeface="Verdana"/>
              </a:rPr>
              <a:t>Mr. Amarnath</a:t>
            </a:r>
            <a:endParaRPr lang="en-US" sz="2000" b="1" i="0" u="none" strike="noStrike" cap="none" dirty="0">
              <a:latin typeface="Cambria" panose="02040503050406030204" pitchFamily="18" charset="0"/>
              <a:ea typeface="Cambria" panose="02040503050406030204" pitchFamily="18" charset="0"/>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a:cs typeface="Times New Roman"/>
              </a:rPr>
              <a:t>PIP4004 - INTERNSHIP</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US" sz="2400" smtClean="0">
                <a:solidFill>
                  <a:srgbClr val="0070C0"/>
                </a:solidFill>
                <a:latin typeface="Times New Roman"/>
                <a:ea typeface="Tahoma"/>
                <a:cs typeface="Times New Roman"/>
              </a:rPr>
              <a:t>Review-3 </a:t>
            </a:r>
            <a:r>
              <a:rPr lang="en-US" sz="2400" dirty="0">
                <a:solidFill>
                  <a:srgbClr val="0070C0"/>
                </a:solidFill>
                <a:latin typeface="Times New Roman"/>
                <a:ea typeface="Tahoma"/>
                <a:cs typeface="Times New Roman"/>
              </a:rPr>
              <a:t>Presentation </a:t>
            </a:r>
            <a:r>
              <a:rPr lang="en-US" sz="2400" dirty="0">
                <a:latin typeface="Times New Roman" panose="02020603050405020304" pitchFamily="18" charset="0"/>
                <a:ea typeface="Tahoma" pitchFamily="34" charset="0"/>
                <a:cs typeface="Times New Roman" panose="02020603050405020304" pitchFamily="18" charset="0"/>
              </a:rPr>
              <a:t/>
            </a:r>
            <a:br>
              <a:rPr lang="en-US" sz="2400" dirty="0">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a:ea typeface="Tahoma"/>
                <a:cs typeface="Times New Roman"/>
              </a:rPr>
              <a:t> </a:t>
            </a:r>
            <a:r>
              <a:rPr lang="en-US" sz="2400" dirty="0" smtClean="0">
                <a:solidFill>
                  <a:srgbClr val="0070C0"/>
                </a:solidFill>
                <a:latin typeface="Times New Roman"/>
                <a:ea typeface="Tahoma"/>
                <a:cs typeface="Times New Roman"/>
              </a:rPr>
              <a:t>Amazon Sales Analysis</a:t>
            </a:r>
            <a:r>
              <a:rPr lang="en-US" sz="2400" dirty="0">
                <a:latin typeface="Times New Roman" panose="02020603050405020304" pitchFamily="18" charset="0"/>
                <a:ea typeface="Tahoma" pitchFamily="34" charset="0"/>
                <a:cs typeface="Times New Roman" panose="02020603050405020304" pitchFamily="18" charset="0"/>
              </a:rPr>
              <a:t/>
            </a:r>
            <a:br>
              <a:rPr lang="en-US" sz="2400" dirty="0">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1314361348"/>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 xmlns:a16="http://schemas.microsoft.com/office/drawing/2014/main" val="2689928737"/>
                    </a:ext>
                  </a:extLst>
                </a:gridCol>
                <a:gridCol w="3950282">
                  <a:extLst>
                    <a:ext uri="{9D8B030D-6E8A-4147-A177-3AD203B41FA5}">
                      <a16:colId xmlns=""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a:ea typeface="Cambria"/>
                          <a:cs typeface="Times New Roman"/>
                        </a:rPr>
                        <a:t>S </a:t>
                      </a:r>
                      <a:r>
                        <a:rPr lang="en-US" dirty="0" err="1" smtClean="0">
                          <a:latin typeface="Cambria"/>
                          <a:ea typeface="Cambria"/>
                          <a:cs typeface="Times New Roman"/>
                        </a:rPr>
                        <a:t>Priyanka</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a:ea typeface="Cambria"/>
                          <a:cs typeface="Times New Roman"/>
                        </a:rPr>
                        <a:t>20211CSE0694</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a:ea typeface="Cambria"/>
                          <a:cs typeface="Times New Roman"/>
                        </a:rPr>
                        <a:t>8CSE07</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a:ea typeface="Cambria"/>
                          <a:cs typeface="Times New Roman"/>
                        </a:rPr>
                        <a:t>PSCS145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3413316552"/>
                  </a:ext>
                </a:extLst>
              </a:tr>
            </a:tbl>
          </a:graphicData>
        </a:graphic>
      </p:graphicFrame>
    </p:spTree>
    <p:extLst>
      <p:ext uri="{BB962C8B-B14F-4D97-AF65-F5344CB8AC3E}">
        <p14:creationId xmlns=""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IN" sz="2000" b="1" dirty="0">
                <a:ea typeface="+mn-lt"/>
                <a:cs typeface="+mn-lt"/>
              </a:rPr>
              <a:t>Purpose:</a:t>
            </a:r>
            <a:endParaRPr lang="en-US" sz="2000" dirty="0">
              <a:ea typeface="Calibri"/>
              <a:cs typeface="Calibri"/>
            </a:endParaRPr>
          </a:p>
          <a:p>
            <a:r>
              <a:rPr lang="en-IN" sz="2000" dirty="0" err="1">
                <a:ea typeface="+mn-lt"/>
                <a:cs typeface="+mn-lt"/>
              </a:rPr>
              <a:t>Analyze</a:t>
            </a:r>
            <a:r>
              <a:rPr lang="en-IN" sz="2000" dirty="0">
                <a:ea typeface="+mn-lt"/>
                <a:cs typeface="+mn-lt"/>
              </a:rPr>
              <a:t> and visualize datasets to extract meaningful insights.</a:t>
            </a:r>
            <a:endParaRPr lang="en-IN" sz="2000">
              <a:ea typeface="Calibri"/>
              <a:cs typeface="Calibri"/>
            </a:endParaRPr>
          </a:p>
          <a:p>
            <a:r>
              <a:rPr lang="en-IN" sz="2000" dirty="0">
                <a:ea typeface="+mn-lt"/>
                <a:cs typeface="+mn-lt"/>
              </a:rPr>
              <a:t>Improve data reporting efficiency using Power BI.</a:t>
            </a:r>
            <a:endParaRPr lang="en-IN" sz="2000">
              <a:ea typeface="Calibri"/>
              <a:cs typeface="Calibri"/>
            </a:endParaRPr>
          </a:p>
          <a:p>
            <a:pPr marL="0" indent="0">
              <a:buNone/>
            </a:pPr>
            <a:r>
              <a:rPr lang="en-IN" sz="2000" b="1" dirty="0">
                <a:ea typeface="+mn-lt"/>
                <a:cs typeface="+mn-lt"/>
              </a:rPr>
              <a:t>How it Helps </a:t>
            </a:r>
            <a:r>
              <a:rPr lang="en-IN" sz="2000" b="1" err="1">
                <a:ea typeface="+mn-lt"/>
                <a:cs typeface="+mn-lt"/>
              </a:rPr>
              <a:t>UptoSkills</a:t>
            </a:r>
            <a:r>
              <a:rPr lang="en-IN" sz="2000" b="1" dirty="0">
                <a:ea typeface="+mn-lt"/>
                <a:cs typeface="+mn-lt"/>
              </a:rPr>
              <a:t>:</a:t>
            </a:r>
            <a:endParaRPr lang="en-IN" sz="2000">
              <a:ea typeface="Calibri"/>
              <a:cs typeface="Calibri"/>
            </a:endParaRPr>
          </a:p>
          <a:p>
            <a:r>
              <a:rPr lang="en-IN" sz="2000" dirty="0">
                <a:ea typeface="+mn-lt"/>
                <a:cs typeface="+mn-lt"/>
              </a:rPr>
              <a:t>Helps in monitoring student </a:t>
            </a:r>
            <a:r>
              <a:rPr lang="en-IN" sz="2000" err="1">
                <a:ea typeface="+mn-lt"/>
                <a:cs typeface="+mn-lt"/>
              </a:rPr>
              <a:t>enrollments</a:t>
            </a:r>
            <a:r>
              <a:rPr lang="en-IN" sz="2000" dirty="0">
                <a:ea typeface="+mn-lt"/>
                <a:cs typeface="+mn-lt"/>
              </a:rPr>
              <a:t> and training progress.</a:t>
            </a:r>
            <a:endParaRPr lang="en-IN" sz="2000">
              <a:ea typeface="Calibri"/>
              <a:cs typeface="Calibri"/>
            </a:endParaRPr>
          </a:p>
          <a:p>
            <a:r>
              <a:rPr lang="en-IN" sz="2000" dirty="0">
                <a:ea typeface="+mn-lt"/>
                <a:cs typeface="+mn-lt"/>
              </a:rPr>
              <a:t>Assists decision-making by identifying trends in training programs.</a:t>
            </a:r>
          </a:p>
          <a:p>
            <a:pPr marL="0" indent="0">
              <a:buNone/>
            </a:pPr>
            <a:r>
              <a:rPr lang="en-IN" sz="2000" b="1" dirty="0">
                <a:ea typeface="+mn-lt"/>
                <a:cs typeface="+mn-lt"/>
              </a:rPr>
              <a:t>Key Skills Gained:</a:t>
            </a:r>
            <a:endParaRPr lang="en-IN" sz="2000">
              <a:ea typeface="Calibri"/>
              <a:cs typeface="Calibri"/>
            </a:endParaRPr>
          </a:p>
          <a:p>
            <a:r>
              <a:rPr lang="en-IN" sz="2000" dirty="0">
                <a:ea typeface="+mn-lt"/>
                <a:cs typeface="+mn-lt"/>
              </a:rPr>
              <a:t>Data Cleaning &amp; Processing</a:t>
            </a:r>
            <a:endParaRPr lang="en-IN" sz="2000">
              <a:ea typeface="Calibri"/>
              <a:cs typeface="Calibri"/>
            </a:endParaRPr>
          </a:p>
          <a:p>
            <a:r>
              <a:rPr lang="en-IN" sz="2000" dirty="0">
                <a:ea typeface="+mn-lt"/>
                <a:cs typeface="+mn-lt"/>
              </a:rPr>
              <a:t>Creating Interactive Dashboards</a:t>
            </a:r>
            <a:endParaRPr lang="en-IN" sz="2000">
              <a:ea typeface="Calibri"/>
              <a:cs typeface="Calibri"/>
            </a:endParaRPr>
          </a:p>
          <a:p>
            <a:r>
              <a:rPr lang="en-IN" sz="2000" dirty="0">
                <a:ea typeface="+mn-lt"/>
                <a:cs typeface="+mn-lt"/>
              </a:rPr>
              <a:t>Understanding Business Intelligence</a:t>
            </a:r>
            <a:endParaRPr lang="en-IN" sz="2000" dirty="0"/>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 xmlns:p14="http://schemas.microsoft.com/office/powerpoint/2010/main" val="3432951823"/>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710"/>
          </a:xfrm>
        </p:spPr>
        <p:txBody>
          <a:bodyPr/>
          <a:lstStyle/>
          <a:p>
            <a:pPr marL="86995">
              <a:spcBef>
                <a:spcPts val="5"/>
              </a:spcBef>
              <a:spcAft>
                <a:spcPts val="0"/>
              </a:spcAft>
            </a:pPr>
            <a:r>
              <a:rPr lang="en-US" sz="3200" b="1" dirty="0" smtClean="0">
                <a:solidFill>
                  <a:schemeClr val="accent1">
                    <a:lumMod val="75000"/>
                  </a:schemeClr>
                </a:solidFill>
                <a:latin typeface="Times New Roman"/>
                <a:ea typeface="Times New Roman"/>
              </a:rPr>
              <a:t>P</a:t>
            </a:r>
            <a:r>
              <a:rPr lang="en-US" sz="3200" b="1" dirty="0" smtClean="0">
                <a:solidFill>
                  <a:schemeClr val="accent1">
                    <a:lumMod val="75000"/>
                  </a:schemeClr>
                </a:solidFill>
                <a:latin typeface="Times New Roman"/>
                <a:ea typeface="Times New Roman"/>
              </a:rPr>
              <a:t>roposed work</a:t>
            </a:r>
            <a:endParaRPr lang="en-US" dirty="0"/>
          </a:p>
        </p:txBody>
      </p:sp>
      <p:sp>
        <p:nvSpPr>
          <p:cNvPr id="3" name="Content Placeholder 2"/>
          <p:cNvSpPr>
            <a:spLocks noGrp="1"/>
          </p:cNvSpPr>
          <p:nvPr>
            <p:ph idx="1"/>
          </p:nvPr>
        </p:nvSpPr>
        <p:spPr>
          <a:xfrm>
            <a:off x="838200" y="1129553"/>
            <a:ext cx="10515600" cy="4392706"/>
          </a:xfrm>
        </p:spPr>
        <p:txBody>
          <a:bodyPr/>
          <a:lstStyle/>
          <a:p>
            <a:pPr lvl="0"/>
            <a:r>
              <a:rPr lang="en-US" sz="1800" b="1" dirty="0" smtClean="0"/>
              <a:t>Data Collection</a:t>
            </a:r>
            <a:r>
              <a:rPr lang="en-US" sz="1800" dirty="0" smtClean="0"/>
              <a:t> - Gathering industry-specific data from company databases and external sources.</a:t>
            </a:r>
          </a:p>
          <a:p>
            <a:pPr lvl="0"/>
            <a:r>
              <a:rPr lang="en-US" sz="1800" b="1" dirty="0" smtClean="0"/>
              <a:t>Data Cleaning &amp; Preparation</a:t>
            </a:r>
            <a:r>
              <a:rPr lang="en-US" sz="1800" dirty="0" smtClean="0"/>
              <a:t> - Handling missing values, standardizing formats, and transforming data for analysis.</a:t>
            </a:r>
          </a:p>
          <a:p>
            <a:pPr lvl="0"/>
            <a:r>
              <a:rPr lang="en-US" sz="1800" b="1" dirty="0" smtClean="0"/>
              <a:t>Data Visualization</a:t>
            </a:r>
            <a:r>
              <a:rPr lang="en-US" sz="1800" dirty="0" smtClean="0"/>
              <a:t> - Using Power BI to create dashboards with interactive elements like maps, graphs, and charts.</a:t>
            </a:r>
          </a:p>
          <a:p>
            <a:pPr lvl="0"/>
            <a:r>
              <a:rPr lang="en-US" sz="1800" b="1" dirty="0" smtClean="0"/>
              <a:t>Analysis &amp; Insights Generation</a:t>
            </a:r>
            <a:r>
              <a:rPr lang="en-US" sz="1800" dirty="0" smtClean="0"/>
              <a:t> - Interpreting patterns, trends, and key metrics.</a:t>
            </a:r>
          </a:p>
          <a:p>
            <a:pPr lvl="0"/>
            <a:r>
              <a:rPr lang="en-US" sz="1800" b="1" dirty="0" smtClean="0"/>
              <a:t>Reporting &amp; Presentation</a:t>
            </a:r>
            <a:r>
              <a:rPr lang="en-US" sz="1800" dirty="0" smtClean="0"/>
              <a:t> - Preparing comprehensive reports for stakeholders to aid in decision-making.</a:t>
            </a:r>
          </a:p>
          <a:p>
            <a:pPr lvl="0"/>
            <a:r>
              <a:rPr lang="en-US" sz="1800" b="1" dirty="0" smtClean="0"/>
              <a:t>Comparison with Advanced Tools – Evaluating Python/Power BI for insights.</a:t>
            </a:r>
            <a:endParaRPr lang="en-US" sz="1800" dirty="0" smtClean="0"/>
          </a:p>
          <a:p>
            <a:pPr lvl="0"/>
            <a:r>
              <a:rPr lang="en-US" sz="1800" b="1" dirty="0" smtClean="0"/>
              <a:t>Internship Deliverables</a:t>
            </a:r>
            <a:r>
              <a:rPr lang="en-US" sz="1800" dirty="0" smtClean="0"/>
              <a:t> - Finalizing dashboards, submitting reports, and presenting findings.</a:t>
            </a:r>
          </a:p>
          <a:p>
            <a:pPr>
              <a:buNone/>
            </a:pP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8569"/>
          </a:xfrm>
        </p:spPr>
        <p:txBody>
          <a:bodyPr/>
          <a:lstStyle/>
          <a:p>
            <a:r>
              <a:rPr lang="en-US" sz="3200" b="1" dirty="0" smtClean="0">
                <a:solidFill>
                  <a:srgbClr val="5B9BD5">
                    <a:lumMod val="75000"/>
                  </a:srgbClr>
                </a:solidFill>
                <a:latin typeface="Times New Roman"/>
                <a:ea typeface="Times New Roman"/>
              </a:rPr>
              <a:t>Architecture Diagram</a:t>
            </a:r>
            <a:endParaRPr lang="en-US" dirty="0"/>
          </a:p>
        </p:txBody>
      </p:sp>
      <p:pic>
        <p:nvPicPr>
          <p:cNvPr id="5" name="Content Placeholder 4" descr="_- visual selection.png"/>
          <p:cNvPicPr>
            <a:picLocks noGrp="1" noChangeAspect="1"/>
          </p:cNvPicPr>
          <p:nvPr>
            <p:ph idx="1"/>
          </p:nvPr>
        </p:nvPicPr>
        <p:blipFill>
          <a:blip r:embed="rId2" cstate="print"/>
          <a:stretch>
            <a:fillRect/>
          </a:stretch>
        </p:blipFill>
        <p:spPr>
          <a:xfrm>
            <a:off x="2874236" y="1147483"/>
            <a:ext cx="7883412" cy="4105836"/>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8921"/>
          </a:xfrm>
        </p:spPr>
        <p:txBody>
          <a:bodyPr/>
          <a:lstStyle/>
          <a:p>
            <a:r>
              <a:rPr lang="en-US" sz="3200" b="1" dirty="0" smtClean="0">
                <a:solidFill>
                  <a:srgbClr val="5B9BD5">
                    <a:lumMod val="75000"/>
                  </a:srgbClr>
                </a:solidFill>
                <a:latin typeface="Times New Roman"/>
                <a:ea typeface="Times New Roman"/>
              </a:rPr>
              <a:t>Software and Hardware Details</a:t>
            </a:r>
            <a:endParaRPr lang="en-US" dirty="0"/>
          </a:p>
        </p:txBody>
      </p:sp>
      <p:sp>
        <p:nvSpPr>
          <p:cNvPr id="3" name="Content Placeholder 2"/>
          <p:cNvSpPr>
            <a:spLocks noGrp="1"/>
          </p:cNvSpPr>
          <p:nvPr>
            <p:ph idx="1"/>
          </p:nvPr>
        </p:nvSpPr>
        <p:spPr>
          <a:xfrm>
            <a:off x="838200" y="1138518"/>
            <a:ext cx="10515600" cy="4849906"/>
          </a:xfrm>
        </p:spPr>
        <p:txBody>
          <a:bodyPr/>
          <a:lstStyle/>
          <a:p>
            <a:pPr algn="just">
              <a:lnSpc>
                <a:spcPct val="100000"/>
              </a:lnSpc>
              <a:spcBef>
                <a:spcPts val="0"/>
              </a:spcBef>
            </a:pPr>
            <a:r>
              <a:rPr lang="en-US" sz="1800" b="1" dirty="0" smtClean="0"/>
              <a:t>Software Requirements</a:t>
            </a:r>
          </a:p>
          <a:p>
            <a:pPr algn="just">
              <a:lnSpc>
                <a:spcPct val="100000"/>
              </a:lnSpc>
              <a:spcBef>
                <a:spcPts val="0"/>
              </a:spcBef>
            </a:pPr>
            <a:r>
              <a:rPr lang="en-US" sz="1800" dirty="0" smtClean="0"/>
              <a:t>Python 3.10+ for data analysis and scripting</a:t>
            </a:r>
          </a:p>
          <a:p>
            <a:pPr algn="just">
              <a:lnSpc>
                <a:spcPct val="100000"/>
              </a:lnSpc>
              <a:spcBef>
                <a:spcPts val="0"/>
              </a:spcBef>
            </a:pPr>
            <a:r>
              <a:rPr lang="en-US" sz="1800" dirty="0" err="1" smtClean="0"/>
              <a:t>Jupyter</a:t>
            </a:r>
            <a:r>
              <a:rPr lang="en-US" sz="1800" dirty="0" smtClean="0"/>
              <a:t> Notebook for code execution and EDA</a:t>
            </a:r>
          </a:p>
          <a:p>
            <a:pPr algn="just">
              <a:lnSpc>
                <a:spcPct val="100000"/>
              </a:lnSpc>
              <a:spcBef>
                <a:spcPts val="0"/>
              </a:spcBef>
            </a:pPr>
            <a:r>
              <a:rPr lang="en-US" sz="1800" dirty="0" smtClean="0"/>
              <a:t>Pandas, </a:t>
            </a:r>
            <a:r>
              <a:rPr lang="en-US" sz="1800" dirty="0" err="1" smtClean="0"/>
              <a:t>Matplotlib</a:t>
            </a:r>
            <a:r>
              <a:rPr lang="en-US" sz="1800" dirty="0" smtClean="0"/>
              <a:t>, and </a:t>
            </a:r>
            <a:r>
              <a:rPr lang="en-US" sz="1800" dirty="0" err="1" smtClean="0"/>
              <a:t>Seaborn</a:t>
            </a:r>
            <a:r>
              <a:rPr lang="en-US" sz="1800" dirty="0" smtClean="0"/>
              <a:t> for data processing and visualization</a:t>
            </a:r>
          </a:p>
          <a:p>
            <a:pPr algn="just">
              <a:lnSpc>
                <a:spcPct val="100000"/>
              </a:lnSpc>
              <a:spcBef>
                <a:spcPts val="0"/>
              </a:spcBef>
            </a:pPr>
            <a:r>
              <a:rPr lang="en-US" sz="1800" dirty="0" smtClean="0"/>
              <a:t>Power BI Desktop for dashboard creation</a:t>
            </a:r>
          </a:p>
          <a:p>
            <a:pPr algn="just">
              <a:lnSpc>
                <a:spcPct val="100000"/>
              </a:lnSpc>
              <a:spcBef>
                <a:spcPts val="0"/>
              </a:spcBef>
            </a:pPr>
            <a:r>
              <a:rPr lang="en-US" sz="1800" dirty="0" smtClean="0"/>
              <a:t>Power BI Service for publishing and sharing dashboards online</a:t>
            </a:r>
          </a:p>
          <a:p>
            <a:pPr algn="just">
              <a:lnSpc>
                <a:spcPct val="100000"/>
              </a:lnSpc>
              <a:spcBef>
                <a:spcPts val="0"/>
              </a:spcBef>
            </a:pPr>
            <a:r>
              <a:rPr lang="en-US" sz="1800" dirty="0" smtClean="0"/>
              <a:t>Microsoft Excel for initial data checks and formatting</a:t>
            </a:r>
          </a:p>
          <a:p>
            <a:pPr algn="just">
              <a:lnSpc>
                <a:spcPct val="100000"/>
              </a:lnSpc>
              <a:spcBef>
                <a:spcPts val="0"/>
              </a:spcBef>
            </a:pPr>
            <a:r>
              <a:rPr lang="en-US" sz="1800" dirty="0" smtClean="0"/>
              <a:t>Windows 10 or 11 as the operating </a:t>
            </a:r>
            <a:r>
              <a:rPr lang="en-US" sz="1800" dirty="0" smtClean="0"/>
              <a:t>system</a:t>
            </a:r>
          </a:p>
          <a:p>
            <a:pPr algn="just">
              <a:lnSpc>
                <a:spcPct val="100000"/>
              </a:lnSpc>
              <a:spcBef>
                <a:spcPts val="0"/>
              </a:spcBef>
              <a:buNone/>
            </a:pPr>
            <a:endParaRPr lang="en-US" sz="1800" dirty="0" smtClean="0"/>
          </a:p>
          <a:p>
            <a:pPr algn="just">
              <a:lnSpc>
                <a:spcPct val="100000"/>
              </a:lnSpc>
              <a:spcBef>
                <a:spcPts val="0"/>
              </a:spcBef>
            </a:pPr>
            <a:r>
              <a:rPr lang="en-US" sz="1800" b="1" dirty="0" smtClean="0"/>
              <a:t>Hardware </a:t>
            </a:r>
            <a:r>
              <a:rPr lang="en-US" sz="1800" b="1" dirty="0" smtClean="0"/>
              <a:t>Requirements</a:t>
            </a:r>
          </a:p>
          <a:p>
            <a:pPr algn="just">
              <a:lnSpc>
                <a:spcPct val="100000"/>
              </a:lnSpc>
              <a:spcBef>
                <a:spcPts val="0"/>
              </a:spcBef>
            </a:pPr>
            <a:r>
              <a:rPr lang="en-US" sz="1800" dirty="0" smtClean="0"/>
              <a:t>Intel i5 / </a:t>
            </a:r>
            <a:r>
              <a:rPr lang="en-US" sz="1800" dirty="0" err="1" smtClean="0"/>
              <a:t>Ryzen</a:t>
            </a:r>
            <a:r>
              <a:rPr lang="en-US" sz="1800" dirty="0" smtClean="0"/>
              <a:t> 5 processor or higher</a:t>
            </a:r>
          </a:p>
          <a:p>
            <a:pPr algn="just">
              <a:lnSpc>
                <a:spcPct val="100000"/>
              </a:lnSpc>
              <a:spcBef>
                <a:spcPts val="0"/>
              </a:spcBef>
            </a:pPr>
            <a:r>
              <a:rPr lang="en-US" sz="1800" dirty="0" smtClean="0"/>
              <a:t>Minimum 8 GB RAM (16 GB recommended for smoother Power BI performance)</a:t>
            </a:r>
          </a:p>
          <a:p>
            <a:pPr algn="just">
              <a:lnSpc>
                <a:spcPct val="100000"/>
              </a:lnSpc>
              <a:spcBef>
                <a:spcPts val="0"/>
              </a:spcBef>
            </a:pPr>
            <a:r>
              <a:rPr lang="en-US" sz="1800" dirty="0" smtClean="0"/>
              <a:t>SSD storage (at least 256 GB, 500 GB preferred)</a:t>
            </a:r>
          </a:p>
          <a:p>
            <a:pPr algn="just">
              <a:lnSpc>
                <a:spcPct val="100000"/>
              </a:lnSpc>
              <a:spcBef>
                <a:spcPts val="0"/>
              </a:spcBef>
            </a:pPr>
            <a:r>
              <a:rPr lang="en-US" sz="1800" dirty="0" smtClean="0"/>
              <a:t>Stable </a:t>
            </a:r>
            <a:r>
              <a:rPr lang="en-US" sz="1800" dirty="0" smtClean="0"/>
              <a:t>internet connection for uploading dashboards to Power BI Service</a:t>
            </a:r>
          </a:p>
          <a:p>
            <a:pPr algn="just">
              <a:lnSpc>
                <a:spcPct val="100000"/>
              </a:lnSpc>
              <a:spcBef>
                <a:spcPts val="0"/>
              </a:spcBef>
            </a:pPr>
            <a:r>
              <a:rPr lang="en-US" sz="1800" dirty="0" smtClean="0"/>
              <a:t>Basic integrated or dedicated graphics card (optional)</a:t>
            </a:r>
          </a:p>
          <a:p>
            <a:pPr>
              <a:buNone/>
            </a:pP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8" name="Content Placeholder 7"/>
          <p:cNvGraphicFramePr>
            <a:graphicFrameLocks noGrp="1"/>
          </p:cNvGraphicFramePr>
          <p:nvPr>
            <p:ph idx="1"/>
            <p:extLst>
              <p:ext uri="{D42A27DB-BD31-4B8C-83A1-F6EECF244321}">
                <p14:modId xmlns="" xmlns:p14="http://schemas.microsoft.com/office/powerpoint/2010/main" val="43724247"/>
              </p:ext>
            </p:extLst>
          </p:nvPr>
        </p:nvGraphicFramePr>
        <p:xfrm>
          <a:off x="838200" y="1210491"/>
          <a:ext cx="10134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235674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4051"/>
          </a:xfrm>
        </p:spPr>
        <p:txBody>
          <a:bodyPr/>
          <a:lstStyle/>
          <a:p>
            <a:r>
              <a:rPr lang="en-US" sz="3200" b="1" dirty="0" smtClean="0">
                <a:solidFill>
                  <a:schemeClr val="accent1">
                    <a:lumMod val="75000"/>
                  </a:schemeClr>
                </a:solidFill>
                <a:latin typeface="Times New Roman" pitchFamily="18" charset="0"/>
                <a:cs typeface="Times New Roman" pitchFamily="18" charset="0"/>
              </a:rPr>
              <a:t>Expected Outcomes</a:t>
            </a:r>
            <a:endParaRPr lang="en-US" sz="3200"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48553" y="1305672"/>
            <a:ext cx="10515600" cy="4351338"/>
          </a:xfrm>
        </p:spPr>
        <p:txBody>
          <a:bodyPr/>
          <a:lstStyle/>
          <a:p>
            <a:pPr lvl="0"/>
            <a:r>
              <a:rPr lang="en-US" sz="1800" b="1" dirty="0" smtClean="0"/>
              <a:t>Technical Skills:</a:t>
            </a:r>
            <a:r>
              <a:rPr lang="en-US" sz="1800" dirty="0" smtClean="0"/>
              <a:t> </a:t>
            </a:r>
          </a:p>
          <a:p>
            <a:pPr lvl="1"/>
            <a:r>
              <a:rPr lang="en-US" sz="1800" dirty="0" smtClean="0"/>
              <a:t>Data cleaning and transformation using SQL and Excel.</a:t>
            </a:r>
          </a:p>
          <a:p>
            <a:pPr lvl="1"/>
            <a:r>
              <a:rPr lang="en-US" sz="1800" dirty="0" smtClean="0"/>
              <a:t>Data visualization and dashboard creation in Power BI.</a:t>
            </a:r>
          </a:p>
          <a:p>
            <a:pPr lvl="1"/>
            <a:r>
              <a:rPr lang="en-US" sz="1800" dirty="0" smtClean="0"/>
              <a:t>Report generation and insight extraction.</a:t>
            </a:r>
          </a:p>
          <a:p>
            <a:pPr lvl="0"/>
            <a:r>
              <a:rPr lang="en-US" sz="1800" b="1" dirty="0" smtClean="0"/>
              <a:t>Analytical Skills:</a:t>
            </a:r>
            <a:r>
              <a:rPr lang="en-US" sz="1800" dirty="0" smtClean="0"/>
              <a:t> </a:t>
            </a:r>
          </a:p>
          <a:p>
            <a:pPr lvl="1"/>
            <a:r>
              <a:rPr lang="en-US" sz="1800" dirty="0" smtClean="0"/>
              <a:t>Identifying trends in workforce and business data.</a:t>
            </a:r>
          </a:p>
          <a:p>
            <a:pPr lvl="1"/>
            <a:r>
              <a:rPr lang="en-US" sz="1800" dirty="0" smtClean="0"/>
              <a:t>Understanding the impact of employment patterns on industry growth.</a:t>
            </a:r>
          </a:p>
          <a:p>
            <a:pPr lvl="0"/>
            <a:r>
              <a:rPr lang="en-US" sz="1800" b="1" dirty="0" smtClean="0"/>
              <a:t>Professional Development:</a:t>
            </a:r>
            <a:r>
              <a:rPr lang="en-US" sz="1800" dirty="0" smtClean="0"/>
              <a:t> </a:t>
            </a:r>
          </a:p>
          <a:p>
            <a:pPr lvl="1"/>
            <a:r>
              <a:rPr lang="en-US" sz="1800" dirty="0" smtClean="0"/>
              <a:t>Effective data-driven decision-making.</a:t>
            </a:r>
          </a:p>
          <a:p>
            <a:pPr lvl="1"/>
            <a:r>
              <a:rPr lang="en-US" sz="1800" dirty="0" smtClean="0"/>
              <a:t>Presenting analytical findings to </a:t>
            </a:r>
            <a:r>
              <a:rPr lang="en-US" sz="1800" dirty="0" smtClean="0"/>
              <a:t>the Team.</a:t>
            </a:r>
            <a:endParaRPr lang="en-US" sz="1800" dirty="0" smtClean="0"/>
          </a:p>
          <a:p>
            <a:pPr lvl="1"/>
            <a:r>
              <a:rPr lang="en-US" sz="1800" dirty="0" smtClean="0"/>
              <a:t>Managing real-world datasets efficiently.</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smtClean="0"/>
              <a:t>https://github.com/priyanka200419/PIP4004_Internship_DataAnalytics</a:t>
            </a:r>
            <a:endParaRPr lang="en-US" dirty="0"/>
          </a:p>
        </p:txBody>
      </p:sp>
    </p:spTree>
    <p:extLst>
      <p:ext uri="{BB962C8B-B14F-4D97-AF65-F5344CB8AC3E}">
        <p14:creationId xmlns="" xmlns:p14="http://schemas.microsoft.com/office/powerpoint/2010/main" val="116337581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70C0"/>
                </a:solidFill>
                <a:latin typeface="Times New Roman" pitchFamily="18" charset="0"/>
                <a:cs typeface="Times New Roman" pitchFamily="18" charset="0"/>
              </a:rPr>
              <a:t>Problem Statement </a:t>
            </a:r>
            <a:endParaRPr lang="en-US" sz="32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t>Sales management has gained importance to meet increasing competition and the need for improved methods of distribution to reduce cost and to increase profits. Sales management today is the most important function in a commercial and business enterprise. </a:t>
            </a:r>
          </a:p>
          <a:p>
            <a:r>
              <a:rPr lang="en-US" sz="2400" dirty="0" smtClean="0"/>
              <a:t> Do ETL : Extract-Transform-Load some Amazon dataset and find for me Sales-trend -&gt; month wise , year wise , yearly-month wise </a:t>
            </a:r>
          </a:p>
          <a:p>
            <a:r>
              <a:rPr lang="en-US" sz="2400" dirty="0" smtClean="0"/>
              <a:t> Find key metrics and factors and show the meaningful relationships between attributes.</a:t>
            </a:r>
            <a:endParaRPr lang="en-US" sz="24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r>
              <a:rPr lang="en-US" sz="2400" b="1" dirty="0" err="1">
                <a:ea typeface="+mn-lt"/>
                <a:cs typeface="+mn-lt"/>
              </a:rPr>
              <a:t>UptoSkills</a:t>
            </a:r>
            <a:r>
              <a:rPr lang="en-US" sz="2400" dirty="0">
                <a:ea typeface="+mn-lt"/>
                <a:cs typeface="+mn-lt"/>
              </a:rPr>
              <a:t> is an Indian Skill-Tech company focused on training individuals in various technical and professional skills to enhance employability.</a:t>
            </a:r>
            <a:endParaRPr lang="en-US" sz="2400" dirty="0">
              <a:ea typeface="Calibri"/>
              <a:cs typeface="Calibri"/>
            </a:endParaRPr>
          </a:p>
          <a:p>
            <a:r>
              <a:rPr lang="en-US" sz="2400" dirty="0">
                <a:ea typeface="+mn-lt"/>
                <a:cs typeface="+mn-lt"/>
              </a:rPr>
              <a:t>Founded: 2016</a:t>
            </a:r>
            <a:endParaRPr lang="en-US" sz="2400" dirty="0">
              <a:ea typeface="Calibri"/>
              <a:cs typeface="Calibri"/>
            </a:endParaRPr>
          </a:p>
          <a:p>
            <a:r>
              <a:rPr lang="en-US" sz="2400" dirty="0">
                <a:ea typeface="+mn-lt"/>
                <a:cs typeface="+mn-lt"/>
              </a:rPr>
              <a:t>Headquarters: New Delhi, India</a:t>
            </a:r>
            <a:endParaRPr lang="en-US" sz="2400" dirty="0">
              <a:ea typeface="Calibri"/>
              <a:cs typeface="Calibri"/>
            </a:endParaRPr>
          </a:p>
          <a:p>
            <a:r>
              <a:rPr lang="en-US" sz="2400" dirty="0">
                <a:ea typeface="+mn-lt"/>
                <a:cs typeface="+mn-lt"/>
              </a:rPr>
              <a:t>Mission: To empower youth with industry-relevant skills for successful careers.</a:t>
            </a:r>
            <a:endParaRPr lang="en-US" sz="2400" dirty="0">
              <a:ea typeface="Calibri"/>
              <a:cs typeface="Calibri"/>
            </a:endParaRPr>
          </a:p>
          <a:p>
            <a:r>
              <a:rPr lang="en-US" sz="2400" b="1" dirty="0">
                <a:ea typeface="+mn-lt"/>
                <a:cs typeface="+mn-lt"/>
              </a:rPr>
              <a:t>Services:</a:t>
            </a:r>
            <a:endParaRPr lang="en-US" sz="2400" b="1" dirty="0">
              <a:ea typeface="Calibri"/>
              <a:cs typeface="Calibri"/>
            </a:endParaRPr>
          </a:p>
          <a:p>
            <a:pPr marL="0" indent="0">
              <a:buNone/>
            </a:pPr>
            <a:r>
              <a:rPr lang="en-US" sz="2400" dirty="0">
                <a:ea typeface="+mn-lt"/>
                <a:cs typeface="+mn-lt"/>
              </a:rPr>
              <a:t>Internship programs</a:t>
            </a:r>
            <a:endParaRPr lang="en-US" sz="2400" dirty="0">
              <a:ea typeface="Calibri"/>
              <a:cs typeface="Calibri"/>
            </a:endParaRPr>
          </a:p>
          <a:p>
            <a:pPr marL="0" indent="0">
              <a:buNone/>
            </a:pPr>
            <a:r>
              <a:rPr lang="en-US" sz="2400" dirty="0">
                <a:ea typeface="+mn-lt"/>
                <a:cs typeface="+mn-lt"/>
              </a:rPr>
              <a:t>Skill development training</a:t>
            </a:r>
            <a:endParaRPr lang="en-US" sz="2400" dirty="0">
              <a:ea typeface="Calibri"/>
              <a:cs typeface="Calibri"/>
            </a:endParaRPr>
          </a:p>
          <a:p>
            <a:pPr marL="0" indent="0">
              <a:buNone/>
            </a:pPr>
            <a:r>
              <a:rPr lang="en-US" sz="2400" dirty="0">
                <a:ea typeface="+mn-lt"/>
                <a:cs typeface="+mn-lt"/>
              </a:rPr>
              <a:t>Job placement assistance</a:t>
            </a:r>
            <a:endParaRPr lang="en-US" sz="2400" dirty="0">
              <a:ea typeface="Calibri" panose="020F0502020204030204"/>
              <a:cs typeface="Calibri" panose="020F0502020204030204"/>
            </a:endParaRPr>
          </a:p>
          <a:p>
            <a:pPr marL="0" indent="0">
              <a:buNone/>
            </a:pPr>
            <a:endParaRPr lang="en-US" dirty="0">
              <a:ea typeface="+mn-lt"/>
              <a:cs typeface="+mn-lt"/>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 xmlns:p14="http://schemas.microsoft.com/office/powerpoint/2010/main" val="816428933"/>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4B682F0-7A4F-B3F1-7156-53C95D86A56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C28E509-0EB3-3761-57CB-323954F71160}"/>
              </a:ext>
            </a:extLst>
          </p:cNvPr>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a:extLst>
              <a:ext uri="{FF2B5EF4-FFF2-40B4-BE49-F238E27FC236}">
                <a16:creationId xmlns="" xmlns:a16="http://schemas.microsoft.com/office/drawing/2014/main" id="{CD83624A-EFA0-A71F-476C-29002CD7CB8E}"/>
              </a:ext>
            </a:extLst>
          </p:cNvPr>
          <p:cNvSpPr>
            <a:spLocks noGrp="1"/>
          </p:cNvSpPr>
          <p:nvPr>
            <p:ph idx="1"/>
          </p:nvPr>
        </p:nvSpPr>
        <p:spPr>
          <a:xfrm>
            <a:off x="838200" y="1045031"/>
            <a:ext cx="10515600" cy="4193176"/>
          </a:xfrm>
        </p:spPr>
        <p:txBody>
          <a:bodyPr/>
          <a:lstStyle/>
          <a:p>
            <a:r>
              <a:rPr lang="en-US" sz="2400" b="1" dirty="0">
                <a:ea typeface="+mn-lt"/>
                <a:cs typeface="+mn-lt"/>
              </a:rPr>
              <a:t>Industries Served:</a:t>
            </a:r>
          </a:p>
          <a:p>
            <a:pPr marL="0" indent="0">
              <a:buNone/>
            </a:pPr>
            <a:r>
              <a:rPr lang="en-US" sz="2400" dirty="0">
                <a:ea typeface="+mn-lt"/>
                <a:cs typeface="+mn-lt"/>
              </a:rPr>
              <a:t>Computer Science</a:t>
            </a:r>
            <a:endParaRPr lang="en-US" dirty="0">
              <a:ea typeface="Calibri" panose="020F0502020204030204"/>
              <a:cs typeface="Calibri" panose="020F0502020204030204"/>
            </a:endParaRPr>
          </a:p>
          <a:p>
            <a:pPr marL="0" indent="0">
              <a:buNone/>
            </a:pPr>
            <a:r>
              <a:rPr lang="en-US" sz="2400" dirty="0">
                <a:ea typeface="+mn-lt"/>
                <a:cs typeface="+mn-lt"/>
              </a:rPr>
              <a:t>Mechanical Engineering</a:t>
            </a:r>
            <a:endParaRPr lang="en-US" dirty="0">
              <a:ea typeface="Calibri" panose="020F0502020204030204"/>
              <a:cs typeface="Calibri" panose="020F0502020204030204"/>
            </a:endParaRPr>
          </a:p>
          <a:p>
            <a:pPr marL="0" indent="0">
              <a:buNone/>
            </a:pPr>
            <a:r>
              <a:rPr lang="en-US" sz="2400" dirty="0">
                <a:ea typeface="+mn-lt"/>
                <a:cs typeface="+mn-lt"/>
              </a:rPr>
              <a:t>Electronics Engineering</a:t>
            </a:r>
            <a:endParaRPr lang="en-US" dirty="0">
              <a:ea typeface="Calibri" panose="020F0502020204030204"/>
              <a:cs typeface="Calibri" panose="020F0502020204030204"/>
            </a:endParaRPr>
          </a:p>
          <a:p>
            <a:pPr marL="0" indent="0">
              <a:buNone/>
            </a:pPr>
            <a:r>
              <a:rPr lang="en-US" sz="2400" dirty="0">
                <a:ea typeface="+mn-lt"/>
                <a:cs typeface="+mn-lt"/>
              </a:rPr>
              <a:t>Civil Engineering</a:t>
            </a:r>
            <a:endParaRPr lang="en-US" dirty="0">
              <a:ea typeface="Calibri" panose="020F0502020204030204"/>
              <a:cs typeface="Calibri" panose="020F0502020204030204"/>
            </a:endParaRPr>
          </a:p>
          <a:p>
            <a:r>
              <a:rPr lang="en-US" sz="2400" b="1" dirty="0">
                <a:ea typeface="+mn-lt"/>
                <a:cs typeface="+mn-lt"/>
              </a:rPr>
              <a:t>Notable Achievements:</a:t>
            </a:r>
            <a:endParaRPr lang="en-US" b="1" dirty="0">
              <a:ea typeface="+mn-lt"/>
              <a:cs typeface="+mn-lt"/>
            </a:endParaRPr>
          </a:p>
          <a:p>
            <a:pPr marL="0" indent="0">
              <a:buNone/>
            </a:pPr>
            <a:r>
              <a:rPr lang="en-US" sz="2400" dirty="0">
                <a:ea typeface="+mn-lt"/>
                <a:cs typeface="+mn-lt"/>
              </a:rPr>
              <a:t>Trained over </a:t>
            </a:r>
            <a:r>
              <a:rPr lang="en-US" sz="2400" b="1" dirty="0">
                <a:ea typeface="+mn-lt"/>
                <a:cs typeface="+mn-lt"/>
              </a:rPr>
              <a:t>1.2 million students</a:t>
            </a:r>
            <a:r>
              <a:rPr lang="en-US" sz="2400" dirty="0">
                <a:ea typeface="+mn-lt"/>
                <a:cs typeface="+mn-lt"/>
              </a:rPr>
              <a:t> across India.</a:t>
            </a:r>
            <a:endParaRPr lang="en-US" dirty="0">
              <a:ea typeface="Calibri" panose="020F0502020204030204"/>
              <a:cs typeface="Calibri" panose="020F0502020204030204"/>
            </a:endParaRPr>
          </a:p>
          <a:p>
            <a:pPr marL="0" indent="0">
              <a:buNone/>
            </a:pPr>
            <a:r>
              <a:rPr lang="en-US" sz="2400" dirty="0">
                <a:ea typeface="+mn-lt"/>
                <a:cs typeface="+mn-lt"/>
              </a:rPr>
              <a:t>Strong industry collaborations for skill development.</a:t>
            </a:r>
            <a:endParaRPr lang="en-US"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dirty="0">
              <a:ea typeface="+mn-lt"/>
              <a:cs typeface="+mn-lt"/>
            </a:endParaRPr>
          </a:p>
        </p:txBody>
      </p:sp>
      <p:sp>
        <p:nvSpPr>
          <p:cNvPr id="4" name="Slide Number Placeholder 3">
            <a:extLst>
              <a:ext uri="{FF2B5EF4-FFF2-40B4-BE49-F238E27FC236}">
                <a16:creationId xmlns="" xmlns:a16="http://schemas.microsoft.com/office/drawing/2014/main" id="{064B4C5E-5E00-9717-4A00-0FCD17E91AF3}"/>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 xmlns:p14="http://schemas.microsoft.com/office/powerpoint/2010/main" val="3302017547"/>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304723"/>
          </a:xfrm>
        </p:spPr>
        <p:txBody>
          <a:bodyPr/>
          <a:lstStyle/>
          <a:p>
            <a:r>
              <a:rPr lang="en-IN" sz="2400" b="1" dirty="0">
                <a:ea typeface="+mn-lt"/>
                <a:cs typeface="+mn-lt"/>
              </a:rPr>
              <a:t>Domain:</a:t>
            </a:r>
            <a:r>
              <a:rPr lang="en-IN" sz="2400" dirty="0">
                <a:ea typeface="+mn-lt"/>
                <a:cs typeface="+mn-lt"/>
              </a:rPr>
              <a:t> Data Analytics</a:t>
            </a:r>
            <a:endParaRPr lang="en-US" sz="2400" dirty="0">
              <a:latin typeface="Calibri"/>
              <a:ea typeface="+mn-lt"/>
              <a:cs typeface="Calibri"/>
            </a:endParaRPr>
          </a:p>
          <a:p>
            <a:r>
              <a:rPr lang="en-IN" sz="2400" b="1" dirty="0">
                <a:ea typeface="+mn-lt"/>
                <a:cs typeface="+mn-lt"/>
              </a:rPr>
              <a:t>Technology Used:</a:t>
            </a:r>
            <a:r>
              <a:rPr lang="en-IN" sz="2400" dirty="0">
                <a:ea typeface="+mn-lt"/>
                <a:cs typeface="+mn-lt"/>
              </a:rPr>
              <a:t> Power BI</a:t>
            </a:r>
            <a:endParaRPr lang="en-IN" sz="2400" dirty="0">
              <a:ea typeface="Calibri"/>
              <a:cs typeface="Calibri"/>
            </a:endParaRPr>
          </a:p>
          <a:p>
            <a:pPr marL="0" indent="0">
              <a:buNone/>
            </a:pPr>
            <a:r>
              <a:rPr lang="en-IN" sz="2400" b="1" dirty="0">
                <a:ea typeface="+mn-lt"/>
                <a:cs typeface="+mn-lt"/>
              </a:rPr>
              <a:t>What is Power BI?</a:t>
            </a:r>
            <a:endParaRPr lang="en-IN" sz="2400" dirty="0">
              <a:ea typeface="Calibri" panose="020F0502020204030204"/>
              <a:cs typeface="Calibri" panose="020F0502020204030204"/>
            </a:endParaRPr>
          </a:p>
          <a:p>
            <a:pPr lvl="1"/>
            <a:r>
              <a:rPr lang="en-IN" dirty="0">
                <a:ea typeface="+mn-lt"/>
                <a:cs typeface="+mn-lt"/>
              </a:rPr>
              <a:t>A </a:t>
            </a:r>
            <a:r>
              <a:rPr lang="en-IN" b="1" dirty="0">
                <a:ea typeface="+mn-lt"/>
                <a:cs typeface="+mn-lt"/>
              </a:rPr>
              <a:t>business intelligence (BI) tool</a:t>
            </a:r>
            <a:r>
              <a:rPr lang="en-IN" dirty="0">
                <a:ea typeface="+mn-lt"/>
                <a:cs typeface="+mn-lt"/>
              </a:rPr>
              <a:t> used for data visualization, reporting, and analytics.</a:t>
            </a:r>
            <a:endParaRPr lang="en-IN" dirty="0"/>
          </a:p>
          <a:p>
            <a:pPr marL="0" indent="0">
              <a:buNone/>
            </a:pPr>
            <a:r>
              <a:rPr lang="en-IN" sz="2400" b="1" dirty="0">
                <a:ea typeface="+mn-lt"/>
                <a:cs typeface="+mn-lt"/>
              </a:rPr>
              <a:t>Key Features:</a:t>
            </a:r>
            <a:endParaRPr lang="en-IN" sz="2400">
              <a:ea typeface="Calibri"/>
              <a:cs typeface="Calibri"/>
            </a:endParaRPr>
          </a:p>
          <a:p>
            <a:pPr lvl="1"/>
            <a:r>
              <a:rPr lang="en-IN" b="1" dirty="0">
                <a:ea typeface="+mn-lt"/>
                <a:cs typeface="+mn-lt"/>
              </a:rPr>
              <a:t>Data Importing</a:t>
            </a:r>
            <a:r>
              <a:rPr lang="en-IN" dirty="0">
                <a:ea typeface="+mn-lt"/>
                <a:cs typeface="+mn-lt"/>
              </a:rPr>
              <a:t>: Connects with various databases (Excel, SQL, etc.).</a:t>
            </a:r>
            <a:endParaRPr lang="en-IN" dirty="0"/>
          </a:p>
          <a:p>
            <a:pPr lvl="1"/>
            <a:r>
              <a:rPr lang="en-IN" b="1" dirty="0">
                <a:ea typeface="+mn-lt"/>
                <a:cs typeface="+mn-lt"/>
              </a:rPr>
              <a:t>Data Cleaning &amp; Transformation</a:t>
            </a:r>
            <a:r>
              <a:rPr lang="en-IN" dirty="0">
                <a:ea typeface="+mn-lt"/>
                <a:cs typeface="+mn-lt"/>
              </a:rPr>
              <a:t>: Using Power Query.</a:t>
            </a:r>
            <a:endParaRPr lang="en-IN" dirty="0"/>
          </a:p>
          <a:p>
            <a:pPr lvl="1"/>
            <a:r>
              <a:rPr lang="en-IN" b="1" dirty="0">
                <a:ea typeface="+mn-lt"/>
                <a:cs typeface="+mn-lt"/>
              </a:rPr>
              <a:t>Data Visualization</a:t>
            </a:r>
            <a:r>
              <a:rPr lang="en-IN" dirty="0">
                <a:ea typeface="+mn-lt"/>
                <a:cs typeface="+mn-lt"/>
              </a:rPr>
              <a:t>: Creates dashboards with interactive charts.</a:t>
            </a:r>
            <a:endParaRPr lang="en-IN" dirty="0"/>
          </a:p>
          <a:p>
            <a:pPr marL="457200" lvl="1" indent="0">
              <a:buNone/>
            </a:pPr>
            <a:endParaRPr lang="en-IN" dirty="0">
              <a:ea typeface="+mn-lt"/>
              <a:cs typeface="+mn-lt"/>
            </a:endParaRPr>
          </a:p>
          <a:p>
            <a:endParaRPr lang="en-IN" dirty="0">
              <a:latin typeface="Times New Roman"/>
              <a:ea typeface="Calibri" panose="020F0502020204030204"/>
              <a:cs typeface="Times New Roman"/>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 xmlns:p14="http://schemas.microsoft.com/office/powerpoint/2010/main" val="10388770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sz="2000" b="1" dirty="0">
                <a:ea typeface="+mn-lt"/>
                <a:cs typeface="+mn-lt"/>
              </a:rPr>
              <a:t>Team Structure:</a:t>
            </a:r>
            <a:endParaRPr lang="en-US" sz="2000">
              <a:ea typeface="Calibri"/>
              <a:cs typeface="Calibri"/>
            </a:endParaRPr>
          </a:p>
          <a:p>
            <a:r>
              <a:rPr lang="en-IN" sz="2000" dirty="0">
                <a:ea typeface="+mn-lt"/>
                <a:cs typeface="+mn-lt"/>
              </a:rPr>
              <a:t>Our team consists of 90 members which is divided into sub groups of 12 members led by a team leader.</a:t>
            </a:r>
            <a:endParaRPr lang="en-IN" sz="2000">
              <a:ea typeface="Calibri"/>
              <a:cs typeface="Calibri"/>
            </a:endParaRPr>
          </a:p>
          <a:p>
            <a:r>
              <a:rPr lang="en-IN" sz="2000" dirty="0">
                <a:ea typeface="+mn-lt"/>
                <a:cs typeface="+mn-lt"/>
              </a:rPr>
              <a:t>Tasks are assigned individually but the team will be working on the same topic.</a:t>
            </a:r>
          </a:p>
          <a:p>
            <a:r>
              <a:rPr lang="en-IN" sz="2000" b="1" dirty="0">
                <a:ea typeface="+mn-lt"/>
                <a:cs typeface="+mn-lt"/>
              </a:rPr>
              <a:t>Reporting Manager:</a:t>
            </a:r>
            <a:endParaRPr lang="en-IN" sz="2000">
              <a:ea typeface="Calibri"/>
              <a:cs typeface="Calibri"/>
            </a:endParaRPr>
          </a:p>
          <a:p>
            <a:r>
              <a:rPr lang="en-IN" sz="2000" dirty="0">
                <a:ea typeface="+mn-lt"/>
                <a:cs typeface="+mn-lt"/>
              </a:rPr>
              <a:t>Provided guidance on Data Mining and  Power BI dashboard creation and analytics and reporting to team leader </a:t>
            </a:r>
            <a:r>
              <a:rPr lang="en-IN" sz="2000" dirty="0" err="1">
                <a:ea typeface="+mn-lt"/>
                <a:cs typeface="+mn-lt"/>
              </a:rPr>
              <a:t>everyday</a:t>
            </a:r>
            <a:r>
              <a:rPr lang="en-IN" sz="2000" dirty="0">
                <a:ea typeface="+mn-lt"/>
                <a:cs typeface="+mn-lt"/>
              </a:rPr>
              <a:t>.</a:t>
            </a:r>
            <a:endParaRPr lang="en-IN" sz="2000" dirty="0">
              <a:ea typeface="Calibri"/>
              <a:cs typeface="Calibri"/>
            </a:endParaRPr>
          </a:p>
          <a:p>
            <a:r>
              <a:rPr lang="en-IN" sz="2000" b="1" dirty="0">
                <a:ea typeface="+mn-lt"/>
                <a:cs typeface="+mn-lt"/>
              </a:rPr>
              <a:t>Collaboration:</a:t>
            </a:r>
            <a:endParaRPr lang="en-IN" sz="2000">
              <a:ea typeface="Calibri"/>
              <a:cs typeface="Calibri"/>
            </a:endParaRPr>
          </a:p>
          <a:p>
            <a:r>
              <a:rPr lang="en-IN" sz="2000" dirty="0">
                <a:ea typeface="+mn-lt"/>
                <a:cs typeface="+mn-lt"/>
              </a:rPr>
              <a:t>Attended virtual meetings for feedback on daily basis for around an hour.</a:t>
            </a:r>
            <a:endParaRPr lang="en-IN" sz="2000" dirty="0">
              <a:ea typeface="Calibri"/>
              <a:cs typeface="Calibri"/>
            </a:endParaRPr>
          </a:p>
          <a:p>
            <a:r>
              <a:rPr lang="en-IN" sz="2000" dirty="0">
                <a:ea typeface="+mn-lt"/>
                <a:cs typeface="+mn-lt"/>
              </a:rPr>
              <a:t>Shared progress updates via emails or project tracking tools.</a:t>
            </a:r>
          </a:p>
          <a:p>
            <a:r>
              <a:rPr lang="en-IN" sz="2000" b="1" dirty="0">
                <a:latin typeface="Calibri" panose="020F0502020204030204"/>
                <a:ea typeface="Calibri" panose="020F0502020204030204"/>
                <a:cs typeface="Calibri" panose="020F0502020204030204"/>
              </a:rPr>
              <a:t>Reporting Manager Ms. Priya Kaushal</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IN" sz="2400" b="1" dirty="0">
                <a:ea typeface="+mn-lt"/>
                <a:cs typeface="+mn-lt"/>
              </a:rPr>
              <a:t>Finding the Internship:</a:t>
            </a:r>
            <a:endParaRPr lang="en-US" sz="2400">
              <a:ea typeface="Calibri"/>
              <a:cs typeface="Calibri"/>
            </a:endParaRPr>
          </a:p>
          <a:p>
            <a:r>
              <a:rPr lang="en-IN" sz="2400" dirty="0">
                <a:ea typeface="+mn-lt"/>
                <a:cs typeface="+mn-lt"/>
              </a:rPr>
              <a:t>Searching for opportunities that matched skillset and interests.</a:t>
            </a:r>
            <a:endParaRPr lang="en-IN" sz="2400">
              <a:ea typeface="Calibri"/>
              <a:cs typeface="Calibri"/>
            </a:endParaRPr>
          </a:p>
          <a:p>
            <a:endParaRPr lang="en-IN" sz="2400" dirty="0">
              <a:ea typeface="+mn-lt"/>
              <a:cs typeface="+mn-lt"/>
            </a:endParaRPr>
          </a:p>
          <a:p>
            <a:pPr marL="0" indent="0">
              <a:buNone/>
            </a:pPr>
            <a:r>
              <a:rPr lang="en-IN" sz="2400" b="1" dirty="0">
                <a:ea typeface="+mn-lt"/>
                <a:cs typeface="+mn-lt"/>
              </a:rPr>
              <a:t>Cracking the Interview:</a:t>
            </a:r>
            <a:endParaRPr lang="en-IN" sz="2400">
              <a:ea typeface="Calibri"/>
              <a:cs typeface="Calibri"/>
            </a:endParaRPr>
          </a:p>
          <a:p>
            <a:r>
              <a:rPr lang="en-IN" sz="2400" dirty="0">
                <a:ea typeface="+mn-lt"/>
                <a:cs typeface="+mn-lt"/>
              </a:rPr>
              <a:t>Answering data-related questions and demonstrating Power BI knowledge.</a:t>
            </a:r>
          </a:p>
          <a:p>
            <a:endParaRPr lang="en-IN" sz="2400" dirty="0">
              <a:ea typeface="+mn-lt"/>
              <a:cs typeface="+mn-lt"/>
            </a:endParaRPr>
          </a:p>
          <a:p>
            <a:pPr marL="0" indent="0">
              <a:buNone/>
            </a:pPr>
            <a:r>
              <a:rPr lang="en-IN" sz="2400" b="1" dirty="0">
                <a:ea typeface="+mn-lt"/>
                <a:cs typeface="+mn-lt"/>
              </a:rPr>
              <a:t>Learning Curve:</a:t>
            </a:r>
            <a:endParaRPr lang="en-IN" sz="2400" dirty="0">
              <a:ea typeface="Calibri"/>
              <a:cs typeface="Calibri"/>
            </a:endParaRPr>
          </a:p>
          <a:p>
            <a:r>
              <a:rPr lang="en-IN" sz="2400" dirty="0">
                <a:ea typeface="+mn-lt"/>
                <a:cs typeface="+mn-lt"/>
              </a:rPr>
              <a:t>Understanding </a:t>
            </a:r>
            <a:r>
              <a:rPr lang="en-IN" sz="2400" b="1" dirty="0">
                <a:ea typeface="+mn-lt"/>
                <a:cs typeface="+mn-lt"/>
              </a:rPr>
              <a:t>real-world datasets</a:t>
            </a:r>
            <a:r>
              <a:rPr lang="en-IN" sz="2400" dirty="0">
                <a:ea typeface="+mn-lt"/>
                <a:cs typeface="+mn-lt"/>
              </a:rPr>
              <a:t> and handling complex visualization</a:t>
            </a:r>
            <a:endParaRPr lang="en-IN" sz="2400" dirty="0"/>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 xmlns:p14="http://schemas.microsoft.com/office/powerpoint/2010/main" val="220684233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7" y="0"/>
            <a:ext cx="10515600" cy="1325563"/>
          </a:xfrm>
        </p:spPr>
        <p:txBody>
          <a:bodyPr/>
          <a:lstStyle/>
          <a:p>
            <a:r>
              <a:rPr lang="en-IN" sz="3200" b="1" dirty="0" smtClean="0">
                <a:solidFill>
                  <a:srgbClr val="5B9BD5">
                    <a:lumMod val="75000"/>
                  </a:srgbClr>
                </a:solidFill>
                <a:latin typeface="Times New Roman" panose="02020603050405020304" pitchFamily="18" charset="0"/>
                <a:cs typeface="Times New Roman" panose="02020603050405020304" pitchFamily="18" charset="0"/>
              </a:rPr>
              <a:t>Literature Review</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graphicFrame>
        <p:nvGraphicFramePr>
          <p:cNvPr id="5" name="Table 4"/>
          <p:cNvGraphicFramePr>
            <a:graphicFrameLocks noGrp="1"/>
          </p:cNvGraphicFramePr>
          <p:nvPr/>
        </p:nvGraphicFramePr>
        <p:xfrm>
          <a:off x="370313" y="905435"/>
          <a:ext cx="11376001" cy="5303520"/>
        </p:xfrm>
        <a:graphic>
          <a:graphicData uri="http://schemas.openxmlformats.org/drawingml/2006/table">
            <a:tbl>
              <a:tblPr firstRow="1" bandRow="1">
                <a:tableStyleId>{5C22544A-7EE6-4342-B048-85BDC9FD1C3A}</a:tableStyleId>
              </a:tblPr>
              <a:tblGrid>
                <a:gridCol w="4646263"/>
                <a:gridCol w="3364869"/>
                <a:gridCol w="3364869"/>
              </a:tblGrid>
              <a:tr h="3649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Methods</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a:ea typeface="Times New Roman"/>
                        </a:rPr>
                        <a:t>Advantages</a:t>
                      </a:r>
                      <a:endParaRPr lang="en-US" dirty="0"/>
                    </a:p>
                  </a:txBody>
                  <a:tcPr/>
                </a:tc>
                <a:tc>
                  <a:txBody>
                    <a:bodyPr/>
                    <a:lstStyle/>
                    <a:p>
                      <a:r>
                        <a:rPr lang="en-US" sz="1800" b="1" dirty="0" smtClean="0">
                          <a:latin typeface="Times New Roman"/>
                          <a:ea typeface="Times New Roman"/>
                        </a:rPr>
                        <a:t>Limitations</a:t>
                      </a:r>
                      <a:endParaRPr lang="en-US" dirty="0"/>
                    </a:p>
                  </a:txBody>
                  <a:tcPr/>
                </a:tc>
              </a:tr>
              <a:tr h="638690">
                <a:tc>
                  <a:txBody>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Excel for Data Mining</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txBody>
                  <a:tcPr/>
                </a:tc>
                <a:tc>
                  <a:txBody>
                    <a:bodyPr/>
                    <a:lstStyle/>
                    <a:p>
                      <a:pPr algn="l">
                        <a:spcAft>
                          <a:spcPts val="0"/>
                        </a:spcAft>
                      </a:pPr>
                      <a:r>
                        <a:rPr lang="en-US" sz="1800" kern="1200" dirty="0" smtClean="0">
                          <a:solidFill>
                            <a:schemeClr val="dk1"/>
                          </a:solidFill>
                          <a:latin typeface="Times New Roman" pitchFamily="18" charset="0"/>
                          <a:ea typeface="+mn-ea"/>
                          <a:cs typeface="Times New Roman" pitchFamily="18" charset="0"/>
                        </a:rPr>
                        <a:t>Easy to use, widely available, supports basic analysis</a:t>
                      </a:r>
                      <a:endParaRPr lang="en-US" sz="1800" dirty="0">
                        <a:latin typeface="Times New Roman" pitchFamily="18" charset="0"/>
                        <a:ea typeface="Times New Roman"/>
                        <a:cs typeface="Times New Roman" pitchFamily="18" charset="0"/>
                      </a:endParaRPr>
                    </a:p>
                  </a:txBody>
                  <a:tcPr marL="68580" marR="68580" marT="0" marB="0"/>
                </a:tc>
                <a:tc>
                  <a:txBody>
                    <a:bodyPr/>
                    <a:lstStyle/>
                    <a:p>
                      <a:r>
                        <a:rPr lang="en-US" sz="1800" dirty="0" smtClean="0">
                          <a:latin typeface="Times New Roman" pitchFamily="18" charset="0"/>
                          <a:ea typeface="Times New Roman"/>
                          <a:cs typeface="Times New Roman" pitchFamily="18" charset="0"/>
                        </a:rPr>
                        <a:t>Limited for large datasets, lacks automation</a:t>
                      </a:r>
                      <a:endParaRPr lang="en-US" sz="1800" dirty="0">
                        <a:latin typeface="Times New Roman" pitchFamily="18" charset="0"/>
                        <a:cs typeface="Times New Roman" pitchFamily="18" charset="0"/>
                      </a:endParaRPr>
                    </a:p>
                  </a:txBody>
                  <a:tcPr/>
                </a:tc>
              </a:tr>
              <a:tr h="912414">
                <a:tc>
                  <a:txBody>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SQL-based Data Mining</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Efficient for structured data handling, supports complex queries</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Requires SQL knowledge, not ideal for unstructured data</a:t>
                      </a:r>
                      <a:endParaRPr lang="en-US" sz="1800" dirty="0">
                        <a:latin typeface="Times New Roman" pitchFamily="18" charset="0"/>
                        <a:cs typeface="Times New Roman" pitchFamily="18" charset="0"/>
                      </a:endParaRPr>
                    </a:p>
                  </a:txBody>
                  <a:tcPr/>
                </a:tc>
              </a:tr>
              <a:tr h="1186138">
                <a:tc>
                  <a:txBody>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Python (Pandas, </a:t>
                      </a:r>
                      <a:r>
                        <a:rPr kumimoji="0" lang="en-US" sz="1800" b="1" i="0" u="none" strike="noStrike" kern="1200" cap="none" spc="0" normalizeH="0" baseline="0" noProof="0" dirty="0" err="1" smtClean="0">
                          <a:ln>
                            <a:noFill/>
                          </a:ln>
                          <a:solidFill>
                            <a:prstClr val="black"/>
                          </a:solidFill>
                          <a:effectLst/>
                          <a:uLnTx/>
                          <a:uFillTx/>
                          <a:latin typeface="Times New Roman" pitchFamily="18" charset="0"/>
                          <a:ea typeface="+mn-ea"/>
                          <a:cs typeface="Times New Roman" pitchFamily="18" charset="0"/>
                        </a:rPr>
                        <a:t>NumPy</a:t>
                      </a: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t>
                      </a:r>
                      <a:r>
                        <a:rPr kumimoji="0" lang="en-US" sz="1800" b="1" i="0" u="none" strike="noStrike" kern="1200" cap="none" spc="0" normalizeH="0" baseline="0" noProof="0" dirty="0" err="1" smtClean="0">
                          <a:ln>
                            <a:noFill/>
                          </a:ln>
                          <a:solidFill>
                            <a:prstClr val="black"/>
                          </a:solidFill>
                          <a:effectLst/>
                          <a:uLnTx/>
                          <a:uFillTx/>
                          <a:latin typeface="Times New Roman" pitchFamily="18" charset="0"/>
                          <a:ea typeface="+mn-ea"/>
                          <a:cs typeface="Times New Roman" pitchFamily="18" charset="0"/>
                        </a:rPr>
                        <a:t>Matplotlib</a:t>
                      </a: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t>
                      </a:r>
                      <a:r>
                        <a:rPr kumimoji="0" lang="en-US" sz="1800" b="1" i="0" u="none" strike="noStrike" kern="1200" cap="none" spc="0" normalizeH="0" baseline="0" noProof="0" dirty="0" err="1" smtClean="0">
                          <a:ln>
                            <a:noFill/>
                          </a:ln>
                          <a:solidFill>
                            <a:prstClr val="black"/>
                          </a:solidFill>
                          <a:effectLst/>
                          <a:uLnTx/>
                          <a:uFillTx/>
                          <a:latin typeface="Times New Roman" pitchFamily="18" charset="0"/>
                          <a:ea typeface="+mn-ea"/>
                          <a:cs typeface="Times New Roman" pitchFamily="18" charset="0"/>
                        </a:rPr>
                        <a:t>Seaborn</a:t>
                      </a: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Flexible, automates workflows, supports advanced analytics and visualization</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Requires programming knowledge, can have performance issues with extremely large datasets</a:t>
                      </a:r>
                      <a:endParaRPr lang="en-US" sz="1800" dirty="0">
                        <a:latin typeface="Times New Roman" pitchFamily="18" charset="0"/>
                        <a:cs typeface="Times New Roman" pitchFamily="18" charset="0"/>
                      </a:endParaRPr>
                    </a:p>
                  </a:txBody>
                  <a:tcPr/>
                </a:tc>
              </a:tr>
              <a:tr h="638690">
                <a:tc>
                  <a:txBody>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R for Data Analytics</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Powerful for statistical analysis, widely used in academia</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Steep learning curve, less user-friendly for beginners</a:t>
                      </a:r>
                      <a:endParaRPr lang="en-US" sz="1800" dirty="0">
                        <a:latin typeface="Times New Roman" pitchFamily="18" charset="0"/>
                        <a:cs typeface="Times New Roman" pitchFamily="18" charset="0"/>
                      </a:endParaRPr>
                    </a:p>
                  </a:txBody>
                  <a:tcPr/>
                </a:tc>
              </a:tr>
              <a:tr h="912414">
                <a:tc>
                  <a:txBody>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Power BI/Tableau</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Excellent visualization tools, supports interactive dashboards, easy to integrate with databases</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Limited data transformation features, can be expensive for enterprise use</a:t>
                      </a:r>
                      <a:endParaRPr lang="en-US" sz="1800" dirty="0">
                        <a:latin typeface="Times New Roman" pitchFamily="18" charset="0"/>
                        <a:cs typeface="Times New Roman" pitchFamily="18" charset="0"/>
                      </a:endParaRPr>
                    </a:p>
                  </a:txBody>
                  <a:tcPr/>
                </a:tc>
              </a:tr>
              <a:tr h="638690">
                <a:tc>
                  <a:txBody>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Apache Spark for Big Data</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Handles massive datasets, supports distributed computing</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dk1"/>
                          </a:solidFill>
                          <a:latin typeface="Times New Roman" pitchFamily="18" charset="0"/>
                          <a:ea typeface="+mn-ea"/>
                          <a:cs typeface="Times New Roman" pitchFamily="18" charset="0"/>
                        </a:rPr>
                        <a:t>Requires technical expertise, complex setup</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7714</TotalTime>
  <Words>1055</Words>
  <Application>Microsoft Office PowerPoint</Application>
  <PresentationFormat>Custom</PresentationFormat>
  <Paragraphs>177</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Content</vt:lpstr>
      <vt:lpstr>Problem Statement </vt:lpstr>
      <vt:lpstr>About Company or Organization</vt:lpstr>
      <vt:lpstr>About Company or Organization</vt:lpstr>
      <vt:lpstr>Working domain or the technology</vt:lpstr>
      <vt:lpstr>About your team and reporting Manager</vt:lpstr>
      <vt:lpstr>Challenges Faced in Internship</vt:lpstr>
      <vt:lpstr>Literature Review</vt:lpstr>
      <vt:lpstr>Objectives of the work</vt:lpstr>
      <vt:lpstr>Proposed work</vt:lpstr>
      <vt:lpstr>Architecture Diagram</vt:lpstr>
      <vt:lpstr>Software and Hardware Details</vt:lpstr>
      <vt:lpstr>Internship Road Map</vt:lpstr>
      <vt:lpstr>Expected Outcomes</vt:lpstr>
      <vt:lpstr>Github Link</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sanjay</cp:lastModifiedBy>
  <cp:revision>1042</cp:revision>
  <cp:lastPrinted>2018-07-24T06:37:20Z</cp:lastPrinted>
  <dcterms:created xsi:type="dcterms:W3CDTF">2018-06-07T04:06:17Z</dcterms:created>
  <dcterms:modified xsi:type="dcterms:W3CDTF">2025-04-25T08:09:15Z</dcterms:modified>
</cp:coreProperties>
</file>