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8"/>
  </p:notesMasterIdLst>
  <p:handoutMasterIdLst>
    <p:handoutMasterId r:id="rId29"/>
  </p:handoutMasterIdLst>
  <p:sldIdLst>
    <p:sldId id="278" r:id="rId5"/>
    <p:sldId id="282" r:id="rId6"/>
    <p:sldId id="283" r:id="rId7"/>
    <p:sldId id="284" r:id="rId8"/>
    <p:sldId id="297" r:id="rId9"/>
    <p:sldId id="298" r:id="rId10"/>
    <p:sldId id="304" r:id="rId11"/>
    <p:sldId id="301" r:id="rId12"/>
    <p:sldId id="271" r:id="rId13"/>
    <p:sldId id="308" r:id="rId14"/>
    <p:sldId id="307" r:id="rId15"/>
    <p:sldId id="286" r:id="rId16"/>
    <p:sldId id="287" r:id="rId17"/>
    <p:sldId id="306" r:id="rId18"/>
    <p:sldId id="305" r:id="rId19"/>
    <p:sldId id="273" r:id="rId20"/>
    <p:sldId id="303" r:id="rId21"/>
    <p:sldId id="302" r:id="rId22"/>
    <p:sldId id="300" r:id="rId23"/>
    <p:sldId id="299" r:id="rId24"/>
    <p:sldId id="296" r:id="rId25"/>
    <p:sldId id="295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B3F453-6206-4D57-BF52-C4DF2C7DEF02}" v="7" dt="2024-03-27T01:39:30.247"/>
    <p1510:client id="{46F9D125-6E84-4E74-89C2-C7A2C64C3278}" v="8" dt="2024-03-27T00:15:15.565"/>
    <p1510:client id="{4B086071-4176-4A59-BFFB-4910FB6595EA}" v="125" dt="2024-03-26T18:10:56.229"/>
    <p1510:client id="{65DA28D5-BE80-4CCC-A84E-AFC00F253819}" v="34" dt="2024-03-26T18:47:50.443"/>
    <p1510:client id="{7277376F-6F74-D942-A523-177B9ECB072C}" v="454" dt="2024-03-27T01:07:24.294"/>
    <p1510:client id="{80E95A0E-05BC-410B-8773-3A7B406189ED}" v="9" dt="2024-03-26T18:37:25.877"/>
    <p1510:client id="{83F1FBCA-E4EC-4BB3-BB4C-6FCDD13471A0}" v="2" dt="2024-03-26T18:01:19.505"/>
    <p1510:client id="{8E30CC2D-10FB-49F5-9E81-E2A2C1C57392}" v="140" dt="2024-03-27T00:28:59.287"/>
    <p1510:client id="{A919B5D7-8A58-401F-BD73-A638C40F78C0}" v="1" dt="2024-03-26T18:54:15.067"/>
    <p1510:client id="{C6B031CF-3283-4845-9CB6-80E329D96A5B}" v="723" dt="2024-03-26T19:40:44.104"/>
    <p1510:client id="{CE6BF2EE-2598-4AEB-BCFD-BA42CA450727}" v="3" dt="2024-03-27T00:50:07.992"/>
    <p1510:client id="{E9816EEC-A5DA-4B6F-A7F3-4B2682294DA1}" v="3" dt="2024-03-27T02:07:55.808"/>
    <p1510:client id="{EC6EFBAE-D7F0-D348-BD8F-5365E9A3E615}" v="283" dt="2024-03-27T13:23:25.353"/>
    <p1510:client id="{F13326A9-F2F9-41E9-AD57-ACAB956AB146}" v="6" dt="2024-03-26T18:33:10.304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21980-8D16-4E70-A433-BFBFADAC3C3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4DABE8F-4999-4FC2-9EE4-70C40FF3DB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solidFill>
                <a:schemeClr val="bg1"/>
              </a:solidFill>
              <a:latin typeface="Walbaum Display"/>
              <a:ea typeface="Roboto"/>
              <a:cs typeface="Roboto"/>
            </a:rPr>
            <a:t>Pandemic Management</a:t>
          </a:r>
        </a:p>
      </dgm:t>
    </dgm:pt>
    <dgm:pt modelId="{56149755-D2BB-4C08-BC00-B1C9E83B7FA5}" type="parTrans" cxnId="{31502ECC-35EC-4640-BBCF-5A9E737AD1FC}">
      <dgm:prSet/>
      <dgm:spPr/>
      <dgm:t>
        <a:bodyPr/>
        <a:lstStyle/>
        <a:p>
          <a:endParaRPr lang="en-US"/>
        </a:p>
      </dgm:t>
    </dgm:pt>
    <dgm:pt modelId="{B9DEE1A0-38E9-4948-B35B-C6FFF1C4DDF3}" type="sibTrans" cxnId="{31502ECC-35EC-4640-BBCF-5A9E737AD1FC}">
      <dgm:prSet/>
      <dgm:spPr/>
      <dgm:t>
        <a:bodyPr/>
        <a:lstStyle/>
        <a:p>
          <a:endParaRPr lang="en-US"/>
        </a:p>
      </dgm:t>
    </dgm:pt>
    <dgm:pt modelId="{A11398EA-A54B-4481-AA9C-4B5D9AF30E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kern="1200">
              <a:solidFill>
                <a:schemeClr val="bg1"/>
              </a:solidFill>
              <a:latin typeface="Walbaum Display"/>
              <a:ea typeface="Roboto"/>
              <a:cs typeface="Roboto"/>
            </a:rPr>
            <a:t>Drug</a:t>
          </a:r>
          <a:r>
            <a:rPr lang="en-US" sz="2500" kern="1200">
              <a:solidFill>
                <a:schemeClr val="bg1"/>
              </a:solidFill>
            </a:rPr>
            <a:t> </a:t>
          </a:r>
          <a:r>
            <a:rPr lang="en-US" sz="2800" kern="1200">
              <a:solidFill>
                <a:schemeClr val="bg1"/>
              </a:solidFill>
              <a:latin typeface="Walbaum Display"/>
              <a:ea typeface="Roboto"/>
              <a:cs typeface="Roboto"/>
            </a:rPr>
            <a:t>Development</a:t>
          </a:r>
        </a:p>
      </dgm:t>
    </dgm:pt>
    <dgm:pt modelId="{48D205A1-5BD8-4D1B-862C-B466824A7CF9}" type="parTrans" cxnId="{6F3228B2-42FB-4911-9DDF-05DA39A63C37}">
      <dgm:prSet/>
      <dgm:spPr/>
      <dgm:t>
        <a:bodyPr/>
        <a:lstStyle/>
        <a:p>
          <a:endParaRPr lang="en-US"/>
        </a:p>
      </dgm:t>
    </dgm:pt>
    <dgm:pt modelId="{FE08C3D6-9320-4C92-8299-D85F7E979FC9}" type="sibTrans" cxnId="{6F3228B2-42FB-4911-9DDF-05DA39A63C37}">
      <dgm:prSet/>
      <dgm:spPr/>
      <dgm:t>
        <a:bodyPr/>
        <a:lstStyle/>
        <a:p>
          <a:endParaRPr lang="en-US"/>
        </a:p>
      </dgm:t>
    </dgm:pt>
    <dgm:pt modelId="{782D48AD-A222-479B-A7F1-60C340BB18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kern="1200">
              <a:solidFill>
                <a:schemeClr val="bg1"/>
              </a:solidFill>
              <a:latin typeface="Walbaum Display"/>
              <a:ea typeface="Roboto"/>
              <a:cs typeface="Roboto"/>
            </a:rPr>
            <a:t>Genetic Data Analysis</a:t>
          </a:r>
        </a:p>
      </dgm:t>
    </dgm:pt>
    <dgm:pt modelId="{3DCEF313-BEC6-46DC-BCCC-4507ED0B8FBC}" type="parTrans" cxnId="{D5E1BF9C-4C69-4EDC-AE47-099ED0555666}">
      <dgm:prSet/>
      <dgm:spPr/>
      <dgm:t>
        <a:bodyPr/>
        <a:lstStyle/>
        <a:p>
          <a:endParaRPr lang="en-US"/>
        </a:p>
      </dgm:t>
    </dgm:pt>
    <dgm:pt modelId="{CBE328F9-CEA1-4E88-B3E3-2D2803BC9C22}" type="sibTrans" cxnId="{D5E1BF9C-4C69-4EDC-AE47-099ED0555666}">
      <dgm:prSet/>
      <dgm:spPr/>
      <dgm:t>
        <a:bodyPr/>
        <a:lstStyle/>
        <a:p>
          <a:endParaRPr lang="en-US"/>
        </a:p>
      </dgm:t>
    </dgm:pt>
    <dgm:pt modelId="{EA4D394C-8E58-4C73-8EDC-009BB92C47B7}" type="pres">
      <dgm:prSet presAssocID="{6AF21980-8D16-4E70-A433-BFBFADAC3C34}" presName="root" presStyleCnt="0">
        <dgm:presLayoutVars>
          <dgm:dir/>
          <dgm:resizeHandles val="exact"/>
        </dgm:presLayoutVars>
      </dgm:prSet>
      <dgm:spPr/>
    </dgm:pt>
    <dgm:pt modelId="{FD8EBE23-83A0-4CB4-9FBC-9E71BDDD080C}" type="pres">
      <dgm:prSet presAssocID="{64DABE8F-4999-4FC2-9EE4-70C40FF3DBC7}" presName="compNode" presStyleCnt="0"/>
      <dgm:spPr/>
    </dgm:pt>
    <dgm:pt modelId="{1A2F3EFF-1C08-4A1A-AFAC-0695DBFA26F0}" type="pres">
      <dgm:prSet presAssocID="{64DABE8F-4999-4FC2-9EE4-70C40FF3DBC7}" presName="bgRect" presStyleLbl="bgShp" presStyleIdx="0" presStyleCnt="3"/>
      <dgm:spPr/>
    </dgm:pt>
    <dgm:pt modelId="{16E45225-43A6-4ABD-8CDE-7B888ABCD212}" type="pres">
      <dgm:prSet presAssocID="{64DABE8F-4999-4FC2-9EE4-70C40FF3DB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6EAF283E-C2A1-4EE1-947D-459E15299FC9}" type="pres">
      <dgm:prSet presAssocID="{64DABE8F-4999-4FC2-9EE4-70C40FF3DBC7}" presName="spaceRect" presStyleCnt="0"/>
      <dgm:spPr/>
    </dgm:pt>
    <dgm:pt modelId="{75494C46-A876-4FB1-868E-EADE657682F0}" type="pres">
      <dgm:prSet presAssocID="{64DABE8F-4999-4FC2-9EE4-70C40FF3DBC7}" presName="parTx" presStyleLbl="revTx" presStyleIdx="0" presStyleCnt="3">
        <dgm:presLayoutVars>
          <dgm:chMax val="0"/>
          <dgm:chPref val="0"/>
        </dgm:presLayoutVars>
      </dgm:prSet>
      <dgm:spPr/>
    </dgm:pt>
    <dgm:pt modelId="{E330144C-F3FD-4F71-AC76-DFC40AE921B9}" type="pres">
      <dgm:prSet presAssocID="{B9DEE1A0-38E9-4948-B35B-C6FFF1C4DDF3}" presName="sibTrans" presStyleCnt="0"/>
      <dgm:spPr/>
    </dgm:pt>
    <dgm:pt modelId="{2CF43FC5-7F6B-4A6C-8B31-C60E50109017}" type="pres">
      <dgm:prSet presAssocID="{A11398EA-A54B-4481-AA9C-4B5D9AF30ECE}" presName="compNode" presStyleCnt="0"/>
      <dgm:spPr/>
    </dgm:pt>
    <dgm:pt modelId="{A2266122-FEDD-4264-85E3-4BCE57E0D1FC}" type="pres">
      <dgm:prSet presAssocID="{A11398EA-A54B-4481-AA9C-4B5D9AF30ECE}" presName="bgRect" presStyleLbl="bgShp" presStyleIdx="1" presStyleCnt="3"/>
      <dgm:spPr/>
    </dgm:pt>
    <dgm:pt modelId="{8F17718D-910B-473D-BCF0-EC5C47ED24AC}" type="pres">
      <dgm:prSet presAssocID="{A11398EA-A54B-4481-AA9C-4B5D9AF30E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12C8C26F-460B-4E1E-ACB9-72F913A596E1}" type="pres">
      <dgm:prSet presAssocID="{A11398EA-A54B-4481-AA9C-4B5D9AF30ECE}" presName="spaceRect" presStyleCnt="0"/>
      <dgm:spPr/>
    </dgm:pt>
    <dgm:pt modelId="{F6487EBC-9811-4699-A0CF-C6DF2CB23485}" type="pres">
      <dgm:prSet presAssocID="{A11398EA-A54B-4481-AA9C-4B5D9AF30ECE}" presName="parTx" presStyleLbl="revTx" presStyleIdx="1" presStyleCnt="3">
        <dgm:presLayoutVars>
          <dgm:chMax val="0"/>
          <dgm:chPref val="0"/>
        </dgm:presLayoutVars>
      </dgm:prSet>
      <dgm:spPr/>
    </dgm:pt>
    <dgm:pt modelId="{FE38BD80-558A-4226-94DA-1922EF06A57B}" type="pres">
      <dgm:prSet presAssocID="{FE08C3D6-9320-4C92-8299-D85F7E979FC9}" presName="sibTrans" presStyleCnt="0"/>
      <dgm:spPr/>
    </dgm:pt>
    <dgm:pt modelId="{000C07E2-8FEC-4F20-BFB9-15CC2D3F7A27}" type="pres">
      <dgm:prSet presAssocID="{782D48AD-A222-479B-A7F1-60C340BB18AF}" presName="compNode" presStyleCnt="0"/>
      <dgm:spPr/>
    </dgm:pt>
    <dgm:pt modelId="{5476E984-DCAE-42EC-8087-DF3C928F5EFA}" type="pres">
      <dgm:prSet presAssocID="{782D48AD-A222-479B-A7F1-60C340BB18AF}" presName="bgRect" presStyleLbl="bgShp" presStyleIdx="2" presStyleCnt="3"/>
      <dgm:spPr/>
    </dgm:pt>
    <dgm:pt modelId="{84B1BFB0-EC06-4265-AF97-D58970B1BDEF}" type="pres">
      <dgm:prSet presAssocID="{782D48AD-A222-479B-A7F1-60C340BB18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6F1DF81E-6BD0-41B5-A1A4-194F42533AB4}" type="pres">
      <dgm:prSet presAssocID="{782D48AD-A222-479B-A7F1-60C340BB18AF}" presName="spaceRect" presStyleCnt="0"/>
      <dgm:spPr/>
    </dgm:pt>
    <dgm:pt modelId="{57E3A0A2-D9A0-4F32-AA6D-3F86367C58E4}" type="pres">
      <dgm:prSet presAssocID="{782D48AD-A222-479B-A7F1-60C340BB18A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4F050B-6A2A-4559-B4C4-8EA9604A6A5E}" type="presOf" srcId="{64DABE8F-4999-4FC2-9EE4-70C40FF3DBC7}" destId="{75494C46-A876-4FB1-868E-EADE657682F0}" srcOrd="0" destOrd="0" presId="urn:microsoft.com/office/officeart/2018/2/layout/IconVerticalSolidList"/>
    <dgm:cxn modelId="{E780E513-FAB4-40AA-8335-4F9259094E78}" type="presOf" srcId="{6AF21980-8D16-4E70-A433-BFBFADAC3C34}" destId="{EA4D394C-8E58-4C73-8EDC-009BB92C47B7}" srcOrd="0" destOrd="0" presId="urn:microsoft.com/office/officeart/2018/2/layout/IconVerticalSolidList"/>
    <dgm:cxn modelId="{C5E10566-3BFD-4A28-B684-035264C0BFF3}" type="presOf" srcId="{A11398EA-A54B-4481-AA9C-4B5D9AF30ECE}" destId="{F6487EBC-9811-4699-A0CF-C6DF2CB23485}" srcOrd="0" destOrd="0" presId="urn:microsoft.com/office/officeart/2018/2/layout/IconVerticalSolidList"/>
    <dgm:cxn modelId="{F0B91B6C-8510-4A61-8D57-35FD0A7FCADD}" type="presOf" srcId="{782D48AD-A222-479B-A7F1-60C340BB18AF}" destId="{57E3A0A2-D9A0-4F32-AA6D-3F86367C58E4}" srcOrd="0" destOrd="0" presId="urn:microsoft.com/office/officeart/2018/2/layout/IconVerticalSolidList"/>
    <dgm:cxn modelId="{D5E1BF9C-4C69-4EDC-AE47-099ED0555666}" srcId="{6AF21980-8D16-4E70-A433-BFBFADAC3C34}" destId="{782D48AD-A222-479B-A7F1-60C340BB18AF}" srcOrd="2" destOrd="0" parTransId="{3DCEF313-BEC6-46DC-BCCC-4507ED0B8FBC}" sibTransId="{CBE328F9-CEA1-4E88-B3E3-2D2803BC9C22}"/>
    <dgm:cxn modelId="{6F3228B2-42FB-4911-9DDF-05DA39A63C37}" srcId="{6AF21980-8D16-4E70-A433-BFBFADAC3C34}" destId="{A11398EA-A54B-4481-AA9C-4B5D9AF30ECE}" srcOrd="1" destOrd="0" parTransId="{48D205A1-5BD8-4D1B-862C-B466824A7CF9}" sibTransId="{FE08C3D6-9320-4C92-8299-D85F7E979FC9}"/>
    <dgm:cxn modelId="{31502ECC-35EC-4640-BBCF-5A9E737AD1FC}" srcId="{6AF21980-8D16-4E70-A433-BFBFADAC3C34}" destId="{64DABE8F-4999-4FC2-9EE4-70C40FF3DBC7}" srcOrd="0" destOrd="0" parTransId="{56149755-D2BB-4C08-BC00-B1C9E83B7FA5}" sibTransId="{B9DEE1A0-38E9-4948-B35B-C6FFF1C4DDF3}"/>
    <dgm:cxn modelId="{5D587DAF-0CB7-482D-AFC1-A3F170767880}" type="presParOf" srcId="{EA4D394C-8E58-4C73-8EDC-009BB92C47B7}" destId="{FD8EBE23-83A0-4CB4-9FBC-9E71BDDD080C}" srcOrd="0" destOrd="0" presId="urn:microsoft.com/office/officeart/2018/2/layout/IconVerticalSolidList"/>
    <dgm:cxn modelId="{93B7118D-DA1D-469B-B47C-36BABC556915}" type="presParOf" srcId="{FD8EBE23-83A0-4CB4-9FBC-9E71BDDD080C}" destId="{1A2F3EFF-1C08-4A1A-AFAC-0695DBFA26F0}" srcOrd="0" destOrd="0" presId="urn:microsoft.com/office/officeart/2018/2/layout/IconVerticalSolidList"/>
    <dgm:cxn modelId="{B6CB94C6-806B-457B-9DFC-886FEB5D18D2}" type="presParOf" srcId="{FD8EBE23-83A0-4CB4-9FBC-9E71BDDD080C}" destId="{16E45225-43A6-4ABD-8CDE-7B888ABCD212}" srcOrd="1" destOrd="0" presId="urn:microsoft.com/office/officeart/2018/2/layout/IconVerticalSolidList"/>
    <dgm:cxn modelId="{591E7802-CE9C-48A6-AACB-906D9A10D0F9}" type="presParOf" srcId="{FD8EBE23-83A0-4CB4-9FBC-9E71BDDD080C}" destId="{6EAF283E-C2A1-4EE1-947D-459E15299FC9}" srcOrd="2" destOrd="0" presId="urn:microsoft.com/office/officeart/2018/2/layout/IconVerticalSolidList"/>
    <dgm:cxn modelId="{7A7E49AF-2D07-410A-87BA-4439A0F0D4F5}" type="presParOf" srcId="{FD8EBE23-83A0-4CB4-9FBC-9E71BDDD080C}" destId="{75494C46-A876-4FB1-868E-EADE657682F0}" srcOrd="3" destOrd="0" presId="urn:microsoft.com/office/officeart/2018/2/layout/IconVerticalSolidList"/>
    <dgm:cxn modelId="{B473E5F9-AD4C-484C-B0C2-84F539A57B09}" type="presParOf" srcId="{EA4D394C-8E58-4C73-8EDC-009BB92C47B7}" destId="{E330144C-F3FD-4F71-AC76-DFC40AE921B9}" srcOrd="1" destOrd="0" presId="urn:microsoft.com/office/officeart/2018/2/layout/IconVerticalSolidList"/>
    <dgm:cxn modelId="{9C3E0835-9846-465B-A8CE-12D828A7CC07}" type="presParOf" srcId="{EA4D394C-8E58-4C73-8EDC-009BB92C47B7}" destId="{2CF43FC5-7F6B-4A6C-8B31-C60E50109017}" srcOrd="2" destOrd="0" presId="urn:microsoft.com/office/officeart/2018/2/layout/IconVerticalSolidList"/>
    <dgm:cxn modelId="{BE29263B-22DC-48E5-B08A-8A8CF9A86B73}" type="presParOf" srcId="{2CF43FC5-7F6B-4A6C-8B31-C60E50109017}" destId="{A2266122-FEDD-4264-85E3-4BCE57E0D1FC}" srcOrd="0" destOrd="0" presId="urn:microsoft.com/office/officeart/2018/2/layout/IconVerticalSolidList"/>
    <dgm:cxn modelId="{7AAF7FD8-4603-4A8A-8505-61BC2870316E}" type="presParOf" srcId="{2CF43FC5-7F6B-4A6C-8B31-C60E50109017}" destId="{8F17718D-910B-473D-BCF0-EC5C47ED24AC}" srcOrd="1" destOrd="0" presId="urn:microsoft.com/office/officeart/2018/2/layout/IconVerticalSolidList"/>
    <dgm:cxn modelId="{AFD138A8-6CC6-4D66-829D-3F58C2886632}" type="presParOf" srcId="{2CF43FC5-7F6B-4A6C-8B31-C60E50109017}" destId="{12C8C26F-460B-4E1E-ACB9-72F913A596E1}" srcOrd="2" destOrd="0" presId="urn:microsoft.com/office/officeart/2018/2/layout/IconVerticalSolidList"/>
    <dgm:cxn modelId="{07587BF0-CB74-444B-8718-119E9F511DCC}" type="presParOf" srcId="{2CF43FC5-7F6B-4A6C-8B31-C60E50109017}" destId="{F6487EBC-9811-4699-A0CF-C6DF2CB23485}" srcOrd="3" destOrd="0" presId="urn:microsoft.com/office/officeart/2018/2/layout/IconVerticalSolidList"/>
    <dgm:cxn modelId="{4EF3D0D8-DB64-47AB-A412-3849C10C1EE9}" type="presParOf" srcId="{EA4D394C-8E58-4C73-8EDC-009BB92C47B7}" destId="{FE38BD80-558A-4226-94DA-1922EF06A57B}" srcOrd="3" destOrd="0" presId="urn:microsoft.com/office/officeart/2018/2/layout/IconVerticalSolidList"/>
    <dgm:cxn modelId="{A69BC114-A94D-4668-B247-4888FA4E4FD2}" type="presParOf" srcId="{EA4D394C-8E58-4C73-8EDC-009BB92C47B7}" destId="{000C07E2-8FEC-4F20-BFB9-15CC2D3F7A27}" srcOrd="4" destOrd="0" presId="urn:microsoft.com/office/officeart/2018/2/layout/IconVerticalSolidList"/>
    <dgm:cxn modelId="{F9DBBF59-A95A-46A8-B8BB-BAE22035FA7F}" type="presParOf" srcId="{000C07E2-8FEC-4F20-BFB9-15CC2D3F7A27}" destId="{5476E984-DCAE-42EC-8087-DF3C928F5EFA}" srcOrd="0" destOrd="0" presId="urn:microsoft.com/office/officeart/2018/2/layout/IconVerticalSolidList"/>
    <dgm:cxn modelId="{8BBC21F1-BC2A-4B59-90D4-B810432D7057}" type="presParOf" srcId="{000C07E2-8FEC-4F20-BFB9-15CC2D3F7A27}" destId="{84B1BFB0-EC06-4265-AF97-D58970B1BDEF}" srcOrd="1" destOrd="0" presId="urn:microsoft.com/office/officeart/2018/2/layout/IconVerticalSolidList"/>
    <dgm:cxn modelId="{C98CCC29-6E43-41FF-9CC3-5C9D5EB3A1BC}" type="presParOf" srcId="{000C07E2-8FEC-4F20-BFB9-15CC2D3F7A27}" destId="{6F1DF81E-6BD0-41B5-A1A4-194F42533AB4}" srcOrd="2" destOrd="0" presId="urn:microsoft.com/office/officeart/2018/2/layout/IconVerticalSolidList"/>
    <dgm:cxn modelId="{7447BDC1-83C6-4040-814A-28321F8B57FD}" type="presParOf" srcId="{000C07E2-8FEC-4F20-BFB9-15CC2D3F7A27}" destId="{57E3A0A2-D9A0-4F32-AA6D-3F86367C58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F3EFF-1C08-4A1A-AFAC-0695DBFA26F0}">
      <dsp:nvSpPr>
        <dsp:cNvPr id="0" name=""/>
        <dsp:cNvSpPr/>
      </dsp:nvSpPr>
      <dsp:spPr>
        <a:xfrm>
          <a:off x="0" y="703"/>
          <a:ext cx="6373813" cy="1645155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45225-43A6-4ABD-8CDE-7B888ABCD212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94C46-A876-4FB1-868E-EADE657682F0}">
      <dsp:nvSpPr>
        <dsp:cNvPr id="0" name=""/>
        <dsp:cNvSpPr/>
      </dsp:nvSpPr>
      <dsp:spPr>
        <a:xfrm>
          <a:off x="1900154" y="703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  <a:latin typeface="Walbaum Display"/>
              <a:ea typeface="Roboto"/>
              <a:cs typeface="Roboto"/>
            </a:rPr>
            <a:t>Pandemic Management</a:t>
          </a:r>
        </a:p>
      </dsp:txBody>
      <dsp:txXfrm>
        <a:off x="1900154" y="703"/>
        <a:ext cx="4473659" cy="1645155"/>
      </dsp:txXfrm>
    </dsp:sp>
    <dsp:sp modelId="{A2266122-FEDD-4264-85E3-4BCE57E0D1FC}">
      <dsp:nvSpPr>
        <dsp:cNvPr id="0" name=""/>
        <dsp:cNvSpPr/>
      </dsp:nvSpPr>
      <dsp:spPr>
        <a:xfrm>
          <a:off x="0" y="2057147"/>
          <a:ext cx="6373813" cy="1645155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7718D-910B-473D-BCF0-EC5C47ED24AC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87EBC-9811-4699-A0CF-C6DF2CB23485}">
      <dsp:nvSpPr>
        <dsp:cNvPr id="0" name=""/>
        <dsp:cNvSpPr/>
      </dsp:nvSpPr>
      <dsp:spPr>
        <a:xfrm>
          <a:off x="1900154" y="2057147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  <a:latin typeface="Walbaum Display"/>
              <a:ea typeface="Roboto"/>
              <a:cs typeface="Roboto"/>
            </a:rPr>
            <a:t>Drug</a:t>
          </a:r>
          <a:r>
            <a:rPr lang="en-US" sz="2500" kern="1200">
              <a:solidFill>
                <a:schemeClr val="bg1"/>
              </a:solidFill>
            </a:rPr>
            <a:t> </a:t>
          </a:r>
          <a:r>
            <a:rPr lang="en-US" sz="2800" kern="1200">
              <a:solidFill>
                <a:schemeClr val="bg1"/>
              </a:solidFill>
              <a:latin typeface="Walbaum Display"/>
              <a:ea typeface="Roboto"/>
              <a:cs typeface="Roboto"/>
            </a:rPr>
            <a:t>Development</a:t>
          </a:r>
        </a:p>
      </dsp:txBody>
      <dsp:txXfrm>
        <a:off x="1900154" y="2057147"/>
        <a:ext cx="4473659" cy="1645155"/>
      </dsp:txXfrm>
    </dsp:sp>
    <dsp:sp modelId="{5476E984-DCAE-42EC-8087-DF3C928F5EFA}">
      <dsp:nvSpPr>
        <dsp:cNvPr id="0" name=""/>
        <dsp:cNvSpPr/>
      </dsp:nvSpPr>
      <dsp:spPr>
        <a:xfrm>
          <a:off x="0" y="4113591"/>
          <a:ext cx="6373813" cy="1645155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1BFB0-EC06-4265-AF97-D58970B1BDEF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3A0A2-D9A0-4F32-AA6D-3F86367C58E4}">
      <dsp:nvSpPr>
        <dsp:cNvPr id="0" name=""/>
        <dsp:cNvSpPr/>
      </dsp:nvSpPr>
      <dsp:spPr>
        <a:xfrm>
          <a:off x="1900154" y="4113591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  <a:latin typeface="Walbaum Display"/>
              <a:ea typeface="Roboto"/>
              <a:cs typeface="Roboto"/>
            </a:rPr>
            <a:t>Genetic Data Analysis</a:t>
          </a:r>
        </a:p>
      </dsp:txBody>
      <dsp:txXfrm>
        <a:off x="1900154" y="4113591"/>
        <a:ext cx="4473659" cy="1645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62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training in a manner that may not consider certain differing factors at each step. While these programs can provide valuable guidance, they do not ensure that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Reinforcement Learning in Synthesizing Feasible Drug Molecular Structures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Initial Molecule Selection: Randomly samples the initial molecule from available reactants.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9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CA"/>
              <a:t>GCPN - a method using graph convolutional networks in reinforcement learning.</a:t>
            </a:r>
            <a:endParaRPr lang="en-US"/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CA"/>
              <a:t>JTVAE - an approach using variational autoencoders and junction tree representations for molecule generation.</a:t>
            </a:r>
            <a:endParaRPr lang="en-CA">
              <a:ea typeface="Calibri"/>
              <a:cs typeface="Calibri"/>
            </a:endParaRPr>
          </a:p>
          <a:p>
            <a:r>
              <a:rPr lang="en-CA"/>
              <a:t>MSO in the context of drug design typically refers to optimizing multiple objectives simultaneously. For example, in drug discovery, one might want to optimize a molecule for both its potency against a target and its drug-likeness properties. </a:t>
            </a:r>
            <a:endParaRPr lang="en-CA">
              <a:ea typeface="Calibri"/>
              <a:cs typeface="Calibri"/>
            </a:endParaRPr>
          </a:p>
          <a:p>
            <a:endParaRPr lang="en-US">
              <a:cs typeface="+mn-lt"/>
            </a:endParaRPr>
          </a:p>
          <a:p>
            <a:br>
              <a:rPr lang="en-US">
                <a:cs typeface="+mn-lt"/>
              </a:rPr>
            </a:br>
            <a:r>
              <a:rPr lang="en-CA" b="0" i="0">
                <a:effectLst/>
              </a:rPr>
              <a:t>where the numbers indicate pIC50 values predicting the effectiveness of compounds against the HIV-RT.</a:t>
            </a:r>
            <a:endParaRPr lang="en-CA"/>
          </a:p>
          <a:p>
            <a:endParaRPr lang="en-CA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Innovation in Drug Design: Introduced PGFS as the first tool using reinforcement learning for drug design, navigating the space of possible small molecules.</a:t>
            </a:r>
          </a:p>
          <a:p>
            <a:r>
              <a:rPr lang="en-US"/>
              <a:t>Structured Approach: Used a step-by-step method where the computer decides on the next best reactant based on the current molecule.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Top Performance: Achieved top results in measuring drug-likeness and other important drug properties.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Real-World Simulation: Showed that our approach works well in simulations that resemble the real drug discovery process.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Consistent Learning and Better Results: Consistently improved learning and found better drug candidates compared to existing methods.</a:t>
            </a:r>
            <a:br>
              <a:rPr lang="en-US">
                <a:cs typeface="+mn-lt"/>
              </a:rPr>
            </a:br>
            <a:r>
              <a:rPr lang="en-US"/>
              <a:t>Future Prospects:</a:t>
            </a:r>
            <a:br>
              <a:rPr lang="en-US">
                <a:cs typeface="+mn-lt"/>
              </a:rPr>
            </a:br>
            <a:r>
              <a:rPr lang="en-US"/>
              <a:t>Introduction of a second policy gradient to update the f network based on the value of its corresponding critic, improving the selection of transformation templates and termination of episodes.</a:t>
            </a:r>
          </a:p>
          <a:p>
            <a:r>
              <a:rPr lang="en-US"/>
              <a:t>Exploration of using RL algorithms like Soft Actor-Critic (SAC) or hybrids of traditional planning and RL algorithms for better exploration of the chemical space.</a:t>
            </a:r>
          </a:p>
          <a:p>
            <a:r>
              <a:rPr lang="en-US"/>
              <a:t>Future developments aimed at enabling more efficient exploration of the chemical space, potentially leading to the discovery of novel and effective drug candidates.</a:t>
            </a:r>
          </a:p>
          <a:p>
            <a:endParaRPr lang="en-US"/>
          </a:p>
          <a:p>
            <a:endParaRPr lang="en-US">
              <a:ea typeface="Calibri"/>
              <a:cs typeface="Calibri"/>
            </a:endParaRP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90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6c8057b220_2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g26c8057b220_20_2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g26c8057b220_20_2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Identifying genetic variants associated with complex diseases.</a:t>
            </a:r>
            <a:endParaRPr lang="en-CA" b="0" i="0" u="none" strike="noStrike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SNPs - The most common type of human genetic variation.</a:t>
            </a:r>
            <a:endParaRPr lang="en-CA" b="0" i="0" u="none" strike="noStrike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85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SNPs highly correlated with the class, have low inter-dependence</a:t>
            </a:r>
            <a:endParaRPr lang="en-CA" b="0" i="0" u="none" strike="noStrike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SNPs ordered by their weights</a:t>
            </a:r>
            <a:endParaRPr lang="en-CA" b="0" i="0" u="none" strike="noStrike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5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SMO - faster as it avoids complex optimization steps.</a:t>
            </a:r>
            <a:endParaRPr lang="en-CA" b="0" i="0" u="none" strike="noStrike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5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More effective treatment by personalizing it according to each person’s genes.</a:t>
            </a:r>
            <a:endParaRPr lang="en-CA" b="0" i="0" u="none" strike="noStrike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In the future, with more precise medicines based on genetics, we'll see even better treatments.</a:t>
            </a:r>
            <a:endParaRPr lang="en-CA" b="0" i="0" u="none" strike="noStrike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12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Machine learning models</a:t>
            </a:r>
            <a:endParaRPr lang="en-CA" b="0" i="0" u="none" strike="noStrike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These models are changing how we do healthcare by improving predictive accuracy, reducing costs, and enabling personalized treatment strategies.</a:t>
            </a:r>
            <a:endParaRPr lang="en-CA" b="0" i="0" u="none" strike="noStrike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7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Overview of ML in Healthcare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The advent of ML signifies a paradigm shift in healthcare strategies, underscoring a proactive stance in pandemic mitigation and management.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Fundamental to Medical Progress</a:t>
            </a:r>
            <a:r>
              <a:rPr lang="en-US"/>
              <a:t>: Instrumental in the rapid conceptualization and deployment of vaccines, ML has redefined response mechanisms to public health emergencies.</a:t>
            </a:r>
            <a:endParaRPr lang="en-US">
              <a:cs typeface="Calibri"/>
            </a:endParaRPr>
          </a:p>
          <a:p>
            <a:r>
              <a:rPr lang="en-US" b="1"/>
              <a:t>Key ML Methodologies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b="1"/>
              <a:t>Predictive Analytics</a:t>
            </a:r>
            <a:r>
              <a:rPr lang="en-US"/>
              <a:t>: Leveraging statistical and machine learning models to forecast infection rates, enabling preemptive healthcare measures.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Epidemiological Modeling</a:t>
            </a:r>
            <a:r>
              <a:rPr lang="en-US"/>
              <a:t>: The SEIRD model segments a population into five compartments—Susceptible (S), Exposed (E), Infected (I), Recovered (R), and Deceased (D), to model spread of disease and impact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Determinants Analysis</a:t>
            </a:r>
            <a:r>
              <a:rPr lang="en-US"/>
              <a:t>: Applying ML to discern and quantify the impact of various risk determinants on public health during a pandemic.</a:t>
            </a:r>
            <a:endParaRPr lang="en-US">
              <a:cs typeface="Calibri"/>
            </a:endParaRPr>
          </a:p>
          <a:p>
            <a:r>
              <a:rPr lang="en-US" b="1"/>
              <a:t>Bayesian Belief Networks (BBNs)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b="1"/>
              <a:t>Strategic Forecasting Tool</a:t>
            </a:r>
            <a:r>
              <a:rPr lang="en-US"/>
              <a:t>: Employing BBNs for their robust capacity in the nuanced assessment and prediction of pandemic-related risk variables.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Bayesian Belief Networks (BBNs)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A graphical framework for probabilistic reasoning and decision-making in complex domains, such as healthcare and pandemic forecasting.</a:t>
            </a:r>
          </a:p>
          <a:p>
            <a:r>
              <a:rPr lang="en-US" b="1"/>
              <a:t>Graphical Representation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b="1"/>
              <a:t>Nodes</a:t>
            </a:r>
            <a:r>
              <a:rPr lang="en-US"/>
              <a:t>: Signify distinct variables, each representing a potential contributor to an outcome or an observable condition.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Edges</a:t>
            </a:r>
            <a:r>
              <a:rPr lang="en-US"/>
              <a:t>: Denote the direct probabilistic influence and dependencies among variables, illustrating a cause-and-effect relationship.</a:t>
            </a:r>
            <a:endParaRPr lang="en-US">
              <a:cs typeface="Calibri"/>
            </a:endParaRPr>
          </a:p>
          <a:p>
            <a:r>
              <a:rPr lang="en-US" b="1"/>
              <a:t>Functionality of BBNs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b="1"/>
              <a:t>Causal Influence</a:t>
            </a:r>
            <a:r>
              <a:rPr lang="en-US"/>
              <a:t>: The architecture delineates how one variable (Node 1) can causally affect another (Node 2 and Node 3), leading to a chain of effects.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Probabilistic Relationships</a:t>
            </a:r>
            <a:r>
              <a:rPr lang="en-US"/>
              <a:t>: BBNs encapsulate the uncertainty inherent in real-world scenarios, quantifying the likelihood of outcomes based on inter-nodal relationships.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Cumulative Effect</a:t>
            </a:r>
            <a:r>
              <a:rPr lang="en-US"/>
              <a:t>: The network culminates in the synthesis of effects on a terminal node (Node 4), which integrates the compounded influence from preceding nodes.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1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Qualitative Aspects of BBNs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b="1"/>
              <a:t>Graphical Structure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b="1"/>
              <a:t>Directed Acyclic Graph (DAG)</a:t>
            </a:r>
            <a:r>
              <a:rPr lang="en-US"/>
              <a:t>: A systematic, non-circular representation that maps the dependencies between variables.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b="1"/>
              <a:t>Nodes</a:t>
            </a:r>
            <a:r>
              <a:rPr lang="en-US"/>
              <a:t>: Symbolize variables or states in the model, each representing a potential influence in the network.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b="1"/>
              <a:t>Edges</a:t>
            </a:r>
            <a:r>
              <a:rPr lang="en-US"/>
              <a:t>: Illustrate the directional influences between nodes, portraying the flow of conditional dependencies.</a:t>
            </a:r>
            <a:endParaRPr lang="en-US">
              <a:cs typeface="Calibri"/>
            </a:endParaRPr>
          </a:p>
          <a:p>
            <a:pPr lvl="1"/>
            <a:r>
              <a:rPr lang="en-US" b="1"/>
              <a:t>Quantitative Aspects of BBNs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b="1"/>
              <a:t>Conditional Probability Tables (CPTs)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/>
              <a:t>Function as the backbone of the BBN, assigning likelihoods to the relationships between connected nodes, and formulating the basis for probabilistic inferences.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Bayesian Inference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/>
              <a:t>A statistical method within BBNs that updates the probability estimates for a hypothesis as more evidence or information becomes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2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Advantages of BBNs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b="1"/>
              <a:t>Predictive Power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/>
              <a:t>Employs risk factor interdependencies modeling to enhance prediction accuracy.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Crucial for outcome precision in clinical prognosis and public health forecasts.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Agility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/>
              <a:t>Rapidly assimilates new data to remain current and relevant.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Facilitates prompt and effective strategy adjustments in real-time pandemic response.</a:t>
            </a:r>
          </a:p>
          <a:p>
            <a:pPr lvl="1"/>
            <a:r>
              <a:rPr lang="en-US" b="1"/>
              <a:t>Challenges with BBNs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b="1"/>
              <a:t>Data Demands</a:t>
            </a:r>
            <a:r>
              <a:rPr lang="en-US"/>
              <a:t>: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Necessitates comprehensive datasets of high quality for model reliability.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The effectiveness of BBNs is directly influenced by the timeliness and accuracy of the underlying data.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Complexity</a:t>
            </a:r>
            <a:r>
              <a:rPr lang="en-US"/>
              <a:t>: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Presents a steep learning curve for non-experts, potentially impacting broader adoption.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May require additional interpretive support to translate complex BBN outputs into actionable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2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Forthcoming Developments in Vaccine Technology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b="1"/>
              <a:t>mRNA Vaccine Innovations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/>
              <a:t>Ongoing enhancements in mRNA vaccine technologies poised to revolutionize immunization strategies.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/>
              <a:t>Machine Learning's role in fine-tuning vaccine design for higher efficacy and safety.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Vaccine Safety Assurance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/>
              <a:t>Leveraging AI to closely monitor vaccine safety profiles, particularly for long-term effects.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/>
              <a:t>Importance of AI in post-market surveillance to swiftly identify and mitigate adverse reactions.</a:t>
            </a:r>
            <a:endParaRPr lang="en-US">
              <a:cs typeface="Calibri"/>
            </a:endParaRPr>
          </a:p>
          <a:p>
            <a:pPr lvl="1"/>
            <a:r>
              <a:rPr lang="en-US" b="1"/>
              <a:t>Revising Public Health Policies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b="1"/>
              <a:t>Proactive Policy Evolution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/>
              <a:t>AI and ML enable the dynamic adaptation of public health policies to meet emerging challenges.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/>
              <a:t>Tools for early trend identification and outbreak prediction lead to timely and evidence-based policy adjustments.</a:t>
            </a:r>
            <a:endParaRPr lang="en-US">
              <a:cs typeface="Calibri"/>
            </a:endParaRPr>
          </a:p>
          <a:p>
            <a:pPr lvl="1"/>
            <a:r>
              <a:rPr lang="en-US" b="1"/>
              <a:t>Management of Long-Term COVID-19 Consequences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b="1"/>
              <a:t>Navigating Long COVID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/>
              <a:t>Complexity of long-term COVID-19 effects requires sophisticated ML algorithms for comprehensive care management.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/>
              <a:t>Emphasizing the need for resource allocation models to support patients with prolonged COVID-19 symptoms.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8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70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4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28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0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655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32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1_Title + subtitl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33"/>
          <p:cNvSpPr txBox="1">
            <a:spLocks noGrp="1"/>
          </p:cNvSpPr>
          <p:nvPr>
            <p:ph type="ctrTitle"/>
          </p:nvPr>
        </p:nvSpPr>
        <p:spPr>
          <a:xfrm>
            <a:off x="1524000" y="137668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Play"/>
              <a:buNone/>
              <a:defRPr sz="5467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340" name="Google Shape;340;p33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33"/>
          <p:cNvSpPr txBox="1">
            <a:spLocks noGrp="1"/>
          </p:cNvSpPr>
          <p:nvPr>
            <p:ph type="ftr" idx="11"/>
          </p:nvPr>
        </p:nvSpPr>
        <p:spPr>
          <a:xfrm>
            <a:off x="3359151" y="6507212"/>
            <a:ext cx="637921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33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5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201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  <p:sldLayoutId id="2147483729" r:id="rId2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45" y="361013"/>
            <a:ext cx="11180517" cy="6246515"/>
          </a:xfrm>
          <a:noFill/>
        </p:spPr>
        <p:txBody>
          <a:bodyPr anchor="ctr">
            <a:noAutofit/>
          </a:bodyPr>
          <a:lstStyle/>
          <a:p>
            <a:r>
              <a:rPr lang="en-US" sz="7200">
                <a:ea typeface="+mj-lt"/>
                <a:cs typeface="+mj-lt"/>
              </a:rPr>
              <a:t>Machine Learning in Healthcare</a:t>
            </a:r>
          </a:p>
          <a:p>
            <a:r>
              <a:rPr lang="en-US" sz="4400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Technical Overview</a:t>
            </a:r>
            <a:br>
              <a:rPr lang="en-US" sz="7200">
                <a:ea typeface="+mj-lt"/>
                <a:cs typeface="+mj-lt"/>
              </a:rPr>
            </a:br>
            <a:endParaRPr lang="en-US" sz="5400"/>
          </a:p>
          <a:p>
            <a:br>
              <a:rPr lang="en-US" sz="4000">
                <a:ea typeface="+mj-lt"/>
                <a:cs typeface="+mj-lt"/>
              </a:rPr>
            </a:br>
            <a:r>
              <a:rPr lang="en-US" sz="4000" err="1">
                <a:ea typeface="+mj-lt"/>
                <a:cs typeface="+mj-lt"/>
              </a:rPr>
              <a:t>Priyanka</a:t>
            </a:r>
            <a:r>
              <a:rPr lang="en-US" sz="4000">
                <a:ea typeface="+mj-lt"/>
                <a:cs typeface="+mj-lt"/>
              </a:rPr>
              <a:t> </a:t>
            </a:r>
            <a:r>
              <a:rPr lang="en-US" sz="4000" err="1">
                <a:ea typeface="+mj-lt"/>
                <a:cs typeface="+mj-lt"/>
              </a:rPr>
              <a:t>Bhamare</a:t>
            </a:r>
            <a:endParaRPr lang="en-US" sz="4000">
              <a:ea typeface="+mj-lt"/>
              <a:cs typeface="+mj-lt"/>
            </a:endParaRPr>
          </a:p>
          <a:p>
            <a:r>
              <a:rPr lang="en-US" sz="4000">
                <a:ea typeface="+mj-lt"/>
                <a:cs typeface="+mj-lt"/>
              </a:rPr>
              <a:t>Rishabh </a:t>
            </a:r>
            <a:r>
              <a:rPr lang="en-US" sz="4000" err="1">
                <a:ea typeface="+mj-lt"/>
                <a:cs typeface="+mj-lt"/>
              </a:rPr>
              <a:t>Kalai</a:t>
            </a:r>
            <a:endParaRPr lang="en-US" sz="4000">
              <a:ea typeface="+mj-lt"/>
              <a:cs typeface="+mj-lt"/>
            </a:endParaRPr>
          </a:p>
          <a:p>
            <a:r>
              <a:rPr lang="en-US" sz="4000">
                <a:ea typeface="+mj-lt"/>
                <a:cs typeface="+mj-lt"/>
              </a:rPr>
              <a:t>Sadhana S</a:t>
            </a:r>
            <a:r>
              <a:rPr lang="en-CA" sz="4000" err="1">
                <a:ea typeface="+mj-lt"/>
                <a:cs typeface="+mj-lt"/>
              </a:rPr>
              <a:t>uresh</a:t>
            </a:r>
            <a:r>
              <a:rPr lang="en-CA" sz="4000">
                <a:ea typeface="+mj-lt"/>
                <a:cs typeface="+mj-lt"/>
              </a:rPr>
              <a:t> </a:t>
            </a:r>
            <a:r>
              <a:rPr lang="en-US" sz="4000">
                <a:ea typeface="+mj-lt"/>
                <a:cs typeface="+mj-lt"/>
              </a:rPr>
              <a:t>Chettiar</a:t>
            </a:r>
          </a:p>
        </p:txBody>
      </p:sp>
      <p:pic>
        <p:nvPicPr>
          <p:cNvPr id="6" name="Picture 5" descr="A white symbol with snakes and wings&#10;&#10;Description automatically generated">
            <a:extLst>
              <a:ext uri="{FF2B5EF4-FFF2-40B4-BE49-F238E27FC236}">
                <a16:creationId xmlns:a16="http://schemas.microsoft.com/office/drawing/2014/main" id="{78E3E1AF-5C91-5415-2EFE-C0042A6C9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622" y="1295579"/>
            <a:ext cx="4245095" cy="487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315"/>
            <a:ext cx="11090274" cy="895642"/>
          </a:xfrm>
          <a:noFill/>
        </p:spPr>
        <p:txBody>
          <a:bodyPr lIns="0">
            <a:normAutofit/>
          </a:bodyPr>
          <a:lstStyle/>
          <a:p>
            <a:r>
              <a:rPr lang="en-US" sz="4400"/>
              <a:t>The World of Medicines: How do they work?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50863" y="1437250"/>
            <a:ext cx="6294780" cy="4432203"/>
          </a:xfrm>
          <a:noFill/>
        </p:spPr>
        <p:txBody>
          <a:bodyPr lIns="0">
            <a:noAutofit/>
          </a:bodyPr>
          <a:lstStyle/>
          <a:p>
            <a:pPr algn="just"/>
            <a:r>
              <a:rPr lang="en-US" sz="2000" b="1"/>
              <a:t>SOME TERMS TO UNDERSTAND:</a:t>
            </a:r>
          </a:p>
          <a:p>
            <a:pPr algn="just"/>
            <a:r>
              <a:rPr lang="en-US" sz="2000" b="1"/>
              <a:t>Target Molecule: </a:t>
            </a:r>
            <a:r>
              <a:rPr lang="en-US" sz="2000"/>
              <a:t>A molecule that represents a disease; focus is on neutralizing this molecule.</a:t>
            </a:r>
            <a:endParaRPr lang="en-US" sz="2000" b="1"/>
          </a:p>
          <a:p>
            <a:pPr algn="just"/>
            <a:r>
              <a:rPr lang="en-US" sz="2000" b="1"/>
              <a:t>Reactant: </a:t>
            </a:r>
            <a:r>
              <a:rPr lang="en-US" sz="2000"/>
              <a:t>Any atom or molecule used to form a chemical compound.</a:t>
            </a:r>
          </a:p>
          <a:p>
            <a:pPr algn="just"/>
            <a:r>
              <a:rPr lang="en-US" sz="2000" b="1"/>
              <a:t>Reaction Template:  </a:t>
            </a:r>
            <a:r>
              <a:rPr lang="en-US" sz="2000"/>
              <a:t>A predefined blueprint for a chemical reaction.</a:t>
            </a:r>
          </a:p>
          <a:p>
            <a:pPr algn="just"/>
            <a:r>
              <a:rPr lang="en-US" sz="2000" b="1"/>
              <a:t>Chemical Space:  </a:t>
            </a:r>
            <a:r>
              <a:rPr lang="en-US" sz="2000"/>
              <a:t>All possible pathways and methods for a new medicinal molecule to be created.</a:t>
            </a:r>
          </a:p>
          <a:p>
            <a:pPr algn="just"/>
            <a:r>
              <a:rPr lang="en-US" sz="2000" b="1"/>
              <a:t>Synthesizability: </a:t>
            </a:r>
            <a:r>
              <a:rPr lang="en-US" sz="2000"/>
              <a:t>The likelihood that a molecule can be practically and efficiently produced in the Chemical Space.</a:t>
            </a:r>
          </a:p>
        </p:txBody>
      </p:sp>
      <p:pic>
        <p:nvPicPr>
          <p:cNvPr id="8" name="Picture 7" descr="A computer screen with many objects around it&#10;&#10;Description automatically generated">
            <a:extLst>
              <a:ext uri="{FF2B5EF4-FFF2-40B4-BE49-F238E27FC236}">
                <a16:creationId xmlns:a16="http://schemas.microsoft.com/office/drawing/2014/main" id="{F554A808-DD6B-C936-9924-7866BA6BE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807" y="1696747"/>
            <a:ext cx="4176586" cy="3863794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41695F5-6253-7D76-E1D1-E637802DFC38}"/>
              </a:ext>
            </a:extLst>
          </p:cNvPr>
          <p:cNvSpPr txBox="1">
            <a:spLocks/>
          </p:cNvSpPr>
          <p:nvPr/>
        </p:nvSpPr>
        <p:spPr>
          <a:xfrm>
            <a:off x="7577474" y="5725437"/>
            <a:ext cx="3655252" cy="5275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CA" sz="2000" b="1"/>
              <a:t>Computer-Aided Drug Design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422858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1" y="1691597"/>
            <a:ext cx="4440237" cy="1849206"/>
          </a:xfrm>
          <a:noFill/>
        </p:spPr>
        <p:txBody>
          <a:bodyPr>
            <a:noAutofit/>
          </a:bodyPr>
          <a:lstStyle/>
          <a:p>
            <a:pPr algn="ctr"/>
            <a:r>
              <a:rPr lang="en-US"/>
              <a:t>Machine Learning in De Novo Drug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1" y="4241800"/>
            <a:ext cx="4440237" cy="1219200"/>
          </a:xfrm>
          <a:noFill/>
        </p:spPr>
        <p:txBody>
          <a:bodyPr/>
          <a:lstStyle/>
          <a:p>
            <a:pPr algn="ctr"/>
            <a:r>
              <a:rPr lang="en-US"/>
              <a:t>Discussion 2: Learning to Navigate The Synthetically Accessible Chemical Space</a:t>
            </a:r>
          </a:p>
        </p:txBody>
      </p:sp>
      <p:pic>
        <p:nvPicPr>
          <p:cNvPr id="11" name="Picture 10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CB754215-7C9B-51BC-6C5D-EF998DC0F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702" y="1927250"/>
            <a:ext cx="5597543" cy="315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38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97535"/>
            <a:ext cx="10459006" cy="1332000"/>
          </a:xfrm>
        </p:spPr>
        <p:txBody>
          <a:bodyPr>
            <a:noAutofit/>
          </a:bodyPr>
          <a:lstStyle/>
          <a:p>
            <a:r>
              <a:rPr lang="en-US" sz="4400" b="0" i="0">
                <a:solidFill>
                  <a:srgbClr val="ECECEC"/>
                </a:solidFill>
                <a:effectLst/>
              </a:rPr>
              <a:t>Challenges in Current Generative Approaches for De Novo Drug Design</a:t>
            </a:r>
            <a:endParaRPr lang="en-US" sz="4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2463799"/>
            <a:ext cx="5034391" cy="28956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i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Feasible Synthesis:</a:t>
            </a:r>
            <a:r>
              <a:rPr lang="en-GB" sz="2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Generated structures </a:t>
            </a:r>
            <a:r>
              <a:rPr lang="en-US" sz="2000" u="sng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may not be feasible</a:t>
            </a:r>
            <a:r>
              <a:rPr lang="en-US" sz="2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for laboratory synthesis.</a:t>
            </a:r>
            <a:endParaRPr lang="en-GB" sz="20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i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Exploitation of Heuristics: </a:t>
            </a:r>
            <a:r>
              <a:rPr lang="en-US" sz="2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Risk of generating </a:t>
            </a:r>
            <a:r>
              <a:rPr lang="en-US" sz="2000" u="sng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impractical molecules</a:t>
            </a:r>
            <a:r>
              <a:rPr lang="en-US" sz="2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due to heuristic bias.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i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Disjoint Search Pipeline:</a:t>
            </a:r>
            <a:r>
              <a:rPr lang="en-GB" sz="2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/>
              <a:t>Hinders seamless integration </a:t>
            </a:r>
            <a:r>
              <a:rPr lang="en-US" sz="2000"/>
              <a:t>of molecule generation and synthesizability assessment.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0" y="2147238"/>
            <a:ext cx="5272216" cy="3994069"/>
          </a:xfrm>
        </p:spPr>
        <p:txBody>
          <a:bodyPr>
            <a:normAutofit/>
          </a:bodyPr>
          <a:lstStyle/>
          <a:p>
            <a:r>
              <a:rPr lang="en-US" sz="2000" b="1"/>
              <a:t>Therefore, an ideal model would: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ECECEC"/>
                </a:solidFill>
              </a:rPr>
              <a:t>E</a:t>
            </a:r>
            <a:r>
              <a:rPr lang="en-US" sz="2000" b="0" i="0">
                <a:solidFill>
                  <a:srgbClr val="ECECEC"/>
                </a:solidFill>
                <a:effectLst/>
              </a:rPr>
              <a:t>nsure that generated molecular structures are synthetically feasible.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navigate the chemical space to build novel structures, while analyzing synthesizability at each step.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Seamlessly integrates molecule design generation and molecule synthesis.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Policy Gradient for Forward Synthesis (PGFS)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712" y="1594021"/>
            <a:ext cx="4847119" cy="4819135"/>
          </a:xfrm>
        </p:spPr>
        <p:txBody>
          <a:bodyPr>
            <a:noAutofit/>
          </a:bodyPr>
          <a:lstStyle/>
          <a:p>
            <a:pPr lvl="1"/>
            <a:r>
              <a:rPr lang="en-US"/>
              <a:t>State and Action: Reactant R(1)t as current state </a:t>
            </a:r>
            <a:r>
              <a:rPr lang="en-US" err="1"/>
              <a:t>st</a:t>
            </a:r>
            <a:r>
              <a:rPr lang="en-US"/>
              <a:t>; action ‘a’ determines reactant R(2)t.</a:t>
            </a:r>
          </a:p>
          <a:p>
            <a:pPr lvl="1"/>
            <a:r>
              <a:rPr lang="en-US"/>
              <a:t>Actor-Critic Framework: Three networks (f, π, Q) </a:t>
            </a:r>
          </a:p>
          <a:p>
            <a:pPr lvl="1"/>
            <a:r>
              <a:rPr lang="en-US"/>
              <a:t>Actor module includes f and π, while critic is Q network.</a:t>
            </a:r>
          </a:p>
          <a:p>
            <a:pPr lvl="1"/>
            <a:r>
              <a:rPr lang="en-US"/>
              <a:t>Actor Module takes current state </a:t>
            </a:r>
            <a:r>
              <a:rPr lang="en-US" err="1"/>
              <a:t>st</a:t>
            </a:r>
            <a:r>
              <a:rPr lang="en-US"/>
              <a:t>, predicts best reaction template Tt, computes action ‘a’.</a:t>
            </a:r>
          </a:p>
          <a:p>
            <a:pPr lvl="1"/>
            <a:r>
              <a:rPr lang="en-US"/>
              <a:t>k-NN for Action Selection: Selects k closest reactants.</a:t>
            </a:r>
          </a:p>
          <a:p>
            <a:pPr lvl="1"/>
            <a:r>
              <a:rPr lang="en-US"/>
              <a:t>Environment Response: Computes reward ‘r”, next state, and episode termination.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10DF4E-5E3B-56BA-9EE7-87264CDCD930}"/>
              </a:ext>
            </a:extLst>
          </p:cNvPr>
          <p:cNvPicPr>
            <a:picLocks noGrp="1" noChangeAspect="1" noChangeArrowheads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180" y="1470449"/>
            <a:ext cx="5872742" cy="468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1E26D-0C20-47C3-7637-F9DA10FA41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8682" y="1840635"/>
            <a:ext cx="4504724" cy="4325387"/>
          </a:xfrm>
        </p:spPr>
        <p:txBody>
          <a:bodyPr>
            <a:normAutofit fontScale="92500" lnSpcReduction="10000"/>
          </a:bodyPr>
          <a:lstStyle/>
          <a:p>
            <a:r>
              <a:rPr lang="en-CA" sz="2000" b="1" i="1"/>
              <a:t>Methods Compared:</a:t>
            </a:r>
          </a:p>
          <a:p>
            <a:r>
              <a:rPr lang="en-CA" sz="2000" b="1"/>
              <a:t>ENAMINEBB: </a:t>
            </a:r>
            <a:r>
              <a:rPr lang="en-CA" sz="2000"/>
              <a:t>A baseline method using the Enamine Building Block catalog.</a:t>
            </a:r>
          </a:p>
          <a:p>
            <a:r>
              <a:rPr lang="en-CA" sz="2000" b="1"/>
              <a:t>RS: </a:t>
            </a:r>
            <a:r>
              <a:rPr lang="en-CA" sz="2000"/>
              <a:t>Random Sampling.</a:t>
            </a:r>
          </a:p>
          <a:p>
            <a:r>
              <a:rPr lang="en-CA" sz="2000" b="1"/>
              <a:t>GCPN: </a:t>
            </a:r>
            <a:r>
              <a:rPr lang="en-CA" sz="2000"/>
              <a:t>Graph Convolutional Policy Network.</a:t>
            </a:r>
          </a:p>
          <a:p>
            <a:r>
              <a:rPr lang="en-CA" sz="2000" b="1"/>
              <a:t>JT-VAE: </a:t>
            </a:r>
            <a:r>
              <a:rPr lang="en-CA" sz="2000"/>
              <a:t>Junction Tree Variational </a:t>
            </a:r>
            <a:r>
              <a:rPr lang="en-CA" sz="2000" err="1"/>
              <a:t>AutoEncoder</a:t>
            </a:r>
            <a:r>
              <a:rPr lang="en-CA" sz="2000"/>
              <a:t>.</a:t>
            </a:r>
          </a:p>
          <a:p>
            <a:r>
              <a:rPr lang="en-CA" sz="2000" b="1"/>
              <a:t>MSO: </a:t>
            </a:r>
            <a:r>
              <a:rPr lang="en-CA" sz="2000"/>
              <a:t>Multi-Objective Optimization.</a:t>
            </a:r>
          </a:p>
          <a:p>
            <a:r>
              <a:rPr lang="en-CA" sz="2000" b="1"/>
              <a:t>PGFS: </a:t>
            </a:r>
            <a:r>
              <a:rPr lang="en-CA" sz="2000"/>
              <a:t>Policy Gradient for Forward Synthesis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5E12F7D-565C-539B-E898-7A8D8F6C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4972607" cy="1332000"/>
          </a:xfrm>
        </p:spPr>
        <p:txBody>
          <a:bodyPr>
            <a:noAutofit/>
          </a:bodyPr>
          <a:lstStyle/>
          <a:p>
            <a:r>
              <a:rPr lang="en-US" sz="4400"/>
              <a:t>Results and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E6D1AE-2295-3B10-43B7-1553F663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650" y="288764"/>
            <a:ext cx="5699977" cy="2051992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BAC2FA5-E217-C496-1D55-A5B485ABE50A}"/>
              </a:ext>
            </a:extLst>
          </p:cNvPr>
          <p:cNvSpPr txBox="1">
            <a:spLocks/>
          </p:cNvSpPr>
          <p:nvPr/>
        </p:nvSpPr>
        <p:spPr>
          <a:xfrm>
            <a:off x="5782962" y="2560627"/>
            <a:ext cx="5537665" cy="3779160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1">
                <a:solidFill>
                  <a:srgbClr val="ECECEC"/>
                </a:solidFill>
                <a:effectLst/>
              </a:rPr>
              <a:t>Metrics</a:t>
            </a:r>
            <a:r>
              <a:rPr lang="en-US" b="0" i="1">
                <a:solidFill>
                  <a:srgbClr val="ECECEC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ECECEC"/>
                </a:solidFill>
                <a:effectLst/>
              </a:rPr>
              <a:t>QED</a:t>
            </a:r>
            <a:r>
              <a:rPr lang="en-US" b="0" i="0">
                <a:solidFill>
                  <a:srgbClr val="ECECEC"/>
                </a:solidFill>
                <a:effectLst/>
              </a:rPr>
              <a:t>: Quantitative Estimate of Drug-likeness, a metric indicating the drug-likeness of a molecule.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err="1">
                <a:solidFill>
                  <a:srgbClr val="ECECEC"/>
                </a:solidFill>
                <a:effectLst/>
              </a:rPr>
              <a:t>clogP</a:t>
            </a:r>
            <a:r>
              <a:rPr lang="en-US" b="0" i="0">
                <a:solidFill>
                  <a:srgbClr val="ECECEC"/>
                </a:solidFill>
                <a:effectLst/>
              </a:rPr>
              <a:t>: Calculated </a:t>
            </a:r>
            <a:r>
              <a:rPr lang="en-US" b="0" i="0" err="1">
                <a:solidFill>
                  <a:srgbClr val="ECECEC"/>
                </a:solidFill>
                <a:effectLst/>
              </a:rPr>
              <a:t>logP</a:t>
            </a:r>
            <a:r>
              <a:rPr lang="en-US" b="0" i="0">
                <a:solidFill>
                  <a:srgbClr val="ECECEC"/>
                </a:solidFill>
                <a:effectLst/>
              </a:rPr>
              <a:t>, an estimate of the number of accurately reactive compounds generated.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ECECEC"/>
                </a:solidFill>
                <a:effectLst/>
              </a:rPr>
              <a:t>RT</a:t>
            </a:r>
            <a:r>
              <a:rPr lang="en-US" b="0" i="0">
                <a:solidFill>
                  <a:srgbClr val="ECECEC"/>
                </a:solidFill>
                <a:effectLst/>
              </a:rPr>
              <a:t>: HIV Reverse Transcriptase, a target for HIV treatment.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ECECEC"/>
                </a:solidFill>
                <a:effectLst/>
              </a:rPr>
              <a:t>INT</a:t>
            </a:r>
            <a:r>
              <a:rPr lang="en-US" b="0" i="0">
                <a:solidFill>
                  <a:srgbClr val="ECECEC"/>
                </a:solidFill>
                <a:effectLst/>
              </a:rPr>
              <a:t>: HIV Integrase, another target for HIV treatment.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ECECEC"/>
                </a:solidFill>
                <a:effectLst/>
              </a:rPr>
              <a:t>CCR5</a:t>
            </a:r>
            <a:r>
              <a:rPr lang="en-US" b="0" i="0">
                <a:solidFill>
                  <a:srgbClr val="ECECEC"/>
                </a:solidFill>
                <a:effectLst/>
              </a:rPr>
              <a:t>: C-C Chemokine Receptor Type 5, an additional target for HIV treatment.</a:t>
            </a:r>
          </a:p>
        </p:txBody>
      </p:sp>
    </p:spTree>
    <p:extLst>
      <p:ext uri="{BB962C8B-B14F-4D97-AF65-F5344CB8AC3E}">
        <p14:creationId xmlns:p14="http://schemas.microsoft.com/office/powerpoint/2010/main" val="212267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CCEC-4900-74D9-8600-EF4DC16D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/>
              <a:t>Conclusion and Future 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9CE1-0DA8-15BB-112B-40250BB81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439736"/>
            <a:ext cx="5435600" cy="3484123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b="1"/>
              <a:t>Innovation in Drug Design: </a:t>
            </a:r>
            <a:r>
              <a:rPr lang="en-US"/>
              <a:t>Introduced PGFS as the first tool using reinforcement learning for drug design.</a:t>
            </a:r>
          </a:p>
          <a:p>
            <a:r>
              <a:rPr lang="en-US" b="1"/>
              <a:t>Real-World Simulation: </a:t>
            </a:r>
            <a:r>
              <a:rPr lang="en-US"/>
              <a:t>Showed that the approach works well in simulations.</a:t>
            </a:r>
          </a:p>
          <a:p>
            <a:r>
              <a:rPr lang="en-US" b="1"/>
              <a:t>Consistent Learning and Better Results: </a:t>
            </a:r>
            <a:r>
              <a:rPr lang="en-US"/>
              <a:t>Consistently improved learning and found better drug candidates compared to existing methods.</a:t>
            </a:r>
            <a:endParaRPr lang="en-CA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BA00FDB-605B-8073-36D0-C36046461FA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05540" y="1445740"/>
            <a:ext cx="5435600" cy="2285999"/>
          </a:xfrm>
        </p:spPr>
        <p:txBody>
          <a:bodyPr>
            <a:normAutofit/>
          </a:bodyPr>
          <a:lstStyle/>
          <a:p>
            <a:r>
              <a:rPr lang="en-US" b="1"/>
              <a:t>DID YOU KNOW?</a:t>
            </a:r>
            <a:br>
              <a:rPr lang="en-US"/>
            </a:br>
            <a:r>
              <a:rPr lang="en-US"/>
              <a:t>Before the era of CADD, the </a:t>
            </a:r>
            <a:r>
              <a:rPr lang="en-US" u="sng"/>
              <a:t>average time</a:t>
            </a:r>
            <a:r>
              <a:rPr lang="en-US"/>
              <a:t> to develop a new drug was around </a:t>
            </a:r>
            <a:r>
              <a:rPr lang="en-US" b="1"/>
              <a:t>10-15 years</a:t>
            </a:r>
            <a:r>
              <a:rPr lang="en-US"/>
              <a:t>.</a:t>
            </a:r>
          </a:p>
          <a:p>
            <a:r>
              <a:rPr lang="en-US"/>
              <a:t>By 2025, the </a:t>
            </a:r>
            <a:r>
              <a:rPr lang="en-US" u="sng"/>
              <a:t>global market </a:t>
            </a:r>
            <a:r>
              <a:rPr lang="en-US"/>
              <a:t>for CADD tools is projected to reach </a:t>
            </a:r>
            <a:r>
              <a:rPr lang="en-US" b="1"/>
              <a:t>$4.1 billion</a:t>
            </a:r>
            <a:r>
              <a:rPr lang="en-US"/>
              <a:t>.</a:t>
            </a:r>
          </a:p>
          <a:p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2110B0-F34D-FAD0-6F6D-9CE096F6BEC1}"/>
              </a:ext>
            </a:extLst>
          </p:cNvPr>
          <p:cNvSpPr txBox="1">
            <a:spLocks/>
          </p:cNvSpPr>
          <p:nvPr/>
        </p:nvSpPr>
        <p:spPr>
          <a:xfrm>
            <a:off x="6133071" y="3756450"/>
            <a:ext cx="5435600" cy="24137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>
                <a:solidFill>
                  <a:srgbClr val="ECECEC"/>
                </a:solidFill>
                <a:effectLst/>
              </a:rPr>
              <a:t>FUTURE PROSPECTS: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>
                <a:solidFill>
                  <a:srgbClr val="ECECEC"/>
                </a:solidFill>
                <a:effectLst/>
              </a:rPr>
              <a:t>Second Policy Gradient for f Network</a:t>
            </a:r>
            <a:r>
              <a:rPr lang="en-US">
                <a:solidFill>
                  <a:srgbClr val="ECECEC"/>
                </a:solidFill>
              </a:rPr>
              <a:t>.</a:t>
            </a:r>
            <a:endParaRPr lang="en-US" i="0">
              <a:solidFill>
                <a:srgbClr val="ECECEC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>
                <a:solidFill>
                  <a:srgbClr val="ECECEC"/>
                </a:solidFill>
                <a:effectLst/>
              </a:rPr>
              <a:t>Integration with RL Algorithms for Continuous Action Space</a:t>
            </a:r>
            <a:r>
              <a:rPr lang="en-US">
                <a:solidFill>
                  <a:srgbClr val="ECECEC"/>
                </a:solidFill>
              </a:rPr>
              <a:t>.</a:t>
            </a:r>
            <a:endParaRPr lang="en-US" i="0">
              <a:solidFill>
                <a:srgbClr val="ECECEC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>
                <a:solidFill>
                  <a:srgbClr val="ECECEC"/>
                </a:solidFill>
                <a:effectLst/>
              </a:rPr>
              <a:t>Enhanced Exploration of Chemical Space</a:t>
            </a:r>
          </a:p>
        </p:txBody>
      </p:sp>
    </p:spTree>
    <p:extLst>
      <p:ext uri="{BB962C8B-B14F-4D97-AF65-F5344CB8AC3E}">
        <p14:creationId xmlns:p14="http://schemas.microsoft.com/office/powerpoint/2010/main" val="3226752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68" descr="Data Points Digital backgroun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4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68"/>
          <p:cNvSpPr txBox="1">
            <a:spLocks noGrp="1"/>
          </p:cNvSpPr>
          <p:nvPr>
            <p:ph type="ctrTitle"/>
          </p:nvPr>
        </p:nvSpPr>
        <p:spPr>
          <a:xfrm>
            <a:off x="1524000" y="137668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6000">
                <a:ea typeface="Roboto"/>
                <a:cs typeface="Roboto"/>
                <a:sym typeface="Roboto"/>
              </a:rPr>
              <a:t>Genetic Data 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28BA-FA40-08F1-1BB0-C77D2636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Genetic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B978-5930-6399-667A-C9A83F824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1865445"/>
            <a:ext cx="5435600" cy="3995650"/>
          </a:xfrm>
        </p:spPr>
        <p:txBody>
          <a:bodyPr>
            <a:normAutofit lnSpcReduction="10000"/>
          </a:bodyPr>
          <a:lstStyle/>
          <a:p>
            <a:pPr marL="397935" indent="-457200">
              <a:spcBef>
                <a:spcPts val="0"/>
              </a:spcBef>
              <a:spcAft>
                <a:spcPts val="0"/>
              </a:spcAft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Importance of Genetic Data Analysis in Healthcare</a:t>
            </a:r>
          </a:p>
          <a:p>
            <a:pPr marL="397935" indent="-457200">
              <a:spcBef>
                <a:spcPts val="1067"/>
              </a:spcBef>
              <a:spcAft>
                <a:spcPts val="0"/>
              </a:spcAft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Single Nucleotide Polymorphisms (SNPs) - Useful markers for disease genes</a:t>
            </a:r>
          </a:p>
          <a:p>
            <a:pPr marL="397935" indent="-457200">
              <a:spcBef>
                <a:spcPts val="1067"/>
              </a:spcBef>
              <a:spcAft>
                <a:spcPts val="0"/>
              </a:spcAft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Alzheimer’s Disease</a:t>
            </a:r>
          </a:p>
          <a:p>
            <a:pPr marL="855123" lvl="1" indent="-457200">
              <a:spcBef>
                <a:spcPts val="1067"/>
              </a:spcBef>
              <a:spcAft>
                <a:spcPts val="0"/>
              </a:spcAft>
              <a:buSzPts val="1900"/>
              <a:buFont typeface="Wingdings" pitchFamily="2" charset="2"/>
              <a:buChar char="§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Two groups - AD and Cognitively Normal (CN)</a:t>
            </a:r>
          </a:p>
        </p:txBody>
      </p:sp>
      <p:pic>
        <p:nvPicPr>
          <p:cNvPr id="5" name="Google Shape;649;p69" descr="Science Dna Images - Free Download on Freepik">
            <a:extLst>
              <a:ext uri="{FF2B5EF4-FFF2-40B4-BE49-F238E27FC236}">
                <a16:creationId xmlns:a16="http://schemas.microsoft.com/office/drawing/2014/main" id="{2C1C440B-72EC-1380-DE5E-E41A209AA9CF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 rotWithShape="1">
          <a:blip r:embed="rId3">
            <a:alphaModFix/>
          </a:blip>
          <a:srcRect l="1622" r="1214"/>
          <a:stretch/>
        </p:blipFill>
        <p:spPr>
          <a:xfrm>
            <a:off x="6740526" y="1865445"/>
            <a:ext cx="4900611" cy="399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33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BC5B-42DD-78BC-9510-73DD6E0B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70AD-9C58-D932-07DD-801B25A4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93069"/>
            <a:ext cx="11090274" cy="3979625"/>
          </a:xfrm>
        </p:spPr>
        <p:txBody>
          <a:bodyPr>
            <a:noAutofit/>
          </a:bodyPr>
          <a:lstStyle/>
          <a:p>
            <a:pPr marL="397935" indent="-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Alzheimer's Disease Neuroimaging Initiative, Phase 1 (ADNI-1)</a:t>
            </a:r>
          </a:p>
          <a:p>
            <a:pPr marL="855123" lvl="1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§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757 individuals – CN, Mild Cognitive Impairment (MCI),  AD</a:t>
            </a:r>
          </a:p>
          <a:p>
            <a:pPr marL="397935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Data Integrity</a:t>
            </a:r>
          </a:p>
          <a:p>
            <a:pPr marL="855123" lvl="1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§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Closely related individuals</a:t>
            </a:r>
          </a:p>
          <a:p>
            <a:pPr marL="855123" lvl="1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§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Data entries with substantial missing information</a:t>
            </a:r>
          </a:p>
          <a:p>
            <a:pPr marL="397935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Final Dataset</a:t>
            </a:r>
          </a:p>
          <a:p>
            <a:pPr marL="855123" lvl="1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§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751 subjects – 211 CN, 365 MCI, 175 AD, 566016 SNPs</a:t>
            </a:r>
          </a:p>
          <a:p>
            <a:pPr marL="855123" lvl="1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§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Categorized as CN and AD, numerically 1 and 2,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958594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526B-D6FA-81BA-3DFF-DCBCA52C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20C2-C293-0297-17AE-54BCB782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79567"/>
            <a:ext cx="11090274" cy="3979625"/>
          </a:xfrm>
        </p:spPr>
        <p:txBody>
          <a:bodyPr>
            <a:normAutofit/>
          </a:bodyPr>
          <a:lstStyle/>
          <a:p>
            <a:pPr marL="397935" indent="-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The AlzGene Dataset – 115 best SNPs</a:t>
            </a:r>
          </a:p>
          <a:p>
            <a:pPr marL="397935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Feature Selection methods</a:t>
            </a:r>
          </a:p>
          <a:p>
            <a:pPr marL="855123" lvl="1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§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Correlation-based Feature Selection with Greedy-Stepwise Search Algorithm</a:t>
            </a:r>
          </a:p>
          <a:p>
            <a:pPr marL="855123" lvl="1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§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Chi-squared Attribute Evaluator with a ranker search method</a:t>
            </a:r>
          </a:p>
          <a:p>
            <a:pPr marL="397935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Output</a:t>
            </a:r>
          </a:p>
          <a:p>
            <a:pPr marL="855123" lvl="1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§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21 SNPs most associated with Alzheimer’s Disease</a:t>
            </a:r>
          </a:p>
        </p:txBody>
      </p:sp>
    </p:spTree>
    <p:extLst>
      <p:ext uri="{BB962C8B-B14F-4D97-AF65-F5344CB8AC3E}">
        <p14:creationId xmlns:p14="http://schemas.microsoft.com/office/powerpoint/2010/main" val="70315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26" y="549275"/>
            <a:ext cx="4388419" cy="5543549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6600">
                <a:ea typeface="+mj-lt"/>
                <a:cs typeface="+mj-lt"/>
              </a:rPr>
              <a:t>Outline</a:t>
            </a:r>
            <a:br>
              <a:rPr lang="en-US" sz="6600">
                <a:ea typeface="+mj-lt"/>
                <a:cs typeface="+mj-lt"/>
              </a:rPr>
            </a:br>
            <a:r>
              <a:rPr lang="en-US" sz="6600"/>
              <a:t>of</a:t>
            </a:r>
            <a:br>
              <a:rPr lang="en-US" sz="6600"/>
            </a:br>
            <a:r>
              <a:rPr lang="en-US" sz="6600"/>
              <a:t>Discussion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7FD0B4-C6DB-8EF5-272A-8056AA41D32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3480976"/>
              </p:ext>
            </p:extLst>
          </p:nvPr>
        </p:nvGraphicFramePr>
        <p:xfrm>
          <a:off x="5165201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7890-A950-F303-121B-DE6AA304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Model: SVM with Sequential Minimal Optimization (SMO)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1C51-38AC-0F47-3CBF-B68ACE8BF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195526"/>
          </a:xfrm>
        </p:spPr>
        <p:txBody>
          <a:bodyPr>
            <a:noAutofit/>
          </a:bodyPr>
          <a:lstStyle/>
          <a:p>
            <a:pPr marL="397935" indent="-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Support Vector Machines (SVM)</a:t>
            </a:r>
          </a:p>
          <a:p>
            <a:pPr marL="397935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The advantages of using SVM:</a:t>
            </a:r>
          </a:p>
          <a:p>
            <a:pPr marL="855123" lvl="1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§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Effectiveness in handling complex datasets</a:t>
            </a:r>
          </a:p>
          <a:p>
            <a:pPr marL="855123" lvl="1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§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Ability to handle high-dimensional data</a:t>
            </a:r>
          </a:p>
          <a:p>
            <a:pPr marL="397935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Why SMO Algorithm?</a:t>
            </a:r>
          </a:p>
          <a:p>
            <a:pPr marL="855123" lvl="1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§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Large Quadratic Programming (QP) optimization problems</a:t>
            </a:r>
          </a:p>
          <a:p>
            <a:pPr marL="397935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10-fold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804794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BF9D-1141-696F-B058-C0B85B5D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Pros, Cons,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3E9F-7287-D640-2DEF-9CC1B0808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440356"/>
            <a:ext cx="5143029" cy="4868369"/>
          </a:xfrm>
        </p:spPr>
        <p:txBody>
          <a:bodyPr>
            <a:noAutofit/>
          </a:bodyPr>
          <a:lstStyle/>
          <a:p>
            <a:pPr marL="495290" indent="-571500">
              <a:lnSpc>
                <a:spcPct val="100000"/>
              </a:lnSpc>
              <a:spcBef>
                <a:spcPts val="1067"/>
              </a:spcBef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Advantages:</a:t>
            </a:r>
          </a:p>
          <a:p>
            <a:pPr marL="838190" lvl="1" indent="-457200">
              <a:lnSpc>
                <a:spcPct val="100000"/>
              </a:lnSpc>
              <a:spcBef>
                <a:spcPts val="1067"/>
              </a:spcBef>
              <a:buSzPts val="1900"/>
              <a:buFont typeface="Wingdings" pitchFamily="2" charset="2"/>
              <a:buChar char="§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Early Disease Detection</a:t>
            </a:r>
          </a:p>
          <a:p>
            <a:pPr marL="838190" lvl="1" indent="-457200">
              <a:lnSpc>
                <a:spcPct val="100000"/>
              </a:lnSpc>
              <a:spcBef>
                <a:spcPts val="1067"/>
              </a:spcBef>
              <a:buSzPts val="1900"/>
              <a:buFont typeface="Wingdings" pitchFamily="2" charset="2"/>
              <a:buChar char="§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Personalized Treatments</a:t>
            </a:r>
          </a:p>
          <a:p>
            <a:pPr>
              <a:lnSpc>
                <a:spcPct val="100000"/>
              </a:lnSpc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   Limitations:</a:t>
            </a:r>
          </a:p>
          <a:p>
            <a:pPr marL="838190" lvl="1" indent="-457200">
              <a:lnSpc>
                <a:spcPct val="100000"/>
              </a:lnSpc>
              <a:spcBef>
                <a:spcPts val="1067"/>
              </a:spcBef>
              <a:buSzPts val="1900"/>
              <a:buFont typeface="Wingdings" pitchFamily="2" charset="2"/>
              <a:buChar char="§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Cost, Privacy Concerns</a:t>
            </a:r>
          </a:p>
          <a:p>
            <a:pPr marL="838190" lvl="1" indent="-457200">
              <a:lnSpc>
                <a:spcPct val="100000"/>
              </a:lnSpc>
              <a:spcBef>
                <a:spcPts val="1067"/>
              </a:spcBef>
              <a:buSzPts val="1900"/>
              <a:buFont typeface="Wingdings" pitchFamily="2" charset="2"/>
              <a:buChar char="§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Limited Understanding</a:t>
            </a:r>
          </a:p>
          <a:p>
            <a:pPr>
              <a:lnSpc>
                <a:spcPct val="100000"/>
              </a:lnSpc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   Future Developments:</a:t>
            </a:r>
          </a:p>
          <a:p>
            <a:pPr marL="872056" lvl="1" indent="-457200">
              <a:lnSpc>
                <a:spcPct val="100000"/>
              </a:lnSpc>
              <a:spcBef>
                <a:spcPts val="1067"/>
              </a:spcBef>
              <a:buSzPts val="1900"/>
              <a:buFont typeface="Wingdings" pitchFamily="2" charset="2"/>
              <a:buChar char="§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Precision Medicine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3C0F77-A9EF-E610-DB8F-8CA30F1EE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318" y="1881275"/>
            <a:ext cx="5948569" cy="41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02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6332-BF91-E3DC-CC61-5D1142F2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9883-CD2E-DFD7-EA1F-56BB60242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838143"/>
            <a:ext cx="11090274" cy="4353436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838190" lvl="1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Pandemic Management </a:t>
            </a:r>
          </a:p>
          <a:p>
            <a:pPr marL="1295390" lvl="2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Improves predictive accuracy and decision-making under uncertainty</a:t>
            </a:r>
          </a:p>
          <a:p>
            <a:pPr marL="838190" lvl="1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Accelerating Drug Development with ML</a:t>
            </a:r>
          </a:p>
          <a:p>
            <a:pPr marL="1295390" lvl="2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Reduces drug development costs and timelines</a:t>
            </a:r>
          </a:p>
          <a:p>
            <a:pPr marL="838190" lvl="1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Genetic Data Analysis</a:t>
            </a:r>
          </a:p>
          <a:p>
            <a:pPr marL="1295390" lvl="2" indent="-45720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900"/>
              <a:buFont typeface="Wingdings" pitchFamily="2" charset="2"/>
              <a:buChar char="Ø"/>
            </a:pPr>
            <a:r>
              <a:rPr lang="en-CA" sz="2800">
                <a:solidFill>
                  <a:schemeClr val="lt1"/>
                </a:solidFill>
                <a:ea typeface="Roboto"/>
                <a:cs typeface="Roboto"/>
                <a:sym typeface="Roboto"/>
              </a:rPr>
              <a:t>Enables personalized treatment strategies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GB" sz="2800">
              <a:solidFill>
                <a:schemeClr val="lt1"/>
              </a:solidFill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93796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27" y="738324"/>
            <a:ext cx="6185745" cy="1691640"/>
          </a:xfrm>
          <a:noFill/>
        </p:spPr>
        <p:txBody>
          <a:bodyPr anchor="b">
            <a:normAutofit/>
          </a:bodyPr>
          <a:lstStyle/>
          <a:p>
            <a:r>
              <a:rPr lang="en-US" sz="9600"/>
              <a:t>Thank You!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AD0549-03E0-1D81-8186-05B23578B345}"/>
              </a:ext>
            </a:extLst>
          </p:cNvPr>
          <p:cNvSpPr>
            <a:spLocks noGrp="1"/>
          </p:cNvSpPr>
          <p:nvPr/>
        </p:nvSpPr>
        <p:spPr>
          <a:xfrm>
            <a:off x="3003126" y="2429963"/>
            <a:ext cx="6185745" cy="395345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7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13AAFE-216C-BE10-753C-6794A07F6380}"/>
              </a:ext>
            </a:extLst>
          </p:cNvPr>
          <p:cNvSpPr txBox="1">
            <a:spLocks/>
          </p:cNvSpPr>
          <p:nvPr/>
        </p:nvSpPr>
        <p:spPr>
          <a:xfrm>
            <a:off x="3003126" y="2429962"/>
            <a:ext cx="6755821" cy="271688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900"/>
              <a:t>Contributions:</a:t>
            </a:r>
          </a:p>
          <a:p>
            <a:endParaRPr lang="en-CA" sz="4900"/>
          </a:p>
          <a:p>
            <a:r>
              <a:rPr lang="en-CA" sz="4900"/>
              <a:t>Rishabh </a:t>
            </a:r>
            <a:r>
              <a:rPr lang="en-CA" sz="4900" err="1"/>
              <a:t>Kalai</a:t>
            </a:r>
            <a:r>
              <a:rPr lang="en-CA" sz="4900"/>
              <a:t> – Pandemic Management</a:t>
            </a:r>
          </a:p>
          <a:p>
            <a:r>
              <a:rPr lang="en-CA" sz="4900"/>
              <a:t> </a:t>
            </a:r>
          </a:p>
          <a:p>
            <a:r>
              <a:rPr lang="en-CA" sz="4900" err="1"/>
              <a:t>Priyanka</a:t>
            </a:r>
            <a:r>
              <a:rPr lang="en-CA" sz="4900"/>
              <a:t> </a:t>
            </a:r>
            <a:r>
              <a:rPr lang="en-CA" sz="4900" err="1"/>
              <a:t>Bhamare</a:t>
            </a:r>
            <a:r>
              <a:rPr lang="en-CA" sz="4900"/>
              <a:t> – Genetic Data Analysis</a:t>
            </a:r>
          </a:p>
          <a:p>
            <a:endParaRPr lang="en-CA" sz="4900"/>
          </a:p>
          <a:p>
            <a:r>
              <a:rPr lang="en-CA" sz="4900"/>
              <a:t>Sadhana Suresh Chettiar – Drug Design, Discovery and Development </a:t>
            </a:r>
          </a:p>
        </p:txBody>
      </p:sp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486" y="1203315"/>
            <a:ext cx="5208708" cy="1703788"/>
          </a:xfrm>
          <a:noFill/>
        </p:spPr>
        <p:txBody>
          <a:bodyPr>
            <a:noAutofit/>
          </a:bodyPr>
          <a:lstStyle/>
          <a:p>
            <a:r>
              <a:rPr lang="en-US" sz="5400"/>
              <a:t>Pandemic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894" y="3505200"/>
            <a:ext cx="4533304" cy="540810"/>
          </a:xfrm>
          <a:noFill/>
        </p:spPr>
        <p:txBody>
          <a:bodyPr vert="horz" wrap="square" lIns="91440" tIns="0" rIns="91440" bIns="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3600">
                <a:latin typeface="Walbaum Display"/>
                <a:ea typeface="+mn-lt"/>
                <a:cs typeface="+mn-lt"/>
              </a:rPr>
              <a:t>Bayesian Belief Network (BBN)</a:t>
            </a:r>
            <a:endParaRPr lang="en-US" sz="3600">
              <a:latin typeface="Walbaum Display"/>
            </a:endParaRPr>
          </a:p>
          <a:p>
            <a:pPr marL="342900" indent="-342900">
              <a:buChar char="•"/>
            </a:pPr>
            <a:r>
              <a:rPr lang="en-US" sz="3600">
                <a:latin typeface="Walbaum Display"/>
                <a:ea typeface="+mn-lt"/>
                <a:cs typeface="+mn-lt"/>
              </a:rPr>
              <a:t>Causal Modelling</a:t>
            </a:r>
            <a:endParaRPr lang="en-US" sz="3600">
              <a:latin typeface="Walbaum Display"/>
            </a:endParaRPr>
          </a:p>
        </p:txBody>
      </p:sp>
      <p:pic>
        <p:nvPicPr>
          <p:cNvPr id="33" name="Picture 32" descr="https://www.merit.unu.edu/wp-content/uploads/2020/03/2019-nCoV-CDC-23312_without_background.png">
            <a:extLst>
              <a:ext uri="{FF2B5EF4-FFF2-40B4-BE49-F238E27FC236}">
                <a16:creationId xmlns:a16="http://schemas.microsoft.com/office/drawing/2014/main" id="{E9B3189E-4E41-8837-9F11-9FC8ADF3F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66" y="957863"/>
            <a:ext cx="4625778" cy="46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93" y="622173"/>
            <a:ext cx="11337373" cy="5604265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3200"/>
              <a:t>Introduction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800"/>
              <a:t>Transformative Role of ML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800"/>
              <a:t>Central to Medical Advancements</a:t>
            </a:r>
          </a:p>
          <a:p>
            <a:pPr marL="0" indent="0">
              <a:buNone/>
            </a:pPr>
            <a:r>
              <a:rPr lang="en-US" sz="3200">
                <a:latin typeface="Gill Sans MT"/>
              </a:rPr>
              <a:t>Key ML Methods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800"/>
              <a:t>Predictive Analytics: </a:t>
            </a:r>
            <a:r>
              <a:rPr lang="en-US" sz="2800" i="1"/>
              <a:t>Infection Rates, Enables Pre-emptive Measures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800">
                <a:ea typeface="+mn-lt"/>
                <a:cs typeface="+mn-lt"/>
              </a:rPr>
              <a:t>Epidemiological </a:t>
            </a:r>
            <a:r>
              <a:rPr lang="en-US" sz="2800"/>
              <a:t>Modeling: SEIRD – </a:t>
            </a:r>
            <a:r>
              <a:rPr lang="en-US" sz="2800" i="1"/>
              <a:t>Modelling Disease Spread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800"/>
              <a:t>Risk Factor Analysis</a:t>
            </a:r>
          </a:p>
          <a:p>
            <a:pPr marL="0" indent="0">
              <a:buNone/>
            </a:pPr>
            <a:r>
              <a:rPr lang="en-US" sz="3200"/>
              <a:t>BBNs in Focus: C</a:t>
            </a:r>
            <a:r>
              <a:rPr lang="en-US" sz="2800"/>
              <a:t>ritical capability in understanding and prediction of pandemic risk factors.</a:t>
            </a: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relationship&#10;&#10;Description automatically generated">
            <a:extLst>
              <a:ext uri="{FF2B5EF4-FFF2-40B4-BE49-F238E27FC236}">
                <a16:creationId xmlns:a16="http://schemas.microsoft.com/office/drawing/2014/main" id="{5AA8FFB2-B2D6-897B-2D7A-C4C8BC6B6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455" y="880964"/>
            <a:ext cx="11162130" cy="584868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7DF97F6-4F63-CF41-8FCC-BA3B408F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75463"/>
            <a:ext cx="11097551" cy="699396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z="3200"/>
              <a:t>Model </a:t>
            </a:r>
            <a:r>
              <a:rPr lang="en-US" sz="4400"/>
              <a:t>: Bayesian Belief Network</a:t>
            </a:r>
          </a:p>
        </p:txBody>
      </p:sp>
    </p:spTree>
    <p:extLst>
      <p:ext uri="{BB962C8B-B14F-4D97-AF65-F5344CB8AC3E}">
        <p14:creationId xmlns:p14="http://schemas.microsoft.com/office/powerpoint/2010/main" val="349332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93" y="464022"/>
            <a:ext cx="11337373" cy="5604265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3600" u="sng">
                <a:latin typeface="Walbaum Display"/>
                <a:ea typeface="+mn-lt"/>
                <a:cs typeface="+mn-lt"/>
              </a:rPr>
              <a:t>Qualitative Aspects</a:t>
            </a:r>
            <a:endParaRPr lang="en-US" sz="3600" u="sng">
              <a:latin typeface="Walbaum Display"/>
            </a:endParaRP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sz="3200">
                <a:ea typeface="+mn-lt"/>
                <a:cs typeface="+mn-lt"/>
              </a:rPr>
              <a:t>Graphical Structure: Visual representation through a Directed Acyclic Graph (DAG)</a:t>
            </a:r>
            <a:endParaRPr lang="en-US"/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sz="3200">
                <a:ea typeface="+mn-lt"/>
                <a:cs typeface="+mn-lt"/>
              </a:rPr>
              <a:t>Nodes</a:t>
            </a:r>
            <a:endParaRPr lang="en-US"/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sz="3200">
                <a:ea typeface="+mn-lt"/>
                <a:cs typeface="+mn-lt"/>
              </a:rPr>
              <a:t>Edges</a:t>
            </a:r>
            <a:endParaRPr lang="en-US"/>
          </a:p>
          <a:p>
            <a:pPr marL="0" indent="0">
              <a:buNone/>
            </a:pPr>
            <a:r>
              <a:rPr lang="en-US" sz="3600" u="sng">
                <a:latin typeface="Walbaum Display"/>
                <a:ea typeface="+mn-lt"/>
                <a:cs typeface="+mn-lt"/>
              </a:rPr>
              <a:t>Quantitative Aspects</a:t>
            </a:r>
            <a:endParaRPr lang="en-US" sz="3600" u="sng">
              <a:latin typeface="Walbaum Display"/>
            </a:endParaRP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sz="3200">
                <a:ea typeface="+mn-lt"/>
                <a:cs typeface="+mn-lt"/>
              </a:rPr>
              <a:t>Conditional Probability Tables (CPTs)</a:t>
            </a:r>
            <a:endParaRPr lang="en-US"/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sz="3200">
                <a:ea typeface="+mn-lt"/>
                <a:cs typeface="+mn-lt"/>
              </a:rPr>
              <a:t>Bayesian Inference</a:t>
            </a:r>
            <a:endParaRPr lang="en-US"/>
          </a:p>
          <a:p>
            <a:pPr marL="457200" indent="-457200">
              <a:buFont typeface="Wingdings" panose="020B0604020202020204" pitchFamily="34" charset="0"/>
              <a:buChar char="v"/>
            </a:pPr>
            <a:endParaRPr lang="en-US" sz="3200" u="sng">
              <a:latin typeface="Walbaum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06211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93" y="464022"/>
            <a:ext cx="11337373" cy="5604265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3200" u="sng">
                <a:latin typeface="Walbaum Display"/>
                <a:ea typeface="+mn-lt"/>
                <a:cs typeface="+mn-lt"/>
              </a:rPr>
              <a:t>Advantages</a:t>
            </a:r>
            <a:endParaRPr lang="en-US" sz="3200" u="sng">
              <a:latin typeface="Walbaum Display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400">
                <a:ea typeface="+mn-lt"/>
                <a:cs typeface="+mn-lt"/>
              </a:rPr>
              <a:t>Predictive Power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>
                <a:ea typeface="+mn-lt"/>
                <a:cs typeface="+mn-lt"/>
              </a:rPr>
              <a:t>Models risk factor interdependencies; Enhances outcome accuracy</a:t>
            </a:r>
            <a:endParaRPr lang="en-US" sz="2400"/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400">
                <a:ea typeface="+mn-lt"/>
                <a:cs typeface="+mn-lt"/>
              </a:rPr>
              <a:t>Agility</a:t>
            </a:r>
            <a:endParaRPr lang="en-US" sz="24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>
                <a:ea typeface="+mn-lt"/>
                <a:cs typeface="+mn-lt"/>
              </a:rPr>
              <a:t>Integrates new data fast; Supports strategy adjustments</a:t>
            </a:r>
            <a:endParaRPr lang="en-US" sz="2400"/>
          </a:p>
          <a:p>
            <a:pPr marL="0" indent="0">
              <a:buNone/>
            </a:pPr>
            <a:r>
              <a:rPr lang="en-US" sz="3200" u="sng">
                <a:latin typeface="Walbaum Display"/>
                <a:ea typeface="+mn-lt"/>
                <a:cs typeface="+mn-lt"/>
              </a:rPr>
              <a:t>Disadvantages</a:t>
            </a:r>
            <a:endParaRPr lang="en-US" sz="3200" u="sng">
              <a:latin typeface="Walbaum Display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400">
                <a:ea typeface="+mn-lt"/>
                <a:cs typeface="+mn-lt"/>
              </a:rPr>
              <a:t>Data Demands</a:t>
            </a:r>
            <a:endParaRPr lang="en-US" sz="24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>
                <a:ea typeface="+mn-lt"/>
                <a:cs typeface="+mn-lt"/>
              </a:rPr>
              <a:t>Requires extensive, quality data; Timeliness impacts effectiveness</a:t>
            </a:r>
            <a:endParaRPr lang="en-US" sz="2400"/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400">
                <a:ea typeface="+mn-lt"/>
                <a:cs typeface="+mn-lt"/>
              </a:rPr>
              <a:t>Complexity</a:t>
            </a:r>
            <a:endParaRPr lang="en-US" sz="24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>
                <a:ea typeface="+mn-lt"/>
                <a:cs typeface="+mn-lt"/>
              </a:rPr>
              <a:t>Challenges non-expert use; May need extra support for insights</a:t>
            </a:r>
            <a:endParaRPr lang="en-US" sz="2400"/>
          </a:p>
          <a:p>
            <a:pPr marL="457200" indent="-457200">
              <a:buFont typeface="Wingdings" panose="020B0604020202020204" pitchFamily="34" charset="0"/>
              <a:buChar char="v"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07060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93" y="492777"/>
            <a:ext cx="11337373" cy="5604265"/>
          </a:xfrm>
        </p:spPr>
        <p:txBody>
          <a:bodyPr vert="horz" wrap="square" lIns="0" tIns="0" rIns="0" bIns="0" rtlCol="0" anchor="t">
            <a:noAutofit/>
          </a:bodyPr>
          <a:lstStyle/>
          <a:p>
            <a:pPr>
              <a:buNone/>
            </a:pPr>
            <a:r>
              <a:rPr lang="en-US" sz="4000" u="sng">
                <a:latin typeface="Walbaum Display"/>
                <a:ea typeface="+mn-lt"/>
                <a:cs typeface="+mn-lt"/>
              </a:rPr>
              <a:t>Future Outlook</a:t>
            </a:r>
            <a:endParaRPr lang="en-US" sz="4000" u="sng">
              <a:latin typeface="Walbaum Display"/>
            </a:endParaRP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sz="2800">
                <a:ea typeface="+mn-lt"/>
                <a:cs typeface="+mn-lt"/>
              </a:rPr>
              <a:t>Vaccine Development</a:t>
            </a:r>
            <a:endParaRPr lang="en-US"/>
          </a:p>
          <a:p>
            <a:pPr marL="914400" lvl="1" indent="-457200">
              <a:buFont typeface="Wingdings" panose="020B0604020202020204" pitchFamily="34" charset="0"/>
              <a:buChar char="Ø"/>
            </a:pPr>
            <a:r>
              <a:rPr lang="en-US" sz="2200">
                <a:ea typeface="+mn-lt"/>
                <a:cs typeface="+mn-lt"/>
              </a:rPr>
              <a:t>mRNA vaccine technologies</a:t>
            </a:r>
            <a:endParaRPr lang="en-US"/>
          </a:p>
          <a:p>
            <a:pPr marL="914400" lvl="1" indent="-457200">
              <a:buFont typeface="Wingdings" panose="020B0604020202020204" pitchFamily="34" charset="0"/>
              <a:buChar char="Ø"/>
            </a:pPr>
            <a:r>
              <a:rPr lang="en-US" sz="2200">
                <a:ea typeface="+mn-lt"/>
                <a:cs typeface="+mn-lt"/>
              </a:rPr>
              <a:t>Vaccine Safety</a:t>
            </a:r>
            <a:endParaRPr lang="en-US"/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sz="2800">
                <a:ea typeface="+mn-lt"/>
                <a:cs typeface="+mn-lt"/>
              </a:rPr>
              <a:t>Public Health Policies</a:t>
            </a:r>
            <a:endParaRPr lang="en-US"/>
          </a:p>
          <a:p>
            <a:pPr marL="914400" lvl="1" indent="-457200">
              <a:buFont typeface="Wingdings" panose="020B0604020202020204" pitchFamily="34" charset="0"/>
              <a:buChar char="Ø"/>
            </a:pPr>
            <a:r>
              <a:rPr lang="en-US" sz="2200">
                <a:ea typeface="+mn-lt"/>
                <a:cs typeface="+mn-lt"/>
              </a:rPr>
              <a:t>Adapting policies for emerging health challenges</a:t>
            </a:r>
            <a:endParaRPr lang="en-US"/>
          </a:p>
          <a:p>
            <a:pPr marL="914400" lvl="1" indent="-457200">
              <a:buFont typeface="Wingdings" panose="020B0604020202020204" pitchFamily="34" charset="0"/>
              <a:buChar char="Ø"/>
            </a:pPr>
            <a:r>
              <a:rPr lang="en-US" sz="2200">
                <a:ea typeface="+mn-lt"/>
                <a:cs typeface="+mn-lt"/>
              </a:rPr>
              <a:t>Trend identification, outbreak prediction, and policy adjustment</a:t>
            </a:r>
            <a:endParaRPr lang="en-US"/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sz="2800">
                <a:ea typeface="+mn-lt"/>
                <a:cs typeface="+mn-lt"/>
              </a:rPr>
              <a:t>Long COVID Management</a:t>
            </a:r>
            <a:endParaRPr lang="en-US"/>
          </a:p>
          <a:p>
            <a:pPr marL="914400" lvl="1" indent="-457200">
              <a:buFont typeface="Wingdings" panose="020B0604020202020204" pitchFamily="34" charset="0"/>
              <a:buChar char="Ø"/>
            </a:pPr>
            <a:r>
              <a:rPr lang="en-US" sz="2200">
                <a:ea typeface="+mn-lt"/>
                <a:cs typeface="+mn-lt"/>
              </a:rPr>
              <a:t>Complexities of long-term COVID-19 effects</a:t>
            </a:r>
            <a:endParaRPr lang="en-US"/>
          </a:p>
          <a:p>
            <a:pPr marL="914400" lvl="1" indent="-457200">
              <a:buFont typeface="Wingdings" panose="020B0604020202020204" pitchFamily="34" charset="0"/>
              <a:buChar char="Ø"/>
            </a:pPr>
            <a:r>
              <a:rPr lang="en-US" sz="2200">
                <a:ea typeface="+mn-lt"/>
                <a:cs typeface="+mn-lt"/>
              </a:rPr>
              <a:t>Resource allocation for long COVID care</a:t>
            </a:r>
            <a:endParaRPr lang="en-US"/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6082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/>
              <a:t>The Digital Revolution in Drug Discovery, Design, and Development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af66dd3-aeeb-429d-acb8-bbb341a09ae9">
      <UserInfo>
        <DisplayName>Priyanka Bhamare</DisplayName>
        <AccountId>12</AccountId>
        <AccountType/>
      </UserInfo>
      <UserInfo>
        <DisplayName>Sadhana Suresh Chettiar</DisplayName>
        <AccountId>13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6E529DC4590D48A9107CD5BB9A69F2" ma:contentTypeVersion="6" ma:contentTypeDescription="Create a new document." ma:contentTypeScope="" ma:versionID="dccf2a3293715d4ac715b6a858241b35">
  <xsd:schema xmlns:xsd="http://www.w3.org/2001/XMLSchema" xmlns:xs="http://www.w3.org/2001/XMLSchema" xmlns:p="http://schemas.microsoft.com/office/2006/metadata/properties" xmlns:ns2="ce656be4-6bd7-4a29-af8a-4c174bd24066" xmlns:ns3="2af66dd3-aeeb-429d-acb8-bbb341a09ae9" targetNamespace="http://schemas.microsoft.com/office/2006/metadata/properties" ma:root="true" ma:fieldsID="a2a852b6876e68a74d6cbdbd9bfc5f54" ns2:_="" ns3:_="">
    <xsd:import namespace="ce656be4-6bd7-4a29-af8a-4c174bd24066"/>
    <xsd:import namespace="2af66dd3-aeeb-429d-acb8-bbb341a09a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656be4-6bd7-4a29-af8a-4c174bd240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f66dd3-aeeb-429d-acb8-bbb341a09ae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342EE1-43E5-4AFB-895D-B61B9656DC14}">
  <ds:schemaRefs>
    <ds:schemaRef ds:uri="2af66dd3-aeeb-429d-acb8-bbb341a09ae9"/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41298D-99AF-4E0C-BE8A-361F599B92FF}">
  <ds:schemaRefs>
    <ds:schemaRef ds:uri="2af66dd3-aeeb-429d-acb8-bbb341a09ae9"/>
    <ds:schemaRef ds:uri="ce656be4-6bd7-4a29-af8a-4c174bd24066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23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3DFloatVTI</vt:lpstr>
      <vt:lpstr>Machine Learning in Healthcare Technical Overview   Priyanka Bhamare Rishabh Kalai Sadhana Suresh Chettiar</vt:lpstr>
      <vt:lpstr>Outline of Discussion</vt:lpstr>
      <vt:lpstr>Pandemic Management</vt:lpstr>
      <vt:lpstr>PowerPoint Presentation</vt:lpstr>
      <vt:lpstr>Model : Bayesian Belief Network</vt:lpstr>
      <vt:lpstr>PowerPoint Presentation</vt:lpstr>
      <vt:lpstr>PowerPoint Presentation</vt:lpstr>
      <vt:lpstr>PowerPoint Presentation</vt:lpstr>
      <vt:lpstr>The Digital Revolution in Drug Discovery, Design, and Development</vt:lpstr>
      <vt:lpstr>The World of Medicines: How do they work?</vt:lpstr>
      <vt:lpstr>Machine Learning in De Novo Drug Design</vt:lpstr>
      <vt:lpstr>Challenges in Current Generative Approaches for De Novo Drug Design</vt:lpstr>
      <vt:lpstr>Policy Gradient for Forward Synthesis (PGFS)</vt:lpstr>
      <vt:lpstr>Results and Analysis</vt:lpstr>
      <vt:lpstr>Conclusion and Future Prospects</vt:lpstr>
      <vt:lpstr>Genetic Data Analysis</vt:lpstr>
      <vt:lpstr>Genetic Data Analysis</vt:lpstr>
      <vt:lpstr>Data Collection and Preprocessing</vt:lpstr>
      <vt:lpstr>Feature Selection</vt:lpstr>
      <vt:lpstr>Model: SVM with Sequential Minimal Optimization (SMO)</vt:lpstr>
      <vt:lpstr>Pros, Cons, and Future Scope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revision>2</cp:revision>
  <dcterms:created xsi:type="dcterms:W3CDTF">2023-12-19T21:03:45Z</dcterms:created>
  <dcterms:modified xsi:type="dcterms:W3CDTF">2024-06-11T21:38:34Z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0x010100CC6E529DC4590D48A9107CD5BB9A69F2</vt:lpwstr>
  </property>
  <property fmtid="{D5CDD505-2E9C-101B-9397-08002B2CF9AE}" pid="3" name="MediaServiceImageTags">
    <vt:lpwstr/>
  </property>
</Properties>
</file>