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9" r:id="rId3"/>
    <p:sldId id="258" r:id="rId4"/>
    <p:sldId id="259" r:id="rId5"/>
    <p:sldId id="270" r:id="rId6"/>
    <p:sldId id="277" r:id="rId7"/>
    <p:sldId id="276" r:id="rId8"/>
    <p:sldId id="260" r:id="rId9"/>
    <p:sldId id="273" r:id="rId10"/>
    <p:sldId id="261" r:id="rId11"/>
    <p:sldId id="274" r:id="rId12"/>
    <p:sldId id="271" r:id="rId13"/>
    <p:sldId id="262" r:id="rId14"/>
    <p:sldId id="275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9D02F-7029-4E0B-B75D-5D8FAB200F41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35E7B8F-B426-4FDE-A07C-D319DEACE341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</a:rPr>
            <a:t>Branching and Merging</a:t>
          </a:r>
          <a:endParaRPr lang="en-IN" sz="2000" dirty="0">
            <a:solidFill>
              <a:schemeClr val="tx1"/>
            </a:solidFill>
          </a:endParaRPr>
        </a:p>
      </dgm:t>
    </dgm:pt>
    <dgm:pt modelId="{F4DC5CE2-030B-44B6-979D-E00927775B28}" type="parTrans" cxnId="{C9742FE8-7789-4870-9662-72D407BA4A15}">
      <dgm:prSet/>
      <dgm:spPr/>
      <dgm:t>
        <a:bodyPr/>
        <a:lstStyle/>
        <a:p>
          <a:endParaRPr lang="en-IN"/>
        </a:p>
      </dgm:t>
    </dgm:pt>
    <dgm:pt modelId="{1CB8FFEB-7EE4-4C8A-AED6-D54E26B315E7}" type="sibTrans" cxnId="{C9742FE8-7789-4870-9662-72D407BA4A15}">
      <dgm:prSet/>
      <dgm:spPr/>
      <dgm:t>
        <a:bodyPr/>
        <a:lstStyle/>
        <a:p>
          <a:endParaRPr lang="en-IN"/>
        </a:p>
      </dgm:t>
    </dgm:pt>
    <dgm:pt modelId="{A121A8E0-B3EF-4726-88CB-48D4E078F859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Traceability</a:t>
          </a:r>
          <a:endParaRPr lang="en-IN" sz="2000" dirty="0">
            <a:solidFill>
              <a:schemeClr val="tx1"/>
            </a:solidFill>
          </a:endParaRPr>
        </a:p>
      </dgm:t>
    </dgm:pt>
    <dgm:pt modelId="{B3489DB5-E9DA-4A99-B510-62A61FA2BA09}" type="parTrans" cxnId="{17A2572C-8CF6-46AE-AA31-5F1FEB5441C2}">
      <dgm:prSet/>
      <dgm:spPr/>
      <dgm:t>
        <a:bodyPr/>
        <a:lstStyle/>
        <a:p>
          <a:endParaRPr lang="en-IN"/>
        </a:p>
      </dgm:t>
    </dgm:pt>
    <dgm:pt modelId="{2AAF310E-0CC2-4F4D-9384-72B9DD27BBD2}" type="sibTrans" cxnId="{17A2572C-8CF6-46AE-AA31-5F1FEB5441C2}">
      <dgm:prSet/>
      <dgm:spPr/>
      <dgm:t>
        <a:bodyPr/>
        <a:lstStyle/>
        <a:p>
          <a:endParaRPr lang="en-IN"/>
        </a:p>
      </dgm:t>
    </dgm:pt>
    <dgm:pt modelId="{BD3744B4-4B19-4582-92B4-067B48237A1E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</a:rPr>
            <a:t>Pull requests </a:t>
          </a:r>
          <a:endParaRPr lang="en-IN" sz="2000" dirty="0">
            <a:solidFill>
              <a:schemeClr val="tx1"/>
            </a:solidFill>
          </a:endParaRPr>
        </a:p>
      </dgm:t>
    </dgm:pt>
    <dgm:pt modelId="{723ABB8A-F230-472A-91B5-143B3A8899D8}" type="parTrans" cxnId="{3F6EFB8E-C5BC-4064-86CC-9D92D5CE92A8}">
      <dgm:prSet/>
      <dgm:spPr/>
      <dgm:t>
        <a:bodyPr/>
        <a:lstStyle/>
        <a:p>
          <a:endParaRPr lang="en-IN"/>
        </a:p>
      </dgm:t>
    </dgm:pt>
    <dgm:pt modelId="{DFC88D56-4DCB-4A8B-8266-31150987E829}" type="sibTrans" cxnId="{3F6EFB8E-C5BC-4064-86CC-9D92D5CE92A8}">
      <dgm:prSet/>
      <dgm:spPr/>
      <dgm:t>
        <a:bodyPr/>
        <a:lstStyle/>
        <a:p>
          <a:endParaRPr lang="en-IN"/>
        </a:p>
      </dgm:t>
    </dgm:pt>
    <dgm:pt modelId="{9C1E3D9B-8C2F-4A69-9FB1-642D23AEAC21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Small and Fast </a:t>
          </a:r>
          <a:endParaRPr lang="en-IN" sz="2000" dirty="0">
            <a:solidFill>
              <a:schemeClr val="tx1"/>
            </a:solidFill>
          </a:endParaRPr>
        </a:p>
      </dgm:t>
    </dgm:pt>
    <dgm:pt modelId="{319F22DB-12AA-4752-8078-A3C18A0C3ABE}" type="parTrans" cxnId="{0E597C3B-48BC-440B-9FAA-726E7359FA28}">
      <dgm:prSet/>
      <dgm:spPr/>
      <dgm:t>
        <a:bodyPr/>
        <a:lstStyle/>
        <a:p>
          <a:endParaRPr lang="en-US"/>
        </a:p>
      </dgm:t>
    </dgm:pt>
    <dgm:pt modelId="{98110646-42AF-4F39-8474-319CA14D2247}" type="sibTrans" cxnId="{0E597C3B-48BC-440B-9FAA-726E7359FA28}">
      <dgm:prSet/>
      <dgm:spPr/>
      <dgm:t>
        <a:bodyPr/>
        <a:lstStyle/>
        <a:p>
          <a:endParaRPr lang="en-US"/>
        </a:p>
      </dgm:t>
    </dgm:pt>
    <dgm:pt modelId="{C10E59D6-7FD0-4335-9B04-A99E944A775B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Distributed</a:t>
          </a:r>
          <a:endParaRPr lang="en-IN" sz="2000" dirty="0">
            <a:solidFill>
              <a:schemeClr val="tx1"/>
            </a:solidFill>
          </a:endParaRPr>
        </a:p>
      </dgm:t>
    </dgm:pt>
    <dgm:pt modelId="{9723C232-F3BD-464D-AEB9-C9475A4D924B}" type="parTrans" cxnId="{D651B45D-D424-4231-BFAB-1AEAB2FC42FD}">
      <dgm:prSet/>
      <dgm:spPr/>
      <dgm:t>
        <a:bodyPr/>
        <a:lstStyle/>
        <a:p>
          <a:endParaRPr lang="en-US"/>
        </a:p>
      </dgm:t>
    </dgm:pt>
    <dgm:pt modelId="{7F9DE2C9-CCD7-47DD-9238-19440A0D0E5D}" type="sibTrans" cxnId="{D651B45D-D424-4231-BFAB-1AEAB2FC42FD}">
      <dgm:prSet/>
      <dgm:spPr/>
      <dgm:t>
        <a:bodyPr/>
        <a:lstStyle/>
        <a:p>
          <a:endParaRPr lang="en-US"/>
        </a:p>
      </dgm:t>
    </dgm:pt>
    <dgm:pt modelId="{5C05E4DD-DEA2-4E2C-820E-63E061BFCD58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Data Assurance</a:t>
          </a:r>
          <a:endParaRPr lang="en-IN" sz="2000" dirty="0">
            <a:solidFill>
              <a:schemeClr val="tx1"/>
            </a:solidFill>
          </a:endParaRPr>
        </a:p>
      </dgm:t>
    </dgm:pt>
    <dgm:pt modelId="{058353A0-AACE-4A23-B272-C8F34DA76652}" type="parTrans" cxnId="{3911C5A0-E966-4048-BEF6-CC6E35EDB4DA}">
      <dgm:prSet/>
      <dgm:spPr/>
      <dgm:t>
        <a:bodyPr/>
        <a:lstStyle/>
        <a:p>
          <a:endParaRPr lang="en-US"/>
        </a:p>
      </dgm:t>
    </dgm:pt>
    <dgm:pt modelId="{AF39B399-B5E4-4972-8E9F-39BD27D755D3}" type="sibTrans" cxnId="{3911C5A0-E966-4048-BEF6-CC6E35EDB4DA}">
      <dgm:prSet/>
      <dgm:spPr/>
      <dgm:t>
        <a:bodyPr/>
        <a:lstStyle/>
        <a:p>
          <a:endParaRPr lang="en-US"/>
        </a:p>
      </dgm:t>
    </dgm:pt>
    <dgm:pt modelId="{51A21164-86F6-4EEE-AE06-05ACBA132CF3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Staging Area</a:t>
          </a:r>
          <a:endParaRPr lang="en-IN" sz="2000" dirty="0">
            <a:solidFill>
              <a:schemeClr val="tx1"/>
            </a:solidFill>
          </a:endParaRPr>
        </a:p>
      </dgm:t>
    </dgm:pt>
    <dgm:pt modelId="{56901F22-DB92-44A4-ADF6-FF640A1A419F}" type="parTrans" cxnId="{B6CD4CDF-F596-45BD-B264-17AAD6075876}">
      <dgm:prSet/>
      <dgm:spPr/>
      <dgm:t>
        <a:bodyPr/>
        <a:lstStyle/>
        <a:p>
          <a:endParaRPr lang="en-US"/>
        </a:p>
      </dgm:t>
    </dgm:pt>
    <dgm:pt modelId="{A0D8A295-5C1B-49C4-A33E-A7964203EE04}" type="sibTrans" cxnId="{B6CD4CDF-F596-45BD-B264-17AAD6075876}">
      <dgm:prSet/>
      <dgm:spPr/>
      <dgm:t>
        <a:bodyPr/>
        <a:lstStyle/>
        <a:p>
          <a:endParaRPr lang="en-US"/>
        </a:p>
      </dgm:t>
    </dgm:pt>
    <dgm:pt modelId="{7B998F9D-B64C-432A-BB83-696091D01A46}" type="pres">
      <dgm:prSet presAssocID="{F949D02F-7029-4E0B-B75D-5D8FAB200F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E4333A-F9C7-4C37-A892-3EF9D2428C39}" type="pres">
      <dgm:prSet presAssocID="{635E7B8F-B426-4FDE-A07C-D319DEACE341}" presName="node" presStyleLbl="node1" presStyleIdx="0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IN"/>
        </a:p>
      </dgm:t>
    </dgm:pt>
    <dgm:pt modelId="{CE8C15D4-1FA2-41C3-9EBD-DC501BE4BEC6}" type="pres">
      <dgm:prSet presAssocID="{1CB8FFEB-7EE4-4C8A-AED6-D54E26B315E7}" presName="sibTrans" presStyleCnt="0"/>
      <dgm:spPr/>
      <dgm:t>
        <a:bodyPr/>
        <a:lstStyle/>
        <a:p>
          <a:endParaRPr lang="en-US"/>
        </a:p>
      </dgm:t>
    </dgm:pt>
    <dgm:pt modelId="{91EF6036-DE30-4B6E-917D-EBCA62A1E301}" type="pres">
      <dgm:prSet presAssocID="{9C1E3D9B-8C2F-4A69-9FB1-642D23AEAC21}" presName="node" presStyleLbl="node1" presStyleIdx="1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CF0508C5-4E2E-46F8-A6CD-362B3E937BE5}" type="pres">
      <dgm:prSet presAssocID="{98110646-42AF-4F39-8474-319CA14D2247}" presName="sibTrans" presStyleCnt="0"/>
      <dgm:spPr/>
      <dgm:t>
        <a:bodyPr/>
        <a:lstStyle/>
        <a:p>
          <a:endParaRPr lang="en-US"/>
        </a:p>
      </dgm:t>
    </dgm:pt>
    <dgm:pt modelId="{5C0E3769-691E-4EA0-93F5-A76EEADA644D}" type="pres">
      <dgm:prSet presAssocID="{C10E59D6-7FD0-4335-9B04-A99E944A775B}" presName="node" presStyleLbl="node1" presStyleIdx="2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7318792C-312B-4208-88E7-FE8B94E5E69B}" type="pres">
      <dgm:prSet presAssocID="{7F9DE2C9-CCD7-47DD-9238-19440A0D0E5D}" presName="sibTrans" presStyleCnt="0"/>
      <dgm:spPr/>
      <dgm:t>
        <a:bodyPr/>
        <a:lstStyle/>
        <a:p>
          <a:endParaRPr lang="en-US"/>
        </a:p>
      </dgm:t>
    </dgm:pt>
    <dgm:pt modelId="{D12AB6A2-2445-4812-B3ED-C58E4AC7E10A}" type="pres">
      <dgm:prSet presAssocID="{5C05E4DD-DEA2-4E2C-820E-63E061BFCD58}" presName="node" presStyleLbl="node1" presStyleIdx="3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D4FFCAAE-CE50-4741-AC34-85D5052F4B2A}" type="pres">
      <dgm:prSet presAssocID="{AF39B399-B5E4-4972-8E9F-39BD27D755D3}" presName="sibTrans" presStyleCnt="0"/>
      <dgm:spPr/>
      <dgm:t>
        <a:bodyPr/>
        <a:lstStyle/>
        <a:p>
          <a:endParaRPr lang="en-US"/>
        </a:p>
      </dgm:t>
    </dgm:pt>
    <dgm:pt modelId="{C3F7B2D8-F48C-41D1-90F3-733C552FEFCB}" type="pres">
      <dgm:prSet presAssocID="{A121A8E0-B3EF-4726-88CB-48D4E078F859}" presName="node" presStyleLbl="node1" presStyleIdx="4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IN"/>
        </a:p>
      </dgm:t>
    </dgm:pt>
    <dgm:pt modelId="{AE792778-0E7A-4D44-9487-0F5ABBBC853C}" type="pres">
      <dgm:prSet presAssocID="{2AAF310E-0CC2-4F4D-9384-72B9DD27BBD2}" presName="sibTrans" presStyleCnt="0"/>
      <dgm:spPr/>
      <dgm:t>
        <a:bodyPr/>
        <a:lstStyle/>
        <a:p>
          <a:endParaRPr lang="en-US"/>
        </a:p>
      </dgm:t>
    </dgm:pt>
    <dgm:pt modelId="{5CB2E680-8EE3-4583-819A-9B48A94B15B6}" type="pres">
      <dgm:prSet presAssocID="{51A21164-86F6-4EEE-AE06-05ACBA132CF3}" presName="node" presStyleLbl="node1" presStyleIdx="5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068E898F-E48F-43BA-8FBF-1D5A650C2B4B}" type="pres">
      <dgm:prSet presAssocID="{A0D8A295-5C1B-49C4-A33E-A7964203EE04}" presName="sibTrans" presStyleCnt="0"/>
      <dgm:spPr/>
      <dgm:t>
        <a:bodyPr/>
        <a:lstStyle/>
        <a:p>
          <a:endParaRPr lang="en-US"/>
        </a:p>
      </dgm:t>
    </dgm:pt>
    <dgm:pt modelId="{9721A46A-C73E-4292-A203-6DC7904B4C51}" type="pres">
      <dgm:prSet presAssocID="{BD3744B4-4B19-4582-92B4-067B48237A1E}" presName="node" presStyleLbl="node1" presStyleIdx="6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IN"/>
        </a:p>
      </dgm:t>
    </dgm:pt>
  </dgm:ptLst>
  <dgm:cxnLst>
    <dgm:cxn modelId="{24EAB551-E9D8-4145-866A-6E79F2592C40}" type="presOf" srcId="{F949D02F-7029-4E0B-B75D-5D8FAB200F41}" destId="{7B998F9D-B64C-432A-BB83-696091D01A46}" srcOrd="0" destOrd="0" presId="urn:microsoft.com/office/officeart/2005/8/layout/default"/>
    <dgm:cxn modelId="{B6CD4CDF-F596-45BD-B264-17AAD6075876}" srcId="{F949D02F-7029-4E0B-B75D-5D8FAB200F41}" destId="{51A21164-86F6-4EEE-AE06-05ACBA132CF3}" srcOrd="5" destOrd="0" parTransId="{56901F22-DB92-44A4-ADF6-FF640A1A419F}" sibTransId="{A0D8A295-5C1B-49C4-A33E-A7964203EE04}"/>
    <dgm:cxn modelId="{17A2572C-8CF6-46AE-AA31-5F1FEB5441C2}" srcId="{F949D02F-7029-4E0B-B75D-5D8FAB200F41}" destId="{A121A8E0-B3EF-4726-88CB-48D4E078F859}" srcOrd="4" destOrd="0" parTransId="{B3489DB5-E9DA-4A99-B510-62A61FA2BA09}" sibTransId="{2AAF310E-0CC2-4F4D-9384-72B9DD27BBD2}"/>
    <dgm:cxn modelId="{350DF7E7-A184-450B-B314-203EB2EFD9F2}" type="presOf" srcId="{C10E59D6-7FD0-4335-9B04-A99E944A775B}" destId="{5C0E3769-691E-4EA0-93F5-A76EEADA644D}" srcOrd="0" destOrd="0" presId="urn:microsoft.com/office/officeart/2005/8/layout/default"/>
    <dgm:cxn modelId="{E7B92DF6-55D2-41F5-87A8-29D33C660667}" type="presOf" srcId="{635E7B8F-B426-4FDE-A07C-D319DEACE341}" destId="{9CE4333A-F9C7-4C37-A892-3EF9D2428C39}" srcOrd="0" destOrd="0" presId="urn:microsoft.com/office/officeart/2005/8/layout/default"/>
    <dgm:cxn modelId="{47041D96-8DB9-4E16-B08A-989250F241F3}" type="presOf" srcId="{BD3744B4-4B19-4582-92B4-067B48237A1E}" destId="{9721A46A-C73E-4292-A203-6DC7904B4C51}" srcOrd="0" destOrd="0" presId="urn:microsoft.com/office/officeart/2005/8/layout/default"/>
    <dgm:cxn modelId="{D651B45D-D424-4231-BFAB-1AEAB2FC42FD}" srcId="{F949D02F-7029-4E0B-B75D-5D8FAB200F41}" destId="{C10E59D6-7FD0-4335-9B04-A99E944A775B}" srcOrd="2" destOrd="0" parTransId="{9723C232-F3BD-464D-AEB9-C9475A4D924B}" sibTransId="{7F9DE2C9-CCD7-47DD-9238-19440A0D0E5D}"/>
    <dgm:cxn modelId="{0E597C3B-48BC-440B-9FAA-726E7359FA28}" srcId="{F949D02F-7029-4E0B-B75D-5D8FAB200F41}" destId="{9C1E3D9B-8C2F-4A69-9FB1-642D23AEAC21}" srcOrd="1" destOrd="0" parTransId="{319F22DB-12AA-4752-8078-A3C18A0C3ABE}" sibTransId="{98110646-42AF-4F39-8474-319CA14D2247}"/>
    <dgm:cxn modelId="{3911C5A0-E966-4048-BEF6-CC6E35EDB4DA}" srcId="{F949D02F-7029-4E0B-B75D-5D8FAB200F41}" destId="{5C05E4DD-DEA2-4E2C-820E-63E061BFCD58}" srcOrd="3" destOrd="0" parTransId="{058353A0-AACE-4A23-B272-C8F34DA76652}" sibTransId="{AF39B399-B5E4-4972-8E9F-39BD27D755D3}"/>
    <dgm:cxn modelId="{95BA5B42-B893-45DE-80DB-09B62EC2511B}" type="presOf" srcId="{A121A8E0-B3EF-4726-88CB-48D4E078F859}" destId="{C3F7B2D8-F48C-41D1-90F3-733C552FEFCB}" srcOrd="0" destOrd="0" presId="urn:microsoft.com/office/officeart/2005/8/layout/default"/>
    <dgm:cxn modelId="{3F6EFB8E-C5BC-4064-86CC-9D92D5CE92A8}" srcId="{F949D02F-7029-4E0B-B75D-5D8FAB200F41}" destId="{BD3744B4-4B19-4582-92B4-067B48237A1E}" srcOrd="6" destOrd="0" parTransId="{723ABB8A-F230-472A-91B5-143B3A8899D8}" sibTransId="{DFC88D56-4DCB-4A8B-8266-31150987E829}"/>
    <dgm:cxn modelId="{46A52979-3CF9-4117-9264-855F4B09F9C0}" type="presOf" srcId="{9C1E3D9B-8C2F-4A69-9FB1-642D23AEAC21}" destId="{91EF6036-DE30-4B6E-917D-EBCA62A1E301}" srcOrd="0" destOrd="0" presId="urn:microsoft.com/office/officeart/2005/8/layout/default"/>
    <dgm:cxn modelId="{0FF4ACB2-913D-4F88-83F4-138A78ED7B84}" type="presOf" srcId="{5C05E4DD-DEA2-4E2C-820E-63E061BFCD58}" destId="{D12AB6A2-2445-4812-B3ED-C58E4AC7E10A}" srcOrd="0" destOrd="0" presId="urn:microsoft.com/office/officeart/2005/8/layout/default"/>
    <dgm:cxn modelId="{55196F88-C9D3-45FD-AEC8-C1388827B952}" type="presOf" srcId="{51A21164-86F6-4EEE-AE06-05ACBA132CF3}" destId="{5CB2E680-8EE3-4583-819A-9B48A94B15B6}" srcOrd="0" destOrd="0" presId="urn:microsoft.com/office/officeart/2005/8/layout/default"/>
    <dgm:cxn modelId="{C9742FE8-7789-4870-9662-72D407BA4A15}" srcId="{F949D02F-7029-4E0B-B75D-5D8FAB200F41}" destId="{635E7B8F-B426-4FDE-A07C-D319DEACE341}" srcOrd="0" destOrd="0" parTransId="{F4DC5CE2-030B-44B6-979D-E00927775B28}" sibTransId="{1CB8FFEB-7EE4-4C8A-AED6-D54E26B315E7}"/>
    <dgm:cxn modelId="{8AAD4727-2E2C-42D0-984D-530B7B12B484}" type="presParOf" srcId="{7B998F9D-B64C-432A-BB83-696091D01A46}" destId="{9CE4333A-F9C7-4C37-A892-3EF9D2428C39}" srcOrd="0" destOrd="0" presId="urn:microsoft.com/office/officeart/2005/8/layout/default"/>
    <dgm:cxn modelId="{98822E5C-E055-492C-B729-67E077453286}" type="presParOf" srcId="{7B998F9D-B64C-432A-BB83-696091D01A46}" destId="{CE8C15D4-1FA2-41C3-9EBD-DC501BE4BEC6}" srcOrd="1" destOrd="0" presId="urn:microsoft.com/office/officeart/2005/8/layout/default"/>
    <dgm:cxn modelId="{A55ACB46-D2A8-4A66-AAB8-62062C171D7B}" type="presParOf" srcId="{7B998F9D-B64C-432A-BB83-696091D01A46}" destId="{91EF6036-DE30-4B6E-917D-EBCA62A1E301}" srcOrd="2" destOrd="0" presId="urn:microsoft.com/office/officeart/2005/8/layout/default"/>
    <dgm:cxn modelId="{F0167F89-19B9-44F6-B7C1-741CB6075816}" type="presParOf" srcId="{7B998F9D-B64C-432A-BB83-696091D01A46}" destId="{CF0508C5-4E2E-46F8-A6CD-362B3E937BE5}" srcOrd="3" destOrd="0" presId="urn:microsoft.com/office/officeart/2005/8/layout/default"/>
    <dgm:cxn modelId="{E3D868DD-C8C4-4CD7-A3AC-CEB7E0834261}" type="presParOf" srcId="{7B998F9D-B64C-432A-BB83-696091D01A46}" destId="{5C0E3769-691E-4EA0-93F5-A76EEADA644D}" srcOrd="4" destOrd="0" presId="urn:microsoft.com/office/officeart/2005/8/layout/default"/>
    <dgm:cxn modelId="{AD747FEC-516F-44B2-8EFE-D7A916F5B22B}" type="presParOf" srcId="{7B998F9D-B64C-432A-BB83-696091D01A46}" destId="{7318792C-312B-4208-88E7-FE8B94E5E69B}" srcOrd="5" destOrd="0" presId="urn:microsoft.com/office/officeart/2005/8/layout/default"/>
    <dgm:cxn modelId="{5DD53181-F9E3-48C8-BD64-D46FAD1CE132}" type="presParOf" srcId="{7B998F9D-B64C-432A-BB83-696091D01A46}" destId="{D12AB6A2-2445-4812-B3ED-C58E4AC7E10A}" srcOrd="6" destOrd="0" presId="urn:microsoft.com/office/officeart/2005/8/layout/default"/>
    <dgm:cxn modelId="{496015A8-368B-4EE7-BBC7-9D5FA2999CA4}" type="presParOf" srcId="{7B998F9D-B64C-432A-BB83-696091D01A46}" destId="{D4FFCAAE-CE50-4741-AC34-85D5052F4B2A}" srcOrd="7" destOrd="0" presId="urn:microsoft.com/office/officeart/2005/8/layout/default"/>
    <dgm:cxn modelId="{F5BA23FA-4C44-486A-AEEE-2498034818EF}" type="presParOf" srcId="{7B998F9D-B64C-432A-BB83-696091D01A46}" destId="{C3F7B2D8-F48C-41D1-90F3-733C552FEFCB}" srcOrd="8" destOrd="0" presId="urn:microsoft.com/office/officeart/2005/8/layout/default"/>
    <dgm:cxn modelId="{F8641B1A-7568-42E7-B130-036C99D3041D}" type="presParOf" srcId="{7B998F9D-B64C-432A-BB83-696091D01A46}" destId="{AE792778-0E7A-4D44-9487-0F5ABBBC853C}" srcOrd="9" destOrd="0" presId="urn:microsoft.com/office/officeart/2005/8/layout/default"/>
    <dgm:cxn modelId="{75881694-1244-40D0-B39C-743CFEF05514}" type="presParOf" srcId="{7B998F9D-B64C-432A-BB83-696091D01A46}" destId="{5CB2E680-8EE3-4583-819A-9B48A94B15B6}" srcOrd="10" destOrd="0" presId="urn:microsoft.com/office/officeart/2005/8/layout/default"/>
    <dgm:cxn modelId="{BC9442BB-D950-45CB-B28D-CBA0FE225CB8}" type="presParOf" srcId="{7B998F9D-B64C-432A-BB83-696091D01A46}" destId="{068E898F-E48F-43BA-8FBF-1D5A650C2B4B}" srcOrd="11" destOrd="0" presId="urn:microsoft.com/office/officeart/2005/8/layout/default"/>
    <dgm:cxn modelId="{D10BF087-60DB-4B9D-B2C3-BA282320BF53}" type="presParOf" srcId="{7B998F9D-B64C-432A-BB83-696091D01A46}" destId="{9721A46A-C73E-4292-A203-6DC7904B4C5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6A44-76D5-4629-B112-D8D3280F26DA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B78F2-7EA0-4259-8E94-4597D820E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6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AC1C7-3343-4BE0-9391-C371A4A245E1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05903-512D-4E6F-BDAB-4BFEF6DE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4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 : https://www.atlassian.com/git/tutorials/what-is-version-control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05903-512D-4E6F-BDAB-4BFEF6DE159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3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6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1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8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1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3" y="2339222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52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531925" cy="553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06527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332853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58753" y="5408609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52901" y="1773509"/>
            <a:ext cx="10515600" cy="1325563"/>
          </a:xfrm>
          <a:prstGeom prst="rect">
            <a:avLst/>
          </a:prstGeom>
        </p:spPr>
        <p:txBody>
          <a:bodyPr/>
          <a:lstStyle>
            <a:lvl1pPr algn="r">
              <a:defRPr sz="139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THANK</a:t>
            </a:r>
            <a:br>
              <a:rPr lang="en-US" dirty="0" smtClean="0"/>
            </a:b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1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49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" y="4523744"/>
            <a:ext cx="12191999" cy="1475147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72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SEPARATOR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9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9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74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Slide Number Placeholder 1"/>
          <p:cNvSpPr>
            <a:spLocks noGrp="1"/>
          </p:cNvSpPr>
          <p:nvPr userDrawn="1"/>
        </p:nvSpPr>
        <p:spPr>
          <a:xfrm>
            <a:off x="11730944" y="6566765"/>
            <a:ext cx="361950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1"/>
          <p:cNvSpPr>
            <a:spLocks noGrp="1"/>
          </p:cNvSpPr>
          <p:nvPr userDrawn="1"/>
        </p:nvSpPr>
        <p:spPr>
          <a:xfrm>
            <a:off x="11730944" y="6566765"/>
            <a:ext cx="361950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566765"/>
            <a:ext cx="357501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SLK Software Services Pvt. Ltd. All rights reserved.</a:t>
            </a:r>
            <a:endParaRPr lang="en-US" sz="10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4"/>
          <p:cNvSpPr txBox="1">
            <a:spLocks/>
          </p:cNvSpPr>
          <p:nvPr userDrawn="1"/>
        </p:nvSpPr>
        <p:spPr>
          <a:xfrm>
            <a:off x="4381500" y="6576675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SLK Software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0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8856" y="44919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rPr>
              <a:t>Git Tutorial</a:t>
            </a:r>
          </a:p>
        </p:txBody>
      </p:sp>
    </p:spTree>
    <p:extLst>
      <p:ext uri="{BB962C8B-B14F-4D97-AF65-F5344CB8AC3E}">
        <p14:creationId xmlns:p14="http://schemas.microsoft.com/office/powerpoint/2010/main" val="2804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27442" y="373342"/>
            <a:ext cx="5181600" cy="5850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SYNCHRONIZE CHANGES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</a:t>
            </a:r>
            <a:r>
              <a:rPr lang="en-IN" sz="1800" b="1" i="1" dirty="0">
                <a:latin typeface="Century Gothic" panose="020B0502020202020204" pitchFamily="34" charset="0"/>
              </a:rPr>
              <a:t>git fetch </a:t>
            </a: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sz="1800" dirty="0" smtClean="0">
                <a:latin typeface="Century Gothic" panose="020B0502020202020204" pitchFamily="34" charset="0"/>
              </a:rPr>
              <a:t>Downloads commits </a:t>
            </a:r>
            <a:r>
              <a:rPr lang="en-US" altLang="en-US" sz="1800" dirty="0">
                <a:latin typeface="Century Gothic" panose="020B0502020202020204" pitchFamily="34" charset="0"/>
              </a:rPr>
              <a:t>that the remote </a:t>
            </a:r>
            <a:r>
              <a:rPr lang="en-US" altLang="en-US" sz="1800" dirty="0" smtClean="0">
                <a:latin typeface="Century Gothic" panose="020B0502020202020204" pitchFamily="34" charset="0"/>
              </a:rPr>
              <a:t>has, </a:t>
            </a:r>
            <a:r>
              <a:rPr lang="en-US" altLang="en-US" sz="1800" dirty="0">
                <a:latin typeface="Century Gothic" panose="020B0502020202020204" pitchFamily="34" charset="0"/>
              </a:rPr>
              <a:t>but are missing from our local </a:t>
            </a:r>
            <a:r>
              <a:rPr lang="en-US" altLang="en-US" sz="1800" dirty="0" smtClean="0">
                <a:latin typeface="Century Gothic" panose="020B0502020202020204" pitchFamily="34" charset="0"/>
              </a:rPr>
              <a:t>repository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</a:t>
            </a:r>
            <a:r>
              <a:rPr lang="en-IN" sz="1800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git merge [bookmark]/[branch] </a:t>
            </a:r>
            <a:endParaRPr lang="en-IN" sz="1800" b="1" i="1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Combines bookmark’s branch into current local branch</a:t>
            </a: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IN" sz="1800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9"/>
          <p:cNvSpPr>
            <a:spLocks noGrp="1"/>
          </p:cNvSpPr>
          <p:nvPr>
            <p:ph sz="half" idx="2"/>
          </p:nvPr>
        </p:nvSpPr>
        <p:spPr>
          <a:xfrm>
            <a:off x="6333564" y="645458"/>
            <a:ext cx="5181600" cy="567135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</a:t>
            </a:r>
            <a:r>
              <a:rPr lang="en-IN" sz="1800" b="1" i="1" dirty="0">
                <a:latin typeface="Century Gothic" panose="020B0502020202020204" pitchFamily="34" charset="0"/>
              </a:rPr>
              <a:t>git push </a:t>
            </a: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 smtClean="0"/>
              <a:t>Uploads </a:t>
            </a:r>
            <a:r>
              <a:rPr lang="en-US" sz="1800" dirty="0"/>
              <a:t>all local branch commits to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>
                <a:latin typeface="Century Gothic" panose="020B0502020202020204" pitchFamily="34" charset="0"/>
              </a:rPr>
              <a:t>$ git pull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The workflow of </a:t>
            </a:r>
            <a:r>
              <a:rPr lang="en-US" sz="1800" i="1" dirty="0">
                <a:latin typeface="Century Gothic" panose="020B0502020202020204" pitchFamily="34" charset="0"/>
              </a:rPr>
              <a:t>fetching</a:t>
            </a:r>
            <a:r>
              <a:rPr lang="en-US" sz="1800" dirty="0">
                <a:latin typeface="Century Gothic" panose="020B0502020202020204" pitchFamily="34" charset="0"/>
              </a:rPr>
              <a:t> remote changes and then </a:t>
            </a:r>
            <a:r>
              <a:rPr lang="en-US" sz="1800" i="1" dirty="0">
                <a:latin typeface="Century Gothic" panose="020B0502020202020204" pitchFamily="34" charset="0"/>
              </a:rPr>
              <a:t>merging</a:t>
            </a:r>
            <a:r>
              <a:rPr lang="en-US" sz="1800" dirty="0">
                <a:latin typeface="Century Gothic" panose="020B0502020202020204" pitchFamily="34" charset="0"/>
              </a:rPr>
              <a:t> them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git </a:t>
            </a:r>
            <a:r>
              <a:rPr lang="en-IN" sz="1800" b="1" i="1" dirty="0">
                <a:latin typeface="Century Gothic" panose="020B0502020202020204" pitchFamily="34" charset="0"/>
              </a:rPr>
              <a:t>cherry-pick &lt;</a:t>
            </a:r>
            <a:r>
              <a:rPr lang="en-IN" sz="1800" b="1" i="1" dirty="0" smtClean="0">
                <a:latin typeface="Century Gothic" panose="020B0502020202020204" pitchFamily="34" charset="0"/>
              </a:rPr>
              <a:t>commit hash&gt;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dirty="0" smtClean="0"/>
              <a:t>C</a:t>
            </a:r>
            <a:r>
              <a:rPr lang="en-US" sz="1800" dirty="0" err="1"/>
              <a:t>hoose</a:t>
            </a:r>
            <a:r>
              <a:rPr lang="en-US" sz="1800" dirty="0"/>
              <a:t> a commit from one branch and apply it onto another</a:t>
            </a: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28" y="2155379"/>
            <a:ext cx="4444162" cy="10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645459"/>
            <a:ext cx="5181600" cy="553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MAKE CHANGES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status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Lists all new or modified files to be committed</a:t>
            </a:r>
            <a:endParaRPr lang="en-US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add [file]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 </a:t>
            </a:r>
            <a:r>
              <a:rPr lang="en-US" sz="1800" dirty="0">
                <a:latin typeface="Century Gothic" panose="020B0502020202020204" pitchFamily="34" charset="0"/>
              </a:rPr>
              <a:t>Adds the files in the local repository and stages them for commit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reset [file]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Unstages the file, but preserve its contents 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800" b="1" i="1" dirty="0">
                <a:latin typeface="Century Gothic" panose="020B0502020202020204" pitchFamily="34" charset="0"/>
              </a:rPr>
              <a:t>$ git revert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Record some new commits to reverse the effect of some earlier commits (often only a faulty one)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645459"/>
            <a:ext cx="5181600" cy="5531504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/>
            </a:r>
            <a:br>
              <a:rPr lang="en-US" sz="1800" b="1" i="1" dirty="0" smtClean="0">
                <a:latin typeface="Century Gothic" panose="020B0502020202020204" pitchFamily="34" charset="0"/>
              </a:rPr>
            </a:b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diff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Shows file differences not yet staged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diff --staged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Shows file differences between staging and the last file version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commit -m "[descriptive message]“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Records file snapshots permanently in version history</a:t>
            </a:r>
            <a:endParaRPr lang="en-IN" sz="1800" dirty="0">
              <a:latin typeface="Century Gothic" panose="020B0502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559398"/>
            <a:ext cx="5181600" cy="5617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REDO </a:t>
            </a: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COMMITS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reset [commit]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Undoes all commits after [commit], preserving changes locally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reset --hard [commit]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Discards all history and changes back to the specified commit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>
                <a:latin typeface="Century Gothic" panose="020B0502020202020204" pitchFamily="34" charset="0"/>
              </a:rPr>
              <a:t>$ git reset --soft </a:t>
            </a:r>
            <a:r>
              <a:rPr lang="en-US" sz="1800" b="1" i="1" dirty="0">
                <a:latin typeface="Century Gothic" panose="020B0502020202020204" pitchFamily="34" charset="0"/>
              </a:rPr>
              <a:t>[commit]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Removes commit and modify the file</a:t>
            </a: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       shed changeset</a:t>
            </a: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       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dirty="0"/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endParaRPr lang="en-IN" sz="1800" dirty="0"/>
          </a:p>
        </p:txBody>
      </p:sp>
      <p:sp>
        <p:nvSpPr>
          <p:cNvPr id="5" name="Content Placeholder 9"/>
          <p:cNvSpPr>
            <a:spLocks noGrp="1"/>
          </p:cNvSpPr>
          <p:nvPr>
            <p:ph sz="half" idx="2"/>
          </p:nvPr>
        </p:nvSpPr>
        <p:spPr>
          <a:xfrm>
            <a:off x="6172200" y="558800"/>
            <a:ext cx="5181600" cy="56181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6765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30623" y="688488"/>
            <a:ext cx="5181600" cy="5647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REFACTOR FILENAMES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git rm [file]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Deletes the file from the working directory and stages the </a:t>
            </a:r>
            <a:r>
              <a:rPr lang="en-US" sz="1800" dirty="0" smtClean="0">
                <a:latin typeface="Century Gothic" panose="020B0502020202020204" pitchFamily="34" charset="0"/>
              </a:rPr>
              <a:t>deletion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git rm --cached [file]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Removes the file from version control but preserves the file locally</a:t>
            </a: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git mv [file-original] [file-renamed]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Changes the file name and prepares it for commit</a:t>
            </a: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endParaRPr lang="en-IN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04473" y="688489"/>
            <a:ext cx="5181600" cy="564776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 smtClean="0">
                <a:latin typeface="Century Gothic" panose="020B0502020202020204" pitchFamily="34" charset="0"/>
              </a:rPr>
              <a:t/>
            </a:r>
            <a:br>
              <a:rPr lang="en-US" sz="1800" dirty="0" smtClean="0">
                <a:latin typeface="Century Gothic" panose="020B0502020202020204" pitchFamily="34" charset="0"/>
              </a:rPr>
            </a:br>
            <a:endParaRPr lang="en-IN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580913"/>
            <a:ext cx="5181600" cy="5596050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REVIEW HISTORY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log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Lists version history for the current branch</a:t>
            </a:r>
            <a:endParaRPr lang="en-US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log --follow [file]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Lists version history for a file, including renames</a:t>
            </a:r>
            <a:endParaRPr lang="en-US" sz="1800" b="1" i="1" dirty="0">
              <a:latin typeface="Century Gothic" panose="020B0502020202020204" pitchFamily="34" charset="0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796066"/>
            <a:ext cx="5181600" cy="5380897"/>
          </a:xfrm>
        </p:spPr>
        <p:txBody>
          <a:bodyPr/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diff [first-branch]...[second-branch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Shows content differences between two branches</a:t>
            </a:r>
            <a:endParaRPr lang="en-US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show [commit]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Outputs metadata and content changes of the specified commit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5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43944"/>
            <a:ext cx="5181600" cy="5533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CONFIGURE TOOLING</a:t>
            </a:r>
          </a:p>
          <a:p>
            <a:pPr marL="457200" lvl="1" indent="0"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config –globaluser.name”[name]”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Sets the name you want attached to your commit transactions</a:t>
            </a:r>
            <a:endParaRPr 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config --global </a:t>
            </a:r>
            <a:r>
              <a:rPr lang="en-US" sz="1800" b="1" i="1" dirty="0" err="1">
                <a:latin typeface="Century Gothic" panose="020B0502020202020204" pitchFamily="34" charset="0"/>
              </a:rPr>
              <a:t>user.email</a:t>
            </a:r>
            <a:r>
              <a:rPr lang="en-US" sz="1800" b="1" i="1" dirty="0">
                <a:latin typeface="Century Gothic" panose="020B0502020202020204" pitchFamily="34" charset="0"/>
              </a:rPr>
              <a:t> "[email address]“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Sets the email you want attached to your commit transactions </a:t>
            </a:r>
          </a:p>
          <a:p>
            <a:pPr marL="457200" lvl="1" indent="0"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config --global </a:t>
            </a:r>
            <a:r>
              <a:rPr lang="en-US" sz="1800" b="1" i="1" dirty="0" err="1">
                <a:latin typeface="Century Gothic" panose="020B0502020202020204" pitchFamily="34" charset="0"/>
              </a:rPr>
              <a:t>color.ui</a:t>
            </a:r>
            <a:r>
              <a:rPr lang="en-US" sz="1800" b="1" i="1" dirty="0">
                <a:latin typeface="Century Gothic" panose="020B0502020202020204" pitchFamily="34" charset="0"/>
              </a:rPr>
              <a:t> auto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Enables helpful colorization of command line output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43944"/>
            <a:ext cx="5181600" cy="5533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SAVE </a:t>
            </a: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FRAGMENTS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stash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Temporarily stores all modified tracked files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stash pop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Restores the most recently stashed files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stash list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dirty="0">
                <a:latin typeface="Century Gothic" panose="020B0502020202020204" pitchFamily="34" charset="0"/>
              </a:rPr>
              <a:t>Lists all stashed changesets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stash drop</a:t>
            </a:r>
            <a:r>
              <a:rPr lang="en-US" sz="1800" dirty="0">
                <a:latin typeface="Century Gothic" panose="020B0502020202020204" pitchFamily="34" charset="0"/>
              </a:rPr>
              <a:t>	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Discards the most recently </a:t>
            </a:r>
            <a:r>
              <a:rPr lang="en-US" sz="1800" dirty="0" err="1">
                <a:latin typeface="Century Gothic" panose="020B0502020202020204" pitchFamily="34" charset="0"/>
              </a:rPr>
              <a:t>sta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70155"/>
            <a:ext cx="10515600" cy="5606808"/>
          </a:xfrm>
        </p:spPr>
        <p:txBody>
          <a:bodyPr/>
          <a:lstStyle/>
          <a:p>
            <a:r>
              <a:rPr lang="en-IN" sz="1400" dirty="0" smtClean="0">
                <a:latin typeface="Century Gothic" panose="020B0502020202020204" pitchFamily="34" charset="0"/>
              </a:rPr>
              <a:t>Git cherry-pick</a:t>
            </a:r>
          </a:p>
          <a:p>
            <a:pPr marL="0" indent="0">
              <a:buNone/>
            </a:pPr>
            <a:r>
              <a:rPr lang="en-IN" sz="1400" b="1" i="1" dirty="0" smtClean="0">
                <a:latin typeface="Century Gothic" panose="020B0502020202020204" pitchFamily="34" charset="0"/>
              </a:rPr>
              <a:t>$ git cherry-pick &lt;commit-1&gt; &lt;commit-2&gt;……&lt;commit-n&gt;</a:t>
            </a:r>
          </a:p>
          <a:p>
            <a:pPr marL="0" indent="0">
              <a:buNone/>
            </a:pPr>
            <a:r>
              <a:rPr lang="en-US" sz="1400" dirty="0"/>
              <a:t>Cherry picking in git means to choose a commit from one branch and apply it onto another.</a:t>
            </a:r>
            <a:endParaRPr lang="en-IN" sz="1400" b="1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400" dirty="0" smtClean="0">
              <a:latin typeface="Century Gothic" panose="020B0502020202020204" pitchFamily="34" charset="0"/>
            </a:endParaRPr>
          </a:p>
          <a:p>
            <a:r>
              <a:rPr lang="en-IN" sz="1400" dirty="0" smtClean="0">
                <a:latin typeface="Century Gothic" panose="020B0502020202020204" pitchFamily="34" charset="0"/>
              </a:rPr>
              <a:t>Git detach head</a:t>
            </a:r>
          </a:p>
          <a:p>
            <a:r>
              <a:rPr lang="en-IN" sz="1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Git interactive rebase</a:t>
            </a:r>
          </a:p>
          <a:p>
            <a:r>
              <a:rPr lang="en-IN" sz="1400" dirty="0" smtClean="0">
                <a:latin typeface="Century Gothic" panose="020B0502020202020204" pitchFamily="34" charset="0"/>
              </a:rPr>
              <a:t>Git revert and git reset</a:t>
            </a:r>
          </a:p>
          <a:p>
            <a:r>
              <a:rPr lang="en-IN" sz="1400" dirty="0" smtClean="0">
                <a:latin typeface="Century Gothic" panose="020B0502020202020204" pitchFamily="34" charset="0"/>
              </a:rPr>
              <a:t>Relative references</a:t>
            </a:r>
          </a:p>
          <a:p>
            <a:pPr lvl="1"/>
            <a:r>
              <a:rPr lang="en-IN" sz="1400" dirty="0" smtClean="0">
                <a:latin typeface="Century Gothic" panose="020B0502020202020204" pitchFamily="34" charset="0"/>
              </a:rPr>
              <a:t>Moving upward a commit ( using ‘tilde’ and ^ operators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6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Rebase Vs Merge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573586"/>
            <a:ext cx="5157787" cy="823912"/>
          </a:xfrm>
        </p:spPr>
        <p:txBody>
          <a:bodyPr/>
          <a:lstStyle/>
          <a:p>
            <a:r>
              <a:rPr lang="en-IN" dirty="0" smtClean="0"/>
              <a:t>Rebase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Rebasing makes your commit tree look very clean since everything is in a straight line</a:t>
            </a:r>
          </a:p>
          <a:p>
            <a:r>
              <a:rPr lang="en-US" dirty="0" smtClean="0"/>
              <a:t>Rebasing modifies the (apparent) history of the commit tree.</a:t>
            </a:r>
          </a:p>
          <a:p>
            <a:r>
              <a:rPr lang="en-US" dirty="0" smtClean="0"/>
              <a:t>For example, commit C1 can be rebased past C3. It then appears that the work for C1' came after C3 when in reality it was completed beforehand.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172200" y="1573586"/>
            <a:ext cx="5183188" cy="823912"/>
          </a:xfrm>
        </p:spPr>
        <p:txBody>
          <a:bodyPr/>
          <a:lstStyle/>
          <a:p>
            <a:r>
              <a:rPr lang="en-IN" dirty="0" smtClean="0"/>
              <a:t>Merge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8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901" y="1773506"/>
            <a:ext cx="10515600" cy="34815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</a:t>
            </a:r>
            <a:br>
              <a:rPr lang="en-US" dirty="0" smtClean="0"/>
            </a:b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094" y="4340864"/>
            <a:ext cx="12191999" cy="1475147"/>
          </a:xfrm>
        </p:spPr>
        <p:txBody>
          <a:bodyPr/>
          <a:lstStyle/>
          <a:p>
            <a:r>
              <a:rPr lang="en-IN" dirty="0" smtClean="0"/>
              <a:t>LEARNING 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23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9766" y="748531"/>
            <a:ext cx="9306828" cy="594509"/>
          </a:xfrm>
          <a:noFill/>
        </p:spPr>
        <p:txBody>
          <a:bodyPr>
            <a:normAutofit fontScale="90000"/>
          </a:bodyPr>
          <a:lstStyle/>
          <a:p>
            <a:r>
              <a:rPr lang="en-US" sz="4400" b="0" dirty="0"/>
              <a:t>CONTENTS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9766" y="1343040"/>
            <a:ext cx="102996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50000"/>
              </a:lnSpc>
            </a:pPr>
            <a:endParaRPr lang="en-US" sz="14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743200" lvl="5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Introduction to Git </a:t>
            </a:r>
          </a:p>
          <a:p>
            <a:pPr marL="2743200" lvl="5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Why Git?</a:t>
            </a:r>
          </a:p>
          <a:p>
            <a:pPr marL="2743200" lvl="5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Overview</a:t>
            </a:r>
          </a:p>
          <a:p>
            <a:pPr marL="2743200" lvl="5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Git Commands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entury Gothic" panose="020B0502020202020204" pitchFamily="34" charset="0"/>
              </a:rPr>
              <a:t>INTRODUCTION TO GIT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Century Gothic" panose="020B0502020202020204" pitchFamily="34" charset="0"/>
              </a:rPr>
              <a:t>Git</a:t>
            </a:r>
            <a:r>
              <a:rPr lang="en-US" sz="1800" dirty="0" smtClean="0">
                <a:latin typeface="Century Gothic" panose="020B0502020202020204" pitchFamily="34" charset="0"/>
              </a:rPr>
              <a:t> is an </a:t>
            </a:r>
            <a:r>
              <a:rPr lang="en-US" sz="1800" b="1" i="1" dirty="0">
                <a:latin typeface="Century Gothic" panose="020B0502020202020204" pitchFamily="34" charset="0"/>
              </a:rPr>
              <a:t>o</a:t>
            </a:r>
            <a:r>
              <a:rPr lang="en-US" sz="1800" b="1" i="1" dirty="0" smtClean="0">
                <a:latin typeface="Century Gothic" panose="020B0502020202020204" pitchFamily="34" charset="0"/>
              </a:rPr>
              <a:t>pen source</a:t>
            </a:r>
            <a:r>
              <a:rPr lang="en-US" sz="1800" dirty="0" smtClean="0"/>
              <a:t> </a:t>
            </a:r>
            <a:r>
              <a:rPr lang="en-US" sz="1800" dirty="0"/>
              <a:t>designed to handle everything from small to very large projects with speed and </a:t>
            </a:r>
            <a:r>
              <a:rPr lang="en-US" sz="1800" dirty="0" smtClean="0"/>
              <a:t>efficiency.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is a </a:t>
            </a:r>
            <a:r>
              <a:rPr lang="en-US" sz="1800" b="1" i="1" dirty="0"/>
              <a:t>distributed version control </a:t>
            </a:r>
            <a:r>
              <a:rPr lang="en-US" sz="1800" b="1" i="1" dirty="0" smtClean="0"/>
              <a:t>system(VCS)</a:t>
            </a:r>
            <a:r>
              <a:rPr lang="en-US" sz="1800" dirty="0" smtClean="0"/>
              <a:t>, meaning, </a:t>
            </a:r>
            <a:r>
              <a:rPr lang="en-US" sz="1800" dirty="0"/>
              <a:t>local copy of code is a complete version control </a:t>
            </a:r>
            <a:r>
              <a:rPr lang="en-US" sz="1800" dirty="0" smtClean="0"/>
              <a:t>repository, making offline or remote work fairly easy.</a:t>
            </a:r>
            <a:endParaRPr lang="en-US" sz="1800" b="1" i="1" dirty="0" smtClean="0">
              <a:latin typeface="Century Gothic" panose="020B0502020202020204" pitchFamily="34" charset="0"/>
            </a:endParaRPr>
          </a:p>
          <a:p>
            <a:r>
              <a:rPr lang="en-US" sz="1800" dirty="0" err="1"/>
              <a:t>Git’s</a:t>
            </a:r>
            <a:r>
              <a:rPr lang="en-US" sz="1800" dirty="0"/>
              <a:t> </a:t>
            </a:r>
            <a:r>
              <a:rPr lang="en-US" sz="1800" b="1" i="1" dirty="0"/>
              <a:t>flexibility </a:t>
            </a:r>
            <a:r>
              <a:rPr lang="en-US" sz="1800" dirty="0"/>
              <a:t>and </a:t>
            </a:r>
            <a:r>
              <a:rPr lang="en-US" sz="1800" b="1" i="1" dirty="0"/>
              <a:t>popularity</a:t>
            </a:r>
            <a:r>
              <a:rPr lang="en-US" sz="1800" dirty="0"/>
              <a:t> </a:t>
            </a:r>
            <a:r>
              <a:rPr lang="en-US" sz="1800" dirty="0" smtClean="0"/>
              <a:t>makes </a:t>
            </a:r>
            <a:r>
              <a:rPr lang="en-US" sz="1800" dirty="0"/>
              <a:t>it a great choice for any </a:t>
            </a:r>
            <a:r>
              <a:rPr lang="en-US" sz="1800" dirty="0" smtClean="0"/>
              <a:t>team which lead.</a:t>
            </a:r>
          </a:p>
          <a:p>
            <a:r>
              <a:rPr lang="en-US" sz="1800" dirty="0" smtClean="0"/>
              <a:t>Has </a:t>
            </a:r>
            <a:r>
              <a:rPr lang="en-US" sz="1800" dirty="0"/>
              <a:t>a large user community that includes many developers and </a:t>
            </a:r>
            <a:r>
              <a:rPr lang="en-US" sz="1800" dirty="0" smtClean="0"/>
              <a:t>even college graduates who </a:t>
            </a:r>
            <a:r>
              <a:rPr lang="en-US" sz="1800" b="1" i="1" dirty="0" smtClean="0"/>
              <a:t>contribute resources </a:t>
            </a:r>
            <a:r>
              <a:rPr lang="en-US" sz="1800" dirty="0" smtClean="0"/>
              <a:t>making it </a:t>
            </a:r>
            <a:r>
              <a:rPr lang="en-US" sz="1800" dirty="0"/>
              <a:t>easy to get help </a:t>
            </a:r>
            <a:r>
              <a:rPr lang="en-US" sz="1800" dirty="0" smtClean="0"/>
              <a:t>when needed. </a:t>
            </a:r>
            <a:r>
              <a:rPr lang="en-US" sz="1800" dirty="0"/>
              <a:t> 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</a:p>
          <a:p>
            <a:endParaRPr lang="en-IN" sz="18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05" y="3902905"/>
            <a:ext cx="2656195" cy="26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82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GIT?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323081"/>
              </p:ext>
            </p:extLst>
          </p:nvPr>
        </p:nvGraphicFramePr>
        <p:xfrm>
          <a:off x="838200" y="1538288"/>
          <a:ext cx="10515600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2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Alternate Process 75"/>
          <p:cNvSpPr/>
          <p:nvPr/>
        </p:nvSpPr>
        <p:spPr>
          <a:xfrm>
            <a:off x="1555443" y="5004832"/>
            <a:ext cx="2104431" cy="1341561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lowchart: Magnetic Disk 64"/>
          <p:cNvSpPr/>
          <p:nvPr/>
        </p:nvSpPr>
        <p:spPr>
          <a:xfrm>
            <a:off x="9179621" y="2020033"/>
            <a:ext cx="2249605" cy="1752627"/>
          </a:xfrm>
          <a:prstGeom prst="flowChartMagneticDisk">
            <a:avLst/>
          </a:prstGeom>
          <a:solidFill>
            <a:schemeClr val="tx2"/>
          </a:solidFill>
          <a:ln w="9525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2181" y="5829422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Local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79621" y="2751167"/>
            <a:ext cx="23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Flowchart: Magnetic Disk 45"/>
          <p:cNvSpPr/>
          <p:nvPr/>
        </p:nvSpPr>
        <p:spPr>
          <a:xfrm>
            <a:off x="1410269" y="1882706"/>
            <a:ext cx="2249605" cy="175262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83824" y="2668798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Cloned 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Flowchart: Alternate Process 51"/>
          <p:cNvSpPr/>
          <p:nvPr/>
        </p:nvSpPr>
        <p:spPr>
          <a:xfrm>
            <a:off x="9483414" y="692008"/>
            <a:ext cx="1642018" cy="893542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a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repository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296904" y="1661694"/>
            <a:ext cx="0" cy="3355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82505" y="3806562"/>
            <a:ext cx="0" cy="1053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Alternate Process 55"/>
          <p:cNvSpPr/>
          <p:nvPr/>
        </p:nvSpPr>
        <p:spPr>
          <a:xfrm>
            <a:off x="4098465" y="1537789"/>
            <a:ext cx="2165659" cy="989203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Pull</a:t>
            </a:r>
            <a:r>
              <a:rPr lang="en-US" dirty="0" smtClean="0"/>
              <a:t> </a:t>
            </a:r>
            <a:r>
              <a:rPr lang="en-US" dirty="0"/>
              <a:t>changes to </a:t>
            </a:r>
            <a:r>
              <a:rPr lang="en-US" dirty="0" smtClean="0"/>
              <a:t>local </a:t>
            </a:r>
            <a:r>
              <a:rPr lang="en-US" dirty="0"/>
              <a:t>machine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176062" y="2642594"/>
            <a:ext cx="455835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/>
          <p:cNvSpPr/>
          <p:nvPr/>
        </p:nvSpPr>
        <p:spPr>
          <a:xfrm>
            <a:off x="9255454" y="4854027"/>
            <a:ext cx="2098345" cy="1064668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</a:t>
            </a:r>
            <a:r>
              <a:rPr lang="en-US" dirty="0" smtClean="0"/>
              <a:t>changes to file and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commit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Flowchart: Alternate Process 60"/>
          <p:cNvSpPr/>
          <p:nvPr/>
        </p:nvSpPr>
        <p:spPr>
          <a:xfrm>
            <a:off x="4303081" y="5035598"/>
            <a:ext cx="3070745" cy="956665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/>
              <a:t> a file to your local repo and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dirty="0" smtClean="0"/>
              <a:t> </a:t>
            </a:r>
            <a:r>
              <a:rPr lang="en-US" dirty="0"/>
              <a:t>the changes</a:t>
            </a:r>
          </a:p>
        </p:txBody>
      </p:sp>
      <p:sp>
        <p:nvSpPr>
          <p:cNvPr id="62" name="Flowchart: Alternate Process 61"/>
          <p:cNvSpPr/>
          <p:nvPr/>
        </p:nvSpPr>
        <p:spPr>
          <a:xfrm>
            <a:off x="5624045" y="3146623"/>
            <a:ext cx="1931004" cy="1106065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/>
              <a:t>changes to </a:t>
            </a:r>
            <a:r>
              <a:rPr lang="en-US" dirty="0" smtClean="0"/>
              <a:t>master branch in remote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3930402" y="5268271"/>
            <a:ext cx="0" cy="491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176062" y="3046976"/>
            <a:ext cx="455835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/>
          <p:cNvSpPr/>
          <p:nvPr/>
        </p:nvSpPr>
        <p:spPr>
          <a:xfrm>
            <a:off x="6589547" y="1496833"/>
            <a:ext cx="2264651" cy="1037328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lone</a:t>
            </a:r>
            <a:r>
              <a:rPr lang="en-US" dirty="0" smtClean="0"/>
              <a:t> </a:t>
            </a:r>
            <a:r>
              <a:rPr lang="en-US" dirty="0"/>
              <a:t>the repository to your local machine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10296904" y="3880944"/>
            <a:ext cx="0" cy="8704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76" y="5166144"/>
            <a:ext cx="668276" cy="668276"/>
          </a:xfrm>
          <a:prstGeom prst="rect">
            <a:avLst/>
          </a:prstGeom>
        </p:spPr>
      </p:pic>
      <p:cxnSp>
        <p:nvCxnSpPr>
          <p:cNvPr id="75" name="Straight Arrow Connector 74"/>
          <p:cNvCxnSpPr/>
          <p:nvPr/>
        </p:nvCxnSpPr>
        <p:spPr>
          <a:xfrm flipV="1">
            <a:off x="2826224" y="3806561"/>
            <a:ext cx="0" cy="1053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1" y="4142389"/>
            <a:ext cx="381529" cy="38152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268" y="4099198"/>
            <a:ext cx="381529" cy="38152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39" y="4157711"/>
            <a:ext cx="611204" cy="61120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813" y="3101861"/>
            <a:ext cx="497220" cy="4972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60" y="3060187"/>
            <a:ext cx="497220" cy="4972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37" y="5004832"/>
            <a:ext cx="381529" cy="3815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14" y="2603794"/>
            <a:ext cx="381529" cy="3815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37" y="2681395"/>
            <a:ext cx="381529" cy="38152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70" y="4173097"/>
            <a:ext cx="381529" cy="38152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54" y="4085539"/>
            <a:ext cx="381529" cy="3815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44" y="4169339"/>
            <a:ext cx="611204" cy="61120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478" y="2647822"/>
            <a:ext cx="496367" cy="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a "repository" (project) with a git hosting tool (like </a:t>
            </a:r>
            <a:r>
              <a:rPr lang="en-US" dirty="0" err="1"/>
              <a:t>Bitbucket</a:t>
            </a:r>
            <a:r>
              <a:rPr lang="en-US" dirty="0"/>
              <a:t>)</a:t>
            </a:r>
          </a:p>
          <a:p>
            <a:r>
              <a:rPr lang="en-US" dirty="0"/>
              <a:t>Copy (or clone) the repository to your local machine</a:t>
            </a:r>
          </a:p>
          <a:p>
            <a:r>
              <a:rPr lang="en-US" dirty="0"/>
              <a:t>Add a file to your local repo and "commit" (save) the changes</a:t>
            </a:r>
          </a:p>
          <a:p>
            <a:r>
              <a:rPr lang="en-US" dirty="0"/>
              <a:t>"Push" your changes to your master branch</a:t>
            </a:r>
          </a:p>
          <a:p>
            <a:r>
              <a:rPr lang="en-US" dirty="0"/>
              <a:t>Make a change to your file with a git hosting tool and commit</a:t>
            </a:r>
          </a:p>
          <a:p>
            <a:r>
              <a:rPr lang="en-US" dirty="0"/>
              <a:t>"Pull" the changes to your local machine</a:t>
            </a:r>
          </a:p>
          <a:p>
            <a:r>
              <a:rPr lang="en-US" dirty="0"/>
              <a:t>Create a "branch" (version), make a change, commit the change</a:t>
            </a:r>
          </a:p>
          <a:p>
            <a:r>
              <a:rPr lang="en-US" dirty="0"/>
              <a:t>Open a "pull request" (propose changes to the master branch)</a:t>
            </a:r>
          </a:p>
          <a:p>
            <a:r>
              <a:rPr lang="en-US" dirty="0"/>
              <a:t>"Merge" your branch to the master branch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9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698270"/>
            <a:ext cx="5181600" cy="449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CREATE REPOSITORIES</a:t>
            </a:r>
          </a:p>
          <a:p>
            <a:pPr marL="457200" lvl="1" indent="0"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git init [project-name</a:t>
            </a:r>
            <a:r>
              <a:rPr lang="en-I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]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entury Gothic" panose="020B0502020202020204" pitchFamily="34" charset="0"/>
              </a:rPr>
              <a:t>Creates a new local repository with the specified name</a:t>
            </a:r>
          </a:p>
          <a:p>
            <a:pPr marL="457200" lvl="1" indent="0">
              <a:buNone/>
            </a:pPr>
            <a:endParaRPr lang="en-IN" sz="18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</a:t>
            </a:r>
            <a:r>
              <a:rPr lang="en-IN" sz="1800" b="1" i="1" dirty="0">
                <a:latin typeface="Century Gothic" panose="020B0502020202020204" pitchFamily="34" charset="0"/>
              </a:rPr>
              <a:t>git clone [url]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Downloads a project and its entire version history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4996" y="168925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REMOTE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remote add origin </a:t>
            </a:r>
            <a:r>
              <a:rPr lang="en-US" sz="1800" b="1" i="1" dirty="0" smtClean="0">
                <a:latin typeface="Century Gothic" panose="020B0502020202020204" pitchFamily="34" charset="0"/>
              </a:rPr>
              <a:t>&lt;remote_ </a:t>
            </a:r>
            <a:r>
              <a:rPr lang="en-US" sz="1800" b="1" i="1" dirty="0" err="1" smtClean="0">
                <a:latin typeface="Century Gothic" panose="020B0502020202020204" pitchFamily="34" charset="0"/>
              </a:rPr>
              <a:t>repository_URL</a:t>
            </a:r>
            <a:r>
              <a:rPr lang="en-US" sz="1800" b="1" i="1" dirty="0" smtClean="0">
                <a:latin typeface="Century Gothic" panose="020B0502020202020204" pitchFamily="34" charset="0"/>
              </a:rPr>
              <a:t>&gt;</a:t>
            </a: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Sets the new remote where your local repository will be pushed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/>
            </a:r>
            <a:br>
              <a:rPr lang="en-US" sz="1800" b="1" i="1" dirty="0">
                <a:latin typeface="Century Gothic" panose="020B0502020202020204" pitchFamily="34" charset="0"/>
              </a:rPr>
            </a:br>
            <a:r>
              <a:rPr lang="en-US" sz="1800" b="1" i="1" dirty="0" smtClean="0">
                <a:latin typeface="Century Gothic" panose="020B0502020202020204" pitchFamily="34" charset="0"/>
              </a:rPr>
              <a:t/>
            </a:r>
            <a:br>
              <a:rPr lang="en-US" sz="1800" b="1" i="1" dirty="0" smtClean="0">
                <a:latin typeface="Century Gothic" panose="020B0502020202020204" pitchFamily="34" charset="0"/>
              </a:rPr>
            </a:b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remote –v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 Verifies the new remote URL</a:t>
            </a:r>
          </a:p>
          <a:p>
            <a:pPr marL="457200" lvl="1" indent="0"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40996" y="247049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 smtClean="0"/>
              <a:t>GIT COMMANDS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09" y="3361072"/>
            <a:ext cx="4456745" cy="367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09" y="4966435"/>
            <a:ext cx="4456745" cy="812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20" y="2962201"/>
            <a:ext cx="4273623" cy="398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20" y="4895448"/>
            <a:ext cx="4273623" cy="6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494852"/>
            <a:ext cx="5181600" cy="5682111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CHANGES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branch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Displays the current branch 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branch [branch-name]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Creates new branch with [branch-name]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checkout [branch-name]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Move to specified branch </a:t>
            </a:r>
          </a:p>
          <a:p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72199" y="806824"/>
            <a:ext cx="5181600" cy="5682111"/>
          </a:xfrm>
        </p:spPr>
        <p:txBody>
          <a:bodyPr/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merge [branch]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Merge branch mentioned with Currently checked out branch 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branch -d [branch-name]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dirty="0">
                <a:latin typeface="Century Gothic" panose="020B0502020202020204" pitchFamily="34" charset="0"/>
              </a:rPr>
              <a:t>Deletes the specified branch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4" y="1539811"/>
            <a:ext cx="4544192" cy="575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3" y="3392287"/>
            <a:ext cx="4544193" cy="444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45" y="4165633"/>
            <a:ext cx="4388874" cy="802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3" y="4866033"/>
            <a:ext cx="4545129" cy="915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45" y="1990525"/>
            <a:ext cx="4388874" cy="8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897</Words>
  <Application>Microsoft Office PowerPoint</Application>
  <PresentationFormat>Widescreen</PresentationFormat>
  <Paragraphs>182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Office Theme</vt:lpstr>
      <vt:lpstr>PowerPoint Presentation</vt:lpstr>
      <vt:lpstr>LEARNING GIT</vt:lpstr>
      <vt:lpstr>CONTENTS  </vt:lpstr>
      <vt:lpstr>INTRODUCTION TO GIT</vt:lpstr>
      <vt:lpstr>WHY GIT?</vt:lpstr>
      <vt:lpstr>OVERVIEW </vt:lpstr>
      <vt:lpstr>OVERVIEW </vt:lpstr>
      <vt:lpstr>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Rebase Vs Merge</vt:lpstr>
      <vt:lpstr>THANK YOU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priyanka.m</dc:creator>
  <cp:lastModifiedBy>priyanka.m</cp:lastModifiedBy>
  <cp:revision>105</cp:revision>
  <dcterms:created xsi:type="dcterms:W3CDTF">2018-07-30T04:52:47Z</dcterms:created>
  <dcterms:modified xsi:type="dcterms:W3CDTF">2018-08-02T04:46:18Z</dcterms:modified>
</cp:coreProperties>
</file>