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8" r:id="rId2"/>
    <p:sldId id="268" r:id="rId3"/>
    <p:sldId id="269" r:id="rId4"/>
    <p:sldId id="270" r:id="rId5"/>
    <p:sldId id="267" r:id="rId6"/>
    <p:sldId id="271" r:id="rId7"/>
    <p:sldId id="257" r:id="rId8"/>
    <p:sldId id="266" r:id="rId9"/>
    <p:sldId id="259" r:id="rId10"/>
    <p:sldId id="260" r:id="rId11"/>
    <p:sldId id="261" r:id="rId12"/>
    <p:sldId id="262" r:id="rId13"/>
    <p:sldId id="263"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7/5/2019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7/5/2019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7/5/2019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7/5/2019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1"/>
            <a:ext cx="9440034" cy="1130414"/>
          </a:xfrm>
        </p:spPr>
        <p:txBody>
          <a:bodyPr>
            <a:normAutofit/>
          </a:bodyPr>
          <a:lstStyle/>
          <a:p>
            <a:r>
              <a:rPr lang="en-IN" sz="6000" b="1" dirty="0">
                <a:solidFill>
                  <a:schemeClr val="tx1">
                    <a:lumMod val="75000"/>
                  </a:schemeClr>
                </a:solidFill>
                <a:effectLst>
                  <a:outerShdw blurRad="38100" dist="38100" dir="2700000" algn="tl">
                    <a:srgbClr val="000000">
                      <a:alpha val="43137"/>
                    </a:srgbClr>
                  </a:outerShdw>
                </a:effectLst>
              </a:rPr>
              <a:t>Diabetes prediction</a:t>
            </a:r>
          </a:p>
        </p:txBody>
      </p:sp>
      <p:sp>
        <p:nvSpPr>
          <p:cNvPr id="3" name="Subtitle 2"/>
          <p:cNvSpPr>
            <a:spLocks noGrp="1"/>
          </p:cNvSpPr>
          <p:nvPr>
            <p:ph type="subTitle" idx="1"/>
          </p:nvPr>
        </p:nvSpPr>
        <p:spPr>
          <a:xfrm>
            <a:off x="1370693" y="3598339"/>
            <a:ext cx="9440034" cy="2684895"/>
          </a:xfrm>
        </p:spPr>
        <p:txBody>
          <a:bodyPr>
            <a:normAutofit/>
          </a:bodyPr>
          <a:lstStyle/>
          <a:p>
            <a:pPr algn="r"/>
            <a:endParaRPr lang="en-IN" dirty="0" smtClean="0"/>
          </a:p>
          <a:p>
            <a:pPr algn="r"/>
            <a:endParaRPr lang="en-IN" dirty="0"/>
          </a:p>
          <a:p>
            <a:pPr algn="r"/>
            <a:endParaRPr lang="en-IN" dirty="0" smtClean="0"/>
          </a:p>
          <a:p>
            <a:pPr algn="r"/>
            <a:r>
              <a:rPr lang="en-IN" dirty="0" smtClean="0"/>
              <a:t>By</a:t>
            </a:r>
            <a:r>
              <a:rPr lang="en-IN" dirty="0"/>
              <a:t>:</a:t>
            </a:r>
          </a:p>
          <a:p>
            <a:pPr algn="r"/>
            <a:r>
              <a:rPr lang="en-IN" dirty="0"/>
              <a:t>Priyanka S K</a:t>
            </a:r>
          </a:p>
        </p:txBody>
      </p:sp>
    </p:spTree>
    <p:extLst>
      <p:ext uri="{BB962C8B-B14F-4D97-AF65-F5344CB8AC3E}">
        <p14:creationId xmlns:p14="http://schemas.microsoft.com/office/powerpoint/2010/main" val="2299636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u="sng" dirty="0" smtClean="0"/>
              <a:t>Expected output:</a:t>
            </a:r>
            <a:endParaRPr lang="en-IN" u="sng"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IN" sz="2400" dirty="0" smtClean="0"/>
              <a:t>The expected output will be the person is diabetic or he is not diabetic. The output will be in the format of 0 and 1.</a:t>
            </a:r>
          </a:p>
          <a:p>
            <a:pPr>
              <a:buClr>
                <a:schemeClr val="accent6">
                  <a:lumMod val="40000"/>
                  <a:lumOff val="60000"/>
                </a:schemeClr>
              </a:buClr>
              <a:buSzPct val="80000"/>
              <a:buFont typeface="Wingdings" panose="05000000000000000000" pitchFamily="2" charset="2"/>
              <a:buChar char="v"/>
            </a:pPr>
            <a:r>
              <a:rPr lang="en-IN" sz="2400" dirty="0"/>
              <a:t>The output of the prediction includes whether the person is diabetic or not. It will be in the format of 0 and 1. </a:t>
            </a:r>
          </a:p>
          <a:p>
            <a:pPr>
              <a:buClr>
                <a:schemeClr val="accent6">
                  <a:lumMod val="40000"/>
                  <a:lumOff val="60000"/>
                </a:schemeClr>
              </a:buClr>
              <a:buSzPct val="80000"/>
              <a:buFont typeface="Wingdings" panose="05000000000000000000" pitchFamily="2" charset="2"/>
              <a:buChar char="v"/>
            </a:pPr>
            <a:r>
              <a:rPr lang="en-IN" sz="2400" dirty="0" smtClean="0"/>
              <a:t>Where </a:t>
            </a:r>
            <a:r>
              <a:rPr lang="en-IN" sz="2400" dirty="0"/>
              <a:t>as 1 means the person is affected by the diabetes, 0 means he is not affected.</a:t>
            </a:r>
          </a:p>
          <a:p>
            <a:pPr>
              <a:buFont typeface="Wingdings" panose="05000000000000000000" pitchFamily="2" charset="2"/>
              <a:buChar char="v"/>
            </a:pPr>
            <a:endParaRPr lang="en-IN" sz="2400" dirty="0" smtClean="0"/>
          </a:p>
          <a:p>
            <a:pPr>
              <a:buFont typeface="Wingdings" panose="05000000000000000000" pitchFamily="2" charset="2"/>
              <a:buChar char="v"/>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8924" y="4281768"/>
            <a:ext cx="3636029" cy="2401420"/>
          </a:xfrm>
          <a:prstGeom prst="rect">
            <a:avLst/>
          </a:prstGeom>
        </p:spPr>
      </p:pic>
    </p:spTree>
    <p:extLst>
      <p:ext uri="{BB962C8B-B14F-4D97-AF65-F5344CB8AC3E}">
        <p14:creationId xmlns:p14="http://schemas.microsoft.com/office/powerpoint/2010/main" val="3744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12435 0.0169 L -0.05729 0.05695 C -0.04336 0.06597 -0.0224 0.07083 -0.00039 0.07083 C 0.02461 0.07083 0.04466 0.06597 0.05859 0.05695 L 0.12565 0.0169 " pathEditMode="relative" rAng="0" ptsTypes="AAAAA">
                                      <p:cBhvr>
                                        <p:cTn id="6" dur="2000" fill="hold"/>
                                        <p:tgtEl>
                                          <p:spTgt spid="2"/>
                                        </p:tgtEl>
                                        <p:attrNameLst>
                                          <p:attrName>ppt_x</p:attrName>
                                          <p:attrName>ppt_y</p:attrName>
                                        </p:attrNameLst>
                                      </p:cBhvr>
                                      <p:rCtr x="12500" y="2685"/>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u="sng" dirty="0">
                <a:effectLst/>
              </a:rPr>
              <a:t>stakeholders(parties) </a:t>
            </a:r>
            <a:r>
              <a:rPr lang="en-IN" sz="3600" u="sng" dirty="0" smtClean="0">
                <a:effectLst/>
              </a:rPr>
              <a:t>impacted:</a:t>
            </a:r>
            <a:endParaRPr lang="en-IN" sz="3600" u="sng" dirty="0"/>
          </a:p>
        </p:txBody>
      </p:sp>
      <p:sp>
        <p:nvSpPr>
          <p:cNvPr id="3" name="Content Placeholder 2"/>
          <p:cNvSpPr>
            <a:spLocks noGrp="1"/>
          </p:cNvSpPr>
          <p:nvPr>
            <p:ph idx="1"/>
          </p:nvPr>
        </p:nvSpPr>
        <p:spPr>
          <a:xfrm>
            <a:off x="913795" y="1732449"/>
            <a:ext cx="4693629" cy="4058751"/>
          </a:xfrm>
        </p:spPr>
        <p:txBody>
          <a:bodyPr>
            <a:normAutofit fontScale="85000" lnSpcReduction="10000"/>
          </a:bodyPr>
          <a:lstStyle/>
          <a:p>
            <a:r>
              <a:rPr lang="en-IN" sz="2400" dirty="0" smtClean="0"/>
              <a:t>The parties involved in this project is Hospital people and normal people.</a:t>
            </a:r>
          </a:p>
          <a:p>
            <a:r>
              <a:rPr lang="en-IN" sz="2400" dirty="0" smtClean="0"/>
              <a:t>It will help Doctors to get to know easily whether the person is diabetic or not. </a:t>
            </a:r>
          </a:p>
          <a:p>
            <a:r>
              <a:rPr lang="en-IN" sz="2400" dirty="0" smtClean="0"/>
              <a:t>Now a days there are some medical tests to know that whether that person is diabetic or not. We are not saying that this project will give 100 % accurate results.</a:t>
            </a:r>
          </a:p>
          <a:p>
            <a:r>
              <a:rPr lang="en-IN" sz="2400" dirty="0" smtClean="0"/>
              <a:t>But, it can help people and doctors to predict diabetes for some extend.   </a:t>
            </a:r>
            <a:endParaRPr lang="en-IN"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682" y="1580050"/>
            <a:ext cx="6114490" cy="4048125"/>
          </a:xfrm>
          <a:prstGeom prst="rect">
            <a:avLst/>
          </a:prstGeom>
        </p:spPr>
      </p:pic>
    </p:spTree>
    <p:extLst>
      <p:ext uri="{BB962C8B-B14F-4D97-AF65-F5344CB8AC3E}">
        <p14:creationId xmlns:p14="http://schemas.microsoft.com/office/powerpoint/2010/main" val="129451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effectLst/>
              </a:rPr>
              <a:t>M</a:t>
            </a:r>
            <a:r>
              <a:rPr lang="en-IN" sz="3600" dirty="0" smtClean="0">
                <a:effectLst/>
              </a:rPr>
              <a:t>ethodology </a:t>
            </a:r>
            <a:r>
              <a:rPr lang="en-IN" sz="3600" dirty="0">
                <a:effectLst/>
              </a:rPr>
              <a:t>to </a:t>
            </a:r>
            <a:r>
              <a:rPr lang="en-IN" sz="3600" dirty="0" smtClean="0">
                <a:effectLst/>
              </a:rPr>
              <a:t>work:</a:t>
            </a:r>
            <a:endParaRPr lang="en-IN" sz="3600" dirty="0"/>
          </a:p>
        </p:txBody>
      </p:sp>
      <p:sp>
        <p:nvSpPr>
          <p:cNvPr id="3" name="Content Placeholder 2"/>
          <p:cNvSpPr>
            <a:spLocks noGrp="1"/>
          </p:cNvSpPr>
          <p:nvPr>
            <p:ph idx="1"/>
          </p:nvPr>
        </p:nvSpPr>
        <p:spPr/>
        <p:txBody>
          <a:bodyPr>
            <a:normAutofit/>
          </a:bodyPr>
          <a:lstStyle/>
          <a:p>
            <a:r>
              <a:rPr lang="en-IN" sz="2400" dirty="0" smtClean="0"/>
              <a:t>There are many methodologies by which we can predict the diabetes.</a:t>
            </a:r>
          </a:p>
          <a:p>
            <a:r>
              <a:rPr lang="en-IN" sz="2400" dirty="0" smtClean="0"/>
              <a:t>The different methodology by which we tried are :</a:t>
            </a:r>
          </a:p>
          <a:p>
            <a:pPr marL="36900" indent="0">
              <a:buNone/>
            </a:pPr>
            <a:r>
              <a:rPr lang="en-IN" dirty="0" smtClean="0"/>
              <a:t>	1.SVM</a:t>
            </a:r>
            <a:endParaRPr lang="en-IN" dirty="0"/>
          </a:p>
          <a:p>
            <a:pPr marL="36900" indent="0">
              <a:buNone/>
            </a:pPr>
            <a:r>
              <a:rPr lang="en-IN" dirty="0" smtClean="0"/>
              <a:t>	2.Decision </a:t>
            </a:r>
            <a:r>
              <a:rPr lang="en-IN" dirty="0"/>
              <a:t>tree</a:t>
            </a:r>
          </a:p>
          <a:p>
            <a:pPr marL="36900" indent="0">
              <a:buNone/>
            </a:pPr>
            <a:r>
              <a:rPr lang="en-IN" dirty="0" smtClean="0"/>
              <a:t>	3</a:t>
            </a:r>
            <a:r>
              <a:rPr lang="en-IN" dirty="0"/>
              <a:t>. Logistic </a:t>
            </a:r>
            <a:r>
              <a:rPr lang="en-IN" dirty="0" smtClean="0"/>
              <a:t>Regression</a:t>
            </a:r>
          </a:p>
          <a:p>
            <a:r>
              <a:rPr lang="en-IN" dirty="0"/>
              <a:t>The methodology which worked perfect is Logistic regression.</a:t>
            </a:r>
          </a:p>
          <a:p>
            <a:r>
              <a:rPr lang="en-IN" dirty="0"/>
              <a:t>The other two didn’t gave the much accuracy as compared with the Logistic regression.</a:t>
            </a:r>
          </a:p>
          <a:p>
            <a:pPr marL="36900" indent="0">
              <a:buNone/>
            </a:pPr>
            <a:endParaRPr lang="en-IN" dirty="0"/>
          </a:p>
        </p:txBody>
      </p:sp>
    </p:spTree>
    <p:extLst>
      <p:ext uri="{BB962C8B-B14F-4D97-AF65-F5344CB8AC3E}">
        <p14:creationId xmlns:p14="http://schemas.microsoft.com/office/powerpoint/2010/main" val="320826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0" end="0"/>
                                            </p:txEl>
                                          </p:spTgt>
                                        </p:tgtEl>
                                      </p:cBhvr>
                                    </p:animEffect>
                                    <p:animScale>
                                      <p:cBhvr>
                                        <p:cTn id="12" dur="250" autoRev="1" fill="hold"/>
                                        <p:tgtEl>
                                          <p:spTgt spid="3">
                                            <p:txEl>
                                              <p:pRg st="0" end="0"/>
                                            </p:txEl>
                                          </p:spTgt>
                                        </p:tgtEl>
                                      </p:cBhvr>
                                      <p:by x="105000" y="105000"/>
                                    </p:animScale>
                                  </p:childTnLst>
                                </p:cTn>
                              </p:par>
                              <p:par>
                                <p:cTn id="13" presetID="26" presetClass="emph" presetSubtype="0" fill="hold" grpId="0" nodeType="withEffect">
                                  <p:stCondLst>
                                    <p:cond delay="0"/>
                                  </p:stCondLst>
                                  <p:childTnLst>
                                    <p:animEffect transition="out" filter="fade">
                                      <p:cBhvr>
                                        <p:cTn id="14" dur="500" tmFilter="0, 0; .2, .5; .8, .5; 1, 0"/>
                                        <p:tgtEl>
                                          <p:spTgt spid="3">
                                            <p:txEl>
                                              <p:pRg st="1" end="1"/>
                                            </p:txEl>
                                          </p:spTgt>
                                        </p:tgtEl>
                                      </p:cBhvr>
                                    </p:animEffect>
                                    <p:animScale>
                                      <p:cBhvr>
                                        <p:cTn id="15" dur="250" autoRev="1" fill="hold"/>
                                        <p:tgtEl>
                                          <p:spTgt spid="3">
                                            <p:txEl>
                                              <p:pRg st="1" end="1"/>
                                            </p:txEl>
                                          </p:spTgt>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3">
                                            <p:txEl>
                                              <p:pRg st="2" end="2"/>
                                            </p:txEl>
                                          </p:spTgt>
                                        </p:tgtEl>
                                      </p:cBhvr>
                                    </p:animEffect>
                                    <p:animScale>
                                      <p:cBhvr>
                                        <p:cTn id="18" dur="250" autoRev="1" fill="hold"/>
                                        <p:tgtEl>
                                          <p:spTgt spid="3">
                                            <p:txEl>
                                              <p:pRg st="2" end="2"/>
                                            </p:txEl>
                                          </p:spTgt>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3">
                                            <p:txEl>
                                              <p:pRg st="3" end="3"/>
                                            </p:txEl>
                                          </p:spTgt>
                                        </p:tgtEl>
                                      </p:cBhvr>
                                    </p:animEffect>
                                    <p:animScale>
                                      <p:cBhvr>
                                        <p:cTn id="21" dur="250" autoRev="1" fill="hold"/>
                                        <p:tgtEl>
                                          <p:spTgt spid="3">
                                            <p:txEl>
                                              <p:pRg st="3" end="3"/>
                                            </p:txEl>
                                          </p:spTgt>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
                                            <p:txEl>
                                              <p:pRg st="4" end="4"/>
                                            </p:txEl>
                                          </p:spTgt>
                                        </p:tgtEl>
                                      </p:cBhvr>
                                    </p:animEffect>
                                    <p:animScale>
                                      <p:cBhvr>
                                        <p:cTn id="24" dur="250" autoRev="1" fill="hold"/>
                                        <p:tgtEl>
                                          <p:spTgt spid="3">
                                            <p:txEl>
                                              <p:pRg st="4" end="4"/>
                                            </p:txEl>
                                          </p:spTgt>
                                        </p:tgtEl>
                                      </p:cBhvr>
                                      <p:by x="105000" y="105000"/>
                                    </p:animScale>
                                  </p:childTnLst>
                                </p:cTn>
                              </p:par>
                              <p:par>
                                <p:cTn id="25" presetID="26" presetClass="emph" presetSubtype="0" fill="hold" grpId="0" nodeType="withEffect">
                                  <p:stCondLst>
                                    <p:cond delay="0"/>
                                  </p:stCondLst>
                                  <p:childTnLst>
                                    <p:animEffect transition="out" filter="fade">
                                      <p:cBhvr>
                                        <p:cTn id="26" dur="500" tmFilter="0, 0; .2, .5; .8, .5; 1, 0"/>
                                        <p:tgtEl>
                                          <p:spTgt spid="3">
                                            <p:txEl>
                                              <p:pRg st="5" end="5"/>
                                            </p:txEl>
                                          </p:spTgt>
                                        </p:tgtEl>
                                      </p:cBhvr>
                                    </p:animEffect>
                                    <p:animScale>
                                      <p:cBhvr>
                                        <p:cTn id="27" dur="250" autoRev="1" fill="hold"/>
                                        <p:tgtEl>
                                          <p:spTgt spid="3">
                                            <p:txEl>
                                              <p:pRg st="5" end="5"/>
                                            </p:txEl>
                                          </p:spTgt>
                                        </p:tgtEl>
                                      </p:cBhvr>
                                      <p:by x="105000" y="105000"/>
                                    </p:animScale>
                                  </p:childTnLst>
                                </p:cTn>
                              </p:par>
                              <p:par>
                                <p:cTn id="28" presetID="26" presetClass="emph" presetSubtype="0" fill="hold" grpId="0" nodeType="withEffect">
                                  <p:stCondLst>
                                    <p:cond delay="0"/>
                                  </p:stCondLst>
                                  <p:childTnLst>
                                    <p:animEffect transition="out" filter="fade">
                                      <p:cBhvr>
                                        <p:cTn id="29" dur="500" tmFilter="0, 0; .2, .5; .8, .5; 1, 0"/>
                                        <p:tgtEl>
                                          <p:spTgt spid="3">
                                            <p:txEl>
                                              <p:pRg st="6" end="6"/>
                                            </p:txEl>
                                          </p:spTgt>
                                        </p:tgtEl>
                                      </p:cBhvr>
                                    </p:animEffect>
                                    <p:animScale>
                                      <p:cBhvr>
                                        <p:cTn id="30" dur="250" autoRev="1" fill="hold"/>
                                        <p:tgtEl>
                                          <p:spTgt spid="3">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effectLst/>
              </a:rPr>
              <a:t>Solution Description:</a:t>
            </a:r>
            <a:endParaRPr lang="en-IN" dirty="0"/>
          </a:p>
        </p:txBody>
      </p:sp>
      <p:sp>
        <p:nvSpPr>
          <p:cNvPr id="3" name="Content Placeholder 2"/>
          <p:cNvSpPr>
            <a:spLocks noGrp="1"/>
          </p:cNvSpPr>
          <p:nvPr>
            <p:ph idx="1"/>
          </p:nvPr>
        </p:nvSpPr>
        <p:spPr>
          <a:xfrm>
            <a:off x="913795" y="1732449"/>
            <a:ext cx="10353762" cy="4929608"/>
          </a:xfrm>
        </p:spPr>
        <p:txBody>
          <a:bodyPr>
            <a:normAutofit/>
          </a:bodyPr>
          <a:lstStyle/>
          <a:p>
            <a:pPr>
              <a:buClr>
                <a:schemeClr val="accent6">
                  <a:lumMod val="40000"/>
                  <a:lumOff val="60000"/>
                </a:schemeClr>
              </a:buClr>
              <a:buSzPct val="80000"/>
              <a:buFont typeface="Wingdings" panose="05000000000000000000" pitchFamily="2" charset="2"/>
              <a:buChar char="Ø"/>
            </a:pPr>
            <a:r>
              <a:rPr lang="en-IN" dirty="0"/>
              <a:t>The attributes which we are using is here is all </a:t>
            </a:r>
            <a:r>
              <a:rPr lang="en-IN" dirty="0" smtClean="0"/>
              <a:t>numeric Type.</a:t>
            </a:r>
            <a:endParaRPr lang="en-IN" dirty="0"/>
          </a:p>
          <a:p>
            <a:pPr>
              <a:buClr>
                <a:schemeClr val="accent6">
                  <a:lumMod val="40000"/>
                  <a:lumOff val="60000"/>
                </a:schemeClr>
              </a:buClr>
              <a:buSzPct val="80000"/>
              <a:buFont typeface="Wingdings" panose="05000000000000000000" pitchFamily="2" charset="2"/>
              <a:buChar char="Ø"/>
            </a:pPr>
            <a:r>
              <a:rPr lang="en-IN" dirty="0"/>
              <a:t>	The output of the prediction includes whether the person is diabetic or not. It will be in the format of 0 and 1. </a:t>
            </a:r>
            <a:r>
              <a:rPr lang="en-IN" dirty="0" smtClean="0"/>
              <a:t>where </a:t>
            </a:r>
            <a:r>
              <a:rPr lang="en-IN" dirty="0"/>
              <a:t>as 1 means the person is affected by the diabetes, 0 means he is not affected</a:t>
            </a:r>
            <a:r>
              <a:rPr lang="en-IN" dirty="0" smtClean="0"/>
              <a:t>. As we have seen in before slides.</a:t>
            </a:r>
          </a:p>
          <a:p>
            <a:pPr>
              <a:buClr>
                <a:schemeClr val="accent6">
                  <a:lumMod val="40000"/>
                  <a:lumOff val="60000"/>
                </a:schemeClr>
              </a:buClr>
              <a:buSzPct val="80000"/>
              <a:buFont typeface="Wingdings" panose="05000000000000000000" pitchFamily="2" charset="2"/>
              <a:buChar char="Ø"/>
            </a:pPr>
            <a:r>
              <a:rPr lang="en-IN" dirty="0" smtClean="0"/>
              <a:t>Now the accuracy of the model which we have build:</a:t>
            </a:r>
          </a:p>
          <a:p>
            <a:pPr lvl="1"/>
            <a:r>
              <a:rPr lang="en-GB" dirty="0"/>
              <a:t>We stared the project with how Machine learning is used in the field </a:t>
            </a:r>
            <a:r>
              <a:rPr lang="en-GB" dirty="0" smtClean="0"/>
              <a:t>of </a:t>
            </a:r>
            <a:r>
              <a:rPr lang="en-IN" dirty="0" smtClean="0"/>
              <a:t>Medical </a:t>
            </a:r>
            <a:r>
              <a:rPr lang="en-IN" dirty="0"/>
              <a:t>science.</a:t>
            </a:r>
          </a:p>
          <a:p>
            <a:pPr lvl="1"/>
            <a:r>
              <a:rPr lang="en-GB" dirty="0" smtClean="0"/>
              <a:t>Flowed </a:t>
            </a:r>
            <a:r>
              <a:rPr lang="en-GB" dirty="0"/>
              <a:t>by, we are doing the problem of Diabetic Prediction.</a:t>
            </a:r>
          </a:p>
          <a:p>
            <a:pPr lvl="1"/>
            <a:r>
              <a:rPr lang="en-GB" dirty="0" smtClean="0"/>
              <a:t>Based </a:t>
            </a:r>
            <a:r>
              <a:rPr lang="en-GB" dirty="0"/>
              <a:t>on applying several models I decided Logistic Regression as </a:t>
            </a:r>
            <a:r>
              <a:rPr lang="en-GB" dirty="0" smtClean="0"/>
              <a:t>the </a:t>
            </a:r>
            <a:r>
              <a:rPr lang="en-IN" dirty="0" smtClean="0"/>
              <a:t>best </a:t>
            </a:r>
            <a:r>
              <a:rPr lang="en-IN" dirty="0"/>
              <a:t>model</a:t>
            </a:r>
            <a:r>
              <a:rPr lang="en-IN" dirty="0" smtClean="0"/>
              <a:t>.</a:t>
            </a:r>
          </a:p>
          <a:p>
            <a:pPr lvl="1"/>
            <a:r>
              <a:rPr lang="en-IN" dirty="0" smtClean="0"/>
              <a:t>The accuracy of this model is 0.818181818182</a:t>
            </a:r>
          </a:p>
          <a:p>
            <a:pPr lvl="1"/>
            <a:r>
              <a:rPr lang="en-IN" dirty="0" smtClean="0"/>
              <a:t>Where as decision tree model is </a:t>
            </a:r>
            <a:r>
              <a:rPr lang="en-US" altLang="en-US" dirty="0" smtClean="0">
                <a:ln>
                  <a:noFill/>
                </a:ln>
                <a:solidFill>
                  <a:schemeClr val="tx1">
                    <a:lumMod val="75000"/>
                  </a:schemeClr>
                </a:solidFill>
                <a:effectLst>
                  <a:outerShdw blurRad="38100" dist="38100" dir="2700000" algn="tl">
                    <a:srgbClr val="000000">
                      <a:alpha val="43137"/>
                    </a:srgbClr>
                  </a:outerShdw>
                </a:effectLst>
                <a:cs typeface="Courier New" panose="02070309020205020404" pitchFamily="49" charset="0"/>
              </a:rPr>
              <a:t>74.0259740297402 accuracy and </a:t>
            </a:r>
            <a:r>
              <a:rPr lang="en-US" altLang="en-US" dirty="0" err="1" smtClean="0">
                <a:ln>
                  <a:noFill/>
                </a:ln>
                <a:solidFill>
                  <a:schemeClr val="tx1">
                    <a:lumMod val="75000"/>
                  </a:schemeClr>
                </a:solidFill>
                <a:effectLst>
                  <a:outerShdw blurRad="38100" dist="38100" dir="2700000" algn="tl">
                    <a:srgbClr val="000000">
                      <a:alpha val="43137"/>
                    </a:srgbClr>
                  </a:outerShdw>
                </a:effectLst>
                <a:cs typeface="Courier New" panose="02070309020205020404" pitchFamily="49" charset="0"/>
              </a:rPr>
              <a:t>svm</a:t>
            </a:r>
            <a:r>
              <a:rPr lang="en-US" altLang="en-US" dirty="0" smtClean="0">
                <a:ln>
                  <a:noFill/>
                </a:ln>
                <a:solidFill>
                  <a:schemeClr val="tx1">
                    <a:lumMod val="75000"/>
                  </a:schemeClr>
                </a:solidFill>
                <a:effectLst>
                  <a:outerShdw blurRad="38100" dist="38100" dir="2700000" algn="tl">
                    <a:srgbClr val="000000">
                      <a:alpha val="43137"/>
                    </a:srgbClr>
                  </a:outerShdw>
                </a:effectLst>
                <a:cs typeface="Courier New" panose="02070309020205020404" pitchFamily="49" charset="0"/>
              </a:rPr>
              <a:t> is 0.7272727272727273 accurate. </a:t>
            </a:r>
          </a:p>
          <a:p>
            <a:pPr lvl="1"/>
            <a:r>
              <a:rPr lang="en-US" altLang="en-US" dirty="0" smtClean="0">
                <a:ln>
                  <a:noFill/>
                </a:ln>
                <a:solidFill>
                  <a:schemeClr val="tx1">
                    <a:lumMod val="75000"/>
                  </a:schemeClr>
                </a:solidFill>
                <a:effectLst>
                  <a:outerShdw blurRad="38100" dist="38100" dir="2700000" algn="tl">
                    <a:srgbClr val="000000">
                      <a:alpha val="43137"/>
                    </a:srgbClr>
                  </a:outerShdw>
                </a:effectLst>
                <a:cs typeface="Courier New" panose="02070309020205020404" pitchFamily="49" charset="0"/>
              </a:rPr>
              <a:t>By comparing all the models accuracy we took </a:t>
            </a:r>
            <a:r>
              <a:rPr lang="en-GB" dirty="0"/>
              <a:t>Logistic Regression as the </a:t>
            </a:r>
            <a:r>
              <a:rPr lang="en-IN" dirty="0"/>
              <a:t>best </a:t>
            </a:r>
            <a:r>
              <a:rPr lang="en-IN" dirty="0" smtClean="0"/>
              <a:t>model.</a:t>
            </a:r>
            <a:endParaRPr lang="en-US" altLang="en-US" dirty="0" smtClean="0">
              <a:ln>
                <a:noFill/>
              </a:ln>
              <a:solidFill>
                <a:schemeClr val="tx1">
                  <a:lumMod val="75000"/>
                </a:schemeClr>
              </a:solidFill>
              <a:effectLst>
                <a:outerShdw blurRad="38100" dist="38100" dir="2700000" algn="tl">
                  <a:srgbClr val="000000">
                    <a:alpha val="43137"/>
                  </a:srgbClr>
                </a:outerShdw>
              </a:effectLst>
              <a:cs typeface="Courier New" panose="02070309020205020404" pitchFamily="49" charset="0"/>
            </a:endParaRPr>
          </a:p>
          <a:p>
            <a:pPr lvl="1"/>
            <a:endParaRPr lang="en-US" altLang="en-US" dirty="0" smtClean="0">
              <a:ln>
                <a:noFill/>
              </a:ln>
              <a:solidFill>
                <a:schemeClr val="tx1"/>
              </a:solidFill>
              <a:effectLst/>
              <a:latin typeface="Courier New" panose="02070309020205020404" pitchFamily="49" charset="0"/>
              <a:cs typeface="Courier New" panose="02070309020205020404" pitchFamily="49" charset="0"/>
            </a:endParaRPr>
          </a:p>
          <a:p>
            <a:pPr lvl="1"/>
            <a:endParaRPr lang="en-IN" dirty="0">
              <a:solidFill>
                <a:schemeClr val="tx1"/>
              </a:solidFill>
            </a:endParaRPr>
          </a:p>
          <a:p>
            <a:endParaRPr lang="en-IN" dirty="0"/>
          </a:p>
        </p:txBody>
      </p:sp>
    </p:spTree>
    <p:extLst>
      <p:ext uri="{BB962C8B-B14F-4D97-AF65-F5344CB8AC3E}">
        <p14:creationId xmlns:p14="http://schemas.microsoft.com/office/powerpoint/2010/main" val="214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barn(inVertical)">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wipe(down)">
                                      <p:cBhvr>
                                        <p:cTn id="33" dur="580">
                                          <p:stCondLst>
                                            <p:cond delay="0"/>
                                          </p:stCondLst>
                                        </p:cTn>
                                        <p:tgtEl>
                                          <p:spTgt spid="3">
                                            <p:txEl>
                                              <p:pRg st="2" end="2"/>
                                            </p:txEl>
                                          </p:spTgt>
                                        </p:tgtEl>
                                      </p:cBhvr>
                                    </p:animEffect>
                                    <p:anim calcmode="lin" valueType="num">
                                      <p:cBhvr>
                                        <p:cTn id="3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9" dur="26">
                                          <p:stCondLst>
                                            <p:cond delay="650"/>
                                          </p:stCondLst>
                                        </p:cTn>
                                        <p:tgtEl>
                                          <p:spTgt spid="3">
                                            <p:txEl>
                                              <p:pRg st="2" end="2"/>
                                            </p:txEl>
                                          </p:spTgt>
                                        </p:tgtEl>
                                      </p:cBhvr>
                                      <p:to x="100000" y="60000"/>
                                    </p:animScale>
                                    <p:animScale>
                                      <p:cBhvr>
                                        <p:cTn id="40" dur="166" decel="50000">
                                          <p:stCondLst>
                                            <p:cond delay="676"/>
                                          </p:stCondLst>
                                        </p:cTn>
                                        <p:tgtEl>
                                          <p:spTgt spid="3">
                                            <p:txEl>
                                              <p:pRg st="2" end="2"/>
                                            </p:txEl>
                                          </p:spTgt>
                                        </p:tgtEl>
                                      </p:cBhvr>
                                      <p:to x="100000" y="100000"/>
                                    </p:animScale>
                                    <p:animScale>
                                      <p:cBhvr>
                                        <p:cTn id="41" dur="26">
                                          <p:stCondLst>
                                            <p:cond delay="1312"/>
                                          </p:stCondLst>
                                        </p:cTn>
                                        <p:tgtEl>
                                          <p:spTgt spid="3">
                                            <p:txEl>
                                              <p:pRg st="2" end="2"/>
                                            </p:txEl>
                                          </p:spTgt>
                                        </p:tgtEl>
                                      </p:cBhvr>
                                      <p:to x="100000" y="80000"/>
                                    </p:animScale>
                                    <p:animScale>
                                      <p:cBhvr>
                                        <p:cTn id="42" dur="166" decel="50000">
                                          <p:stCondLst>
                                            <p:cond delay="1338"/>
                                          </p:stCondLst>
                                        </p:cTn>
                                        <p:tgtEl>
                                          <p:spTgt spid="3">
                                            <p:txEl>
                                              <p:pRg st="2" end="2"/>
                                            </p:txEl>
                                          </p:spTgt>
                                        </p:tgtEl>
                                      </p:cBhvr>
                                      <p:to x="100000" y="100000"/>
                                    </p:animScale>
                                    <p:animScale>
                                      <p:cBhvr>
                                        <p:cTn id="43" dur="26">
                                          <p:stCondLst>
                                            <p:cond delay="1642"/>
                                          </p:stCondLst>
                                        </p:cTn>
                                        <p:tgtEl>
                                          <p:spTgt spid="3">
                                            <p:txEl>
                                              <p:pRg st="2" end="2"/>
                                            </p:txEl>
                                          </p:spTgt>
                                        </p:tgtEl>
                                      </p:cBhvr>
                                      <p:to x="100000" y="90000"/>
                                    </p:animScale>
                                    <p:animScale>
                                      <p:cBhvr>
                                        <p:cTn id="44" dur="166" decel="50000">
                                          <p:stCondLst>
                                            <p:cond delay="1668"/>
                                          </p:stCondLst>
                                        </p:cTn>
                                        <p:tgtEl>
                                          <p:spTgt spid="3">
                                            <p:txEl>
                                              <p:pRg st="2" end="2"/>
                                            </p:txEl>
                                          </p:spTgt>
                                        </p:tgtEl>
                                      </p:cBhvr>
                                      <p:to x="100000" y="100000"/>
                                    </p:animScale>
                                    <p:animScale>
                                      <p:cBhvr>
                                        <p:cTn id="45" dur="26">
                                          <p:stCondLst>
                                            <p:cond delay="1808"/>
                                          </p:stCondLst>
                                        </p:cTn>
                                        <p:tgtEl>
                                          <p:spTgt spid="3">
                                            <p:txEl>
                                              <p:pRg st="2" end="2"/>
                                            </p:txEl>
                                          </p:spTgt>
                                        </p:tgtEl>
                                      </p:cBhvr>
                                      <p:to x="100000" y="95000"/>
                                    </p:animScale>
                                    <p:animScale>
                                      <p:cBhvr>
                                        <p:cTn id="46" dur="166" decel="50000">
                                          <p:stCondLst>
                                            <p:cond delay="1834"/>
                                          </p:stCondLst>
                                        </p:cTn>
                                        <p:tgtEl>
                                          <p:spTgt spid="3">
                                            <p:txEl>
                                              <p:pRg st="2" end="2"/>
                                            </p:txEl>
                                          </p:spTgt>
                                        </p:tgtEl>
                                      </p:cBhvr>
                                      <p:to x="100000" y="100000"/>
                                    </p:animScale>
                                  </p:childTnLst>
                                </p:cTn>
                              </p:par>
                              <p:par>
                                <p:cTn id="47" presetID="26" presetClass="entr" presetSubtype="0" fill="hold" nodeType="with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Effect transition="in" filter="wipe(down)">
                                      <p:cBhvr>
                                        <p:cTn id="49" dur="580">
                                          <p:stCondLst>
                                            <p:cond delay="0"/>
                                          </p:stCondLst>
                                        </p:cTn>
                                        <p:tgtEl>
                                          <p:spTgt spid="3">
                                            <p:txEl>
                                              <p:pRg st="3" end="3"/>
                                            </p:txEl>
                                          </p:spTgt>
                                        </p:tgtEl>
                                      </p:cBhvr>
                                    </p:animEffect>
                                    <p:anim calcmode="lin" valueType="num">
                                      <p:cBhvr>
                                        <p:cTn id="5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55" dur="26">
                                          <p:stCondLst>
                                            <p:cond delay="650"/>
                                          </p:stCondLst>
                                        </p:cTn>
                                        <p:tgtEl>
                                          <p:spTgt spid="3">
                                            <p:txEl>
                                              <p:pRg st="3" end="3"/>
                                            </p:txEl>
                                          </p:spTgt>
                                        </p:tgtEl>
                                      </p:cBhvr>
                                      <p:to x="100000" y="60000"/>
                                    </p:animScale>
                                    <p:animScale>
                                      <p:cBhvr>
                                        <p:cTn id="56" dur="166" decel="50000">
                                          <p:stCondLst>
                                            <p:cond delay="676"/>
                                          </p:stCondLst>
                                        </p:cTn>
                                        <p:tgtEl>
                                          <p:spTgt spid="3">
                                            <p:txEl>
                                              <p:pRg st="3" end="3"/>
                                            </p:txEl>
                                          </p:spTgt>
                                        </p:tgtEl>
                                      </p:cBhvr>
                                      <p:to x="100000" y="100000"/>
                                    </p:animScale>
                                    <p:animScale>
                                      <p:cBhvr>
                                        <p:cTn id="57" dur="26">
                                          <p:stCondLst>
                                            <p:cond delay="1312"/>
                                          </p:stCondLst>
                                        </p:cTn>
                                        <p:tgtEl>
                                          <p:spTgt spid="3">
                                            <p:txEl>
                                              <p:pRg st="3" end="3"/>
                                            </p:txEl>
                                          </p:spTgt>
                                        </p:tgtEl>
                                      </p:cBhvr>
                                      <p:to x="100000" y="80000"/>
                                    </p:animScale>
                                    <p:animScale>
                                      <p:cBhvr>
                                        <p:cTn id="58" dur="166" decel="50000">
                                          <p:stCondLst>
                                            <p:cond delay="1338"/>
                                          </p:stCondLst>
                                        </p:cTn>
                                        <p:tgtEl>
                                          <p:spTgt spid="3">
                                            <p:txEl>
                                              <p:pRg st="3" end="3"/>
                                            </p:txEl>
                                          </p:spTgt>
                                        </p:tgtEl>
                                      </p:cBhvr>
                                      <p:to x="100000" y="100000"/>
                                    </p:animScale>
                                    <p:animScale>
                                      <p:cBhvr>
                                        <p:cTn id="59" dur="26">
                                          <p:stCondLst>
                                            <p:cond delay="1642"/>
                                          </p:stCondLst>
                                        </p:cTn>
                                        <p:tgtEl>
                                          <p:spTgt spid="3">
                                            <p:txEl>
                                              <p:pRg st="3" end="3"/>
                                            </p:txEl>
                                          </p:spTgt>
                                        </p:tgtEl>
                                      </p:cBhvr>
                                      <p:to x="100000" y="90000"/>
                                    </p:animScale>
                                    <p:animScale>
                                      <p:cBhvr>
                                        <p:cTn id="60" dur="166" decel="50000">
                                          <p:stCondLst>
                                            <p:cond delay="1668"/>
                                          </p:stCondLst>
                                        </p:cTn>
                                        <p:tgtEl>
                                          <p:spTgt spid="3">
                                            <p:txEl>
                                              <p:pRg st="3" end="3"/>
                                            </p:txEl>
                                          </p:spTgt>
                                        </p:tgtEl>
                                      </p:cBhvr>
                                      <p:to x="100000" y="100000"/>
                                    </p:animScale>
                                    <p:animScale>
                                      <p:cBhvr>
                                        <p:cTn id="61" dur="26">
                                          <p:stCondLst>
                                            <p:cond delay="1808"/>
                                          </p:stCondLst>
                                        </p:cTn>
                                        <p:tgtEl>
                                          <p:spTgt spid="3">
                                            <p:txEl>
                                              <p:pRg st="3" end="3"/>
                                            </p:txEl>
                                          </p:spTgt>
                                        </p:tgtEl>
                                      </p:cBhvr>
                                      <p:to x="100000" y="95000"/>
                                    </p:animScale>
                                    <p:animScale>
                                      <p:cBhvr>
                                        <p:cTn id="62" dur="166" decel="50000">
                                          <p:stCondLst>
                                            <p:cond delay="1834"/>
                                          </p:stCondLst>
                                        </p:cTn>
                                        <p:tgtEl>
                                          <p:spTgt spid="3">
                                            <p:txEl>
                                              <p:pRg st="3" end="3"/>
                                            </p:txEl>
                                          </p:spTgt>
                                        </p:tgtEl>
                                      </p:cBhvr>
                                      <p:to x="100000" y="100000"/>
                                    </p:animScale>
                                  </p:childTnLst>
                                </p:cTn>
                              </p:par>
                              <p:par>
                                <p:cTn id="63" presetID="26" presetClass="entr" presetSubtype="0" fill="hold" nodeType="with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animEffect transition="in" filter="wipe(down)">
                                      <p:cBhvr>
                                        <p:cTn id="65" dur="580">
                                          <p:stCondLst>
                                            <p:cond delay="0"/>
                                          </p:stCondLst>
                                        </p:cTn>
                                        <p:tgtEl>
                                          <p:spTgt spid="3">
                                            <p:txEl>
                                              <p:pRg st="4" end="4"/>
                                            </p:txEl>
                                          </p:spTgt>
                                        </p:tgtEl>
                                      </p:cBhvr>
                                    </p:animEffect>
                                    <p:anim calcmode="lin" valueType="num">
                                      <p:cBhvr>
                                        <p:cTn id="6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1" dur="26">
                                          <p:stCondLst>
                                            <p:cond delay="650"/>
                                          </p:stCondLst>
                                        </p:cTn>
                                        <p:tgtEl>
                                          <p:spTgt spid="3">
                                            <p:txEl>
                                              <p:pRg st="4" end="4"/>
                                            </p:txEl>
                                          </p:spTgt>
                                        </p:tgtEl>
                                      </p:cBhvr>
                                      <p:to x="100000" y="60000"/>
                                    </p:animScale>
                                    <p:animScale>
                                      <p:cBhvr>
                                        <p:cTn id="72" dur="166" decel="50000">
                                          <p:stCondLst>
                                            <p:cond delay="676"/>
                                          </p:stCondLst>
                                        </p:cTn>
                                        <p:tgtEl>
                                          <p:spTgt spid="3">
                                            <p:txEl>
                                              <p:pRg st="4" end="4"/>
                                            </p:txEl>
                                          </p:spTgt>
                                        </p:tgtEl>
                                      </p:cBhvr>
                                      <p:to x="100000" y="100000"/>
                                    </p:animScale>
                                    <p:animScale>
                                      <p:cBhvr>
                                        <p:cTn id="73" dur="26">
                                          <p:stCondLst>
                                            <p:cond delay="1312"/>
                                          </p:stCondLst>
                                        </p:cTn>
                                        <p:tgtEl>
                                          <p:spTgt spid="3">
                                            <p:txEl>
                                              <p:pRg st="4" end="4"/>
                                            </p:txEl>
                                          </p:spTgt>
                                        </p:tgtEl>
                                      </p:cBhvr>
                                      <p:to x="100000" y="80000"/>
                                    </p:animScale>
                                    <p:animScale>
                                      <p:cBhvr>
                                        <p:cTn id="74" dur="166" decel="50000">
                                          <p:stCondLst>
                                            <p:cond delay="1338"/>
                                          </p:stCondLst>
                                        </p:cTn>
                                        <p:tgtEl>
                                          <p:spTgt spid="3">
                                            <p:txEl>
                                              <p:pRg st="4" end="4"/>
                                            </p:txEl>
                                          </p:spTgt>
                                        </p:tgtEl>
                                      </p:cBhvr>
                                      <p:to x="100000" y="100000"/>
                                    </p:animScale>
                                    <p:animScale>
                                      <p:cBhvr>
                                        <p:cTn id="75" dur="26">
                                          <p:stCondLst>
                                            <p:cond delay="1642"/>
                                          </p:stCondLst>
                                        </p:cTn>
                                        <p:tgtEl>
                                          <p:spTgt spid="3">
                                            <p:txEl>
                                              <p:pRg st="4" end="4"/>
                                            </p:txEl>
                                          </p:spTgt>
                                        </p:tgtEl>
                                      </p:cBhvr>
                                      <p:to x="100000" y="90000"/>
                                    </p:animScale>
                                    <p:animScale>
                                      <p:cBhvr>
                                        <p:cTn id="76" dur="166" decel="50000">
                                          <p:stCondLst>
                                            <p:cond delay="1668"/>
                                          </p:stCondLst>
                                        </p:cTn>
                                        <p:tgtEl>
                                          <p:spTgt spid="3">
                                            <p:txEl>
                                              <p:pRg st="4" end="4"/>
                                            </p:txEl>
                                          </p:spTgt>
                                        </p:tgtEl>
                                      </p:cBhvr>
                                      <p:to x="100000" y="100000"/>
                                    </p:animScale>
                                    <p:animScale>
                                      <p:cBhvr>
                                        <p:cTn id="77" dur="26">
                                          <p:stCondLst>
                                            <p:cond delay="1808"/>
                                          </p:stCondLst>
                                        </p:cTn>
                                        <p:tgtEl>
                                          <p:spTgt spid="3">
                                            <p:txEl>
                                              <p:pRg st="4" end="4"/>
                                            </p:txEl>
                                          </p:spTgt>
                                        </p:tgtEl>
                                      </p:cBhvr>
                                      <p:to x="100000" y="95000"/>
                                    </p:animScale>
                                    <p:animScale>
                                      <p:cBhvr>
                                        <p:cTn id="78" dur="166" decel="50000">
                                          <p:stCondLst>
                                            <p:cond delay="1834"/>
                                          </p:stCondLst>
                                        </p:cTn>
                                        <p:tgtEl>
                                          <p:spTgt spid="3">
                                            <p:txEl>
                                              <p:pRg st="4" end="4"/>
                                            </p:txEl>
                                          </p:spTgt>
                                        </p:tgtEl>
                                      </p:cBhvr>
                                      <p:to x="100000" y="100000"/>
                                    </p:animScale>
                                  </p:childTnLst>
                                </p:cTn>
                              </p:par>
                              <p:par>
                                <p:cTn id="79" presetID="26" presetClass="entr" presetSubtype="0" fill="hold" nodeType="withEffect">
                                  <p:stCondLst>
                                    <p:cond delay="0"/>
                                  </p:stCondLst>
                                  <p:childTnLst>
                                    <p:set>
                                      <p:cBhvr>
                                        <p:cTn id="80" dur="1" fill="hold">
                                          <p:stCondLst>
                                            <p:cond delay="0"/>
                                          </p:stCondLst>
                                        </p:cTn>
                                        <p:tgtEl>
                                          <p:spTgt spid="3">
                                            <p:txEl>
                                              <p:pRg st="5" end="5"/>
                                            </p:txEl>
                                          </p:spTgt>
                                        </p:tgtEl>
                                        <p:attrNameLst>
                                          <p:attrName>style.visibility</p:attrName>
                                        </p:attrNameLst>
                                      </p:cBhvr>
                                      <p:to>
                                        <p:strVal val="visible"/>
                                      </p:to>
                                    </p:set>
                                    <p:animEffect transition="in" filter="wipe(down)">
                                      <p:cBhvr>
                                        <p:cTn id="81" dur="580">
                                          <p:stCondLst>
                                            <p:cond delay="0"/>
                                          </p:stCondLst>
                                        </p:cTn>
                                        <p:tgtEl>
                                          <p:spTgt spid="3">
                                            <p:txEl>
                                              <p:pRg st="5" end="5"/>
                                            </p:txEl>
                                          </p:spTgt>
                                        </p:tgtEl>
                                      </p:cBhvr>
                                    </p:animEffect>
                                    <p:anim calcmode="lin" valueType="num">
                                      <p:cBhvr>
                                        <p:cTn id="8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7" dur="26">
                                          <p:stCondLst>
                                            <p:cond delay="650"/>
                                          </p:stCondLst>
                                        </p:cTn>
                                        <p:tgtEl>
                                          <p:spTgt spid="3">
                                            <p:txEl>
                                              <p:pRg st="5" end="5"/>
                                            </p:txEl>
                                          </p:spTgt>
                                        </p:tgtEl>
                                      </p:cBhvr>
                                      <p:to x="100000" y="60000"/>
                                    </p:animScale>
                                    <p:animScale>
                                      <p:cBhvr>
                                        <p:cTn id="88" dur="166" decel="50000">
                                          <p:stCondLst>
                                            <p:cond delay="676"/>
                                          </p:stCondLst>
                                        </p:cTn>
                                        <p:tgtEl>
                                          <p:spTgt spid="3">
                                            <p:txEl>
                                              <p:pRg st="5" end="5"/>
                                            </p:txEl>
                                          </p:spTgt>
                                        </p:tgtEl>
                                      </p:cBhvr>
                                      <p:to x="100000" y="100000"/>
                                    </p:animScale>
                                    <p:animScale>
                                      <p:cBhvr>
                                        <p:cTn id="89" dur="26">
                                          <p:stCondLst>
                                            <p:cond delay="1312"/>
                                          </p:stCondLst>
                                        </p:cTn>
                                        <p:tgtEl>
                                          <p:spTgt spid="3">
                                            <p:txEl>
                                              <p:pRg st="5" end="5"/>
                                            </p:txEl>
                                          </p:spTgt>
                                        </p:tgtEl>
                                      </p:cBhvr>
                                      <p:to x="100000" y="80000"/>
                                    </p:animScale>
                                    <p:animScale>
                                      <p:cBhvr>
                                        <p:cTn id="90" dur="166" decel="50000">
                                          <p:stCondLst>
                                            <p:cond delay="1338"/>
                                          </p:stCondLst>
                                        </p:cTn>
                                        <p:tgtEl>
                                          <p:spTgt spid="3">
                                            <p:txEl>
                                              <p:pRg st="5" end="5"/>
                                            </p:txEl>
                                          </p:spTgt>
                                        </p:tgtEl>
                                      </p:cBhvr>
                                      <p:to x="100000" y="100000"/>
                                    </p:animScale>
                                    <p:animScale>
                                      <p:cBhvr>
                                        <p:cTn id="91" dur="26">
                                          <p:stCondLst>
                                            <p:cond delay="1642"/>
                                          </p:stCondLst>
                                        </p:cTn>
                                        <p:tgtEl>
                                          <p:spTgt spid="3">
                                            <p:txEl>
                                              <p:pRg st="5" end="5"/>
                                            </p:txEl>
                                          </p:spTgt>
                                        </p:tgtEl>
                                      </p:cBhvr>
                                      <p:to x="100000" y="90000"/>
                                    </p:animScale>
                                    <p:animScale>
                                      <p:cBhvr>
                                        <p:cTn id="92" dur="166" decel="50000">
                                          <p:stCondLst>
                                            <p:cond delay="1668"/>
                                          </p:stCondLst>
                                        </p:cTn>
                                        <p:tgtEl>
                                          <p:spTgt spid="3">
                                            <p:txEl>
                                              <p:pRg st="5" end="5"/>
                                            </p:txEl>
                                          </p:spTgt>
                                        </p:tgtEl>
                                      </p:cBhvr>
                                      <p:to x="100000" y="100000"/>
                                    </p:animScale>
                                    <p:animScale>
                                      <p:cBhvr>
                                        <p:cTn id="93" dur="26">
                                          <p:stCondLst>
                                            <p:cond delay="1808"/>
                                          </p:stCondLst>
                                        </p:cTn>
                                        <p:tgtEl>
                                          <p:spTgt spid="3">
                                            <p:txEl>
                                              <p:pRg st="5" end="5"/>
                                            </p:txEl>
                                          </p:spTgt>
                                        </p:tgtEl>
                                      </p:cBhvr>
                                      <p:to x="100000" y="95000"/>
                                    </p:animScale>
                                    <p:animScale>
                                      <p:cBhvr>
                                        <p:cTn id="94" dur="166" decel="50000">
                                          <p:stCondLst>
                                            <p:cond delay="1834"/>
                                          </p:stCondLst>
                                        </p:cTn>
                                        <p:tgtEl>
                                          <p:spTgt spid="3">
                                            <p:txEl>
                                              <p:pRg st="5" end="5"/>
                                            </p:txEl>
                                          </p:spTgt>
                                        </p:tgtEl>
                                      </p:cBhvr>
                                      <p:to x="100000" y="100000"/>
                                    </p:animScale>
                                  </p:childTnLst>
                                </p:cTn>
                              </p:par>
                              <p:par>
                                <p:cTn id="95" presetID="26" presetClass="entr" presetSubtype="0" fill="hold" nodeType="withEffect">
                                  <p:stCondLst>
                                    <p:cond delay="0"/>
                                  </p:stCondLst>
                                  <p:childTnLst>
                                    <p:set>
                                      <p:cBhvr>
                                        <p:cTn id="96" dur="1" fill="hold">
                                          <p:stCondLst>
                                            <p:cond delay="0"/>
                                          </p:stCondLst>
                                        </p:cTn>
                                        <p:tgtEl>
                                          <p:spTgt spid="3">
                                            <p:txEl>
                                              <p:pRg st="6" end="6"/>
                                            </p:txEl>
                                          </p:spTgt>
                                        </p:tgtEl>
                                        <p:attrNameLst>
                                          <p:attrName>style.visibility</p:attrName>
                                        </p:attrNameLst>
                                      </p:cBhvr>
                                      <p:to>
                                        <p:strVal val="visible"/>
                                      </p:to>
                                    </p:set>
                                    <p:animEffect transition="in" filter="wipe(down)">
                                      <p:cBhvr>
                                        <p:cTn id="97" dur="580">
                                          <p:stCondLst>
                                            <p:cond delay="0"/>
                                          </p:stCondLst>
                                        </p:cTn>
                                        <p:tgtEl>
                                          <p:spTgt spid="3">
                                            <p:txEl>
                                              <p:pRg st="6" end="6"/>
                                            </p:txEl>
                                          </p:spTgt>
                                        </p:tgtEl>
                                      </p:cBhvr>
                                    </p:animEffect>
                                    <p:anim calcmode="lin" valueType="num">
                                      <p:cBhvr>
                                        <p:cTn id="9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6" end="6"/>
                                            </p:txEl>
                                          </p:spTgt>
                                        </p:tgtEl>
                                      </p:cBhvr>
                                      <p:to x="100000" y="60000"/>
                                    </p:animScale>
                                    <p:animScale>
                                      <p:cBhvr>
                                        <p:cTn id="104" dur="166" decel="50000">
                                          <p:stCondLst>
                                            <p:cond delay="676"/>
                                          </p:stCondLst>
                                        </p:cTn>
                                        <p:tgtEl>
                                          <p:spTgt spid="3">
                                            <p:txEl>
                                              <p:pRg st="6" end="6"/>
                                            </p:txEl>
                                          </p:spTgt>
                                        </p:tgtEl>
                                      </p:cBhvr>
                                      <p:to x="100000" y="100000"/>
                                    </p:animScale>
                                    <p:animScale>
                                      <p:cBhvr>
                                        <p:cTn id="105" dur="26">
                                          <p:stCondLst>
                                            <p:cond delay="1312"/>
                                          </p:stCondLst>
                                        </p:cTn>
                                        <p:tgtEl>
                                          <p:spTgt spid="3">
                                            <p:txEl>
                                              <p:pRg st="6" end="6"/>
                                            </p:txEl>
                                          </p:spTgt>
                                        </p:tgtEl>
                                      </p:cBhvr>
                                      <p:to x="100000" y="80000"/>
                                    </p:animScale>
                                    <p:animScale>
                                      <p:cBhvr>
                                        <p:cTn id="106" dur="166" decel="50000">
                                          <p:stCondLst>
                                            <p:cond delay="1338"/>
                                          </p:stCondLst>
                                        </p:cTn>
                                        <p:tgtEl>
                                          <p:spTgt spid="3">
                                            <p:txEl>
                                              <p:pRg st="6" end="6"/>
                                            </p:txEl>
                                          </p:spTgt>
                                        </p:tgtEl>
                                      </p:cBhvr>
                                      <p:to x="100000" y="100000"/>
                                    </p:animScale>
                                    <p:animScale>
                                      <p:cBhvr>
                                        <p:cTn id="107" dur="26">
                                          <p:stCondLst>
                                            <p:cond delay="1642"/>
                                          </p:stCondLst>
                                        </p:cTn>
                                        <p:tgtEl>
                                          <p:spTgt spid="3">
                                            <p:txEl>
                                              <p:pRg st="6" end="6"/>
                                            </p:txEl>
                                          </p:spTgt>
                                        </p:tgtEl>
                                      </p:cBhvr>
                                      <p:to x="100000" y="90000"/>
                                    </p:animScale>
                                    <p:animScale>
                                      <p:cBhvr>
                                        <p:cTn id="108" dur="166" decel="50000">
                                          <p:stCondLst>
                                            <p:cond delay="1668"/>
                                          </p:stCondLst>
                                        </p:cTn>
                                        <p:tgtEl>
                                          <p:spTgt spid="3">
                                            <p:txEl>
                                              <p:pRg st="6" end="6"/>
                                            </p:txEl>
                                          </p:spTgt>
                                        </p:tgtEl>
                                      </p:cBhvr>
                                      <p:to x="100000" y="100000"/>
                                    </p:animScale>
                                    <p:animScale>
                                      <p:cBhvr>
                                        <p:cTn id="109" dur="26">
                                          <p:stCondLst>
                                            <p:cond delay="1808"/>
                                          </p:stCondLst>
                                        </p:cTn>
                                        <p:tgtEl>
                                          <p:spTgt spid="3">
                                            <p:txEl>
                                              <p:pRg st="6" end="6"/>
                                            </p:txEl>
                                          </p:spTgt>
                                        </p:tgtEl>
                                      </p:cBhvr>
                                      <p:to x="100000" y="95000"/>
                                    </p:animScale>
                                    <p:animScale>
                                      <p:cBhvr>
                                        <p:cTn id="110" dur="166" decel="50000">
                                          <p:stCondLst>
                                            <p:cond delay="1834"/>
                                          </p:stCondLst>
                                        </p:cTn>
                                        <p:tgtEl>
                                          <p:spTgt spid="3">
                                            <p:txEl>
                                              <p:pRg st="6" end="6"/>
                                            </p:txEl>
                                          </p:spTgt>
                                        </p:tgtEl>
                                      </p:cBhvr>
                                      <p:to x="100000" y="100000"/>
                                    </p:animScale>
                                  </p:childTnLst>
                                </p:cTn>
                              </p:par>
                              <p:par>
                                <p:cTn id="111" presetID="26" presetClass="entr" presetSubtype="0" fill="hold" nodeType="withEffect">
                                  <p:stCondLst>
                                    <p:cond delay="0"/>
                                  </p:stCondLst>
                                  <p:childTnLst>
                                    <p:set>
                                      <p:cBhvr>
                                        <p:cTn id="112" dur="1" fill="hold">
                                          <p:stCondLst>
                                            <p:cond delay="0"/>
                                          </p:stCondLst>
                                        </p:cTn>
                                        <p:tgtEl>
                                          <p:spTgt spid="3">
                                            <p:txEl>
                                              <p:pRg st="7" end="7"/>
                                            </p:txEl>
                                          </p:spTgt>
                                        </p:tgtEl>
                                        <p:attrNameLst>
                                          <p:attrName>style.visibility</p:attrName>
                                        </p:attrNameLst>
                                      </p:cBhvr>
                                      <p:to>
                                        <p:strVal val="visible"/>
                                      </p:to>
                                    </p:set>
                                    <p:animEffect transition="in" filter="wipe(down)">
                                      <p:cBhvr>
                                        <p:cTn id="113" dur="580">
                                          <p:stCondLst>
                                            <p:cond delay="0"/>
                                          </p:stCondLst>
                                        </p:cTn>
                                        <p:tgtEl>
                                          <p:spTgt spid="3">
                                            <p:txEl>
                                              <p:pRg st="7" end="7"/>
                                            </p:txEl>
                                          </p:spTgt>
                                        </p:tgtEl>
                                      </p:cBhvr>
                                    </p:animEffect>
                                    <p:anim calcmode="lin" valueType="num">
                                      <p:cBhvr>
                                        <p:cTn id="11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1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1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1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1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19" dur="26">
                                          <p:stCondLst>
                                            <p:cond delay="650"/>
                                          </p:stCondLst>
                                        </p:cTn>
                                        <p:tgtEl>
                                          <p:spTgt spid="3">
                                            <p:txEl>
                                              <p:pRg st="7" end="7"/>
                                            </p:txEl>
                                          </p:spTgt>
                                        </p:tgtEl>
                                      </p:cBhvr>
                                      <p:to x="100000" y="60000"/>
                                    </p:animScale>
                                    <p:animScale>
                                      <p:cBhvr>
                                        <p:cTn id="120" dur="166" decel="50000">
                                          <p:stCondLst>
                                            <p:cond delay="676"/>
                                          </p:stCondLst>
                                        </p:cTn>
                                        <p:tgtEl>
                                          <p:spTgt spid="3">
                                            <p:txEl>
                                              <p:pRg st="7" end="7"/>
                                            </p:txEl>
                                          </p:spTgt>
                                        </p:tgtEl>
                                      </p:cBhvr>
                                      <p:to x="100000" y="100000"/>
                                    </p:animScale>
                                    <p:animScale>
                                      <p:cBhvr>
                                        <p:cTn id="121" dur="26">
                                          <p:stCondLst>
                                            <p:cond delay="1312"/>
                                          </p:stCondLst>
                                        </p:cTn>
                                        <p:tgtEl>
                                          <p:spTgt spid="3">
                                            <p:txEl>
                                              <p:pRg st="7" end="7"/>
                                            </p:txEl>
                                          </p:spTgt>
                                        </p:tgtEl>
                                      </p:cBhvr>
                                      <p:to x="100000" y="80000"/>
                                    </p:animScale>
                                    <p:animScale>
                                      <p:cBhvr>
                                        <p:cTn id="122" dur="166" decel="50000">
                                          <p:stCondLst>
                                            <p:cond delay="1338"/>
                                          </p:stCondLst>
                                        </p:cTn>
                                        <p:tgtEl>
                                          <p:spTgt spid="3">
                                            <p:txEl>
                                              <p:pRg st="7" end="7"/>
                                            </p:txEl>
                                          </p:spTgt>
                                        </p:tgtEl>
                                      </p:cBhvr>
                                      <p:to x="100000" y="100000"/>
                                    </p:animScale>
                                    <p:animScale>
                                      <p:cBhvr>
                                        <p:cTn id="123" dur="26">
                                          <p:stCondLst>
                                            <p:cond delay="1642"/>
                                          </p:stCondLst>
                                        </p:cTn>
                                        <p:tgtEl>
                                          <p:spTgt spid="3">
                                            <p:txEl>
                                              <p:pRg st="7" end="7"/>
                                            </p:txEl>
                                          </p:spTgt>
                                        </p:tgtEl>
                                      </p:cBhvr>
                                      <p:to x="100000" y="90000"/>
                                    </p:animScale>
                                    <p:animScale>
                                      <p:cBhvr>
                                        <p:cTn id="124" dur="166" decel="50000">
                                          <p:stCondLst>
                                            <p:cond delay="1668"/>
                                          </p:stCondLst>
                                        </p:cTn>
                                        <p:tgtEl>
                                          <p:spTgt spid="3">
                                            <p:txEl>
                                              <p:pRg st="7" end="7"/>
                                            </p:txEl>
                                          </p:spTgt>
                                        </p:tgtEl>
                                      </p:cBhvr>
                                      <p:to x="100000" y="100000"/>
                                    </p:animScale>
                                    <p:animScale>
                                      <p:cBhvr>
                                        <p:cTn id="125" dur="26">
                                          <p:stCondLst>
                                            <p:cond delay="1808"/>
                                          </p:stCondLst>
                                        </p:cTn>
                                        <p:tgtEl>
                                          <p:spTgt spid="3">
                                            <p:txEl>
                                              <p:pRg st="7" end="7"/>
                                            </p:txEl>
                                          </p:spTgt>
                                        </p:tgtEl>
                                      </p:cBhvr>
                                      <p:to x="100000" y="95000"/>
                                    </p:animScale>
                                    <p:animScale>
                                      <p:cBhvr>
                                        <p:cTn id="126" dur="166" decel="50000">
                                          <p:stCondLst>
                                            <p:cond delay="1834"/>
                                          </p:stCondLst>
                                        </p:cTn>
                                        <p:tgtEl>
                                          <p:spTgt spid="3">
                                            <p:txEl>
                                              <p:pRg st="7" end="7"/>
                                            </p:txEl>
                                          </p:spTgt>
                                        </p:tgtEl>
                                      </p:cBhvr>
                                      <p:to x="100000" y="100000"/>
                                    </p:animScale>
                                  </p:childTnLst>
                                </p:cTn>
                              </p:par>
                              <p:par>
                                <p:cTn id="127" presetID="26" presetClass="entr" presetSubtype="0" fill="hold" nodeType="withEffect">
                                  <p:stCondLst>
                                    <p:cond delay="0"/>
                                  </p:stCondLst>
                                  <p:childTnLst>
                                    <p:set>
                                      <p:cBhvr>
                                        <p:cTn id="128" dur="1" fill="hold">
                                          <p:stCondLst>
                                            <p:cond delay="0"/>
                                          </p:stCondLst>
                                        </p:cTn>
                                        <p:tgtEl>
                                          <p:spTgt spid="3">
                                            <p:txEl>
                                              <p:pRg st="8" end="8"/>
                                            </p:txEl>
                                          </p:spTgt>
                                        </p:tgtEl>
                                        <p:attrNameLst>
                                          <p:attrName>style.visibility</p:attrName>
                                        </p:attrNameLst>
                                      </p:cBhvr>
                                      <p:to>
                                        <p:strVal val="visible"/>
                                      </p:to>
                                    </p:set>
                                    <p:animEffect transition="in" filter="wipe(down)">
                                      <p:cBhvr>
                                        <p:cTn id="129" dur="580">
                                          <p:stCondLst>
                                            <p:cond delay="0"/>
                                          </p:stCondLst>
                                        </p:cTn>
                                        <p:tgtEl>
                                          <p:spTgt spid="3">
                                            <p:txEl>
                                              <p:pRg st="8" end="8"/>
                                            </p:txEl>
                                          </p:spTgt>
                                        </p:tgtEl>
                                      </p:cBhvr>
                                    </p:animEffect>
                                    <p:anim calcmode="lin" valueType="num">
                                      <p:cBhvr>
                                        <p:cTn id="130"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31"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32"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33"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34"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35" dur="26">
                                          <p:stCondLst>
                                            <p:cond delay="650"/>
                                          </p:stCondLst>
                                        </p:cTn>
                                        <p:tgtEl>
                                          <p:spTgt spid="3">
                                            <p:txEl>
                                              <p:pRg st="8" end="8"/>
                                            </p:txEl>
                                          </p:spTgt>
                                        </p:tgtEl>
                                      </p:cBhvr>
                                      <p:to x="100000" y="60000"/>
                                    </p:animScale>
                                    <p:animScale>
                                      <p:cBhvr>
                                        <p:cTn id="136" dur="166" decel="50000">
                                          <p:stCondLst>
                                            <p:cond delay="676"/>
                                          </p:stCondLst>
                                        </p:cTn>
                                        <p:tgtEl>
                                          <p:spTgt spid="3">
                                            <p:txEl>
                                              <p:pRg st="8" end="8"/>
                                            </p:txEl>
                                          </p:spTgt>
                                        </p:tgtEl>
                                      </p:cBhvr>
                                      <p:to x="100000" y="100000"/>
                                    </p:animScale>
                                    <p:animScale>
                                      <p:cBhvr>
                                        <p:cTn id="137" dur="26">
                                          <p:stCondLst>
                                            <p:cond delay="1312"/>
                                          </p:stCondLst>
                                        </p:cTn>
                                        <p:tgtEl>
                                          <p:spTgt spid="3">
                                            <p:txEl>
                                              <p:pRg st="8" end="8"/>
                                            </p:txEl>
                                          </p:spTgt>
                                        </p:tgtEl>
                                      </p:cBhvr>
                                      <p:to x="100000" y="80000"/>
                                    </p:animScale>
                                    <p:animScale>
                                      <p:cBhvr>
                                        <p:cTn id="138" dur="166" decel="50000">
                                          <p:stCondLst>
                                            <p:cond delay="1338"/>
                                          </p:stCondLst>
                                        </p:cTn>
                                        <p:tgtEl>
                                          <p:spTgt spid="3">
                                            <p:txEl>
                                              <p:pRg st="8" end="8"/>
                                            </p:txEl>
                                          </p:spTgt>
                                        </p:tgtEl>
                                      </p:cBhvr>
                                      <p:to x="100000" y="100000"/>
                                    </p:animScale>
                                    <p:animScale>
                                      <p:cBhvr>
                                        <p:cTn id="139" dur="26">
                                          <p:stCondLst>
                                            <p:cond delay="1642"/>
                                          </p:stCondLst>
                                        </p:cTn>
                                        <p:tgtEl>
                                          <p:spTgt spid="3">
                                            <p:txEl>
                                              <p:pRg st="8" end="8"/>
                                            </p:txEl>
                                          </p:spTgt>
                                        </p:tgtEl>
                                      </p:cBhvr>
                                      <p:to x="100000" y="90000"/>
                                    </p:animScale>
                                    <p:animScale>
                                      <p:cBhvr>
                                        <p:cTn id="140" dur="166" decel="50000">
                                          <p:stCondLst>
                                            <p:cond delay="1668"/>
                                          </p:stCondLst>
                                        </p:cTn>
                                        <p:tgtEl>
                                          <p:spTgt spid="3">
                                            <p:txEl>
                                              <p:pRg st="8" end="8"/>
                                            </p:txEl>
                                          </p:spTgt>
                                        </p:tgtEl>
                                      </p:cBhvr>
                                      <p:to x="100000" y="100000"/>
                                    </p:animScale>
                                    <p:animScale>
                                      <p:cBhvr>
                                        <p:cTn id="141" dur="26">
                                          <p:stCondLst>
                                            <p:cond delay="1808"/>
                                          </p:stCondLst>
                                        </p:cTn>
                                        <p:tgtEl>
                                          <p:spTgt spid="3">
                                            <p:txEl>
                                              <p:pRg st="8" end="8"/>
                                            </p:txEl>
                                          </p:spTgt>
                                        </p:tgtEl>
                                      </p:cBhvr>
                                      <p:to x="100000" y="95000"/>
                                    </p:animScale>
                                    <p:animScale>
                                      <p:cBhvr>
                                        <p:cTn id="142" dur="166" decel="50000">
                                          <p:stCondLst>
                                            <p:cond delay="1834"/>
                                          </p:stCondLst>
                                        </p:cTn>
                                        <p:tgtEl>
                                          <p:spTgt spid="3">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effectLst/>
              </a:rPr>
              <a:t>Lessons learnt:</a:t>
            </a:r>
            <a:endParaRPr lang="en-IN" dirty="0"/>
          </a:p>
        </p:txBody>
      </p:sp>
      <p:sp>
        <p:nvSpPr>
          <p:cNvPr id="3" name="Content Placeholder 2"/>
          <p:cNvSpPr>
            <a:spLocks noGrp="1"/>
          </p:cNvSpPr>
          <p:nvPr>
            <p:ph idx="1"/>
          </p:nvPr>
        </p:nvSpPr>
        <p:spPr/>
        <p:txBody>
          <a:bodyPr/>
          <a:lstStyle/>
          <a:p>
            <a:r>
              <a:rPr lang="en-IN" dirty="0" smtClean="0"/>
              <a:t>The lessons I learnt through this project is how to build the different prediction models like </a:t>
            </a:r>
            <a:r>
              <a:rPr lang="en-IN" dirty="0" err="1" smtClean="0"/>
              <a:t>SVM,Decision</a:t>
            </a:r>
            <a:r>
              <a:rPr lang="en-IN" dirty="0" smtClean="0"/>
              <a:t> tree, </a:t>
            </a:r>
            <a:r>
              <a:rPr lang="en-IN" dirty="0"/>
              <a:t>Logistic </a:t>
            </a:r>
            <a:r>
              <a:rPr lang="en-IN" dirty="0" smtClean="0"/>
              <a:t>Regression.</a:t>
            </a:r>
            <a:endParaRPr lang="en-IN" dirty="0"/>
          </a:p>
          <a:p>
            <a:r>
              <a:rPr lang="en-IN" dirty="0" smtClean="0"/>
              <a:t>As we have started it with machine learning and how the machine learning is used in the field of medical science. </a:t>
            </a:r>
          </a:p>
          <a:p>
            <a:pPr marL="36900"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0153" y="3254188"/>
            <a:ext cx="3108231" cy="258408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900" y="3254188"/>
            <a:ext cx="3465818" cy="2584086"/>
          </a:xfrm>
          <a:prstGeom prst="rect">
            <a:avLst/>
          </a:prstGeom>
        </p:spPr>
      </p:pic>
    </p:spTree>
    <p:extLst>
      <p:ext uri="{BB962C8B-B14F-4D97-AF65-F5344CB8AC3E}">
        <p14:creationId xmlns:p14="http://schemas.microsoft.com/office/powerpoint/2010/main" val="11838860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rot="19541476">
            <a:off x="3071302" y="2073692"/>
            <a:ext cx="8076858" cy="4058751"/>
          </a:xfrm>
        </p:spPr>
        <p:txBody>
          <a:bodyPr>
            <a:normAutofit/>
          </a:bodyPr>
          <a:lstStyle/>
          <a:p>
            <a:pPr marL="36900" indent="0">
              <a:buNone/>
            </a:pPr>
            <a:r>
              <a:rPr lang="en-IN" sz="9600" b="1" i="1" dirty="0" smtClean="0"/>
              <a:t>Thank you</a:t>
            </a:r>
            <a:endParaRPr lang="en-IN" sz="9600" b="1" i="1" dirty="0"/>
          </a:p>
        </p:txBody>
      </p:sp>
    </p:spTree>
    <p:extLst>
      <p:ext uri="{BB962C8B-B14F-4D97-AF65-F5344CB8AC3E}">
        <p14:creationId xmlns:p14="http://schemas.microsoft.com/office/powerpoint/2010/main" val="1578830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a:xfrm>
            <a:off x="913795" y="609601"/>
            <a:ext cx="10353762" cy="5181600"/>
          </a:xfrm>
        </p:spPr>
        <p:txBody>
          <a:bodyPr>
            <a:normAutofit/>
          </a:bodyPr>
          <a:lstStyle/>
          <a:p>
            <a:r>
              <a:rPr lang="en-IN" sz="3200" u="sng" dirty="0"/>
              <a:t>Introduction </a:t>
            </a:r>
            <a:r>
              <a:rPr lang="en-IN" sz="3200" u="sng" dirty="0" smtClean="0"/>
              <a:t>to </a:t>
            </a:r>
            <a:r>
              <a:rPr lang="en-IN" sz="3200" u="sng" dirty="0"/>
              <a:t>Machine </a:t>
            </a:r>
            <a:r>
              <a:rPr lang="en-IN" sz="3200" u="sng" dirty="0" smtClean="0"/>
              <a:t>Learning</a:t>
            </a:r>
          </a:p>
          <a:p>
            <a:pPr marL="36900" indent="0">
              <a:buNone/>
            </a:pPr>
            <a:r>
              <a:rPr lang="en-IN" sz="3200" dirty="0"/>
              <a:t>	</a:t>
            </a:r>
            <a:r>
              <a:rPr lang="en-GB" dirty="0" smtClean="0"/>
              <a:t>In </a:t>
            </a:r>
            <a:r>
              <a:rPr lang="en-GB" dirty="0"/>
              <a:t>machine learning, computers apply </a:t>
            </a:r>
            <a:r>
              <a:rPr lang="en-GB" b="1" dirty="0"/>
              <a:t>statistical</a:t>
            </a:r>
          </a:p>
          <a:p>
            <a:pPr marL="36900" indent="0">
              <a:buNone/>
            </a:pPr>
            <a:r>
              <a:rPr lang="en-GB" b="1" dirty="0"/>
              <a:t>learning </a:t>
            </a:r>
            <a:r>
              <a:rPr lang="en-GB" dirty="0"/>
              <a:t>techniques to automatically identify patterns in</a:t>
            </a:r>
          </a:p>
          <a:p>
            <a:pPr marL="36900" indent="0">
              <a:buNone/>
            </a:pPr>
            <a:r>
              <a:rPr lang="en-GB" dirty="0"/>
              <a:t>data. These techniques can be used to make highly</a:t>
            </a:r>
          </a:p>
          <a:p>
            <a:pPr marL="36900" indent="0">
              <a:buNone/>
            </a:pPr>
            <a:r>
              <a:rPr lang="en-IN" dirty="0" smtClean="0"/>
              <a:t>accurate </a:t>
            </a:r>
            <a:r>
              <a:rPr lang="en-IN" dirty="0" err="1" smtClean="0"/>
              <a:t>predicttions</a:t>
            </a:r>
            <a:r>
              <a:rPr lang="en-IN" dirty="0" smtClean="0"/>
              <a:t>.</a:t>
            </a:r>
          </a:p>
          <a:p>
            <a:pPr marL="36900" indent="0">
              <a:buNone/>
            </a:pPr>
            <a:endParaRPr lang="en-IN" sz="3200" dirty="0"/>
          </a:p>
          <a:p>
            <a:pPr marL="36900" indent="0">
              <a:buNone/>
            </a:pPr>
            <a:endParaRPr lang="en-IN" sz="3200" dirty="0" smtClean="0"/>
          </a:p>
        </p:txBody>
      </p:sp>
      <p:pic>
        <p:nvPicPr>
          <p:cNvPr id="4" name="Content Placeholder 3"/>
          <p:cNvPicPr>
            <a:picLocks noChangeAspect="1"/>
          </p:cNvPicPr>
          <p:nvPr/>
        </p:nvPicPr>
        <p:blipFill>
          <a:blip r:embed="rId2"/>
          <a:stretch>
            <a:fillRect/>
          </a:stretch>
        </p:blipFill>
        <p:spPr>
          <a:xfrm>
            <a:off x="7793977" y="719439"/>
            <a:ext cx="3191192" cy="2371739"/>
          </a:xfrm>
          <a:prstGeom prst="rect">
            <a:avLst/>
          </a:prstGeom>
          <a:effectLst>
            <a:outerShdw blurRad="25400" dir="17880000">
              <a:srgbClr val="000000">
                <a:alpha val="46000"/>
              </a:srgbClr>
            </a:outerShdw>
          </a:effectLst>
        </p:spPr>
      </p:pic>
      <p:pic>
        <p:nvPicPr>
          <p:cNvPr id="5" name="Picture 4"/>
          <p:cNvPicPr>
            <a:picLocks noChangeAspect="1"/>
          </p:cNvPicPr>
          <p:nvPr/>
        </p:nvPicPr>
        <p:blipFill>
          <a:blip r:embed="rId3"/>
          <a:stretch>
            <a:fillRect/>
          </a:stretch>
        </p:blipFill>
        <p:spPr>
          <a:xfrm>
            <a:off x="359165" y="3670634"/>
            <a:ext cx="11218753" cy="2837742"/>
          </a:xfrm>
          <a:prstGeom prst="rect">
            <a:avLst/>
          </a:prstGeom>
        </p:spPr>
      </p:pic>
    </p:spTree>
    <p:extLst>
      <p:ext uri="{BB962C8B-B14F-4D97-AF65-F5344CB8AC3E}">
        <p14:creationId xmlns:p14="http://schemas.microsoft.com/office/powerpoint/2010/main" val="225308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61366"/>
            <a:ext cx="10353762" cy="493954"/>
          </a:xfrm>
        </p:spPr>
        <p:txBody>
          <a:bodyPr>
            <a:normAutofit fontScale="90000"/>
          </a:bodyPr>
          <a:lstStyle/>
          <a:p>
            <a:pPr algn="l"/>
            <a:r>
              <a:rPr lang="en-IN" dirty="0" smtClean="0"/>
              <a:t>Back Diabetes and Machin Learning use:</a:t>
            </a:r>
            <a:endParaRPr lang="en-IN" dirty="0"/>
          </a:p>
        </p:txBody>
      </p:sp>
      <p:sp>
        <p:nvSpPr>
          <p:cNvPr id="3" name="Content Placeholder 2"/>
          <p:cNvSpPr>
            <a:spLocks noGrp="1"/>
          </p:cNvSpPr>
          <p:nvPr>
            <p:ph idx="1"/>
          </p:nvPr>
        </p:nvSpPr>
        <p:spPr>
          <a:xfrm>
            <a:off x="913795" y="820271"/>
            <a:ext cx="10353762" cy="5378823"/>
          </a:xfrm>
        </p:spPr>
        <p:txBody>
          <a:bodyPr>
            <a:normAutofit/>
          </a:bodyPr>
          <a:lstStyle/>
          <a:p>
            <a:r>
              <a:rPr lang="en-GB" dirty="0"/>
              <a:t>Diabetes is one of deadliest diseases in the world. It is not only a disease but also a creator of different kinds of diseases like heart attack, blindness, kidney diseases, etc</a:t>
            </a:r>
            <a:r>
              <a:rPr lang="en-GB" dirty="0" smtClean="0"/>
              <a:t>.</a:t>
            </a:r>
          </a:p>
          <a:p>
            <a:r>
              <a:rPr lang="en-GB" dirty="0"/>
              <a:t>The normal identifying process is that patients need to visit a diagnostic </a:t>
            </a:r>
            <a:r>
              <a:rPr lang="en-GB" dirty="0" err="1"/>
              <a:t>center</a:t>
            </a:r>
            <a:r>
              <a:rPr lang="en-GB" dirty="0"/>
              <a:t>, consult their doctor, and sit tight for a day or more to get their reports. </a:t>
            </a:r>
            <a:endParaRPr lang="en-GB" dirty="0" smtClean="0"/>
          </a:p>
          <a:p>
            <a:r>
              <a:rPr lang="en-GB" dirty="0"/>
              <a:t>Moreover, every time they want to get their diagnosis report, they have to waste their money in </a:t>
            </a:r>
            <a:r>
              <a:rPr lang="en-GB" dirty="0" smtClean="0"/>
              <a:t>vain</a:t>
            </a:r>
          </a:p>
          <a:p>
            <a:r>
              <a:rPr lang="en-GB" dirty="0" smtClean="0"/>
              <a:t>Diabetes </a:t>
            </a:r>
            <a:r>
              <a:rPr lang="en-GB" dirty="0"/>
              <a:t>Mellitus (DM) is defined as a group of metabolic disorders mainly caused by abnormal insulin secretion and/or action. Insulin deficiency results in elevated blood glucose levels (</a:t>
            </a:r>
            <a:r>
              <a:rPr lang="en-GB" dirty="0" err="1"/>
              <a:t>hyperglycemia</a:t>
            </a:r>
            <a:r>
              <a:rPr lang="en-GB" dirty="0"/>
              <a:t>) and impaired metabolism of carbohydrates, fat and proteins</a:t>
            </a:r>
            <a:r>
              <a:rPr lang="en-GB" dirty="0" smtClean="0"/>
              <a:t>.</a:t>
            </a:r>
          </a:p>
          <a:p>
            <a:r>
              <a:rPr lang="en-GB" dirty="0"/>
              <a:t>DM is one of the most common endocrine disorders, affecting more than 200 million people worldwide. The onset of diabetes is estimated to rise dramatically in the upcoming years</a:t>
            </a:r>
            <a:r>
              <a:rPr lang="en-GB" dirty="0" smtClean="0"/>
              <a:t>.</a:t>
            </a:r>
          </a:p>
        </p:txBody>
      </p:sp>
    </p:spTree>
    <p:extLst>
      <p:ext uri="{BB962C8B-B14F-4D97-AF65-F5344CB8AC3E}">
        <p14:creationId xmlns:p14="http://schemas.microsoft.com/office/powerpoint/2010/main" val="3446194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74320"/>
            <a:ext cx="10353762" cy="836023"/>
          </a:xfrm>
        </p:spPr>
        <p:txBody>
          <a:bodyPr/>
          <a:lstStyle/>
          <a:p>
            <a:pPr algn="l"/>
            <a:r>
              <a:rPr lang="en-GB" dirty="0" smtClean="0">
                <a:effectLst/>
              </a:rPr>
              <a:t>Death rate due </a:t>
            </a:r>
            <a:r>
              <a:rPr lang="en-GB" dirty="0">
                <a:effectLst/>
              </a:rPr>
              <a:t>to </a:t>
            </a:r>
            <a:r>
              <a:rPr lang="en-GB" dirty="0" smtClean="0">
                <a:effectLst/>
              </a:rPr>
              <a:t>diabetes:</a:t>
            </a:r>
            <a:endParaRPr lang="en-IN" dirty="0"/>
          </a:p>
        </p:txBody>
      </p:sp>
      <p:sp>
        <p:nvSpPr>
          <p:cNvPr id="3" name="Content Placeholder 2"/>
          <p:cNvSpPr>
            <a:spLocks noGrp="1"/>
          </p:cNvSpPr>
          <p:nvPr>
            <p:ph idx="1"/>
          </p:nvPr>
        </p:nvSpPr>
        <p:spPr>
          <a:xfrm>
            <a:off x="87991" y="1280160"/>
            <a:ext cx="5382502" cy="4680857"/>
          </a:xfrm>
        </p:spPr>
        <p:txBody>
          <a:bodyPr>
            <a:normAutofit/>
          </a:bodyPr>
          <a:lstStyle/>
          <a:p>
            <a:r>
              <a:rPr lang="en-GB" sz="1800" dirty="0">
                <a:effectLst/>
              </a:rPr>
              <a:t>Deaths due to diabetes accounted for 3.1% (95% uncertainty interval [UI]: 2.9–3.3) of all deaths in India in 2016, up from 0.98% (95% UI: 0.87–1.1) of all deaths in 1990. </a:t>
            </a:r>
            <a:endParaRPr lang="en-GB" sz="1800" dirty="0" smtClean="0">
              <a:effectLst/>
            </a:endParaRPr>
          </a:p>
          <a:p>
            <a:r>
              <a:rPr lang="en-GB" sz="1800" dirty="0" smtClean="0">
                <a:effectLst/>
              </a:rPr>
              <a:t>Diabetes </a:t>
            </a:r>
            <a:r>
              <a:rPr lang="en-GB" sz="1800" dirty="0">
                <a:effectLst/>
              </a:rPr>
              <a:t>and </a:t>
            </a:r>
            <a:r>
              <a:rPr lang="en-GB" sz="1800" dirty="0" err="1">
                <a:effectLst/>
              </a:rPr>
              <a:t>hyperglycemia</a:t>
            </a:r>
            <a:r>
              <a:rPr lang="en-GB" sz="1800" dirty="0">
                <a:effectLst/>
              </a:rPr>
              <a:t> accounted for 27.5 million disability-adjusted life years in 2016, of which diabetes accounted for 10 million</a:t>
            </a:r>
            <a:r>
              <a:rPr lang="en-GB" sz="1800" dirty="0" smtClean="0">
                <a:effectLst/>
              </a:rPr>
              <a:t>.</a:t>
            </a:r>
          </a:p>
          <a:p>
            <a:r>
              <a:rPr lang="en-GB" sz="1800" dirty="0">
                <a:effectLst/>
              </a:rPr>
              <a:t>Diabetes contributes to the causation of ischemic heart disease, stroke, CKD, peripheral artery disease, specific cancers, and tuberculosis via intermediate </a:t>
            </a:r>
            <a:r>
              <a:rPr lang="en-GB" sz="1800" dirty="0" err="1">
                <a:effectLst/>
              </a:rPr>
              <a:t>hyperglycemia</a:t>
            </a:r>
            <a:r>
              <a:rPr lang="en-GB" sz="1800" dirty="0">
                <a:effectLst/>
              </a:rPr>
              <a:t>.</a:t>
            </a:r>
          </a:p>
          <a:p>
            <a:r>
              <a:rPr lang="en-GB" sz="1800" dirty="0">
                <a:effectLst/>
              </a:rPr>
              <a:t>High body mass index, dietary factors (diet low in fruits, nuts and seeds, and whole grains), and tobacco use were the most important risk factors for diabetes.</a:t>
            </a:r>
            <a:endParaRPr lang="en-IN" sz="1800" dirty="0"/>
          </a:p>
          <a:p>
            <a:endParaRPr lang="en-GB" dirty="0" smtClean="0"/>
          </a:p>
          <a:p>
            <a:endParaRPr lang="en-GB" dirty="0"/>
          </a:p>
          <a:p>
            <a:endParaRPr lang="en-GB" dirty="0" smtClean="0"/>
          </a:p>
          <a:p>
            <a:endParaRPr lang="en-GB" dirty="0"/>
          </a:p>
          <a:p>
            <a:endParaRPr lang="en-GB" dirty="0" smtClean="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493" y="953589"/>
            <a:ext cx="6622869" cy="5334001"/>
          </a:xfrm>
          <a:prstGeom prst="rect">
            <a:avLst/>
          </a:prstGeom>
        </p:spPr>
      </p:pic>
    </p:spTree>
    <p:extLst>
      <p:ext uri="{BB962C8B-B14F-4D97-AF65-F5344CB8AC3E}">
        <p14:creationId xmlns:p14="http://schemas.microsoft.com/office/powerpoint/2010/main" val="792927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endParaRPr lang="en-IN" sz="3100" dirty="0"/>
          </a:p>
        </p:txBody>
      </p:sp>
      <p:pic>
        <p:nvPicPr>
          <p:cNvPr id="6" name="Content Placeholder 5"/>
          <p:cNvPicPr>
            <a:picLocks noGrp="1" noChangeAspect="1"/>
          </p:cNvPicPr>
          <p:nvPr>
            <p:ph idx="1"/>
          </p:nvPr>
        </p:nvPicPr>
        <p:blipFill>
          <a:blip r:embed="rId2"/>
          <a:stretch>
            <a:fillRect/>
          </a:stretch>
        </p:blipFill>
        <p:spPr>
          <a:xfrm>
            <a:off x="484094" y="403412"/>
            <a:ext cx="10783463" cy="6199094"/>
          </a:xfrm>
          <a:prstGeom prst="rect">
            <a:avLst/>
          </a:prstGeom>
        </p:spPr>
      </p:pic>
    </p:spTree>
    <p:extLst>
      <p:ext uri="{BB962C8B-B14F-4D97-AF65-F5344CB8AC3E}">
        <p14:creationId xmlns:p14="http://schemas.microsoft.com/office/powerpoint/2010/main" val="3195755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300749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09006"/>
            <a:ext cx="10353762" cy="900780"/>
          </a:xfrm>
        </p:spPr>
        <p:txBody>
          <a:bodyPr>
            <a:normAutofit/>
          </a:bodyPr>
          <a:lstStyle/>
          <a:p>
            <a:pPr algn="l"/>
            <a:r>
              <a:rPr lang="en-IN" sz="3200" u="sng" dirty="0" smtClean="0"/>
              <a:t>Problem Statement:</a:t>
            </a:r>
            <a:endParaRPr lang="en-IN" sz="3200" u="sng" dirty="0"/>
          </a:p>
        </p:txBody>
      </p:sp>
      <p:sp>
        <p:nvSpPr>
          <p:cNvPr id="3" name="Content Placeholder 2"/>
          <p:cNvSpPr>
            <a:spLocks noGrp="1"/>
          </p:cNvSpPr>
          <p:nvPr>
            <p:ph idx="1"/>
          </p:nvPr>
        </p:nvSpPr>
        <p:spPr>
          <a:xfrm>
            <a:off x="913795" y="875211"/>
            <a:ext cx="10353762" cy="4915989"/>
          </a:xfrm>
        </p:spPr>
        <p:txBody>
          <a:bodyPr>
            <a:normAutofit lnSpcReduction="10000"/>
          </a:bodyPr>
          <a:lstStyle/>
          <a:p>
            <a:pPr>
              <a:buClr>
                <a:schemeClr val="accent6">
                  <a:lumMod val="40000"/>
                  <a:lumOff val="60000"/>
                </a:schemeClr>
              </a:buClr>
              <a:buSzPct val="80000"/>
              <a:buFont typeface="Wingdings" panose="05000000000000000000" pitchFamily="2" charset="2"/>
              <a:buChar char="Ø"/>
            </a:pPr>
            <a:r>
              <a:rPr lang="en-GB" dirty="0"/>
              <a:t>Machine learning is the scientific field dealing with the ways in which machines learn from experience. The purpose of machine learning is the construction of computer systems that can adapt and learn from their </a:t>
            </a:r>
            <a:r>
              <a:rPr lang="en-IN" dirty="0"/>
              <a:t>experience. </a:t>
            </a:r>
            <a:endParaRPr lang="en-IN" dirty="0" smtClean="0"/>
          </a:p>
          <a:p>
            <a:pPr>
              <a:buClr>
                <a:schemeClr val="accent6">
                  <a:lumMod val="40000"/>
                  <a:lumOff val="60000"/>
                </a:schemeClr>
              </a:buClr>
              <a:buSzPct val="80000"/>
              <a:buFont typeface="Wingdings" panose="05000000000000000000" pitchFamily="2" charset="2"/>
              <a:buChar char="Ø"/>
            </a:pPr>
            <a:r>
              <a:rPr lang="en-IN" dirty="0" smtClean="0"/>
              <a:t>Here is the Project based on Machine learning to help the people to predict the Diabetes before going for the medical check-ups.</a:t>
            </a:r>
            <a:endParaRPr lang="en-IN" dirty="0"/>
          </a:p>
          <a:p>
            <a:pPr>
              <a:buClr>
                <a:schemeClr val="accent6">
                  <a:lumMod val="40000"/>
                  <a:lumOff val="60000"/>
                </a:schemeClr>
              </a:buClr>
              <a:buSzPct val="80000"/>
              <a:buFont typeface="Wingdings" panose="05000000000000000000" pitchFamily="2" charset="2"/>
              <a:buChar char="Ø"/>
            </a:pPr>
            <a:r>
              <a:rPr lang="en-IN" dirty="0"/>
              <a:t>	</a:t>
            </a:r>
            <a:r>
              <a:rPr lang="en-IN" dirty="0" smtClean="0"/>
              <a:t>This prediction will be based on some of the attributes like glucose level of the body, insulin, whether the patient have diacetates during the pregnancy?, etc.</a:t>
            </a:r>
          </a:p>
          <a:p>
            <a:pPr>
              <a:buClr>
                <a:schemeClr val="accent6">
                  <a:lumMod val="40000"/>
                  <a:lumOff val="60000"/>
                </a:schemeClr>
              </a:buClr>
              <a:buSzPct val="80000"/>
              <a:buFont typeface="Wingdings" panose="05000000000000000000" pitchFamily="2" charset="2"/>
              <a:buChar char="Ø"/>
            </a:pPr>
            <a:r>
              <a:rPr lang="en-IN" dirty="0"/>
              <a:t>	</a:t>
            </a:r>
            <a:r>
              <a:rPr lang="en-IN" dirty="0" smtClean="0"/>
              <a:t>The attributes which we are using is here is all numeric values.</a:t>
            </a:r>
          </a:p>
          <a:p>
            <a:pPr>
              <a:buClr>
                <a:schemeClr val="accent6">
                  <a:lumMod val="40000"/>
                  <a:lumOff val="60000"/>
                </a:schemeClr>
              </a:buClr>
              <a:buSzPct val="80000"/>
              <a:buFont typeface="Wingdings" panose="05000000000000000000" pitchFamily="2" charset="2"/>
              <a:buChar char="Ø"/>
            </a:pPr>
            <a:r>
              <a:rPr lang="en-IN" dirty="0"/>
              <a:t>	T</a:t>
            </a:r>
            <a:r>
              <a:rPr lang="en-IN" dirty="0" smtClean="0"/>
              <a:t>he output of the prediction includes whether the person is diabetic or not. It will be in the format of 0 and 1. </a:t>
            </a:r>
          </a:p>
          <a:p>
            <a:pPr>
              <a:buClr>
                <a:schemeClr val="accent6">
                  <a:lumMod val="40000"/>
                  <a:lumOff val="60000"/>
                </a:schemeClr>
              </a:buClr>
              <a:buSzPct val="80000"/>
              <a:buFont typeface="Wingdings" panose="05000000000000000000" pitchFamily="2" charset="2"/>
              <a:buChar char="Ø"/>
            </a:pPr>
            <a:r>
              <a:rPr lang="en-IN" dirty="0"/>
              <a:t>	</a:t>
            </a:r>
            <a:r>
              <a:rPr lang="en-IN" dirty="0" smtClean="0"/>
              <a:t>where as 1 means the person is affected by the diabetes</a:t>
            </a:r>
            <a:r>
              <a:rPr lang="en-IN" dirty="0" smtClean="0"/>
              <a:t>,</a:t>
            </a:r>
          </a:p>
          <a:p>
            <a:pPr marL="36900" indent="0">
              <a:buClr>
                <a:schemeClr val="accent6">
                  <a:lumMod val="40000"/>
                  <a:lumOff val="60000"/>
                </a:schemeClr>
              </a:buClr>
              <a:buSzPct val="80000"/>
              <a:buNone/>
            </a:pPr>
            <a:r>
              <a:rPr lang="en-IN" dirty="0" smtClean="0"/>
              <a:t> </a:t>
            </a:r>
            <a:r>
              <a:rPr lang="en-IN" dirty="0" smtClean="0"/>
              <a:t>0 means he is not affected.</a:t>
            </a:r>
          </a:p>
          <a:p>
            <a:pPr marL="36900" indent="0">
              <a:buClr>
                <a:schemeClr val="accent6">
                  <a:lumMod val="40000"/>
                  <a:lumOff val="60000"/>
                </a:schemeClr>
              </a:buClr>
              <a:buSzPct val="80000"/>
              <a:buNone/>
            </a:pPr>
            <a:r>
              <a:rPr lang="en-IN"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8891" y="4200524"/>
            <a:ext cx="3902081" cy="2213339"/>
          </a:xfrm>
          <a:prstGeom prst="rect">
            <a:avLst/>
          </a:prstGeom>
        </p:spPr>
      </p:pic>
    </p:spTree>
    <p:extLst>
      <p:ext uri="{BB962C8B-B14F-4D97-AF65-F5344CB8AC3E}">
        <p14:creationId xmlns:p14="http://schemas.microsoft.com/office/powerpoint/2010/main" val="332830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anim calcmode="lin" valueType="num">
                                      <p:cBhvr additive="base">
                                        <p:cTn id="6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5" end="5"/>
                                            </p:txEl>
                                          </p:spTgt>
                                        </p:tgtEl>
                                        <p:attrNameLst>
                                          <p:attrName>style.visibility</p:attrName>
                                        </p:attrNameLst>
                                      </p:cBhvr>
                                      <p:to>
                                        <p:strVal val="visible"/>
                                      </p:to>
                                    </p:set>
                                    <p:anim calcmode="lin" valueType="num">
                                      <p:cBhvr additive="base">
                                        <p:cTn id="6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
                                            <p:txEl>
                                              <p:pRg st="6" end="6"/>
                                            </p:txEl>
                                          </p:spTgt>
                                        </p:tgtEl>
                                        <p:attrNameLst>
                                          <p:attrName>style.visibility</p:attrName>
                                        </p:attrNameLst>
                                      </p:cBhvr>
                                      <p:to>
                                        <p:strVal val="visible"/>
                                      </p:to>
                                    </p:set>
                                    <p:anim calcmode="lin" valueType="num">
                                      <p:cBhvr additive="base">
                                        <p:cTn id="7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anim calcmode="lin" valueType="num">
                                      <p:cBhvr additive="base">
                                        <p:cTn id="7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30630"/>
            <a:ext cx="10353762" cy="653142"/>
          </a:xfrm>
        </p:spPr>
        <p:txBody>
          <a:bodyPr>
            <a:normAutofit fontScale="90000"/>
          </a:bodyPr>
          <a:lstStyle/>
          <a:p>
            <a:r>
              <a:rPr lang="en-IN" dirty="0" smtClean="0"/>
              <a:t>Steps to solve the Machine learning Problem:</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86615172"/>
              </p:ext>
            </p:extLst>
          </p:nvPr>
        </p:nvGraphicFramePr>
        <p:xfrm>
          <a:off x="470264" y="1026566"/>
          <a:ext cx="11364684" cy="5648554"/>
        </p:xfrm>
        <a:graphic>
          <a:graphicData uri="http://schemas.openxmlformats.org/drawingml/2006/table">
            <a:tbl>
              <a:tblPr firstRow="1" bandRow="1">
                <a:tableStyleId>{0505E3EF-67EA-436B-97B2-0124C06EBD24}</a:tableStyleId>
              </a:tblPr>
              <a:tblGrid>
                <a:gridCol w="4127862">
                  <a:extLst>
                    <a:ext uri="{9D8B030D-6E8A-4147-A177-3AD203B41FA5}">
                      <a16:colId xmlns:a16="http://schemas.microsoft.com/office/drawing/2014/main" val="370587597"/>
                    </a:ext>
                  </a:extLst>
                </a:gridCol>
                <a:gridCol w="3448594">
                  <a:extLst>
                    <a:ext uri="{9D8B030D-6E8A-4147-A177-3AD203B41FA5}">
                      <a16:colId xmlns:a16="http://schemas.microsoft.com/office/drawing/2014/main" val="3239401123"/>
                    </a:ext>
                  </a:extLst>
                </a:gridCol>
                <a:gridCol w="3788228">
                  <a:extLst>
                    <a:ext uri="{9D8B030D-6E8A-4147-A177-3AD203B41FA5}">
                      <a16:colId xmlns:a16="http://schemas.microsoft.com/office/drawing/2014/main" val="3833806848"/>
                    </a:ext>
                  </a:extLst>
                </a:gridCol>
              </a:tblGrid>
              <a:tr h="3159137">
                <a:tc>
                  <a:txBody>
                    <a:bodyPr/>
                    <a:lstStyle/>
                    <a:p>
                      <a:pPr algn="ctr"/>
                      <a:r>
                        <a:rPr lang="en-GB" sz="1400" b="0" dirty="0" smtClean="0"/>
                        <a:t>1. Strategy: matching the problem with the solution</a:t>
                      </a:r>
                      <a:endParaRPr lang="en-IN" sz="1400" b="0" dirty="0"/>
                    </a:p>
                  </a:txBody>
                  <a:tcPr/>
                </a:tc>
                <a:tc>
                  <a:txBody>
                    <a:bodyPr/>
                    <a:lstStyle/>
                    <a:p>
                      <a:r>
                        <a:rPr lang="en-IN" sz="1400" b="0" dirty="0" smtClean="0"/>
                        <a:t>2. Dataset preparation and </a:t>
                      </a:r>
                      <a:r>
                        <a:rPr lang="en-IN" sz="1400" b="0" dirty="0" err="1" smtClean="0"/>
                        <a:t>preprocessing</a:t>
                      </a:r>
                      <a:endParaRPr lang="en-IN" sz="1400" b="0" dirty="0" smtClean="0"/>
                    </a:p>
                    <a:p>
                      <a:r>
                        <a:rPr lang="en-IN" sz="1400" b="0" dirty="0" smtClean="0"/>
                        <a:t>  2.1Data collection</a:t>
                      </a:r>
                    </a:p>
                    <a:p>
                      <a:r>
                        <a:rPr lang="en-IN" sz="1400" b="0" dirty="0" smtClean="0"/>
                        <a:t>  2.2Data visualization</a:t>
                      </a:r>
                    </a:p>
                    <a:p>
                      <a:r>
                        <a:rPr lang="en-IN" sz="1400" b="0" dirty="0" smtClean="0"/>
                        <a:t>  2.3Labeling</a:t>
                      </a:r>
                    </a:p>
                    <a:p>
                      <a:r>
                        <a:rPr lang="en-IN" sz="1400" b="0" dirty="0" smtClean="0"/>
                        <a:t>  2.4Data selection</a:t>
                      </a:r>
                    </a:p>
                    <a:p>
                      <a:r>
                        <a:rPr lang="en-IN" sz="1400" b="0" dirty="0" smtClean="0"/>
                        <a:t>  2.5Data </a:t>
                      </a:r>
                      <a:r>
                        <a:rPr lang="en-IN" sz="1400" b="0" dirty="0" err="1" smtClean="0"/>
                        <a:t>preprocessing</a:t>
                      </a:r>
                      <a:endParaRPr lang="en-IN" sz="1400" b="0" dirty="0" smtClean="0"/>
                    </a:p>
                    <a:p>
                      <a:r>
                        <a:rPr lang="en-IN" sz="1400" b="0" dirty="0" smtClean="0"/>
                        <a:t>        2.5.1Data formatting.</a:t>
                      </a:r>
                    </a:p>
                    <a:p>
                      <a:r>
                        <a:rPr lang="en-IN" sz="1400" b="0" dirty="0" smtClean="0"/>
                        <a:t>        2.5.2Data cleaning.</a:t>
                      </a:r>
                    </a:p>
                    <a:p>
                      <a:r>
                        <a:rPr lang="en-IN" sz="1400" b="0" dirty="0" smtClean="0"/>
                        <a:t>        2.5.3Data anonymization.</a:t>
                      </a:r>
                    </a:p>
                    <a:p>
                      <a:r>
                        <a:rPr lang="en-IN" sz="1400" b="0" dirty="0" smtClean="0"/>
                        <a:t>        2.5.4Data Sampling.</a:t>
                      </a:r>
                    </a:p>
                    <a:p>
                      <a:r>
                        <a:rPr lang="en-IN" sz="1400" b="0" dirty="0" smtClean="0"/>
                        <a:t>   2.6Data transformation</a:t>
                      </a:r>
                    </a:p>
                    <a:p>
                      <a:r>
                        <a:rPr lang="en-IN" sz="1400" b="0" dirty="0" smtClean="0"/>
                        <a:t>        2.6.1Scaling</a:t>
                      </a:r>
                    </a:p>
                    <a:p>
                      <a:r>
                        <a:rPr lang="en-IN" sz="1400" b="0" dirty="0" smtClean="0"/>
                        <a:t>        2.6.2Decomposition.</a:t>
                      </a:r>
                    </a:p>
                    <a:p>
                      <a:r>
                        <a:rPr lang="en-IN" sz="1400" b="0" dirty="0" smtClean="0"/>
                        <a:t>        2.6.3Aggregation.</a:t>
                      </a:r>
                      <a:endParaRPr lang="en-IN" sz="1400" b="0" dirty="0"/>
                    </a:p>
                  </a:txBody>
                  <a:tcPr/>
                </a:tc>
                <a:tc>
                  <a:txBody>
                    <a:bodyPr/>
                    <a:lstStyle/>
                    <a:p>
                      <a:r>
                        <a:rPr lang="en-IN" sz="1400" b="0" dirty="0" smtClean="0"/>
                        <a:t>3. Dataset splitting</a:t>
                      </a:r>
                    </a:p>
                    <a:p>
                      <a:r>
                        <a:rPr lang="en-IN" sz="1400" b="0" dirty="0" smtClean="0"/>
                        <a:t>      3.1training sets.</a:t>
                      </a:r>
                    </a:p>
                    <a:p>
                      <a:r>
                        <a:rPr lang="en-IN" sz="1400" b="0" dirty="0" smtClean="0"/>
                        <a:t>      3.2test sets.</a:t>
                      </a:r>
                    </a:p>
                    <a:p>
                      <a:r>
                        <a:rPr lang="en-IN" sz="1400" b="0" dirty="0" smtClean="0"/>
                        <a:t>      3.3validation sets.</a:t>
                      </a:r>
                      <a:endParaRPr lang="en-IN" sz="1400" b="0" dirty="0"/>
                    </a:p>
                  </a:txBody>
                  <a:tcPr/>
                </a:tc>
                <a:extLst>
                  <a:ext uri="{0D108BD9-81ED-4DB2-BD59-A6C34878D82A}">
                    <a16:rowId xmlns:a16="http://schemas.microsoft.com/office/drawing/2014/main" val="3884927462"/>
                  </a:ext>
                </a:extLst>
              </a:tr>
              <a:tr h="2489417">
                <a:tc>
                  <a:txBody>
                    <a:bodyPr/>
                    <a:lstStyle/>
                    <a:p>
                      <a:r>
                        <a:rPr lang="en-GB" sz="1400" dirty="0" smtClean="0"/>
                        <a:t>4. </a:t>
                      </a:r>
                      <a:r>
                        <a:rPr lang="en-GB" sz="1400" dirty="0" err="1" smtClean="0"/>
                        <a:t>Modeling</a:t>
                      </a:r>
                      <a:endParaRPr lang="en-GB" sz="1400" dirty="0" smtClean="0"/>
                    </a:p>
                    <a:p>
                      <a:r>
                        <a:rPr lang="en-GB" sz="1400" dirty="0" smtClean="0"/>
                        <a:t>    4.1Model training</a:t>
                      </a:r>
                    </a:p>
                    <a:p>
                      <a:r>
                        <a:rPr lang="en-GB" sz="1400" dirty="0" smtClean="0"/>
                        <a:t>         4.1.1supervised learning</a:t>
                      </a:r>
                    </a:p>
                    <a:p>
                      <a:r>
                        <a:rPr lang="en-GB" sz="1400" dirty="0" smtClean="0"/>
                        <a:t>         4.1.2unsupervised learning. </a:t>
                      </a:r>
                    </a:p>
                    <a:p>
                      <a:r>
                        <a:rPr lang="en-GB" sz="1400" dirty="0" smtClean="0"/>
                        <a:t>    4.2Model evaluation and testing</a:t>
                      </a:r>
                    </a:p>
                    <a:p>
                      <a:r>
                        <a:rPr lang="en-GB" sz="1400" dirty="0" smtClean="0"/>
                        <a:t>    4.3Improving predictions with ensemble methods</a:t>
                      </a:r>
                    </a:p>
                    <a:p>
                      <a:r>
                        <a:rPr lang="en-GB" sz="1400" dirty="0" smtClean="0"/>
                        <a:t>           4.3.1stacking.</a:t>
                      </a:r>
                    </a:p>
                    <a:p>
                      <a:r>
                        <a:rPr lang="en-GB" sz="1400" dirty="0" smtClean="0"/>
                        <a:t>            4.3.2bagging.</a:t>
                      </a:r>
                    </a:p>
                    <a:p>
                      <a:r>
                        <a:rPr lang="en-GB" sz="1400" dirty="0" smtClean="0"/>
                        <a:t>            4.3.3boosting.</a:t>
                      </a:r>
                      <a:endParaRPr lang="en-IN" sz="1400" dirty="0"/>
                    </a:p>
                  </a:txBody>
                  <a:tcPr/>
                </a:tc>
                <a:tc>
                  <a:txBody>
                    <a:bodyPr/>
                    <a:lstStyle/>
                    <a:p>
                      <a:r>
                        <a:rPr lang="en-IN" sz="1400" dirty="0" smtClean="0"/>
                        <a:t>5. Model deployment</a:t>
                      </a:r>
                      <a:endParaRPr lang="en-IN" sz="1400" dirty="0"/>
                    </a:p>
                  </a:txBody>
                  <a:tcPr/>
                </a:tc>
                <a:tc>
                  <a:txBody>
                    <a:bodyPr/>
                    <a:lstStyle/>
                    <a:p>
                      <a:r>
                        <a:rPr lang="en-IN" sz="1400" dirty="0" smtClean="0"/>
                        <a:t>6.Conclusion</a:t>
                      </a:r>
                      <a:endParaRPr lang="en-IN" sz="1400" dirty="0"/>
                    </a:p>
                  </a:txBody>
                  <a:tcPr/>
                </a:tc>
                <a:extLst>
                  <a:ext uri="{0D108BD9-81ED-4DB2-BD59-A6C34878D82A}">
                    <a16:rowId xmlns:a16="http://schemas.microsoft.com/office/drawing/2014/main" val="768944367"/>
                  </a:ext>
                </a:extLst>
              </a:tr>
            </a:tbl>
          </a:graphicData>
        </a:graphic>
      </p:graphicFrame>
    </p:spTree>
    <p:extLst>
      <p:ext uri="{BB962C8B-B14F-4D97-AF65-F5344CB8AC3E}">
        <p14:creationId xmlns:p14="http://schemas.microsoft.com/office/powerpoint/2010/main" val="998960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21025"/>
            <a:ext cx="10353762" cy="766482"/>
          </a:xfrm>
        </p:spPr>
        <p:txBody>
          <a:bodyPr>
            <a:normAutofit/>
          </a:bodyPr>
          <a:lstStyle/>
          <a:p>
            <a:pPr algn="l"/>
            <a:r>
              <a:rPr lang="en-IN" sz="2800" u="sng" dirty="0" smtClean="0"/>
              <a:t>Historical data:</a:t>
            </a:r>
            <a:endParaRPr lang="en-IN" sz="2800" u="sng" dirty="0"/>
          </a:p>
        </p:txBody>
      </p:sp>
      <p:sp>
        <p:nvSpPr>
          <p:cNvPr id="3" name="Content Placeholder 2"/>
          <p:cNvSpPr>
            <a:spLocks noGrp="1"/>
          </p:cNvSpPr>
          <p:nvPr>
            <p:ph idx="1"/>
          </p:nvPr>
        </p:nvSpPr>
        <p:spPr>
          <a:xfrm>
            <a:off x="147918" y="672353"/>
            <a:ext cx="11119639" cy="5846013"/>
          </a:xfrm>
        </p:spPr>
        <p:txBody>
          <a:bodyPr>
            <a:normAutofit fontScale="85000" lnSpcReduction="20000"/>
          </a:bodyPr>
          <a:lstStyle/>
          <a:p>
            <a:r>
              <a:rPr lang="en-IN" dirty="0" smtClean="0"/>
              <a:t>The data which is collected is of almost </a:t>
            </a:r>
            <a:r>
              <a:rPr lang="en-IN" dirty="0" smtClean="0"/>
              <a:t>covering </a:t>
            </a:r>
          </a:p>
          <a:p>
            <a:pPr marL="36900" indent="0">
              <a:buNone/>
            </a:pPr>
            <a:r>
              <a:rPr lang="en-IN" dirty="0" smtClean="0"/>
              <a:t>nine </a:t>
            </a:r>
            <a:r>
              <a:rPr lang="en-IN" dirty="0" smtClean="0"/>
              <a:t>attributes.</a:t>
            </a:r>
          </a:p>
          <a:p>
            <a:r>
              <a:rPr lang="en-IN" dirty="0" smtClean="0"/>
              <a:t>All the data which is collected is in the </a:t>
            </a:r>
            <a:r>
              <a:rPr lang="en-IN" dirty="0" smtClean="0"/>
              <a:t> </a:t>
            </a:r>
          </a:p>
          <a:p>
            <a:pPr marL="36900" indent="0">
              <a:buNone/>
            </a:pPr>
            <a:r>
              <a:rPr lang="en-IN" dirty="0" smtClean="0"/>
              <a:t>Numerical </a:t>
            </a:r>
            <a:r>
              <a:rPr lang="en-IN" dirty="0" smtClean="0"/>
              <a:t>form.</a:t>
            </a:r>
          </a:p>
          <a:p>
            <a:r>
              <a:rPr lang="en-IN" dirty="0" smtClean="0"/>
              <a:t>The data which is collected, it is covering </a:t>
            </a:r>
            <a:r>
              <a:rPr lang="en-IN" dirty="0" smtClean="0"/>
              <a:t>almost</a:t>
            </a:r>
          </a:p>
          <a:p>
            <a:pPr marL="36900" indent="0">
              <a:buNone/>
            </a:pPr>
            <a:r>
              <a:rPr lang="en-IN" dirty="0" smtClean="0"/>
              <a:t> </a:t>
            </a:r>
            <a:r>
              <a:rPr lang="en-IN" dirty="0" smtClean="0"/>
              <a:t>all the possibilities by which the diabetes </a:t>
            </a:r>
            <a:endParaRPr lang="en-IN" dirty="0" smtClean="0"/>
          </a:p>
          <a:p>
            <a:r>
              <a:rPr lang="en-IN" dirty="0" smtClean="0"/>
              <a:t>can </a:t>
            </a:r>
            <a:r>
              <a:rPr lang="en-IN" dirty="0" smtClean="0"/>
              <a:t>be caused and by which factor the doctors </a:t>
            </a:r>
            <a:endParaRPr lang="en-IN" dirty="0" smtClean="0"/>
          </a:p>
          <a:p>
            <a:pPr marL="36900" indent="0">
              <a:buNone/>
            </a:pPr>
            <a:r>
              <a:rPr lang="en-IN" dirty="0" smtClean="0"/>
              <a:t>predict </a:t>
            </a:r>
            <a:r>
              <a:rPr lang="en-IN" dirty="0" smtClean="0"/>
              <a:t>the diabetes of the person.</a:t>
            </a:r>
          </a:p>
          <a:p>
            <a:r>
              <a:rPr lang="en-IN" sz="1700" dirty="0" smtClean="0"/>
              <a:t>The </a:t>
            </a:r>
            <a:r>
              <a:rPr lang="en-IN" sz="2200" dirty="0" smtClean="0"/>
              <a:t>attributes which we </a:t>
            </a:r>
            <a:r>
              <a:rPr lang="en-IN" sz="2200" dirty="0" smtClean="0"/>
              <a:t>are considering</a:t>
            </a:r>
            <a:r>
              <a:rPr lang="en-IN" sz="2200" dirty="0" smtClean="0"/>
              <a:t>:</a:t>
            </a:r>
            <a:endParaRPr lang="en-IN" sz="2200" dirty="0" smtClean="0"/>
          </a:p>
          <a:p>
            <a:pPr marL="1080000" lvl="3" indent="0">
              <a:buNone/>
            </a:pPr>
            <a:r>
              <a:rPr lang="en-IN" sz="1800" dirty="0"/>
              <a:t>1. Pregnancies</a:t>
            </a:r>
          </a:p>
          <a:p>
            <a:pPr marL="1080000" lvl="3" indent="0">
              <a:buNone/>
            </a:pPr>
            <a:r>
              <a:rPr lang="en-IN" sz="1800" dirty="0"/>
              <a:t>2. Glucose</a:t>
            </a:r>
          </a:p>
          <a:p>
            <a:pPr marL="1080000" lvl="3" indent="0">
              <a:buNone/>
            </a:pPr>
            <a:r>
              <a:rPr lang="en-IN" sz="1800" dirty="0"/>
              <a:t>3. Blood Pressure</a:t>
            </a:r>
          </a:p>
          <a:p>
            <a:pPr marL="1080000" lvl="3" indent="0">
              <a:buNone/>
            </a:pPr>
            <a:r>
              <a:rPr lang="en-IN" sz="1800" dirty="0"/>
              <a:t>4. Skin Thickness</a:t>
            </a:r>
          </a:p>
          <a:p>
            <a:pPr marL="1080000" lvl="3" indent="0">
              <a:buNone/>
            </a:pPr>
            <a:r>
              <a:rPr lang="en-IN" sz="1800" dirty="0"/>
              <a:t>5. Insulin</a:t>
            </a:r>
          </a:p>
          <a:p>
            <a:pPr marL="1080000" lvl="3" indent="0">
              <a:buNone/>
            </a:pPr>
            <a:r>
              <a:rPr lang="en-IN" sz="1800" dirty="0"/>
              <a:t>6. BMI</a:t>
            </a:r>
          </a:p>
          <a:p>
            <a:pPr marL="1080000" lvl="3" indent="0">
              <a:buNone/>
            </a:pPr>
            <a:r>
              <a:rPr lang="en-IN" sz="1800" dirty="0"/>
              <a:t>7. Diabetes Pedigree Function</a:t>
            </a:r>
          </a:p>
          <a:p>
            <a:pPr marL="1080000" lvl="3" indent="0">
              <a:buNone/>
            </a:pPr>
            <a:r>
              <a:rPr lang="en-IN" sz="1800" dirty="0"/>
              <a:t>8. Age</a:t>
            </a:r>
          </a:p>
          <a:p>
            <a:pPr marL="1080000" lvl="3" indent="0">
              <a:buNone/>
            </a:pPr>
            <a:r>
              <a:rPr lang="en-IN" sz="1800" dirty="0"/>
              <a:t>9. Outcome</a:t>
            </a:r>
          </a:p>
        </p:txBody>
      </p:sp>
      <p:pic>
        <p:nvPicPr>
          <p:cNvPr id="5" name="Picture 4"/>
          <p:cNvPicPr>
            <a:picLocks noChangeAspect="1"/>
          </p:cNvPicPr>
          <p:nvPr/>
        </p:nvPicPr>
        <p:blipFill>
          <a:blip r:embed="rId2"/>
          <a:stretch>
            <a:fillRect/>
          </a:stretch>
        </p:blipFill>
        <p:spPr>
          <a:xfrm>
            <a:off x="5055326" y="457200"/>
            <a:ext cx="6978108" cy="6158752"/>
          </a:xfrm>
          <a:prstGeom prst="rect">
            <a:avLst/>
          </a:prstGeom>
        </p:spPr>
      </p:pic>
    </p:spTree>
    <p:extLst>
      <p:ext uri="{BB962C8B-B14F-4D97-AF65-F5344CB8AC3E}">
        <p14:creationId xmlns:p14="http://schemas.microsoft.com/office/powerpoint/2010/main" val="24308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par>
                                <p:cTn id="18" presetID="21" presetClass="entr" presetSubtype="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heel(1)">
                                      <p:cBhvr>
                                        <p:cTn id="20" dur="2000"/>
                                        <p:tgtEl>
                                          <p:spTgt spid="3">
                                            <p:txEl>
                                              <p:pRg st="2" end="2"/>
                                            </p:txEl>
                                          </p:spTgt>
                                        </p:tgtEl>
                                      </p:cBhvr>
                                    </p:animEffect>
                                  </p:childTnLst>
                                </p:cTn>
                              </p:par>
                              <p:par>
                                <p:cTn id="21" presetID="21" presetClass="entr" presetSubtype="1"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heel(1)">
                                      <p:cBhvr>
                                        <p:cTn id="23" dur="2000"/>
                                        <p:tgtEl>
                                          <p:spTgt spid="3">
                                            <p:txEl>
                                              <p:pRg st="3" end="3"/>
                                            </p:txEl>
                                          </p:spTgt>
                                        </p:tgtEl>
                                      </p:cBhvr>
                                    </p:animEffect>
                                  </p:childTnLst>
                                </p:cTn>
                              </p:par>
                              <p:par>
                                <p:cTn id="24" presetID="21" presetClass="entr" presetSubtype="1"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heel(1)">
                                      <p:cBhvr>
                                        <p:cTn id="26" dur="2000"/>
                                        <p:tgtEl>
                                          <p:spTgt spid="3">
                                            <p:txEl>
                                              <p:pRg st="4" end="4"/>
                                            </p:txEl>
                                          </p:spTgt>
                                        </p:tgtEl>
                                      </p:cBhvr>
                                    </p:animEffect>
                                  </p:childTnLst>
                                </p:cTn>
                              </p:par>
                              <p:par>
                                <p:cTn id="27" presetID="21" presetClass="entr" presetSubtype="1"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heel(1)">
                                      <p:cBhvr>
                                        <p:cTn id="29" dur="2000"/>
                                        <p:tgtEl>
                                          <p:spTgt spid="3">
                                            <p:txEl>
                                              <p:pRg st="5" end="5"/>
                                            </p:txEl>
                                          </p:spTgt>
                                        </p:tgtEl>
                                      </p:cBhvr>
                                    </p:animEffect>
                                  </p:childTnLst>
                                </p:cTn>
                              </p:par>
                              <p:par>
                                <p:cTn id="30" presetID="21" presetClass="entr" presetSubtype="1"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heel(1)">
                                      <p:cBhvr>
                                        <p:cTn id="32" dur="2000"/>
                                        <p:tgtEl>
                                          <p:spTgt spid="3">
                                            <p:txEl>
                                              <p:pRg st="6" end="6"/>
                                            </p:txEl>
                                          </p:spTgt>
                                        </p:tgtEl>
                                      </p:cBhvr>
                                    </p:animEffect>
                                  </p:childTnLst>
                                </p:cTn>
                              </p:par>
                              <p:par>
                                <p:cTn id="33" presetID="21" presetClass="entr" presetSubtype="1"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heel(1)">
                                      <p:cBhvr>
                                        <p:cTn id="35" dur="20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 calcmode="lin" valueType="num">
                                      <p:cBhvr>
                                        <p:cTn id="44"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9" end="9"/>
                                            </p:txEl>
                                          </p:spTgt>
                                        </p:tgtEl>
                                      </p:cBhvr>
                                    </p:animEffect>
                                  </p:childTnLst>
                                </p:cTn>
                              </p:par>
                              <p:par>
                                <p:cTn id="48" presetID="31" presetClass="entr" presetSubtype="0" fill="hold"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 calcmode="lin" valueType="num">
                                      <p:cBhvr>
                                        <p:cTn id="50"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1"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52"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53" dur="1000"/>
                                        <p:tgtEl>
                                          <p:spTgt spid="3">
                                            <p:txEl>
                                              <p:pRg st="10" end="10"/>
                                            </p:txEl>
                                          </p:spTgt>
                                        </p:tgtEl>
                                      </p:cBhvr>
                                    </p:animEffect>
                                  </p:childTnLst>
                                </p:cTn>
                              </p:par>
                              <p:par>
                                <p:cTn id="54" presetID="31" presetClass="entr" presetSubtype="0" fill="hold"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 calcmode="lin" valueType="num">
                                      <p:cBhvr>
                                        <p:cTn id="56" dur="10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57" dur="10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58" dur="1000" fill="hold"/>
                                        <p:tgtEl>
                                          <p:spTgt spid="3">
                                            <p:txEl>
                                              <p:pRg st="11" end="11"/>
                                            </p:txEl>
                                          </p:spTgt>
                                        </p:tgtEl>
                                        <p:attrNameLst>
                                          <p:attrName>style.rotation</p:attrName>
                                        </p:attrNameLst>
                                      </p:cBhvr>
                                      <p:tavLst>
                                        <p:tav tm="0">
                                          <p:val>
                                            <p:fltVal val="90"/>
                                          </p:val>
                                        </p:tav>
                                        <p:tav tm="100000">
                                          <p:val>
                                            <p:fltVal val="0"/>
                                          </p:val>
                                        </p:tav>
                                      </p:tavLst>
                                    </p:anim>
                                    <p:animEffect transition="in" filter="fade">
                                      <p:cBhvr>
                                        <p:cTn id="59" dur="1000"/>
                                        <p:tgtEl>
                                          <p:spTgt spid="3">
                                            <p:txEl>
                                              <p:pRg st="11" end="11"/>
                                            </p:txEl>
                                          </p:spTgt>
                                        </p:tgtEl>
                                      </p:cBhvr>
                                    </p:animEffect>
                                  </p:childTnLst>
                                </p:cTn>
                              </p:par>
                              <p:par>
                                <p:cTn id="60" presetID="31" presetClass="entr" presetSubtype="0" fill="hold" nodeType="with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 calcmode="lin" valueType="num">
                                      <p:cBhvr>
                                        <p:cTn id="62" dur="10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63" dur="1000" fill="hold"/>
                                        <p:tgtEl>
                                          <p:spTgt spid="3">
                                            <p:txEl>
                                              <p:pRg st="12" end="12"/>
                                            </p:txEl>
                                          </p:spTgt>
                                        </p:tgtEl>
                                        <p:attrNameLst>
                                          <p:attrName>ppt_h</p:attrName>
                                        </p:attrNameLst>
                                      </p:cBhvr>
                                      <p:tavLst>
                                        <p:tav tm="0">
                                          <p:val>
                                            <p:fltVal val="0"/>
                                          </p:val>
                                        </p:tav>
                                        <p:tav tm="100000">
                                          <p:val>
                                            <p:strVal val="#ppt_h"/>
                                          </p:val>
                                        </p:tav>
                                      </p:tavLst>
                                    </p:anim>
                                    <p:anim calcmode="lin" valueType="num">
                                      <p:cBhvr>
                                        <p:cTn id="64" dur="1000" fill="hold"/>
                                        <p:tgtEl>
                                          <p:spTgt spid="3">
                                            <p:txEl>
                                              <p:pRg st="12" end="12"/>
                                            </p:txEl>
                                          </p:spTgt>
                                        </p:tgtEl>
                                        <p:attrNameLst>
                                          <p:attrName>style.rotation</p:attrName>
                                        </p:attrNameLst>
                                      </p:cBhvr>
                                      <p:tavLst>
                                        <p:tav tm="0">
                                          <p:val>
                                            <p:fltVal val="90"/>
                                          </p:val>
                                        </p:tav>
                                        <p:tav tm="100000">
                                          <p:val>
                                            <p:fltVal val="0"/>
                                          </p:val>
                                        </p:tav>
                                      </p:tavLst>
                                    </p:anim>
                                    <p:animEffect transition="in" filter="fade">
                                      <p:cBhvr>
                                        <p:cTn id="65" dur="1000"/>
                                        <p:tgtEl>
                                          <p:spTgt spid="3">
                                            <p:txEl>
                                              <p:pRg st="12" end="12"/>
                                            </p:txEl>
                                          </p:spTgt>
                                        </p:tgtEl>
                                      </p:cBhvr>
                                    </p:animEffect>
                                  </p:childTnLst>
                                </p:cTn>
                              </p:par>
                              <p:par>
                                <p:cTn id="66" presetID="31" presetClass="entr" presetSubtype="0" fill="hold" nodeType="withEffect">
                                  <p:stCondLst>
                                    <p:cond delay="0"/>
                                  </p:stCondLst>
                                  <p:childTnLst>
                                    <p:set>
                                      <p:cBhvr>
                                        <p:cTn id="67" dur="1" fill="hold">
                                          <p:stCondLst>
                                            <p:cond delay="0"/>
                                          </p:stCondLst>
                                        </p:cTn>
                                        <p:tgtEl>
                                          <p:spTgt spid="3">
                                            <p:txEl>
                                              <p:pRg st="13" end="13"/>
                                            </p:txEl>
                                          </p:spTgt>
                                        </p:tgtEl>
                                        <p:attrNameLst>
                                          <p:attrName>style.visibility</p:attrName>
                                        </p:attrNameLst>
                                      </p:cBhvr>
                                      <p:to>
                                        <p:strVal val="visible"/>
                                      </p:to>
                                    </p:set>
                                    <p:anim calcmode="lin" valueType="num">
                                      <p:cBhvr>
                                        <p:cTn id="68" dur="10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69" dur="1000" fill="hold"/>
                                        <p:tgtEl>
                                          <p:spTgt spid="3">
                                            <p:txEl>
                                              <p:pRg st="13" end="13"/>
                                            </p:txEl>
                                          </p:spTgt>
                                        </p:tgtEl>
                                        <p:attrNameLst>
                                          <p:attrName>ppt_h</p:attrName>
                                        </p:attrNameLst>
                                      </p:cBhvr>
                                      <p:tavLst>
                                        <p:tav tm="0">
                                          <p:val>
                                            <p:fltVal val="0"/>
                                          </p:val>
                                        </p:tav>
                                        <p:tav tm="100000">
                                          <p:val>
                                            <p:strVal val="#ppt_h"/>
                                          </p:val>
                                        </p:tav>
                                      </p:tavLst>
                                    </p:anim>
                                    <p:anim calcmode="lin" valueType="num">
                                      <p:cBhvr>
                                        <p:cTn id="70" dur="1000" fill="hold"/>
                                        <p:tgtEl>
                                          <p:spTgt spid="3">
                                            <p:txEl>
                                              <p:pRg st="13" end="13"/>
                                            </p:txEl>
                                          </p:spTgt>
                                        </p:tgtEl>
                                        <p:attrNameLst>
                                          <p:attrName>style.rotation</p:attrName>
                                        </p:attrNameLst>
                                      </p:cBhvr>
                                      <p:tavLst>
                                        <p:tav tm="0">
                                          <p:val>
                                            <p:fltVal val="90"/>
                                          </p:val>
                                        </p:tav>
                                        <p:tav tm="100000">
                                          <p:val>
                                            <p:fltVal val="0"/>
                                          </p:val>
                                        </p:tav>
                                      </p:tavLst>
                                    </p:anim>
                                    <p:animEffect transition="in" filter="fade">
                                      <p:cBhvr>
                                        <p:cTn id="71" dur="1000"/>
                                        <p:tgtEl>
                                          <p:spTgt spid="3">
                                            <p:txEl>
                                              <p:pRg st="13" end="13"/>
                                            </p:txEl>
                                          </p:spTgt>
                                        </p:tgtEl>
                                      </p:cBhvr>
                                    </p:animEffect>
                                  </p:childTnLst>
                                </p:cTn>
                              </p:par>
                              <p:par>
                                <p:cTn id="72" presetID="31" presetClass="entr" presetSubtype="0" fill="hold" nodeType="withEffect">
                                  <p:stCondLst>
                                    <p:cond delay="0"/>
                                  </p:stCondLst>
                                  <p:childTnLst>
                                    <p:set>
                                      <p:cBhvr>
                                        <p:cTn id="73" dur="1" fill="hold">
                                          <p:stCondLst>
                                            <p:cond delay="0"/>
                                          </p:stCondLst>
                                        </p:cTn>
                                        <p:tgtEl>
                                          <p:spTgt spid="3">
                                            <p:txEl>
                                              <p:pRg st="14" end="14"/>
                                            </p:txEl>
                                          </p:spTgt>
                                        </p:tgtEl>
                                        <p:attrNameLst>
                                          <p:attrName>style.visibility</p:attrName>
                                        </p:attrNameLst>
                                      </p:cBhvr>
                                      <p:to>
                                        <p:strVal val="visible"/>
                                      </p:to>
                                    </p:set>
                                    <p:anim calcmode="lin" valueType="num">
                                      <p:cBhvr>
                                        <p:cTn id="74" dur="10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75" dur="1000" fill="hold"/>
                                        <p:tgtEl>
                                          <p:spTgt spid="3">
                                            <p:txEl>
                                              <p:pRg st="14" end="14"/>
                                            </p:txEl>
                                          </p:spTgt>
                                        </p:tgtEl>
                                        <p:attrNameLst>
                                          <p:attrName>ppt_h</p:attrName>
                                        </p:attrNameLst>
                                      </p:cBhvr>
                                      <p:tavLst>
                                        <p:tav tm="0">
                                          <p:val>
                                            <p:fltVal val="0"/>
                                          </p:val>
                                        </p:tav>
                                        <p:tav tm="100000">
                                          <p:val>
                                            <p:strVal val="#ppt_h"/>
                                          </p:val>
                                        </p:tav>
                                      </p:tavLst>
                                    </p:anim>
                                    <p:anim calcmode="lin" valueType="num">
                                      <p:cBhvr>
                                        <p:cTn id="76" dur="1000" fill="hold"/>
                                        <p:tgtEl>
                                          <p:spTgt spid="3">
                                            <p:txEl>
                                              <p:pRg st="14" end="14"/>
                                            </p:txEl>
                                          </p:spTgt>
                                        </p:tgtEl>
                                        <p:attrNameLst>
                                          <p:attrName>style.rotation</p:attrName>
                                        </p:attrNameLst>
                                      </p:cBhvr>
                                      <p:tavLst>
                                        <p:tav tm="0">
                                          <p:val>
                                            <p:fltVal val="90"/>
                                          </p:val>
                                        </p:tav>
                                        <p:tav tm="100000">
                                          <p:val>
                                            <p:fltVal val="0"/>
                                          </p:val>
                                        </p:tav>
                                      </p:tavLst>
                                    </p:anim>
                                    <p:animEffect transition="in" filter="fade">
                                      <p:cBhvr>
                                        <p:cTn id="77" dur="1000"/>
                                        <p:tgtEl>
                                          <p:spTgt spid="3">
                                            <p:txEl>
                                              <p:pRg st="14" end="14"/>
                                            </p:txEl>
                                          </p:spTgt>
                                        </p:tgtEl>
                                      </p:cBhvr>
                                    </p:animEffect>
                                  </p:childTnLst>
                                </p:cTn>
                              </p:par>
                              <p:par>
                                <p:cTn id="78" presetID="31" presetClass="entr" presetSubtype="0" fill="hold" nodeType="withEffect">
                                  <p:stCondLst>
                                    <p:cond delay="0"/>
                                  </p:stCondLst>
                                  <p:childTnLst>
                                    <p:set>
                                      <p:cBhvr>
                                        <p:cTn id="79" dur="1" fill="hold">
                                          <p:stCondLst>
                                            <p:cond delay="0"/>
                                          </p:stCondLst>
                                        </p:cTn>
                                        <p:tgtEl>
                                          <p:spTgt spid="3">
                                            <p:txEl>
                                              <p:pRg st="15" end="15"/>
                                            </p:txEl>
                                          </p:spTgt>
                                        </p:tgtEl>
                                        <p:attrNameLst>
                                          <p:attrName>style.visibility</p:attrName>
                                        </p:attrNameLst>
                                      </p:cBhvr>
                                      <p:to>
                                        <p:strVal val="visible"/>
                                      </p:to>
                                    </p:set>
                                    <p:anim calcmode="lin" valueType="num">
                                      <p:cBhvr>
                                        <p:cTn id="80" dur="1000" fill="hold"/>
                                        <p:tgtEl>
                                          <p:spTgt spid="3">
                                            <p:txEl>
                                              <p:pRg st="15" end="15"/>
                                            </p:txEl>
                                          </p:spTgt>
                                        </p:tgtEl>
                                        <p:attrNameLst>
                                          <p:attrName>ppt_w</p:attrName>
                                        </p:attrNameLst>
                                      </p:cBhvr>
                                      <p:tavLst>
                                        <p:tav tm="0">
                                          <p:val>
                                            <p:fltVal val="0"/>
                                          </p:val>
                                        </p:tav>
                                        <p:tav tm="100000">
                                          <p:val>
                                            <p:strVal val="#ppt_w"/>
                                          </p:val>
                                        </p:tav>
                                      </p:tavLst>
                                    </p:anim>
                                    <p:anim calcmode="lin" valueType="num">
                                      <p:cBhvr>
                                        <p:cTn id="81" dur="1000" fill="hold"/>
                                        <p:tgtEl>
                                          <p:spTgt spid="3">
                                            <p:txEl>
                                              <p:pRg st="15" end="15"/>
                                            </p:txEl>
                                          </p:spTgt>
                                        </p:tgtEl>
                                        <p:attrNameLst>
                                          <p:attrName>ppt_h</p:attrName>
                                        </p:attrNameLst>
                                      </p:cBhvr>
                                      <p:tavLst>
                                        <p:tav tm="0">
                                          <p:val>
                                            <p:fltVal val="0"/>
                                          </p:val>
                                        </p:tav>
                                        <p:tav tm="100000">
                                          <p:val>
                                            <p:strVal val="#ppt_h"/>
                                          </p:val>
                                        </p:tav>
                                      </p:tavLst>
                                    </p:anim>
                                    <p:anim calcmode="lin" valueType="num">
                                      <p:cBhvr>
                                        <p:cTn id="82" dur="1000" fill="hold"/>
                                        <p:tgtEl>
                                          <p:spTgt spid="3">
                                            <p:txEl>
                                              <p:pRg st="15" end="15"/>
                                            </p:txEl>
                                          </p:spTgt>
                                        </p:tgtEl>
                                        <p:attrNameLst>
                                          <p:attrName>style.rotation</p:attrName>
                                        </p:attrNameLst>
                                      </p:cBhvr>
                                      <p:tavLst>
                                        <p:tav tm="0">
                                          <p:val>
                                            <p:fltVal val="90"/>
                                          </p:val>
                                        </p:tav>
                                        <p:tav tm="100000">
                                          <p:val>
                                            <p:fltVal val="0"/>
                                          </p:val>
                                        </p:tav>
                                      </p:tavLst>
                                    </p:anim>
                                    <p:animEffect transition="in" filter="fade">
                                      <p:cBhvr>
                                        <p:cTn id="83" dur="1000"/>
                                        <p:tgtEl>
                                          <p:spTgt spid="3">
                                            <p:txEl>
                                              <p:pRg st="15" end="15"/>
                                            </p:txEl>
                                          </p:spTgt>
                                        </p:tgtEl>
                                      </p:cBhvr>
                                    </p:animEffect>
                                  </p:childTnLst>
                                </p:cTn>
                              </p:par>
                              <p:par>
                                <p:cTn id="84" presetID="31" presetClass="entr" presetSubtype="0" fill="hold" nodeType="withEffect">
                                  <p:stCondLst>
                                    <p:cond delay="0"/>
                                  </p:stCondLst>
                                  <p:childTnLst>
                                    <p:set>
                                      <p:cBhvr>
                                        <p:cTn id="85" dur="1" fill="hold">
                                          <p:stCondLst>
                                            <p:cond delay="0"/>
                                          </p:stCondLst>
                                        </p:cTn>
                                        <p:tgtEl>
                                          <p:spTgt spid="3">
                                            <p:txEl>
                                              <p:pRg st="16" end="16"/>
                                            </p:txEl>
                                          </p:spTgt>
                                        </p:tgtEl>
                                        <p:attrNameLst>
                                          <p:attrName>style.visibility</p:attrName>
                                        </p:attrNameLst>
                                      </p:cBhvr>
                                      <p:to>
                                        <p:strVal val="visible"/>
                                      </p:to>
                                    </p:set>
                                    <p:anim calcmode="lin" valueType="num">
                                      <p:cBhvr>
                                        <p:cTn id="86" dur="1000" fill="hold"/>
                                        <p:tgtEl>
                                          <p:spTgt spid="3">
                                            <p:txEl>
                                              <p:pRg st="16" end="16"/>
                                            </p:txEl>
                                          </p:spTgt>
                                        </p:tgtEl>
                                        <p:attrNameLst>
                                          <p:attrName>ppt_w</p:attrName>
                                        </p:attrNameLst>
                                      </p:cBhvr>
                                      <p:tavLst>
                                        <p:tav tm="0">
                                          <p:val>
                                            <p:fltVal val="0"/>
                                          </p:val>
                                        </p:tav>
                                        <p:tav tm="100000">
                                          <p:val>
                                            <p:strVal val="#ppt_w"/>
                                          </p:val>
                                        </p:tav>
                                      </p:tavLst>
                                    </p:anim>
                                    <p:anim calcmode="lin" valueType="num">
                                      <p:cBhvr>
                                        <p:cTn id="87" dur="1000" fill="hold"/>
                                        <p:tgtEl>
                                          <p:spTgt spid="3">
                                            <p:txEl>
                                              <p:pRg st="16" end="16"/>
                                            </p:txEl>
                                          </p:spTgt>
                                        </p:tgtEl>
                                        <p:attrNameLst>
                                          <p:attrName>ppt_h</p:attrName>
                                        </p:attrNameLst>
                                      </p:cBhvr>
                                      <p:tavLst>
                                        <p:tav tm="0">
                                          <p:val>
                                            <p:fltVal val="0"/>
                                          </p:val>
                                        </p:tav>
                                        <p:tav tm="100000">
                                          <p:val>
                                            <p:strVal val="#ppt_h"/>
                                          </p:val>
                                        </p:tav>
                                      </p:tavLst>
                                    </p:anim>
                                    <p:anim calcmode="lin" valueType="num">
                                      <p:cBhvr>
                                        <p:cTn id="88" dur="1000" fill="hold"/>
                                        <p:tgtEl>
                                          <p:spTgt spid="3">
                                            <p:txEl>
                                              <p:pRg st="16" end="16"/>
                                            </p:txEl>
                                          </p:spTgt>
                                        </p:tgtEl>
                                        <p:attrNameLst>
                                          <p:attrName>style.rotation</p:attrName>
                                        </p:attrNameLst>
                                      </p:cBhvr>
                                      <p:tavLst>
                                        <p:tav tm="0">
                                          <p:val>
                                            <p:fltVal val="90"/>
                                          </p:val>
                                        </p:tav>
                                        <p:tav tm="100000">
                                          <p:val>
                                            <p:fltVal val="0"/>
                                          </p:val>
                                        </p:tav>
                                      </p:tavLst>
                                    </p:anim>
                                    <p:animEffect transition="in" filter="fade">
                                      <p:cBhvr>
                                        <p:cTn id="89" dur="1000"/>
                                        <p:tgtEl>
                                          <p:spTgt spid="3">
                                            <p:txEl>
                                              <p:pRg st="16" end="16"/>
                                            </p:txEl>
                                          </p:spTgt>
                                        </p:tgtEl>
                                      </p:cBhvr>
                                    </p:animEffect>
                                  </p:childTnLst>
                                </p:cTn>
                              </p:par>
                              <p:par>
                                <p:cTn id="90" presetID="31" presetClass="entr" presetSubtype="0" fill="hold" nodeType="with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 calcmode="lin" valueType="num">
                                      <p:cBhvr>
                                        <p:cTn id="92" dur="1000" fill="hold"/>
                                        <p:tgtEl>
                                          <p:spTgt spid="3">
                                            <p:txEl>
                                              <p:pRg st="17" end="17"/>
                                            </p:txEl>
                                          </p:spTgt>
                                        </p:tgtEl>
                                        <p:attrNameLst>
                                          <p:attrName>ppt_w</p:attrName>
                                        </p:attrNameLst>
                                      </p:cBhvr>
                                      <p:tavLst>
                                        <p:tav tm="0">
                                          <p:val>
                                            <p:fltVal val="0"/>
                                          </p:val>
                                        </p:tav>
                                        <p:tav tm="100000">
                                          <p:val>
                                            <p:strVal val="#ppt_w"/>
                                          </p:val>
                                        </p:tav>
                                      </p:tavLst>
                                    </p:anim>
                                    <p:anim calcmode="lin" valueType="num">
                                      <p:cBhvr>
                                        <p:cTn id="93" dur="1000" fill="hold"/>
                                        <p:tgtEl>
                                          <p:spTgt spid="3">
                                            <p:txEl>
                                              <p:pRg st="17" end="17"/>
                                            </p:txEl>
                                          </p:spTgt>
                                        </p:tgtEl>
                                        <p:attrNameLst>
                                          <p:attrName>ppt_h</p:attrName>
                                        </p:attrNameLst>
                                      </p:cBhvr>
                                      <p:tavLst>
                                        <p:tav tm="0">
                                          <p:val>
                                            <p:fltVal val="0"/>
                                          </p:val>
                                        </p:tav>
                                        <p:tav tm="100000">
                                          <p:val>
                                            <p:strVal val="#ppt_h"/>
                                          </p:val>
                                        </p:tav>
                                      </p:tavLst>
                                    </p:anim>
                                    <p:anim calcmode="lin" valueType="num">
                                      <p:cBhvr>
                                        <p:cTn id="94" dur="1000" fill="hold"/>
                                        <p:tgtEl>
                                          <p:spTgt spid="3">
                                            <p:txEl>
                                              <p:pRg st="17" end="17"/>
                                            </p:txEl>
                                          </p:spTgt>
                                        </p:tgtEl>
                                        <p:attrNameLst>
                                          <p:attrName>style.rotation</p:attrName>
                                        </p:attrNameLst>
                                      </p:cBhvr>
                                      <p:tavLst>
                                        <p:tav tm="0">
                                          <p:val>
                                            <p:fltVal val="90"/>
                                          </p:val>
                                        </p:tav>
                                        <p:tav tm="100000">
                                          <p:val>
                                            <p:fltVal val="0"/>
                                          </p:val>
                                        </p:tav>
                                      </p:tavLst>
                                    </p:anim>
                                    <p:animEffect transition="in" filter="fade">
                                      <p:cBhvr>
                                        <p:cTn id="95" dur="10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7016</TotalTime>
  <Words>838</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Calisto MT</vt:lpstr>
      <vt:lpstr>Courier New</vt:lpstr>
      <vt:lpstr>Trebuchet MS</vt:lpstr>
      <vt:lpstr>Wingdings</vt:lpstr>
      <vt:lpstr>Wingdings 2</vt:lpstr>
      <vt:lpstr>Slate</vt:lpstr>
      <vt:lpstr>Diabetes prediction</vt:lpstr>
      <vt:lpstr>.</vt:lpstr>
      <vt:lpstr>Back Diabetes and Machin Learning use:</vt:lpstr>
      <vt:lpstr>Death rate due to diabetes:</vt:lpstr>
      <vt:lpstr>PowerPoint Presentation</vt:lpstr>
      <vt:lpstr>PowerPoint Presentation</vt:lpstr>
      <vt:lpstr>Problem Statement:</vt:lpstr>
      <vt:lpstr>Steps to solve the Machine learning Problem:</vt:lpstr>
      <vt:lpstr>Historical data:</vt:lpstr>
      <vt:lpstr>Expected output:</vt:lpstr>
      <vt:lpstr>stakeholders(parties) impacted:</vt:lpstr>
      <vt:lpstr>Methodology to work:</vt:lpstr>
      <vt:lpstr>Solution Description:</vt:lpstr>
      <vt:lpstr>Lessons learnt: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dc:title>
  <dc:creator>priyanka kallimath</dc:creator>
  <cp:lastModifiedBy>priyanka kallimath</cp:lastModifiedBy>
  <cp:revision>34</cp:revision>
  <dcterms:created xsi:type="dcterms:W3CDTF">2019-06-30T10:40:31Z</dcterms:created>
  <dcterms:modified xsi:type="dcterms:W3CDTF">2019-07-08T11:13:44Z</dcterms:modified>
</cp:coreProperties>
</file>