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71" r:id="rId2"/>
    <p:sldId id="264" r:id="rId3"/>
    <p:sldId id="263" r:id="rId4"/>
    <p:sldId id="260" r:id="rId5"/>
    <p:sldId id="258" r:id="rId6"/>
    <p:sldId id="274" r:id="rId7"/>
    <p:sldId id="275" r:id="rId8"/>
    <p:sldId id="276" r:id="rId9"/>
    <p:sldId id="278" r:id="rId10"/>
    <p:sldId id="279" r:id="rId11"/>
    <p:sldId id="280" r:id="rId12"/>
    <p:sldId id="259" r:id="rId13"/>
    <p:sldId id="262" r:id="rId14"/>
    <p:sldId id="273" r:id="rId15"/>
    <p:sldId id="286" r:id="rId16"/>
    <p:sldId id="281" r:id="rId17"/>
    <p:sldId id="285" r:id="rId18"/>
    <p:sldId id="284" r:id="rId19"/>
    <p:sldId id="283" r:id="rId20"/>
    <p:sldId id="282" r:id="rId21"/>
    <p:sldId id="287"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731B3A5-5D60-4174-8D68-7AA5A007AA83}" type="datetimeFigureOut">
              <a:rPr lang="en-US" smtClean="0"/>
              <a:pPr/>
              <a:t>5/15/2017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C115DF0-008A-4D56-9DDA-6CCD989798F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31B3A5-5D60-4174-8D68-7AA5A007AA83}" type="datetimeFigureOut">
              <a:rPr lang="en-US" smtClean="0"/>
              <a:pPr/>
              <a:t>5/15/2017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C115DF0-008A-4D56-9DDA-6CCD989798F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31B3A5-5D60-4174-8D68-7AA5A007AA83}" type="datetimeFigureOut">
              <a:rPr lang="en-US" smtClean="0"/>
              <a:pPr/>
              <a:t>5/15/2017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C115DF0-008A-4D56-9DDA-6CCD989798F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31B3A5-5D60-4174-8D68-7AA5A007AA83}" type="datetimeFigureOut">
              <a:rPr lang="en-US" smtClean="0"/>
              <a:pPr/>
              <a:t>5/15/2017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C115DF0-008A-4D56-9DDA-6CCD989798F1}"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731B3A5-5D60-4174-8D68-7AA5A007AA83}" type="datetimeFigureOut">
              <a:rPr lang="en-US" smtClean="0"/>
              <a:pPr/>
              <a:t>5/15/2017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C115DF0-008A-4D56-9DDA-6CCD989798F1}"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731B3A5-5D60-4174-8D68-7AA5A007AA83}" type="datetimeFigureOut">
              <a:rPr lang="en-US" smtClean="0"/>
              <a:pPr/>
              <a:t>5/15/2017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C115DF0-008A-4D56-9DDA-6CCD989798F1}"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731B3A5-5D60-4174-8D68-7AA5A007AA83}" type="datetimeFigureOut">
              <a:rPr lang="en-US" smtClean="0"/>
              <a:pPr/>
              <a:t>5/15/2017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C115DF0-008A-4D56-9DDA-6CCD989798F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731B3A5-5D60-4174-8D68-7AA5A007AA83}" type="datetimeFigureOut">
              <a:rPr lang="en-US" smtClean="0"/>
              <a:pPr/>
              <a:t>5/15/2017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C115DF0-008A-4D56-9DDA-6CCD989798F1}"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731B3A5-5D60-4174-8D68-7AA5A007AA83}" type="datetimeFigureOut">
              <a:rPr lang="en-US" smtClean="0"/>
              <a:pPr/>
              <a:t>5/15/2017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C115DF0-008A-4D56-9DDA-6CCD989798F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731B3A5-5D60-4174-8D68-7AA5A007AA83}" type="datetimeFigureOut">
              <a:rPr lang="en-US" smtClean="0"/>
              <a:pPr/>
              <a:t>5/15/2017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C115DF0-008A-4D56-9DDA-6CCD989798F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731B3A5-5D60-4174-8D68-7AA5A007AA83}" type="datetimeFigureOut">
              <a:rPr lang="en-US" smtClean="0"/>
              <a:pPr/>
              <a:t>5/15/2017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C115DF0-008A-4D56-9DDA-6CCD989798F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731B3A5-5D60-4174-8D68-7AA5A007AA83}" type="datetimeFigureOut">
              <a:rPr lang="en-US" smtClean="0"/>
              <a:pPr/>
              <a:t>5/15/2017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C115DF0-008A-4D56-9DDA-6CCD989798F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057400"/>
            <a:ext cx="8229600" cy="4525963"/>
          </a:xfrm>
        </p:spPr>
        <p:txBody>
          <a:bodyPr/>
          <a:lstStyle/>
          <a:p>
            <a:r>
              <a:rPr lang="en-US" u="sng" dirty="0" smtClean="0"/>
              <a:t>Project Associates </a:t>
            </a:r>
            <a:r>
              <a:rPr lang="en-US" dirty="0" smtClean="0"/>
              <a:t>:</a:t>
            </a:r>
          </a:p>
          <a:p>
            <a:pPr>
              <a:buNone/>
            </a:pPr>
            <a:r>
              <a:rPr lang="en-US" dirty="0" smtClean="0"/>
              <a:t>        Priyanka Kallimath</a:t>
            </a:r>
          </a:p>
          <a:p>
            <a:pPr>
              <a:buNone/>
            </a:pPr>
            <a:r>
              <a:rPr lang="en-US" dirty="0" smtClean="0"/>
              <a:t>        Rashmi Sonar</a:t>
            </a:r>
          </a:p>
          <a:p>
            <a:pPr>
              <a:buNone/>
            </a:pPr>
            <a:r>
              <a:rPr lang="en-US" dirty="0" smtClean="0"/>
              <a:t>        Prashant Sindhur</a:t>
            </a:r>
          </a:p>
          <a:p>
            <a:pPr>
              <a:buNone/>
            </a:pPr>
            <a:endParaRPr lang="en-US" dirty="0" smtClean="0"/>
          </a:p>
          <a:p>
            <a:pPr>
              <a:buNone/>
            </a:pPr>
            <a:endParaRPr lang="en-US" dirty="0" smtClean="0"/>
          </a:p>
          <a:p>
            <a:r>
              <a:rPr lang="en-US" u="sng" dirty="0" smtClean="0"/>
              <a:t>Under the Guidance </a:t>
            </a:r>
            <a:r>
              <a:rPr lang="en-US" dirty="0" smtClean="0"/>
              <a:t>:</a:t>
            </a:r>
          </a:p>
          <a:p>
            <a:pPr>
              <a:buNone/>
            </a:pPr>
            <a:r>
              <a:rPr lang="en-US" dirty="0" smtClean="0"/>
              <a:t>      Mr. P.V.Tilavalli </a:t>
            </a:r>
          </a:p>
          <a:p>
            <a:pPr>
              <a:buNone/>
            </a:pPr>
            <a:r>
              <a:rPr lang="en-US" dirty="0" smtClean="0"/>
              <a:t>      Mr. V.N.Tubachi</a:t>
            </a:r>
          </a:p>
          <a:p>
            <a:endParaRPr lang="en-US" dirty="0"/>
          </a:p>
        </p:txBody>
      </p:sp>
      <p:sp>
        <p:nvSpPr>
          <p:cNvPr id="3" name="Title 2"/>
          <p:cNvSpPr>
            <a:spLocks noGrp="1"/>
          </p:cNvSpPr>
          <p:nvPr>
            <p:ph type="title"/>
          </p:nvPr>
        </p:nvSpPr>
        <p:spPr>
          <a:xfrm>
            <a:off x="0" y="762000"/>
            <a:ext cx="9144000" cy="1143000"/>
          </a:xfrm>
        </p:spPr>
        <p:txBody>
          <a:bodyPr>
            <a:normAutofit fontScale="90000"/>
          </a:bodyPr>
          <a:lstStyle/>
          <a:p>
            <a:pPr algn="ctr"/>
            <a:r>
              <a:rPr lang="en-US" sz="2200" dirty="0" smtClean="0">
                <a:solidFill>
                  <a:schemeClr val="accent3">
                    <a:lumMod val="75000"/>
                  </a:schemeClr>
                </a:solidFill>
              </a:rPr>
              <a:t>B.L.D.E Association’s</a:t>
            </a:r>
            <a:r>
              <a:rPr lang="en-US" sz="3200" dirty="0" smtClean="0"/>
              <a:t/>
            </a:r>
            <a:br>
              <a:rPr lang="en-US" sz="3200" dirty="0" smtClean="0"/>
            </a:br>
            <a:r>
              <a:rPr lang="en-US" sz="3200" dirty="0" smtClean="0"/>
              <a:t>Comm, B.H.S Arts &amp; T.G.P Science College                   JAMKHANDI </a:t>
            </a:r>
            <a:br>
              <a:rPr lang="en-US" sz="3200" dirty="0" smtClean="0"/>
            </a:br>
            <a:r>
              <a:rPr lang="en-US" sz="3200" dirty="0" smtClean="0"/>
              <a:t>:</a:t>
            </a:r>
            <a:r>
              <a:rPr lang="en-US" sz="3200" u="sng" dirty="0" smtClean="0">
                <a:solidFill>
                  <a:srgbClr val="0070C0"/>
                </a:solidFill>
              </a:rPr>
              <a:t>Department of BCA:</a:t>
            </a:r>
            <a:r>
              <a:rPr lang="en-US" sz="3200" dirty="0" smtClean="0"/>
              <a:t/>
            </a:r>
            <a:br>
              <a:rPr lang="en-US" sz="3200" dirty="0" smtClean="0"/>
            </a:br>
            <a:endParaRPr lang="en-US" sz="3200"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ER-Diagram</a:t>
            </a:r>
            <a:endParaRPr lang="en-US" dirty="0"/>
          </a:p>
        </p:txBody>
      </p:sp>
      <p:pic>
        <p:nvPicPr>
          <p:cNvPr id="3074" name="Picture 2" descr="C:\Users\AIM\Downloads\ererer - Page 1 (1).png"/>
          <p:cNvPicPr>
            <a:picLocks noGrp="1" noChangeAspect="1" noChangeArrowheads="1"/>
          </p:cNvPicPr>
          <p:nvPr>
            <p:ph idx="1"/>
          </p:nvPr>
        </p:nvPicPr>
        <p:blipFill>
          <a:blip r:embed="rId2"/>
          <a:srcRect/>
          <a:stretch>
            <a:fillRect/>
          </a:stretch>
        </p:blipFill>
        <p:spPr bwMode="auto">
          <a:xfrm>
            <a:off x="-228600" y="1481138"/>
            <a:ext cx="10972800" cy="5605462"/>
          </a:xfrm>
          <a:prstGeom prst="rect">
            <a:avLst/>
          </a:prstGeom>
          <a:noFill/>
        </p:spPr>
      </p:pic>
    </p:spTree>
  </p:cSld>
  <p:clrMapOvr>
    <a:masterClrMapping/>
  </p:clrMapOvr>
  <p:transition>
    <p:newsfla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DFD Diagram</a:t>
            </a:r>
            <a:endParaRPr lang="en-US" dirty="0"/>
          </a:p>
        </p:txBody>
      </p:sp>
      <p:pic>
        <p:nvPicPr>
          <p:cNvPr id="4098" name="Picture 2" descr="C:\Users\AIM\Downloads\dfd - Page 1.png"/>
          <p:cNvPicPr>
            <a:picLocks noGrp="1" noChangeAspect="1" noChangeArrowheads="1"/>
          </p:cNvPicPr>
          <p:nvPr>
            <p:ph idx="1"/>
          </p:nvPr>
        </p:nvPicPr>
        <p:blipFill>
          <a:blip r:embed="rId2"/>
          <a:srcRect/>
          <a:stretch>
            <a:fillRect/>
          </a:stretch>
        </p:blipFill>
        <p:spPr bwMode="auto">
          <a:xfrm>
            <a:off x="533400" y="1143000"/>
            <a:ext cx="8077200" cy="5334000"/>
          </a:xfrm>
          <a:prstGeom prst="rect">
            <a:avLst/>
          </a:prstGeom>
          <a:noFill/>
        </p:spPr>
      </p:pic>
    </p:spTree>
  </p:cSld>
  <p:clrMapOvr>
    <a:masterClrMapping/>
  </p:clrMapOvr>
  <p:transition>
    <p:split orient="vert"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304800"/>
            <a:ext cx="9144000"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tab pos="685800" algn="l"/>
              </a:tabLst>
            </a:pPr>
            <a:endParaRPr kumimoji="0" lang="en-US" sz="4000" b="1" i="0" u="sng"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tabLst>
                <a:tab pos="685800" algn="l"/>
              </a:tabLst>
            </a:pPr>
            <a:r>
              <a:rPr kumimoji="0" lang="en-US" sz="4000" b="1" i="0" u="sng" strike="noStrike" cap="none" normalizeH="0" baseline="0" dirty="0" smtClean="0">
                <a:ln>
                  <a:noFill/>
                </a:ln>
                <a:solidFill>
                  <a:schemeClr val="tx1"/>
                </a:solidFill>
                <a:effectLst/>
                <a:latin typeface="Times New Roman" pitchFamily="18" charset="0"/>
                <a:cs typeface="Times New Roman" pitchFamily="18" charset="0"/>
              </a:rPr>
              <a:t>Hardware Requirements </a:t>
            </a:r>
            <a:r>
              <a:rPr lang="en-US" sz="4000" b="1" u="sng" dirty="0" smtClean="0">
                <a:latin typeface="Times New Roman" pitchFamily="18" charset="0"/>
                <a:cs typeface="Times New Roman" pitchFamily="18" charset="0"/>
              </a:rPr>
              <a:t>S</a:t>
            </a:r>
            <a:r>
              <a:rPr kumimoji="0" lang="en-US" sz="4000" b="1" i="0" u="sng" strike="noStrike" cap="none" normalizeH="0" baseline="0" dirty="0" smtClean="0">
                <a:ln>
                  <a:noFill/>
                </a:ln>
                <a:solidFill>
                  <a:schemeClr val="tx1"/>
                </a:solidFill>
                <a:effectLst/>
                <a:latin typeface="Times New Roman" pitchFamily="18" charset="0"/>
                <a:cs typeface="Times New Roman" pitchFamily="18" charset="0"/>
              </a:rPr>
              <a:t>pecification</a:t>
            </a:r>
          </a:p>
          <a:p>
            <a:pPr marL="0" marR="0" lvl="0" indent="0" algn="ctr" defTabSz="914400" rtl="0" eaLnBrk="1" fontAlgn="base" latinLnBrk="0" hangingPunct="1">
              <a:lnSpc>
                <a:spcPct val="100000"/>
              </a:lnSpc>
              <a:spcBef>
                <a:spcPct val="0"/>
              </a:spcBef>
              <a:spcAft>
                <a:spcPct val="0"/>
              </a:spcAft>
              <a:buClrTx/>
              <a:buSzTx/>
              <a:tabLst>
                <a:tab pos="685800" algn="l"/>
              </a:tabLst>
            </a:pPr>
            <a:endParaRPr kumimoji="0" lang="en-US" sz="4000" b="1" i="0" u="sng" strike="noStrike" cap="none" normalizeH="0" baseline="0" dirty="0" smtClean="0">
              <a:ln>
                <a:noFill/>
              </a:ln>
              <a:solidFill>
                <a:schemeClr val="tx1"/>
              </a:solidFill>
              <a:effectLst/>
              <a:latin typeface="Times New Roman" pitchFamily="18" charset="0"/>
              <a:cs typeface="Times New Roman" pitchFamily="18" charset="0"/>
            </a:endParaRPr>
          </a:p>
          <a:p>
            <a:pPr lvl="0">
              <a:buFont typeface="Wingdings" pitchFamily="2" charset="2"/>
              <a:buChar char="q"/>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lang="en-US" sz="3200" dirty="0" smtClean="0"/>
              <a:t>Operating System   : Windows 7 on words</a:t>
            </a:r>
          </a:p>
          <a:p>
            <a:pPr lvl="0">
              <a:buFont typeface="Wingdings" pitchFamily="2" charset="2"/>
              <a:buChar char="q"/>
            </a:pPr>
            <a:r>
              <a:rPr lang="en-US" sz="3200" dirty="0" smtClean="0"/>
              <a:t>IDE: Visual Studio 2010 or above</a:t>
            </a:r>
          </a:p>
          <a:p>
            <a:pPr lvl="0">
              <a:buFont typeface="Wingdings" pitchFamily="2" charset="2"/>
              <a:buChar char="q"/>
            </a:pPr>
            <a:r>
              <a:rPr lang="en-US" sz="3200" dirty="0" smtClean="0"/>
              <a:t>Design: ASP.NET, HTML, CSS, Framework 3.5</a:t>
            </a:r>
          </a:p>
          <a:p>
            <a:pPr lvl="0">
              <a:buFont typeface="Wingdings" pitchFamily="2" charset="2"/>
              <a:buChar char="q"/>
            </a:pPr>
            <a:r>
              <a:rPr lang="en-US" sz="3200" dirty="0" smtClean="0"/>
              <a:t>DBMS SQL Server 2005</a:t>
            </a:r>
          </a:p>
          <a:p>
            <a:pPr lvl="0">
              <a:buFont typeface="Wingdings" pitchFamily="2" charset="2"/>
              <a:buChar char="q"/>
            </a:pPr>
            <a:r>
              <a:rPr lang="en-US" sz="3200" dirty="0" smtClean="0"/>
              <a:t>Other Tools: Microsoft Office, Visual Paramedic</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tab pos="685800" algn="l"/>
              </a:tabLst>
            </a:pPr>
            <a:endParaRPr kumimoji="0" 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ransition>
    <p:plu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0" y="0"/>
            <a:ext cx="91440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tabLst>
                <a:tab pos="457200" algn="l"/>
              </a:tabLst>
            </a:pPr>
            <a:r>
              <a:rPr lang="en-US" sz="4400" b="1" u="sng" dirty="0" smtClean="0">
                <a:latin typeface="Times New Roman" pitchFamily="18" charset="0"/>
                <a:cs typeface="Times New Roman" pitchFamily="18" charset="0"/>
              </a:rPr>
              <a:t>Software Requirements Specification</a:t>
            </a:r>
          </a:p>
          <a:p>
            <a:pPr lvl="2">
              <a:buFont typeface="Wingdings" pitchFamily="2" charset="2"/>
              <a:buChar char="q"/>
            </a:pPr>
            <a:endParaRPr lang="en-US" sz="3200" b="1" dirty="0" smtClean="0"/>
          </a:p>
          <a:p>
            <a:pPr lvl="2">
              <a:buFont typeface="Wingdings" pitchFamily="2" charset="2"/>
              <a:buChar char="q"/>
            </a:pPr>
            <a:r>
              <a:rPr lang="en-US" sz="3200" dirty="0" smtClean="0"/>
              <a:t>Processor             : Pentium IV</a:t>
            </a:r>
          </a:p>
          <a:p>
            <a:pPr lvl="2">
              <a:buFont typeface="Wingdings" pitchFamily="2" charset="2"/>
              <a:buChar char="q"/>
            </a:pPr>
            <a:r>
              <a:rPr lang="en-US" sz="3200" dirty="0" smtClean="0"/>
              <a:t>RAM                    : 2GB</a:t>
            </a:r>
          </a:p>
          <a:p>
            <a:pPr lvl="2">
              <a:buFont typeface="Wingdings" pitchFamily="2" charset="2"/>
              <a:buChar char="q"/>
            </a:pPr>
            <a:r>
              <a:rPr lang="en-US" sz="3200" dirty="0" smtClean="0"/>
              <a:t>Hard Disk Drive   : </a:t>
            </a:r>
            <a:r>
              <a:rPr lang="en-US" sz="3200" dirty="0" smtClean="0"/>
              <a:t>3</a:t>
            </a:r>
            <a:r>
              <a:rPr lang="en-US" sz="3200" dirty="0" smtClean="0"/>
              <a:t>0MB</a:t>
            </a:r>
            <a:endParaRPr lang="en-US" sz="3200" dirty="0" smtClean="0"/>
          </a:p>
          <a:p>
            <a:pPr lvl="2">
              <a:buFont typeface="Wingdings" pitchFamily="2" charset="2"/>
              <a:buChar char="q"/>
            </a:pPr>
            <a:r>
              <a:rPr lang="en-US" sz="3200" dirty="0" smtClean="0"/>
              <a:t>LAN Cable</a:t>
            </a:r>
          </a:p>
          <a:p>
            <a:pPr lvl="2">
              <a:buFont typeface="Wingdings" pitchFamily="2" charset="2"/>
              <a:buChar char="q"/>
            </a:pPr>
            <a:r>
              <a:rPr lang="en-US" sz="3200" dirty="0" smtClean="0"/>
              <a:t>Inter Connection Requirement</a:t>
            </a:r>
          </a:p>
          <a:p>
            <a:pPr lvl="2">
              <a:buFont typeface="Wingdings" pitchFamily="2" charset="2"/>
              <a:buChar char="q"/>
            </a:pPr>
            <a:r>
              <a:rPr lang="en-US" sz="3200" dirty="0" smtClean="0"/>
              <a:t>LAN Driver</a:t>
            </a:r>
          </a:p>
          <a:p>
            <a:pPr lvl="2">
              <a:buFont typeface="Wingdings" pitchFamily="2" charset="2"/>
              <a:buChar char="q"/>
            </a:pPr>
            <a:r>
              <a:rPr lang="en-US" sz="3200" dirty="0" smtClean="0"/>
              <a:t>Optical Mouse</a:t>
            </a:r>
          </a:p>
          <a:p>
            <a:pPr lvl="2">
              <a:buFont typeface="Wingdings" pitchFamily="2" charset="2"/>
              <a:buChar char="q"/>
            </a:pPr>
            <a:r>
              <a:rPr lang="en-US" sz="3200" dirty="0" smtClean="0"/>
              <a:t>Standard USA Layout Keyboard</a:t>
            </a:r>
          </a:p>
          <a:p>
            <a:pPr lvl="2">
              <a:buFont typeface="Wingdings" pitchFamily="2" charset="2"/>
              <a:buChar char="q"/>
            </a:pPr>
            <a:r>
              <a:rPr lang="en-US" sz="3200" dirty="0" smtClean="0"/>
              <a:t>Monitor: color 15inch</a:t>
            </a:r>
            <a:endParaRPr kumimoji="0" lang="en-US" sz="3600" i="0" u="none" strike="noStrike" cap="none" normalizeH="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endParaRPr kumimoji="0" 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ransition>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609600"/>
            <a:ext cx="7924800" cy="5509200"/>
          </a:xfrm>
          <a:prstGeom prst="rect">
            <a:avLst/>
          </a:prstGeom>
          <a:noFill/>
        </p:spPr>
        <p:txBody>
          <a:bodyPr wrap="square" rtlCol="0">
            <a:spAutoFit/>
          </a:bodyPr>
          <a:lstStyle/>
          <a:p>
            <a:pPr algn="ctr"/>
            <a:r>
              <a:rPr lang="en-US" sz="6600" b="1" u="sng" dirty="0" smtClean="0">
                <a:latin typeface="Times New Roman" pitchFamily="18" charset="0"/>
                <a:cs typeface="Times New Roman" pitchFamily="18" charset="0"/>
              </a:rPr>
              <a:t>Limitation</a:t>
            </a:r>
          </a:p>
          <a:p>
            <a:pPr algn="ctr"/>
            <a:endParaRPr lang="en-US" sz="6600" b="1" u="sng" dirty="0" smtClean="0">
              <a:latin typeface="Times New Roman" pitchFamily="18" charset="0"/>
              <a:cs typeface="Times New Roman" pitchFamily="18" charset="0"/>
            </a:endParaRPr>
          </a:p>
          <a:p>
            <a:pPr lvl="0">
              <a:buFont typeface="Wingdings" pitchFamily="2" charset="2"/>
              <a:buChar char="ü"/>
            </a:pPr>
            <a:r>
              <a:rPr lang="en-US" sz="3200" i="1" dirty="0" smtClean="0">
                <a:latin typeface="Times New Roman" pitchFamily="18" charset="0"/>
                <a:cs typeface="Times New Roman" pitchFamily="18" charset="0"/>
              </a:rPr>
              <a:t>Customer can’t order the food before the day. It’s only for a present day.</a:t>
            </a:r>
          </a:p>
          <a:p>
            <a:pPr lvl="0">
              <a:buFont typeface="Wingdings" pitchFamily="2" charset="2"/>
              <a:buChar char="ü"/>
            </a:pPr>
            <a:endParaRPr lang="en-US" sz="3200" dirty="0" smtClean="0">
              <a:latin typeface="Times New Roman" pitchFamily="18" charset="0"/>
              <a:cs typeface="Times New Roman" pitchFamily="18" charset="0"/>
            </a:endParaRPr>
          </a:p>
          <a:p>
            <a:pPr lvl="0">
              <a:buFont typeface="Wingdings" pitchFamily="2" charset="2"/>
              <a:buChar char="ü"/>
            </a:pPr>
            <a:r>
              <a:rPr lang="en-US" sz="3200" i="1" dirty="0" smtClean="0">
                <a:latin typeface="Times New Roman" pitchFamily="18" charset="0"/>
                <a:cs typeface="Times New Roman" pitchFamily="18" charset="0"/>
              </a:rPr>
              <a:t>Customer can’t cancel the food after a half an hour.</a:t>
            </a:r>
            <a:endParaRPr lang="en-US" sz="3200" dirty="0" smtClean="0">
              <a:latin typeface="Times New Roman" pitchFamily="18" charset="0"/>
              <a:cs typeface="Times New Roman" pitchFamily="18" charset="0"/>
            </a:endParaRPr>
          </a:p>
          <a:p>
            <a:r>
              <a:rPr lang="en-US" sz="2000" i="1" dirty="0" smtClean="0"/>
              <a:t> </a:t>
            </a:r>
            <a:endParaRPr lang="en-US" sz="2000" dirty="0" smtClean="0"/>
          </a:p>
          <a:p>
            <a:pPr algn="ctr"/>
            <a:endParaRPr lang="en-US" sz="2000" b="1" u="sng" dirty="0" smtClean="0">
              <a:latin typeface="Times New Roman" pitchFamily="18" charset="0"/>
              <a:cs typeface="Times New Roman" pitchFamily="18" charset="0"/>
            </a:endParaRPr>
          </a:p>
          <a:p>
            <a:endParaRPr lang="en-US" sz="2000" dirty="0"/>
          </a:p>
        </p:txBody>
      </p:sp>
    </p:spTree>
  </p:cSld>
  <p:clrMapOvr>
    <a:masterClrMapping/>
  </p:clrMapOvr>
  <p:transition>
    <p:strips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Homepage</a:t>
            </a:r>
            <a:endParaRPr lang="en-US" dirty="0"/>
          </a:p>
        </p:txBody>
      </p:sp>
      <p:pic>
        <p:nvPicPr>
          <p:cNvPr id="1026" name="Picture 2" descr="C:\Users\AIM\Pictures\piya1.png"/>
          <p:cNvPicPr>
            <a:picLocks noGrp="1" noChangeAspect="1" noChangeArrowheads="1"/>
          </p:cNvPicPr>
          <p:nvPr>
            <p:ph idx="1"/>
          </p:nvPr>
        </p:nvPicPr>
        <p:blipFill>
          <a:blip r:embed="rId2"/>
          <a:srcRect/>
          <a:stretch>
            <a:fillRect/>
          </a:stretch>
        </p:blipFill>
        <p:spPr bwMode="auto">
          <a:xfrm>
            <a:off x="546958" y="1481138"/>
            <a:ext cx="8050083" cy="4525962"/>
          </a:xfrm>
          <a:prstGeom prst="rect">
            <a:avLst/>
          </a:prstGeom>
          <a:noFill/>
        </p:spPr>
      </p:pic>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Registration Page</a:t>
            </a:r>
            <a:endParaRPr lang="en-US" dirty="0"/>
          </a:p>
        </p:txBody>
      </p:sp>
      <p:pic>
        <p:nvPicPr>
          <p:cNvPr id="2050" name="Picture 2" descr="C:\Users\AIM\Pictures\piya2.png"/>
          <p:cNvPicPr>
            <a:picLocks noGrp="1" noChangeAspect="1" noChangeArrowheads="1"/>
          </p:cNvPicPr>
          <p:nvPr>
            <p:ph idx="1"/>
          </p:nvPr>
        </p:nvPicPr>
        <p:blipFill>
          <a:blip r:embed="rId2"/>
          <a:srcRect/>
          <a:stretch>
            <a:fillRect/>
          </a:stretch>
        </p:blipFill>
        <p:spPr bwMode="auto">
          <a:xfrm>
            <a:off x="546958" y="1481138"/>
            <a:ext cx="8050083" cy="4525962"/>
          </a:xfrm>
          <a:prstGeom prst="rect">
            <a:avLst/>
          </a:prstGeom>
          <a:noFill/>
        </p:spPr>
      </p:pic>
    </p:spTree>
  </p:cSld>
  <p:clrMapOvr>
    <a:masterClrMapping/>
  </p:clrMapOvr>
  <p:transition>
    <p:wheel spokes="8"/>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Login Page</a:t>
            </a:r>
            <a:endParaRPr lang="en-US" dirty="0"/>
          </a:p>
        </p:txBody>
      </p:sp>
      <p:pic>
        <p:nvPicPr>
          <p:cNvPr id="3074" name="Picture 2" descr="C:\Users\AIM\Pictures\piya4.png"/>
          <p:cNvPicPr>
            <a:picLocks noGrp="1" noChangeAspect="1" noChangeArrowheads="1"/>
          </p:cNvPicPr>
          <p:nvPr>
            <p:ph idx="1"/>
          </p:nvPr>
        </p:nvPicPr>
        <p:blipFill>
          <a:blip r:embed="rId2"/>
          <a:srcRect/>
          <a:stretch>
            <a:fillRect/>
          </a:stretch>
        </p:blipFill>
        <p:spPr bwMode="auto">
          <a:xfrm>
            <a:off x="546958" y="1481138"/>
            <a:ext cx="8050083" cy="4525962"/>
          </a:xfrm>
          <a:prstGeom prst="rect">
            <a:avLst/>
          </a:prstGeom>
          <a:noFill/>
        </p:spPr>
      </p:pic>
    </p:spTree>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PlaceOrder</a:t>
            </a:r>
            <a:r>
              <a:rPr lang="en-US" dirty="0" smtClean="0"/>
              <a:t> page</a:t>
            </a:r>
            <a:endParaRPr lang="en-US" dirty="0"/>
          </a:p>
        </p:txBody>
      </p:sp>
      <p:pic>
        <p:nvPicPr>
          <p:cNvPr id="4099" name="Picture 3" descr="C:\Users\AIM\Pictures\c4.png"/>
          <p:cNvPicPr>
            <a:picLocks noGrp="1" noChangeAspect="1" noChangeArrowheads="1"/>
          </p:cNvPicPr>
          <p:nvPr>
            <p:ph idx="1"/>
          </p:nvPr>
        </p:nvPicPr>
        <p:blipFill>
          <a:blip r:embed="rId2"/>
          <a:srcRect/>
          <a:stretch>
            <a:fillRect/>
          </a:stretch>
        </p:blipFill>
        <p:spPr bwMode="auto">
          <a:xfrm>
            <a:off x="546958" y="1481138"/>
            <a:ext cx="8050083" cy="4525962"/>
          </a:xfrm>
          <a:prstGeom prst="rect">
            <a:avLst/>
          </a:prstGeom>
          <a:noFill/>
        </p:spPr>
      </p:pic>
    </p:spTree>
  </p:cSld>
  <p:clrMapOvr>
    <a:masterClrMapping/>
  </p:clrMapOvr>
  <p:transition>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Ordered list</a:t>
            </a:r>
            <a:endParaRPr lang="en-US" dirty="0"/>
          </a:p>
        </p:txBody>
      </p:sp>
      <p:pic>
        <p:nvPicPr>
          <p:cNvPr id="5122" name="Picture 2" descr="C:\Users\AIM\Pictures\piya14.png"/>
          <p:cNvPicPr>
            <a:picLocks noGrp="1" noChangeAspect="1" noChangeArrowheads="1"/>
          </p:cNvPicPr>
          <p:nvPr>
            <p:ph idx="1"/>
          </p:nvPr>
        </p:nvPicPr>
        <p:blipFill>
          <a:blip r:embed="rId2"/>
          <a:srcRect/>
          <a:stretch>
            <a:fillRect/>
          </a:stretch>
        </p:blipFill>
        <p:spPr bwMode="auto">
          <a:xfrm>
            <a:off x="546958" y="1481138"/>
            <a:ext cx="8050083" cy="4525962"/>
          </a:xfrm>
          <a:prstGeom prst="rect">
            <a:avLst/>
          </a:prstGeom>
          <a:noFill/>
        </p:spPr>
      </p:pic>
    </p:spTree>
  </p:cSld>
  <p:clrMapOvr>
    <a:masterClrMapping/>
  </p:clrMapOvr>
  <p:transition>
    <p:strip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ctr"/>
            <a:r>
              <a:rPr lang="en-US" sz="6000" b="1" u="sng" dirty="0" smtClean="0"/>
              <a:t>Objective</a:t>
            </a:r>
            <a:endParaRPr lang="en-US" sz="6000" b="1" u="sng" dirty="0"/>
          </a:p>
        </p:txBody>
      </p:sp>
      <p:sp>
        <p:nvSpPr>
          <p:cNvPr id="4" name="Rectangle 1"/>
          <p:cNvSpPr>
            <a:spLocks noChangeArrowheads="1"/>
          </p:cNvSpPr>
          <p:nvPr/>
        </p:nvSpPr>
        <p:spPr bwMode="auto">
          <a:xfrm>
            <a:off x="838200" y="1447800"/>
            <a:ext cx="7620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2743200" algn="ctr"/>
                <a:tab pos="5486400" algn="r"/>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buFont typeface="Wingdings" pitchFamily="2" charset="2"/>
              <a:buChar char="v"/>
              <a:tabLst>
                <a:tab pos="2743200" algn="ctr"/>
                <a:tab pos="5486400" algn="r"/>
              </a:tabLst>
            </a:pPr>
            <a:r>
              <a:rPr lang="en-US" sz="2400" dirty="0" smtClean="0">
                <a:latin typeface="Times New Roman" pitchFamily="18" charset="0"/>
                <a:cs typeface="Times New Roman" pitchFamily="18" charset="0"/>
              </a:rPr>
              <a:t> </a:t>
            </a:r>
            <a:r>
              <a:rPr lang="en-US" sz="2400" dirty="0" smtClean="0"/>
              <a:t>Online ordering system that I am proposing here, greatly simplifies the ordering process for  the customer. System presents an interactive and up-to-date menu with all available options in an easy to use manner. Customer can choose one or more items to place an order which will land in the Cart. Customer can view all the order details in the cart before checking out. At the end, customer gets order confirmation details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 page </a:t>
            </a:r>
            <a:endParaRPr lang="en-US" dirty="0"/>
          </a:p>
        </p:txBody>
      </p:sp>
      <p:pic>
        <p:nvPicPr>
          <p:cNvPr id="6147" name="Picture 3" descr="C:\Users\AIM\Pictures\c3.png"/>
          <p:cNvPicPr>
            <a:picLocks noGrp="1" noChangeAspect="1" noChangeArrowheads="1"/>
          </p:cNvPicPr>
          <p:nvPr>
            <p:ph idx="1"/>
          </p:nvPr>
        </p:nvPicPr>
        <p:blipFill>
          <a:blip r:embed="rId2"/>
          <a:srcRect/>
          <a:stretch>
            <a:fillRect/>
          </a:stretch>
        </p:blipFill>
        <p:spPr bwMode="auto">
          <a:xfrm>
            <a:off x="546958" y="1481138"/>
            <a:ext cx="8050083" cy="4525962"/>
          </a:xfrm>
          <a:prstGeom prst="rect">
            <a:avLst/>
          </a:prstGeom>
          <a:noFill/>
        </p:spPr>
      </p:pic>
    </p:spTree>
  </p:cSld>
  <p:clrMapOvr>
    <a:masterClrMapping/>
  </p:clrMapOvr>
  <p:transition>
    <p:checke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Cancel </a:t>
            </a:r>
            <a:r>
              <a:rPr lang="en-US" dirty="0" smtClean="0"/>
              <a:t>Order Page</a:t>
            </a:r>
            <a:endParaRPr lang="en-US" dirty="0"/>
          </a:p>
        </p:txBody>
      </p:sp>
      <p:pic>
        <p:nvPicPr>
          <p:cNvPr id="7171" name="Picture 3" descr="C:\Users\AIM\Pictures\c2.png"/>
          <p:cNvPicPr>
            <a:picLocks noGrp="1" noChangeAspect="1" noChangeArrowheads="1"/>
          </p:cNvPicPr>
          <p:nvPr>
            <p:ph idx="1"/>
          </p:nvPr>
        </p:nvPicPr>
        <p:blipFill>
          <a:blip r:embed="rId2"/>
          <a:srcRect/>
          <a:stretch>
            <a:fillRect/>
          </a:stretch>
        </p:blipFill>
        <p:spPr bwMode="auto">
          <a:xfrm>
            <a:off x="547688" y="1481548"/>
            <a:ext cx="8048625" cy="4525142"/>
          </a:xfrm>
          <a:prstGeom prst="rect">
            <a:avLst/>
          </a:prstGeom>
          <a:noFill/>
        </p:spPr>
      </p:pic>
    </p:spTree>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774035">
            <a:off x="685800" y="2362200"/>
            <a:ext cx="8153400" cy="144655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8800" b="1" u="sng"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Cooper Black" pitchFamily="18" charset="0"/>
              </a:rPr>
              <a:t>THANK</a:t>
            </a:r>
            <a:r>
              <a:rPr lang="en-US" sz="8800" b="1" u="sng"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Cooper Black" pitchFamily="18" charset="0"/>
              </a:rPr>
              <a:t> </a:t>
            </a:r>
            <a:r>
              <a:rPr lang="en-US" sz="8800" b="1" u="sng"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Cooper Black" pitchFamily="18" charset="0"/>
              </a:rPr>
              <a:t>YOU</a:t>
            </a:r>
            <a:endParaRPr lang="en-US" sz="8800"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oper Black" pitchFamily="18"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81000" y="304800"/>
            <a:ext cx="8229600" cy="6096000"/>
          </a:xfrm>
        </p:spPr>
        <p:txBody>
          <a:bodyPr>
            <a:normAutofit fontScale="70000" lnSpcReduction="20000"/>
          </a:bodyPr>
          <a:lstStyle/>
          <a:p>
            <a:pPr algn="ctr">
              <a:buNone/>
            </a:pPr>
            <a:r>
              <a:rPr lang="en-US" sz="5800" b="1" u="sng" dirty="0" smtClean="0">
                <a:latin typeface="Times New Roman" pitchFamily="18" charset="0"/>
                <a:cs typeface="Times New Roman" pitchFamily="18" charset="0"/>
              </a:rPr>
              <a:t>Features</a:t>
            </a:r>
            <a:endParaRPr lang="en-US" sz="4300" b="1" u="sng" dirty="0" smtClean="0">
              <a:latin typeface="Times New Roman" pitchFamily="18" charset="0"/>
              <a:cs typeface="Times New Roman" pitchFamily="18" charset="0"/>
            </a:endParaRPr>
          </a:p>
          <a:p>
            <a:pPr>
              <a:buNone/>
            </a:pPr>
            <a:endParaRPr lang="en-US" sz="5200" dirty="0" smtClean="0">
              <a:latin typeface="Times New Roman" pitchFamily="18" charset="0"/>
              <a:cs typeface="Times New Roman" pitchFamily="18" charset="0"/>
            </a:endParaRPr>
          </a:p>
          <a:p>
            <a:pPr lvl="0"/>
            <a:r>
              <a:rPr lang="en-US" sz="5800" dirty="0" smtClean="0"/>
              <a:t>Online menus (original and searchable format)</a:t>
            </a:r>
          </a:p>
          <a:p>
            <a:pPr lvl="0"/>
            <a:r>
              <a:rPr lang="en-US" sz="5800" dirty="0" smtClean="0"/>
              <a:t>Easy lookup of restaurants in your area </a:t>
            </a:r>
          </a:p>
          <a:p>
            <a:pPr lvl="0"/>
            <a:r>
              <a:rPr lang="en-US" sz="5800" dirty="0" smtClean="0"/>
              <a:t>Simple, fast and convenient ordering of food</a:t>
            </a:r>
          </a:p>
          <a:p>
            <a:pPr lvl="0"/>
            <a:r>
              <a:rPr lang="en-US" sz="5800" dirty="0" smtClean="0"/>
              <a:t>Accurate – no more spelling out the dishes’ names.</a:t>
            </a:r>
          </a:p>
          <a:p>
            <a:pPr>
              <a:buNone/>
            </a:pPr>
            <a:endParaRPr lang="en-US" sz="3600" dirty="0" smtClean="0">
              <a:latin typeface="Times New Roman" pitchFamily="18" charset="0"/>
              <a:cs typeface="Times New Roman" pitchFamily="18" charset="0"/>
            </a:endParaRPr>
          </a:p>
          <a:p>
            <a:pPr>
              <a:buNone/>
            </a:pPr>
            <a:endParaRPr lang="en-US" dirty="0"/>
          </a:p>
        </p:txBody>
      </p:sp>
    </p:spTree>
  </p:cSld>
  <p:clrMapOvr>
    <a:masterClrMapping/>
  </p:clrMapOvr>
  <p:transition>
    <p:whee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0"/>
            <a:ext cx="9144000" cy="65248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tab pos="2743200" algn="ctr"/>
                <a:tab pos="5486400" algn="r"/>
              </a:tabLst>
            </a:pPr>
            <a:r>
              <a:rPr kumimoji="0" lang="en-US" sz="5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Advantages</a:t>
            </a:r>
          </a:p>
          <a:p>
            <a:pPr marL="0" marR="0" lvl="0" indent="0" algn="ctr" defTabSz="914400" rtl="0" eaLnBrk="1" fontAlgn="base" latinLnBrk="0" hangingPunct="1">
              <a:lnSpc>
                <a:spcPct val="100000"/>
              </a:lnSpc>
              <a:spcBef>
                <a:spcPct val="0"/>
              </a:spcBef>
              <a:spcAft>
                <a:spcPct val="0"/>
              </a:spcAft>
              <a:buClrTx/>
              <a:buSzTx/>
              <a:tabLst>
                <a:tab pos="2743200" algn="ctr"/>
                <a:tab pos="5486400" algn="r"/>
              </a:tabLst>
            </a:pPr>
            <a:endParaRPr kumimoji="0" lang="en-US" sz="4400" b="1" i="0" u="none" strike="noStrike" cap="none" normalizeH="0" baseline="0" dirty="0" smtClean="0">
              <a:ln>
                <a:noFill/>
              </a:ln>
              <a:solidFill>
                <a:schemeClr val="tx1"/>
              </a:solidFill>
              <a:effectLst/>
              <a:latin typeface="Times New Roman" pitchFamily="18" charset="0"/>
              <a:cs typeface="Times New Roman" pitchFamily="18" charset="0"/>
            </a:endParaRPr>
          </a:p>
          <a:p>
            <a:pPr lvl="0">
              <a:buFont typeface="Wingdings" pitchFamily="2" charset="2"/>
              <a:buChar char="ü"/>
            </a:pPr>
            <a:r>
              <a:rPr lang="en-US" sz="3600" dirty="0" smtClean="0"/>
              <a:t>Reduce time-consuming phone orders </a:t>
            </a:r>
          </a:p>
          <a:p>
            <a:pPr lvl="0">
              <a:buFont typeface="Wingdings" pitchFamily="2" charset="2"/>
              <a:buChar char="ü"/>
            </a:pPr>
            <a:r>
              <a:rPr lang="en-US" sz="3600" dirty="0" smtClean="0"/>
              <a:t>No more busy phones or the requirement    for extra phone lines.</a:t>
            </a:r>
          </a:p>
          <a:p>
            <a:pPr lvl="0">
              <a:buFont typeface="Wingdings" pitchFamily="2" charset="2"/>
              <a:buChar char="ü"/>
            </a:pPr>
            <a:r>
              <a:rPr lang="en-US" sz="3600" dirty="0" smtClean="0"/>
              <a:t>Broader customer reaches across regions.</a:t>
            </a:r>
          </a:p>
          <a:p>
            <a:pPr lvl="0">
              <a:buFont typeface="Wingdings" pitchFamily="2" charset="2"/>
              <a:buChar char="ü"/>
            </a:pPr>
            <a:r>
              <a:rPr lang="en-US" sz="3600" dirty="0" smtClean="0"/>
              <a:t>Builds a customer database.</a:t>
            </a:r>
          </a:p>
          <a:p>
            <a:pPr lvl="0">
              <a:buFont typeface="Wingdings" pitchFamily="2" charset="2"/>
              <a:buChar char="ü"/>
            </a:pPr>
            <a:r>
              <a:rPr lang="en-US" sz="3600" dirty="0" smtClean="0"/>
              <a:t>Helps in improved service.</a:t>
            </a:r>
          </a:p>
          <a:p>
            <a:pPr lvl="0">
              <a:buFont typeface="Wingdings" pitchFamily="2" charset="2"/>
              <a:buChar char="ü"/>
            </a:pPr>
            <a:r>
              <a:rPr lang="en-US" sz="3600" dirty="0" smtClean="0"/>
              <a:t>Greater customer satisfaction!!!</a:t>
            </a:r>
          </a:p>
          <a:p>
            <a:pPr marL="0" marR="0" lvl="0" indent="0" algn="just" defTabSz="914400" rtl="0" eaLnBrk="0" fontAlgn="base" latinLnBrk="0" hangingPunct="0">
              <a:lnSpc>
                <a:spcPct val="100000"/>
              </a:lnSpc>
              <a:spcBef>
                <a:spcPct val="0"/>
              </a:spcBef>
              <a:spcAft>
                <a:spcPct val="0"/>
              </a:spcAft>
              <a:buClrTx/>
              <a:buSzTx/>
              <a:tabLst>
                <a:tab pos="2743200" algn="ctr"/>
                <a:tab pos="5486400" algn="r"/>
              </a:tabLst>
            </a:pPr>
            <a:r>
              <a:rPr lang="en-US" sz="3200" dirty="0" smtClean="0">
                <a:latin typeface="Times New Roman" pitchFamily="18" charset="0"/>
                <a:cs typeface="Times New Roman" pitchFamily="18" charset="0"/>
              </a:rPr>
              <a:t> </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ransition>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0"/>
            <a:ext cx="9144000"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pPr>
            <a:r>
              <a:rPr kumimoji="0" lang="en-US" sz="4800" b="1" i="0" u="sng" strike="noStrike" cap="none" normalizeH="0" baseline="0" dirty="0" smtClean="0">
                <a:ln>
                  <a:noFill/>
                </a:ln>
                <a:solidFill>
                  <a:schemeClr val="tx1"/>
                </a:solidFill>
                <a:effectLst/>
                <a:latin typeface="Times New Roman" pitchFamily="18" charset="0"/>
                <a:cs typeface="Times New Roman" pitchFamily="18" charset="0"/>
              </a:rPr>
              <a:t>Modules of the Project</a:t>
            </a:r>
          </a:p>
          <a:p>
            <a:pPr marL="0" marR="0" lvl="0" indent="0" algn="just" defTabSz="914400" rtl="0" eaLnBrk="1" fontAlgn="base" latinLnBrk="0" hangingPunct="1">
              <a:lnSpc>
                <a:spcPct val="100000"/>
              </a:lnSpc>
              <a:spcBef>
                <a:spcPct val="0"/>
              </a:spcBef>
              <a:spcAft>
                <a:spcPct val="0"/>
              </a:spcAft>
              <a:buClrTx/>
              <a:buSzTx/>
              <a:tabLst/>
            </a:pPr>
            <a:endParaRPr kumimoji="0" lang="en-US" sz="4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v"/>
              <a:tabLst/>
            </a:pPr>
            <a:r>
              <a:rPr lang="en-US" sz="3600" dirty="0" smtClean="0">
                <a:latin typeface="Times New Roman" pitchFamily="18" charset="0"/>
                <a:ea typeface="Times New Roman" pitchFamily="18" charset="0"/>
                <a:cs typeface="Times New Roman" pitchFamily="18" charset="0"/>
              </a:rPr>
              <a:t> </a:t>
            </a:r>
            <a:r>
              <a:rPr lang="en-US" sz="4400" dirty="0" smtClean="0">
                <a:latin typeface="Times New Roman" pitchFamily="18" charset="0"/>
                <a:ea typeface="Times New Roman" pitchFamily="18" charset="0"/>
                <a:cs typeface="Times New Roman" pitchFamily="18" charset="0"/>
              </a:rPr>
              <a:t>Admin Module</a:t>
            </a:r>
            <a:endParaRPr lang="en-US" sz="4400" dirty="0">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v"/>
              <a:tabLst/>
            </a:pPr>
            <a:r>
              <a:rPr kumimoji="0" lang="en-US" sz="44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Customer Module</a:t>
            </a:r>
            <a:endParaRPr kumimoji="0" lang="en-US" sz="4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sz="4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ransition>
    <p:comb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838200"/>
            <a:ext cx="7162800" cy="6740307"/>
          </a:xfrm>
          <a:prstGeom prst="rect">
            <a:avLst/>
          </a:prstGeom>
          <a:noFill/>
        </p:spPr>
        <p:txBody>
          <a:bodyPr wrap="square" rtlCol="0">
            <a:spAutoFit/>
          </a:bodyPr>
          <a:lstStyle/>
          <a:p>
            <a:r>
              <a:rPr lang="en-US" sz="2400" b="1" u="sng" dirty="0" smtClean="0"/>
              <a:t>ADMIN Module:</a:t>
            </a:r>
          </a:p>
          <a:p>
            <a:endParaRPr lang="en-US" sz="2400" dirty="0" smtClean="0"/>
          </a:p>
          <a:p>
            <a:pPr lvl="0">
              <a:buFont typeface="Wingdings" pitchFamily="2" charset="2"/>
              <a:buChar char="Ø"/>
            </a:pPr>
            <a:r>
              <a:rPr lang="en-US" sz="2400" dirty="0" smtClean="0"/>
              <a:t>Admin having the all the privileges over the project. </a:t>
            </a:r>
          </a:p>
          <a:p>
            <a:pPr lvl="0">
              <a:buFont typeface="Wingdings" pitchFamily="2" charset="2"/>
              <a:buChar char="Ø"/>
            </a:pPr>
            <a:r>
              <a:rPr lang="en-US" sz="2400" dirty="0" smtClean="0"/>
              <a:t>He can add the items in the menus. So that customer can be viewed and put a order.</a:t>
            </a:r>
          </a:p>
          <a:p>
            <a:pPr lvl="0">
              <a:buFont typeface="Wingdings" pitchFamily="2" charset="2"/>
              <a:buChar char="Ø"/>
            </a:pPr>
            <a:r>
              <a:rPr lang="en-US" sz="2400" dirty="0" smtClean="0"/>
              <a:t>He can delete, update, view the items.</a:t>
            </a:r>
          </a:p>
          <a:p>
            <a:pPr lvl="0">
              <a:buFont typeface="Wingdings" pitchFamily="2" charset="2"/>
              <a:buChar char="Ø"/>
            </a:pPr>
            <a:r>
              <a:rPr lang="en-US" sz="2400" dirty="0" smtClean="0"/>
              <a:t>He can add the new Offers. So that customer can be view and place a order.</a:t>
            </a:r>
          </a:p>
          <a:p>
            <a:pPr lvl="0">
              <a:buFont typeface="Wingdings" pitchFamily="2" charset="2"/>
              <a:buChar char="Ø"/>
            </a:pPr>
            <a:r>
              <a:rPr lang="en-US" sz="2400" dirty="0" smtClean="0"/>
              <a:t>He can delete, update, view the items.</a:t>
            </a:r>
          </a:p>
          <a:p>
            <a:pPr lvl="0">
              <a:buFont typeface="Wingdings" pitchFamily="2" charset="2"/>
              <a:buChar char="Ø"/>
            </a:pPr>
            <a:r>
              <a:rPr lang="en-US" sz="2400" dirty="0" smtClean="0"/>
              <a:t>He can view the Ordered list of the customer.</a:t>
            </a:r>
          </a:p>
          <a:p>
            <a:pPr lvl="0">
              <a:buFont typeface="Wingdings" pitchFamily="2" charset="2"/>
              <a:buChar char="Ø"/>
            </a:pPr>
            <a:r>
              <a:rPr lang="en-US" sz="2400" dirty="0" smtClean="0"/>
              <a:t>He can view the orders who have cancel the orders.</a:t>
            </a:r>
          </a:p>
          <a:p>
            <a:pPr>
              <a:buFont typeface="Wingdings" pitchFamily="2" charset="2"/>
              <a:buChar char="Ø"/>
            </a:pPr>
            <a:endParaRPr lang="en-US" sz="2400" dirty="0" smtClean="0"/>
          </a:p>
          <a:p>
            <a:r>
              <a:rPr lang="en-US" sz="2400" dirty="0" smtClean="0"/>
              <a:t> </a:t>
            </a:r>
          </a:p>
          <a:p>
            <a:r>
              <a:rPr lang="en-US" sz="2400" dirty="0" smtClean="0"/>
              <a:t> </a:t>
            </a:r>
          </a:p>
          <a:p>
            <a:r>
              <a:rPr lang="en-US" sz="2400" dirty="0" smtClean="0"/>
              <a:t> </a:t>
            </a:r>
          </a:p>
          <a:p>
            <a:endParaRPr lang="en-US" sz="2400" dirty="0"/>
          </a:p>
        </p:txBody>
      </p:sp>
    </p:spTree>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14400"/>
            <a:ext cx="9535900" cy="4893647"/>
          </a:xfrm>
          <a:prstGeom prst="rect">
            <a:avLst/>
          </a:prstGeom>
          <a:noFill/>
        </p:spPr>
        <p:txBody>
          <a:bodyPr wrap="square" rtlCol="0">
            <a:spAutoFit/>
          </a:bodyPr>
          <a:lstStyle/>
          <a:p>
            <a:r>
              <a:rPr lang="en-US" sz="3200" b="1" u="sng" dirty="0" smtClean="0"/>
              <a:t>Customer Module:</a:t>
            </a:r>
            <a:endParaRPr lang="en-US" sz="3200" u="sng" dirty="0" smtClean="0"/>
          </a:p>
          <a:p>
            <a:pPr lvl="0">
              <a:buFont typeface="Wingdings" pitchFamily="2" charset="2"/>
              <a:buChar char="v"/>
            </a:pPr>
            <a:r>
              <a:rPr lang="en-US" sz="2800" dirty="0" smtClean="0"/>
              <a:t>Customer can resister and use the web </a:t>
            </a:r>
          </a:p>
          <a:p>
            <a:pPr lvl="0"/>
            <a:r>
              <a:rPr lang="en-US" sz="2800" dirty="0" smtClean="0"/>
              <a:t>   application.</a:t>
            </a:r>
          </a:p>
          <a:p>
            <a:pPr lvl="0">
              <a:buFont typeface="Wingdings" pitchFamily="2" charset="2"/>
              <a:buChar char="v"/>
            </a:pPr>
            <a:r>
              <a:rPr lang="en-US" sz="2800" dirty="0" smtClean="0"/>
              <a:t>He can view the new offers and place an order.</a:t>
            </a:r>
          </a:p>
          <a:p>
            <a:pPr lvl="0">
              <a:buFont typeface="Wingdings" pitchFamily="2" charset="2"/>
              <a:buChar char="v"/>
            </a:pPr>
            <a:r>
              <a:rPr lang="en-US" sz="2800" dirty="0" smtClean="0"/>
              <a:t>He can search the items and place order</a:t>
            </a:r>
          </a:p>
          <a:p>
            <a:pPr lvl="0"/>
            <a:r>
              <a:rPr lang="en-US" sz="2800" dirty="0" smtClean="0"/>
              <a:t>   apart from new offer.</a:t>
            </a:r>
          </a:p>
          <a:p>
            <a:pPr lvl="0">
              <a:buFont typeface="Wingdings" pitchFamily="2" charset="2"/>
              <a:buChar char="v"/>
            </a:pPr>
            <a:r>
              <a:rPr lang="en-US" sz="2800" dirty="0" smtClean="0"/>
              <a:t>He can give a feed back and can view the</a:t>
            </a:r>
          </a:p>
          <a:p>
            <a:pPr lvl="0"/>
            <a:r>
              <a:rPr lang="en-US" sz="2800" dirty="0" smtClean="0"/>
              <a:t>    feed back in main page.</a:t>
            </a:r>
          </a:p>
          <a:p>
            <a:pPr lvl="0">
              <a:buFont typeface="Wingdings" pitchFamily="2" charset="2"/>
              <a:buChar char="v"/>
            </a:pPr>
            <a:r>
              <a:rPr lang="en-US" sz="2800" dirty="0" smtClean="0"/>
              <a:t>If He want to cancel the order the he can cancel </a:t>
            </a:r>
          </a:p>
          <a:p>
            <a:pPr lvl="0"/>
            <a:r>
              <a:rPr lang="en-US" sz="2800" dirty="0" smtClean="0"/>
              <a:t>   order within half an hour. </a:t>
            </a:r>
          </a:p>
          <a:p>
            <a:pPr>
              <a:buFont typeface="Wingdings" pitchFamily="2" charset="2"/>
              <a:buChar char="v"/>
            </a:pPr>
            <a:endParaRPr lang="en-US" sz="2800" dirty="0"/>
          </a:p>
        </p:txBody>
      </p:sp>
    </p:spTree>
  </p:cSld>
  <p:clrMapOvr>
    <a:masterClrMapping/>
  </p:clrMapOvr>
  <p:transition>
    <p:checke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Oval 20"/>
          <p:cNvSpPr>
            <a:spLocks noChangeArrowheads="1"/>
          </p:cNvSpPr>
          <p:nvPr/>
        </p:nvSpPr>
        <p:spPr bwMode="auto">
          <a:xfrm>
            <a:off x="4019550" y="1577975"/>
            <a:ext cx="2009775" cy="4095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Log 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45" name="AutoShape 21"/>
          <p:cNvCxnSpPr>
            <a:cxnSpLocks noChangeShapeType="1"/>
          </p:cNvCxnSpPr>
          <p:nvPr/>
        </p:nvCxnSpPr>
        <p:spPr bwMode="auto">
          <a:xfrm flipV="1">
            <a:off x="2971800" y="1905000"/>
            <a:ext cx="1409700" cy="685800"/>
          </a:xfrm>
          <a:prstGeom prst="straightConnector1">
            <a:avLst/>
          </a:prstGeom>
          <a:noFill/>
          <a:ln w="9525">
            <a:solidFill>
              <a:srgbClr val="000000"/>
            </a:solidFill>
            <a:round/>
            <a:headEnd/>
            <a:tailEnd type="triangle" w="med" len="med"/>
          </a:ln>
        </p:spPr>
      </p:cxnSp>
      <p:sp>
        <p:nvSpPr>
          <p:cNvPr id="1046" name="Oval 22"/>
          <p:cNvSpPr>
            <a:spLocks noChangeArrowheads="1"/>
          </p:cNvSpPr>
          <p:nvPr/>
        </p:nvSpPr>
        <p:spPr bwMode="auto">
          <a:xfrm>
            <a:off x="2552700" y="2192338"/>
            <a:ext cx="419100" cy="4191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047" name="AutoShape 23"/>
          <p:cNvCxnSpPr>
            <a:cxnSpLocks noChangeShapeType="1"/>
          </p:cNvCxnSpPr>
          <p:nvPr/>
        </p:nvCxnSpPr>
        <p:spPr bwMode="auto">
          <a:xfrm>
            <a:off x="2790825" y="2609850"/>
            <a:ext cx="0" cy="466725"/>
          </a:xfrm>
          <a:prstGeom prst="straightConnector1">
            <a:avLst/>
          </a:prstGeom>
          <a:noFill/>
          <a:ln w="9525">
            <a:solidFill>
              <a:srgbClr val="000000"/>
            </a:solidFill>
            <a:round/>
            <a:headEnd/>
            <a:tailEnd/>
          </a:ln>
        </p:spPr>
      </p:cxnSp>
      <p:cxnSp>
        <p:nvCxnSpPr>
          <p:cNvPr id="1048" name="AutoShape 24"/>
          <p:cNvCxnSpPr>
            <a:cxnSpLocks noChangeShapeType="1"/>
          </p:cNvCxnSpPr>
          <p:nvPr/>
        </p:nvCxnSpPr>
        <p:spPr bwMode="auto">
          <a:xfrm flipH="1">
            <a:off x="2552700" y="2705100"/>
            <a:ext cx="238125" cy="104775"/>
          </a:xfrm>
          <a:prstGeom prst="straightConnector1">
            <a:avLst/>
          </a:prstGeom>
          <a:noFill/>
          <a:ln w="9525">
            <a:solidFill>
              <a:srgbClr val="000000"/>
            </a:solidFill>
            <a:round/>
            <a:headEnd/>
            <a:tailEnd/>
          </a:ln>
        </p:spPr>
      </p:cxnSp>
      <p:cxnSp>
        <p:nvCxnSpPr>
          <p:cNvPr id="1049" name="AutoShape 25"/>
          <p:cNvCxnSpPr>
            <a:cxnSpLocks noChangeShapeType="1"/>
          </p:cNvCxnSpPr>
          <p:nvPr/>
        </p:nvCxnSpPr>
        <p:spPr bwMode="auto">
          <a:xfrm flipH="1" flipV="1">
            <a:off x="2790825" y="2705100"/>
            <a:ext cx="180975" cy="104775"/>
          </a:xfrm>
          <a:prstGeom prst="straightConnector1">
            <a:avLst/>
          </a:prstGeom>
          <a:noFill/>
          <a:ln w="9525">
            <a:solidFill>
              <a:srgbClr val="000000"/>
            </a:solidFill>
            <a:round/>
            <a:headEnd/>
            <a:tailEnd/>
          </a:ln>
        </p:spPr>
      </p:cxnSp>
      <p:cxnSp>
        <p:nvCxnSpPr>
          <p:cNvPr id="1050" name="AutoShape 26"/>
          <p:cNvCxnSpPr>
            <a:cxnSpLocks noChangeShapeType="1"/>
          </p:cNvCxnSpPr>
          <p:nvPr/>
        </p:nvCxnSpPr>
        <p:spPr bwMode="auto">
          <a:xfrm flipH="1" flipV="1">
            <a:off x="2790825" y="2976563"/>
            <a:ext cx="180975" cy="161925"/>
          </a:xfrm>
          <a:prstGeom prst="straightConnector1">
            <a:avLst/>
          </a:prstGeom>
          <a:noFill/>
          <a:ln w="9525">
            <a:solidFill>
              <a:srgbClr val="000000"/>
            </a:solidFill>
            <a:round/>
            <a:headEnd/>
            <a:tailEnd/>
          </a:ln>
        </p:spPr>
      </p:cxnSp>
      <p:cxnSp>
        <p:nvCxnSpPr>
          <p:cNvPr id="1051" name="AutoShape 27"/>
          <p:cNvCxnSpPr>
            <a:cxnSpLocks noChangeShapeType="1"/>
          </p:cNvCxnSpPr>
          <p:nvPr/>
        </p:nvCxnSpPr>
        <p:spPr bwMode="auto">
          <a:xfrm flipV="1">
            <a:off x="2619375" y="2976563"/>
            <a:ext cx="171450" cy="161925"/>
          </a:xfrm>
          <a:prstGeom prst="straightConnector1">
            <a:avLst/>
          </a:prstGeom>
          <a:noFill/>
          <a:ln w="9525">
            <a:solidFill>
              <a:srgbClr val="000000"/>
            </a:solidFill>
            <a:round/>
            <a:headEnd/>
            <a:tailEnd/>
          </a:ln>
        </p:spPr>
      </p:cxnSp>
      <p:sp>
        <p:nvSpPr>
          <p:cNvPr id="1052" name="Oval 28"/>
          <p:cNvSpPr>
            <a:spLocks noChangeArrowheads="1"/>
          </p:cNvSpPr>
          <p:nvPr/>
        </p:nvSpPr>
        <p:spPr bwMode="auto">
          <a:xfrm>
            <a:off x="4429125" y="2090738"/>
            <a:ext cx="2114550" cy="4095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New  item insertion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3" name="Oval 29"/>
          <p:cNvSpPr>
            <a:spLocks noChangeArrowheads="1"/>
          </p:cNvSpPr>
          <p:nvPr/>
        </p:nvSpPr>
        <p:spPr bwMode="auto">
          <a:xfrm>
            <a:off x="4429125" y="2590800"/>
            <a:ext cx="2009775" cy="4095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New offer creation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4" name="Oval 30"/>
          <p:cNvSpPr>
            <a:spLocks noChangeArrowheads="1"/>
          </p:cNvSpPr>
          <p:nvPr/>
        </p:nvSpPr>
        <p:spPr bwMode="auto">
          <a:xfrm>
            <a:off x="4019550" y="3548063"/>
            <a:ext cx="2009775" cy="5572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View Cacled Order list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55" name="AutoShape 31"/>
          <p:cNvCxnSpPr>
            <a:cxnSpLocks noChangeShapeType="1"/>
          </p:cNvCxnSpPr>
          <p:nvPr/>
        </p:nvCxnSpPr>
        <p:spPr bwMode="auto">
          <a:xfrm flipV="1">
            <a:off x="2971800" y="2290763"/>
            <a:ext cx="1457325" cy="300037"/>
          </a:xfrm>
          <a:prstGeom prst="straightConnector1">
            <a:avLst/>
          </a:prstGeom>
          <a:noFill/>
          <a:ln w="9525">
            <a:solidFill>
              <a:srgbClr val="000000"/>
            </a:solidFill>
            <a:round/>
            <a:headEnd/>
            <a:tailEnd type="triangle" w="med" len="med"/>
          </a:ln>
        </p:spPr>
      </p:cxnSp>
      <p:cxnSp>
        <p:nvCxnSpPr>
          <p:cNvPr id="1056" name="AutoShape 32"/>
          <p:cNvCxnSpPr>
            <a:cxnSpLocks noChangeShapeType="1"/>
          </p:cNvCxnSpPr>
          <p:nvPr/>
        </p:nvCxnSpPr>
        <p:spPr bwMode="auto">
          <a:xfrm>
            <a:off x="2971800" y="2590800"/>
            <a:ext cx="1457325" cy="176213"/>
          </a:xfrm>
          <a:prstGeom prst="straightConnector1">
            <a:avLst/>
          </a:prstGeom>
          <a:noFill/>
          <a:ln w="9525">
            <a:solidFill>
              <a:srgbClr val="000000"/>
            </a:solidFill>
            <a:round/>
            <a:headEnd/>
            <a:tailEnd type="triangle" w="med" len="med"/>
          </a:ln>
        </p:spPr>
      </p:cxnSp>
      <p:cxnSp>
        <p:nvCxnSpPr>
          <p:cNvPr id="1057" name="AutoShape 33"/>
          <p:cNvCxnSpPr>
            <a:cxnSpLocks noChangeShapeType="1"/>
          </p:cNvCxnSpPr>
          <p:nvPr/>
        </p:nvCxnSpPr>
        <p:spPr bwMode="auto">
          <a:xfrm>
            <a:off x="2971800" y="2590800"/>
            <a:ext cx="1562100" cy="595313"/>
          </a:xfrm>
          <a:prstGeom prst="straightConnector1">
            <a:avLst/>
          </a:prstGeom>
          <a:noFill/>
          <a:ln w="9525">
            <a:solidFill>
              <a:srgbClr val="000000"/>
            </a:solidFill>
            <a:round/>
            <a:headEnd/>
            <a:tailEnd type="triangle" w="med" len="med"/>
          </a:ln>
        </p:spPr>
      </p:cxnSp>
      <p:sp>
        <p:nvSpPr>
          <p:cNvPr id="1058" name="Oval 34"/>
          <p:cNvSpPr>
            <a:spLocks noChangeArrowheads="1"/>
          </p:cNvSpPr>
          <p:nvPr/>
        </p:nvSpPr>
        <p:spPr bwMode="auto">
          <a:xfrm>
            <a:off x="4381500" y="3086100"/>
            <a:ext cx="2009775" cy="4095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View Ordered List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59" name="AutoShape 35"/>
          <p:cNvCxnSpPr>
            <a:cxnSpLocks noChangeShapeType="1"/>
          </p:cNvCxnSpPr>
          <p:nvPr/>
        </p:nvCxnSpPr>
        <p:spPr bwMode="auto">
          <a:xfrm>
            <a:off x="2971800" y="2590800"/>
            <a:ext cx="1200150" cy="1052513"/>
          </a:xfrm>
          <a:prstGeom prst="straightConnector1">
            <a:avLst/>
          </a:prstGeom>
          <a:noFill/>
          <a:ln w="9525">
            <a:solidFill>
              <a:srgbClr val="000000"/>
            </a:solidFill>
            <a:round/>
            <a:headEnd/>
            <a:tailEnd type="triangle" w="med" len="med"/>
          </a:ln>
        </p:spPr>
      </p:cxnSp>
      <p:cxnSp>
        <p:nvCxnSpPr>
          <p:cNvPr id="1060" name="AutoShape 36"/>
          <p:cNvCxnSpPr>
            <a:cxnSpLocks noChangeShapeType="1"/>
          </p:cNvCxnSpPr>
          <p:nvPr/>
        </p:nvCxnSpPr>
        <p:spPr bwMode="auto">
          <a:xfrm>
            <a:off x="2971800" y="2590800"/>
            <a:ext cx="1095375" cy="1739900"/>
          </a:xfrm>
          <a:prstGeom prst="straightConnector1">
            <a:avLst/>
          </a:prstGeom>
          <a:noFill/>
          <a:ln w="9525">
            <a:solidFill>
              <a:srgbClr val="000000"/>
            </a:solidFill>
            <a:round/>
            <a:headEnd/>
            <a:tailEnd type="triangle" w="med" len="med"/>
          </a:ln>
        </p:spPr>
      </p:cxnSp>
      <p:sp>
        <p:nvSpPr>
          <p:cNvPr id="1061" name="Oval 37"/>
          <p:cNvSpPr>
            <a:spLocks noChangeArrowheads="1"/>
          </p:cNvSpPr>
          <p:nvPr/>
        </p:nvSpPr>
        <p:spPr bwMode="auto">
          <a:xfrm>
            <a:off x="3962400" y="4187825"/>
            <a:ext cx="1943100" cy="4095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Log 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TextBox 19"/>
          <p:cNvSpPr txBox="1"/>
          <p:nvPr/>
        </p:nvSpPr>
        <p:spPr>
          <a:xfrm>
            <a:off x="2286000" y="3352800"/>
            <a:ext cx="990600" cy="369332"/>
          </a:xfrm>
          <a:prstGeom prst="rect">
            <a:avLst/>
          </a:prstGeom>
          <a:noFill/>
        </p:spPr>
        <p:txBody>
          <a:bodyPr wrap="square" rtlCol="0">
            <a:spAutoFit/>
          </a:bodyPr>
          <a:lstStyle/>
          <a:p>
            <a:r>
              <a:rPr lang="en-US" dirty="0" smtClean="0"/>
              <a:t>Admin</a:t>
            </a:r>
            <a:endParaRPr lang="en-US" dirty="0"/>
          </a:p>
        </p:txBody>
      </p:sp>
      <p:sp>
        <p:nvSpPr>
          <p:cNvPr id="21" name="TextBox 20"/>
          <p:cNvSpPr txBox="1"/>
          <p:nvPr/>
        </p:nvSpPr>
        <p:spPr>
          <a:xfrm>
            <a:off x="1600200" y="228600"/>
            <a:ext cx="5334000" cy="1323439"/>
          </a:xfrm>
          <a:prstGeom prst="rect">
            <a:avLst/>
          </a:prstGeom>
          <a:noFill/>
        </p:spPr>
        <p:txBody>
          <a:bodyPr wrap="square" rtlCol="0">
            <a:spAutoFit/>
          </a:bodyPr>
          <a:lstStyle/>
          <a:p>
            <a:r>
              <a:rPr lang="en-US" sz="4000" dirty="0" err="1" smtClean="0"/>
              <a:t>Usecase</a:t>
            </a:r>
            <a:r>
              <a:rPr lang="en-US" sz="4000" dirty="0" smtClean="0"/>
              <a:t> Diagram Of Admin:</a:t>
            </a:r>
            <a:endParaRPr lang="en-US" sz="4000" dirty="0"/>
          </a:p>
        </p:txBody>
      </p:sp>
    </p:spTree>
  </p:cSld>
  <p:clrMapOvr>
    <a:masterClrMapping/>
  </p:clrMapOvr>
  <p:transition>
    <p:spli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Oval 2"/>
          <p:cNvSpPr>
            <a:spLocks noChangeArrowheads="1"/>
          </p:cNvSpPr>
          <p:nvPr/>
        </p:nvSpPr>
        <p:spPr bwMode="auto">
          <a:xfrm>
            <a:off x="3686175" y="1135063"/>
            <a:ext cx="1400175" cy="4095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Log 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1" name="Oval 3"/>
          <p:cNvSpPr>
            <a:spLocks noChangeArrowheads="1"/>
          </p:cNvSpPr>
          <p:nvPr/>
        </p:nvSpPr>
        <p:spPr bwMode="auto">
          <a:xfrm>
            <a:off x="3771900" y="1698625"/>
            <a:ext cx="1724025" cy="4095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Place Order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2" name="Oval 4"/>
          <p:cNvSpPr>
            <a:spLocks noChangeArrowheads="1"/>
          </p:cNvSpPr>
          <p:nvPr/>
        </p:nvSpPr>
        <p:spPr bwMode="auto">
          <a:xfrm>
            <a:off x="3962400" y="2222500"/>
            <a:ext cx="1638300" cy="4286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Cancel Order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3" name="Oval 5"/>
          <p:cNvSpPr>
            <a:spLocks noChangeArrowheads="1"/>
          </p:cNvSpPr>
          <p:nvPr/>
        </p:nvSpPr>
        <p:spPr bwMode="auto">
          <a:xfrm>
            <a:off x="3905250" y="2727325"/>
            <a:ext cx="1781175" cy="4095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Feed Back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4" name="Oval 6"/>
          <p:cNvSpPr>
            <a:spLocks noChangeArrowheads="1"/>
          </p:cNvSpPr>
          <p:nvPr/>
        </p:nvSpPr>
        <p:spPr bwMode="auto">
          <a:xfrm>
            <a:off x="3686175" y="3248025"/>
            <a:ext cx="1809750" cy="5842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New Offer view and      place Order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5" name="Oval 7"/>
          <p:cNvSpPr>
            <a:spLocks noChangeArrowheads="1"/>
          </p:cNvSpPr>
          <p:nvPr/>
        </p:nvSpPr>
        <p:spPr bwMode="auto">
          <a:xfrm>
            <a:off x="3638550" y="3971925"/>
            <a:ext cx="1743075" cy="4095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Log 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6" name="Oval 8"/>
          <p:cNvSpPr>
            <a:spLocks noChangeArrowheads="1"/>
          </p:cNvSpPr>
          <p:nvPr/>
        </p:nvSpPr>
        <p:spPr bwMode="auto">
          <a:xfrm>
            <a:off x="1276350" y="2308225"/>
            <a:ext cx="419100" cy="4191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2057" name="AutoShape 9"/>
          <p:cNvCxnSpPr>
            <a:cxnSpLocks noChangeShapeType="1"/>
          </p:cNvCxnSpPr>
          <p:nvPr/>
        </p:nvCxnSpPr>
        <p:spPr bwMode="auto">
          <a:xfrm>
            <a:off x="1447800" y="2727325"/>
            <a:ext cx="0" cy="466725"/>
          </a:xfrm>
          <a:prstGeom prst="straightConnector1">
            <a:avLst/>
          </a:prstGeom>
          <a:noFill/>
          <a:ln w="9525">
            <a:solidFill>
              <a:srgbClr val="000000"/>
            </a:solidFill>
            <a:round/>
            <a:headEnd/>
            <a:tailEnd/>
          </a:ln>
        </p:spPr>
      </p:cxnSp>
      <p:cxnSp>
        <p:nvCxnSpPr>
          <p:cNvPr id="2058" name="AutoShape 10"/>
          <p:cNvCxnSpPr>
            <a:cxnSpLocks noChangeShapeType="1"/>
          </p:cNvCxnSpPr>
          <p:nvPr/>
        </p:nvCxnSpPr>
        <p:spPr bwMode="auto">
          <a:xfrm flipH="1">
            <a:off x="1209675" y="2822575"/>
            <a:ext cx="238125" cy="104775"/>
          </a:xfrm>
          <a:prstGeom prst="straightConnector1">
            <a:avLst/>
          </a:prstGeom>
          <a:noFill/>
          <a:ln w="9525">
            <a:solidFill>
              <a:srgbClr val="000000"/>
            </a:solidFill>
            <a:round/>
            <a:headEnd/>
            <a:tailEnd/>
          </a:ln>
        </p:spPr>
      </p:cxnSp>
      <p:cxnSp>
        <p:nvCxnSpPr>
          <p:cNvPr id="2059" name="AutoShape 11"/>
          <p:cNvCxnSpPr>
            <a:cxnSpLocks noChangeShapeType="1"/>
          </p:cNvCxnSpPr>
          <p:nvPr/>
        </p:nvCxnSpPr>
        <p:spPr bwMode="auto">
          <a:xfrm flipH="1" flipV="1">
            <a:off x="1447800" y="2822575"/>
            <a:ext cx="180975" cy="104775"/>
          </a:xfrm>
          <a:prstGeom prst="straightConnector1">
            <a:avLst/>
          </a:prstGeom>
          <a:noFill/>
          <a:ln w="9525">
            <a:solidFill>
              <a:srgbClr val="000000"/>
            </a:solidFill>
            <a:round/>
            <a:headEnd/>
            <a:tailEnd/>
          </a:ln>
        </p:spPr>
      </p:cxnSp>
      <p:cxnSp>
        <p:nvCxnSpPr>
          <p:cNvPr id="2060" name="AutoShape 12"/>
          <p:cNvCxnSpPr>
            <a:cxnSpLocks noChangeShapeType="1"/>
          </p:cNvCxnSpPr>
          <p:nvPr/>
        </p:nvCxnSpPr>
        <p:spPr bwMode="auto">
          <a:xfrm flipH="1" flipV="1">
            <a:off x="1447800" y="3032125"/>
            <a:ext cx="180975" cy="161925"/>
          </a:xfrm>
          <a:prstGeom prst="straightConnector1">
            <a:avLst/>
          </a:prstGeom>
          <a:noFill/>
          <a:ln w="9525">
            <a:solidFill>
              <a:srgbClr val="000000"/>
            </a:solidFill>
            <a:round/>
            <a:headEnd/>
            <a:tailEnd/>
          </a:ln>
        </p:spPr>
      </p:cxnSp>
      <p:cxnSp>
        <p:nvCxnSpPr>
          <p:cNvPr id="2061" name="AutoShape 13"/>
          <p:cNvCxnSpPr>
            <a:cxnSpLocks noChangeShapeType="1"/>
          </p:cNvCxnSpPr>
          <p:nvPr/>
        </p:nvCxnSpPr>
        <p:spPr bwMode="auto">
          <a:xfrm flipV="1">
            <a:off x="1276350" y="3032125"/>
            <a:ext cx="171450" cy="161925"/>
          </a:xfrm>
          <a:prstGeom prst="straightConnector1">
            <a:avLst/>
          </a:prstGeom>
          <a:noFill/>
          <a:ln w="9525">
            <a:solidFill>
              <a:srgbClr val="000000"/>
            </a:solidFill>
            <a:round/>
            <a:headEnd/>
            <a:tailEnd/>
          </a:ln>
        </p:spPr>
      </p:cxnSp>
      <p:cxnSp>
        <p:nvCxnSpPr>
          <p:cNvPr id="2062" name="AutoShape 14"/>
          <p:cNvCxnSpPr>
            <a:cxnSpLocks noChangeShapeType="1"/>
          </p:cNvCxnSpPr>
          <p:nvPr/>
        </p:nvCxnSpPr>
        <p:spPr bwMode="auto">
          <a:xfrm>
            <a:off x="1714500" y="2651125"/>
            <a:ext cx="1971675" cy="1485900"/>
          </a:xfrm>
          <a:prstGeom prst="straightConnector1">
            <a:avLst/>
          </a:prstGeom>
          <a:noFill/>
          <a:ln w="9525">
            <a:solidFill>
              <a:srgbClr val="000000"/>
            </a:solidFill>
            <a:round/>
            <a:headEnd/>
            <a:tailEnd type="triangle" w="med" len="med"/>
          </a:ln>
        </p:spPr>
      </p:cxnSp>
      <p:cxnSp>
        <p:nvCxnSpPr>
          <p:cNvPr id="2063" name="AutoShape 15"/>
          <p:cNvCxnSpPr>
            <a:cxnSpLocks noChangeShapeType="1"/>
          </p:cNvCxnSpPr>
          <p:nvPr/>
        </p:nvCxnSpPr>
        <p:spPr bwMode="auto">
          <a:xfrm>
            <a:off x="1714500" y="2651125"/>
            <a:ext cx="2028825" cy="779463"/>
          </a:xfrm>
          <a:prstGeom prst="straightConnector1">
            <a:avLst/>
          </a:prstGeom>
          <a:noFill/>
          <a:ln w="9525">
            <a:solidFill>
              <a:srgbClr val="000000"/>
            </a:solidFill>
            <a:round/>
            <a:headEnd/>
            <a:tailEnd type="triangle" w="med" len="med"/>
          </a:ln>
        </p:spPr>
      </p:cxnSp>
      <p:cxnSp>
        <p:nvCxnSpPr>
          <p:cNvPr id="2064" name="AutoShape 16"/>
          <p:cNvCxnSpPr>
            <a:cxnSpLocks noChangeShapeType="1"/>
          </p:cNvCxnSpPr>
          <p:nvPr/>
        </p:nvCxnSpPr>
        <p:spPr bwMode="auto">
          <a:xfrm>
            <a:off x="1714500" y="2651125"/>
            <a:ext cx="2190750" cy="276225"/>
          </a:xfrm>
          <a:prstGeom prst="straightConnector1">
            <a:avLst/>
          </a:prstGeom>
          <a:noFill/>
          <a:ln w="9525">
            <a:solidFill>
              <a:srgbClr val="000000"/>
            </a:solidFill>
            <a:round/>
            <a:headEnd/>
            <a:tailEnd type="triangle" w="med" len="med"/>
          </a:ln>
        </p:spPr>
      </p:cxnSp>
      <p:cxnSp>
        <p:nvCxnSpPr>
          <p:cNvPr id="2065" name="AutoShape 17"/>
          <p:cNvCxnSpPr>
            <a:cxnSpLocks noChangeShapeType="1"/>
          </p:cNvCxnSpPr>
          <p:nvPr/>
        </p:nvCxnSpPr>
        <p:spPr bwMode="auto">
          <a:xfrm flipV="1">
            <a:off x="1714500" y="2439988"/>
            <a:ext cx="2247900" cy="211137"/>
          </a:xfrm>
          <a:prstGeom prst="straightConnector1">
            <a:avLst/>
          </a:prstGeom>
          <a:noFill/>
          <a:ln w="9525">
            <a:solidFill>
              <a:srgbClr val="000000"/>
            </a:solidFill>
            <a:round/>
            <a:headEnd/>
            <a:tailEnd type="triangle" w="med" len="med"/>
          </a:ln>
        </p:spPr>
      </p:cxnSp>
      <p:cxnSp>
        <p:nvCxnSpPr>
          <p:cNvPr id="2066" name="AutoShape 18"/>
          <p:cNvCxnSpPr>
            <a:cxnSpLocks noChangeShapeType="1"/>
          </p:cNvCxnSpPr>
          <p:nvPr/>
        </p:nvCxnSpPr>
        <p:spPr bwMode="auto">
          <a:xfrm flipV="1">
            <a:off x="1714500" y="1925638"/>
            <a:ext cx="2057400" cy="725487"/>
          </a:xfrm>
          <a:prstGeom prst="straightConnector1">
            <a:avLst/>
          </a:prstGeom>
          <a:noFill/>
          <a:ln w="9525">
            <a:solidFill>
              <a:srgbClr val="000000"/>
            </a:solidFill>
            <a:round/>
            <a:headEnd/>
            <a:tailEnd type="triangle" w="med" len="med"/>
          </a:ln>
        </p:spPr>
      </p:cxnSp>
      <p:cxnSp>
        <p:nvCxnSpPr>
          <p:cNvPr id="2067" name="AutoShape 19"/>
          <p:cNvCxnSpPr>
            <a:cxnSpLocks noChangeShapeType="1"/>
          </p:cNvCxnSpPr>
          <p:nvPr/>
        </p:nvCxnSpPr>
        <p:spPr bwMode="auto">
          <a:xfrm flipV="1">
            <a:off x="1781175" y="1381125"/>
            <a:ext cx="1905000" cy="1270000"/>
          </a:xfrm>
          <a:prstGeom prst="straightConnector1">
            <a:avLst/>
          </a:prstGeom>
          <a:noFill/>
          <a:ln w="9525">
            <a:solidFill>
              <a:srgbClr val="000000"/>
            </a:solidFill>
            <a:round/>
            <a:headEnd/>
            <a:tailEnd type="triangle" w="med" len="med"/>
          </a:ln>
        </p:spPr>
      </p:cxnSp>
      <p:sp>
        <p:nvSpPr>
          <p:cNvPr id="20" name="TextBox 19"/>
          <p:cNvSpPr txBox="1"/>
          <p:nvPr/>
        </p:nvSpPr>
        <p:spPr>
          <a:xfrm>
            <a:off x="838200" y="3505200"/>
            <a:ext cx="1371600" cy="381000"/>
          </a:xfrm>
          <a:prstGeom prst="rect">
            <a:avLst/>
          </a:prstGeom>
          <a:noFill/>
        </p:spPr>
        <p:txBody>
          <a:bodyPr wrap="square" rtlCol="0">
            <a:spAutoFit/>
          </a:bodyPr>
          <a:lstStyle/>
          <a:p>
            <a:r>
              <a:rPr lang="en-US" dirty="0" smtClean="0"/>
              <a:t>customer</a:t>
            </a:r>
            <a:endParaRPr lang="en-US" dirty="0"/>
          </a:p>
        </p:txBody>
      </p:sp>
      <p:sp>
        <p:nvSpPr>
          <p:cNvPr id="21" name="TextBox 20"/>
          <p:cNvSpPr txBox="1"/>
          <p:nvPr/>
        </p:nvSpPr>
        <p:spPr>
          <a:xfrm>
            <a:off x="1752600" y="152400"/>
            <a:ext cx="4876800" cy="1077218"/>
          </a:xfrm>
          <a:prstGeom prst="rect">
            <a:avLst/>
          </a:prstGeom>
          <a:noFill/>
        </p:spPr>
        <p:txBody>
          <a:bodyPr wrap="square" rtlCol="0">
            <a:spAutoFit/>
          </a:bodyPr>
          <a:lstStyle/>
          <a:p>
            <a:r>
              <a:rPr lang="en-US" sz="3200" dirty="0" err="1" smtClean="0"/>
              <a:t>Usecase</a:t>
            </a:r>
            <a:r>
              <a:rPr lang="en-US" sz="3200" dirty="0" smtClean="0"/>
              <a:t> Diagram of customer:</a:t>
            </a:r>
            <a:endParaRPr lang="en-US" sz="3200" dirty="0"/>
          </a:p>
        </p:txBody>
      </p:sp>
    </p:spTree>
  </p:cSld>
  <p:clrMapOvr>
    <a:masterClrMapping/>
  </p:clrMapOvr>
  <p:transition>
    <p:pull dir="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560</TotalTime>
  <Words>526</Words>
  <Application>Microsoft Office PowerPoint</Application>
  <PresentationFormat>On-screen Show (4:3)</PresentationFormat>
  <Paragraphs>106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B.L.D.E Association’s Comm, B.H.S Arts &amp; T.G.P Science College                   JAMKHANDI  :Department of BCA: </vt:lpstr>
      <vt:lpstr>Objective</vt:lpstr>
      <vt:lpstr>Slide 3</vt:lpstr>
      <vt:lpstr>Slide 4</vt:lpstr>
      <vt:lpstr>Slide 5</vt:lpstr>
      <vt:lpstr>Slide 6</vt:lpstr>
      <vt:lpstr>Slide 7</vt:lpstr>
      <vt:lpstr>Slide 8</vt:lpstr>
      <vt:lpstr>Slide 9</vt:lpstr>
      <vt:lpstr>ER-Diagram</vt:lpstr>
      <vt:lpstr>DFD Diagram</vt:lpstr>
      <vt:lpstr>Slide 12</vt:lpstr>
      <vt:lpstr>Slide 13</vt:lpstr>
      <vt:lpstr>Slide 14</vt:lpstr>
      <vt:lpstr>Homepage</vt:lpstr>
      <vt:lpstr>Registration Page</vt:lpstr>
      <vt:lpstr>Login Page</vt:lpstr>
      <vt:lpstr>PlaceOrder page</vt:lpstr>
      <vt:lpstr>Ordered list</vt:lpstr>
      <vt:lpstr>Feedback page </vt:lpstr>
      <vt:lpstr>Cancel Order Page</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hii</dc:creator>
  <cp:lastModifiedBy>AIM</cp:lastModifiedBy>
  <cp:revision>55</cp:revision>
  <dcterms:created xsi:type="dcterms:W3CDTF">2015-12-28T16:04:08Z</dcterms:created>
  <dcterms:modified xsi:type="dcterms:W3CDTF">2017-05-15T19:14:08Z</dcterms:modified>
</cp:coreProperties>
</file>