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3935A-E20C-40A1-AB51-23230A72633E}" v="1" dt="2020-12-30T06:55:3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Saini" userId="S::sainipr_aehit@students.vizja.pl::04555f7e-9b69-43ac-be40-527fbf1b2b2d" providerId="AD" clId="Web-{D783935A-E20C-40A1-AB51-23230A72633E}"/>
    <pc:docChg chg="modSld">
      <pc:chgData name="Priyanka Saini" userId="S::sainipr_aehit@students.vizja.pl::04555f7e-9b69-43ac-be40-527fbf1b2b2d" providerId="AD" clId="Web-{D783935A-E20C-40A1-AB51-23230A72633E}" dt="2020-12-30T06:55:35.290" v="0" actId="1076"/>
      <pc:docMkLst>
        <pc:docMk/>
      </pc:docMkLst>
      <pc:sldChg chg="modSp">
        <pc:chgData name="Priyanka Saini" userId="S::sainipr_aehit@students.vizja.pl::04555f7e-9b69-43ac-be40-527fbf1b2b2d" providerId="AD" clId="Web-{D783935A-E20C-40A1-AB51-23230A72633E}" dt="2020-12-30T06:55:35.290" v="0" actId="1076"/>
        <pc:sldMkLst>
          <pc:docMk/>
          <pc:sldMk cId="0" sldId="256"/>
        </pc:sldMkLst>
        <pc:spChg chg="mod">
          <ac:chgData name="Priyanka Saini" userId="S::sainipr_aehit@students.vizja.pl::04555f7e-9b69-43ac-be40-527fbf1b2b2d" providerId="AD" clId="Web-{D783935A-E20C-40A1-AB51-23230A72633E}" dt="2020-12-30T06:55:35.290" v="0" actId="1076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08995f5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08995f5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08995f5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08995f5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08995f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08995f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08995f5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08995f5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08995f5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08995f5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08995f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08995f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08995f5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08995f5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08995f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08995f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08995f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08995f5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08995f5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08995f5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08995f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08995f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08995f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408995f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08995f5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08995f5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08995f52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08995f52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08995f5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408995f5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08995f5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08995f5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408995f5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408995f5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408995f5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408995f5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408995f5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408995f5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08995f5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408995f5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08995f52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08995f52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08995f5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08995f5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08995f5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08995f5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408995f5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408995f5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408995f5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408995f5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408995f5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408995f5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408995f5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408995f5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408995f5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408995f5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408995f5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408995f5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408995f5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408995f5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08995f5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408995f5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408995f5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408995f5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08995f5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08995f5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408995f5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408995f5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408995f5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408995f5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408995f5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408995f5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408995f5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408995f5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408995f5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408995f5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408995f5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408995f5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408995f5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408995f5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377e3da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377e3da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08995f5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08995f5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08995f5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08995f5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08995f5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08995f5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08995f5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08995f5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08995f52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08995f52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home.bt.com/tech-gadgets/internet/cyber-security-how-savvy-are-you-quiz-11364119381599" TargetMode="External"/><Relationship Id="rId3" Type="http://schemas.openxmlformats.org/officeDocument/2006/relationships/hyperlink" Target="https://www.khanacademy.org/partner-content/nova/cybersecurity/cyber/v/cybersecurity-101" TargetMode="External"/><Relationship Id="rId7" Type="http://schemas.openxmlformats.org/officeDocument/2006/relationships/hyperlink" Target="https://www.clark-it.com/cyberquiz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yxel.com/solutions/Cyber-Security-Knowledge-Quiz-20180508-764380.shtml" TargetMode="External"/><Relationship Id="rId5" Type="http://schemas.openxmlformats.org/officeDocument/2006/relationships/hyperlink" Target="https://www.pewinternet.org/quiz/cybersecurity-knowledge/" TargetMode="External"/><Relationship Id="rId4" Type="http://schemas.openxmlformats.org/officeDocument/2006/relationships/hyperlink" Target="https://www.its.ms.gov/Services/Pages/Security-Quizzes-Test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807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Computer security: terminology and basic concepts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828554" y="81883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What we have to protect?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75" y="1155075"/>
            <a:ext cx="581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0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highlight>
                  <a:srgbClr val="FFFFFF"/>
                </a:highlight>
              </a:rPr>
              <a:t>Key Security Concepts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  <a:highlight>
                  <a:srgbClr val="FFFFFF"/>
                </a:highlight>
              </a:rPr>
              <a:t>• </a:t>
            </a:r>
            <a:r>
              <a:rPr lang="uk" sz="2100" b="1">
                <a:solidFill>
                  <a:schemeClr val="dk1"/>
                </a:solidFill>
                <a:highlight>
                  <a:srgbClr val="FFFFFF"/>
                </a:highlight>
              </a:rPr>
              <a:t>Confidentiality</a:t>
            </a:r>
            <a:endParaRPr sz="21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– Preserving authorised restrictions on information access and disclosure, including means for protecting personal privacy and proprietary information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</a:rPr>
              <a:t>• </a:t>
            </a:r>
            <a:r>
              <a:rPr lang="uk" sz="2200" b="1">
                <a:solidFill>
                  <a:schemeClr val="dk1"/>
                </a:solidFill>
                <a:highlight>
                  <a:srgbClr val="FFFFFF"/>
                </a:highlight>
              </a:rPr>
              <a:t>Integrity</a:t>
            </a:r>
            <a:endParaRPr sz="2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– Guarding against improper information modification or destruction, including ensuring information nonrepudiation and authenticity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</a:rPr>
              <a:t>• </a:t>
            </a:r>
            <a:r>
              <a:rPr lang="uk" sz="2200" b="1">
                <a:solidFill>
                  <a:schemeClr val="dk1"/>
                </a:solidFill>
                <a:highlight>
                  <a:srgbClr val="FFFFFF"/>
                </a:highlight>
              </a:rPr>
              <a:t>Availability</a:t>
            </a:r>
            <a:endParaRPr sz="2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– Ensuring timely and reliable access to and use of information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/>
              <a:t>Confidentiality</a:t>
            </a:r>
            <a:endParaRPr sz="3300" b="1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812125"/>
            <a:ext cx="8520600" cy="3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“Need to know” basis for data access​</a:t>
            </a:r>
            <a:endParaRPr sz="190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600">
                <a:solidFill>
                  <a:srgbClr val="000000"/>
                </a:solidFill>
              </a:rPr>
              <a:t>How do we know who needs what data?​</a:t>
            </a:r>
            <a:endParaRPr sz="1600">
              <a:solidFill>
                <a:srgbClr val="000000"/>
              </a:solidFill>
            </a:endParaRPr>
          </a:p>
          <a:p>
            <a:pPr marL="495300" lvl="0" indent="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rgbClr val="000000"/>
                </a:solidFill>
              </a:rPr>
              <a:t> Approach: access control specifies </a:t>
            </a:r>
            <a:r>
              <a:rPr lang="uk" sz="1600" b="1" i="1">
                <a:solidFill>
                  <a:srgbClr val="000000"/>
                </a:solidFill>
              </a:rPr>
              <a:t>who</a:t>
            </a:r>
            <a:r>
              <a:rPr lang="uk" sz="1600">
                <a:solidFill>
                  <a:srgbClr val="000000"/>
                </a:solidFill>
              </a:rPr>
              <a:t> can access </a:t>
            </a:r>
            <a:r>
              <a:rPr lang="uk" sz="1600" b="1" i="1">
                <a:solidFill>
                  <a:srgbClr val="000000"/>
                </a:solidFill>
              </a:rPr>
              <a:t>what</a:t>
            </a:r>
            <a:r>
              <a:rPr lang="uk" sz="1600" b="1">
                <a:solidFill>
                  <a:srgbClr val="000000"/>
                </a:solidFill>
              </a:rPr>
              <a:t>​</a:t>
            </a:r>
            <a:endParaRPr sz="1600" b="1">
              <a:solidFill>
                <a:srgbClr val="000000"/>
              </a:solidFill>
            </a:endParaRPr>
          </a:p>
          <a:p>
            <a:pPr marL="952500" lvl="0" indent="-260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●"/>
            </a:pPr>
            <a:r>
              <a:rPr lang="uk" sz="600">
                <a:solidFill>
                  <a:srgbClr val="000000"/>
                </a:solidFill>
              </a:rPr>
              <a:t>​</a:t>
            </a:r>
            <a:endParaRPr sz="60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600">
                <a:solidFill>
                  <a:srgbClr val="000000"/>
                </a:solidFill>
              </a:rPr>
              <a:t>How do we know a user is the person she claims to be?​</a:t>
            </a:r>
            <a:endParaRPr sz="16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rgbClr val="000000"/>
                </a:solidFill>
              </a:rPr>
              <a:t> Need her identity and need to verify this identity​</a:t>
            </a:r>
            <a:endParaRPr sz="1600">
              <a:solidFill>
                <a:srgbClr val="000000"/>
              </a:solidFill>
            </a:endParaRPr>
          </a:p>
          <a:p>
            <a:pPr marL="495300" lvl="0" indent="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rgbClr val="000000"/>
                </a:solidFill>
              </a:rPr>
              <a:t> Approach: </a:t>
            </a:r>
            <a:r>
              <a:rPr lang="uk" sz="1600" b="1">
                <a:solidFill>
                  <a:srgbClr val="000000"/>
                </a:solidFill>
              </a:rPr>
              <a:t>identification</a:t>
            </a:r>
            <a:r>
              <a:rPr lang="uk" sz="1600">
                <a:solidFill>
                  <a:srgbClr val="000000"/>
                </a:solidFill>
              </a:rPr>
              <a:t> and </a:t>
            </a:r>
            <a:r>
              <a:rPr lang="uk" sz="1600" b="1">
                <a:solidFill>
                  <a:srgbClr val="000000"/>
                </a:solidFill>
              </a:rPr>
              <a:t>authentication​</a:t>
            </a:r>
            <a:endParaRPr sz="1600" b="1">
              <a:solidFill>
                <a:srgbClr val="000000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550">
                <a:solidFill>
                  <a:srgbClr val="000000"/>
                </a:solidFill>
              </a:rPr>
              <a:t>​</a:t>
            </a:r>
            <a:endParaRPr sz="550">
              <a:solidFill>
                <a:srgbClr val="000000"/>
              </a:solidFill>
            </a:endParaRPr>
          </a:p>
          <a:p>
            <a:pPr marL="6858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 “Need to access/use”  basis for physical assets​</a:t>
            </a:r>
            <a:endParaRPr sz="190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600">
                <a:solidFill>
                  <a:srgbClr val="000000"/>
                </a:solidFill>
              </a:rPr>
              <a:t>E.g., access to a computer room, use of a desktop​</a:t>
            </a:r>
            <a:endParaRPr sz="1600">
              <a:solidFill>
                <a:srgbClr val="000000"/>
              </a:solidFill>
            </a:endParaRPr>
          </a:p>
          <a:p>
            <a:pPr marL="685800" lvl="0" indent="-260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Char char="●"/>
            </a:pPr>
            <a:r>
              <a:rPr lang="uk" sz="600">
                <a:solidFill>
                  <a:srgbClr val="000000"/>
                </a:solidFill>
              </a:rPr>
              <a:t>​</a:t>
            </a:r>
            <a:endParaRPr sz="600">
              <a:solidFill>
                <a:srgbClr val="000000"/>
              </a:solidFill>
            </a:endParaRPr>
          </a:p>
          <a:p>
            <a:pPr marL="6858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Confidentiality is:​</a:t>
            </a:r>
            <a:endParaRPr sz="190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600">
                <a:solidFill>
                  <a:srgbClr val="000000"/>
                </a:solidFill>
              </a:rPr>
              <a:t>difficult to ensure​</a:t>
            </a:r>
            <a:endParaRPr sz="160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600">
                <a:solidFill>
                  <a:srgbClr val="000000"/>
                </a:solidFill>
              </a:rPr>
              <a:t>easiest to assess in terms of success (binary in nature: Yes / No)​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/>
              <a:t>Integrity</a:t>
            </a:r>
            <a:endParaRPr sz="3400" b="1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691825"/>
            <a:ext cx="8520600" cy="3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Integrity</a:t>
            </a:r>
            <a:r>
              <a:rPr lang="uk" sz="2300">
                <a:solidFill>
                  <a:srgbClr val="000000"/>
                </a:solidFill>
              </a:rPr>
              <a:t> vs. </a:t>
            </a:r>
            <a:r>
              <a:rPr lang="uk" sz="2300" b="1">
                <a:solidFill>
                  <a:srgbClr val="000000"/>
                </a:solidFill>
              </a:rPr>
              <a:t>Confidentiality​</a:t>
            </a:r>
            <a:endParaRPr sz="2300" b="1">
              <a:solidFill>
                <a:srgbClr val="000000"/>
              </a:solidFill>
            </a:endParaRPr>
          </a:p>
          <a:p>
            <a:pPr marL="9525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Concerned with unauthorized </a:t>
            </a:r>
            <a:r>
              <a:rPr lang="uk" sz="2000" b="1" i="1">
                <a:solidFill>
                  <a:srgbClr val="000000"/>
                </a:solidFill>
              </a:rPr>
              <a:t>modification</a:t>
            </a:r>
            <a:r>
              <a:rPr lang="uk" sz="2000">
                <a:solidFill>
                  <a:srgbClr val="000000"/>
                </a:solidFill>
              </a:rPr>
              <a:t> of assets (= resources)​</a:t>
            </a:r>
            <a:endParaRPr sz="20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000000"/>
                </a:solidFill>
              </a:rPr>
              <a:t>Confidentiality - concered with </a:t>
            </a:r>
            <a:r>
              <a:rPr lang="uk" sz="2000" i="1">
                <a:solidFill>
                  <a:srgbClr val="000000"/>
                </a:solidFill>
              </a:rPr>
              <a:t>access</a:t>
            </a:r>
            <a:r>
              <a:rPr lang="uk" sz="2000">
                <a:solidFill>
                  <a:srgbClr val="000000"/>
                </a:solidFill>
              </a:rPr>
              <a:t> to assets​</a:t>
            </a:r>
            <a:endParaRPr sz="1000">
              <a:solidFill>
                <a:srgbClr val="000000"/>
              </a:solidFill>
            </a:endParaRPr>
          </a:p>
          <a:p>
            <a:pPr marL="9525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Integrity is more difficult to </a:t>
            </a:r>
            <a:r>
              <a:rPr lang="uk" sz="2000" b="1" i="1">
                <a:solidFill>
                  <a:srgbClr val="000000"/>
                </a:solidFill>
              </a:rPr>
              <a:t>measure</a:t>
            </a:r>
            <a:r>
              <a:rPr lang="uk" sz="2000">
                <a:solidFill>
                  <a:srgbClr val="000000"/>
                </a:solidFill>
              </a:rPr>
              <a:t> than confidentiality​</a:t>
            </a:r>
            <a:endParaRPr sz="20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rgbClr val="000000"/>
                </a:solidFill>
              </a:rPr>
              <a:t> Not binary – degrees of integrity​</a:t>
            </a:r>
            <a:endParaRPr sz="20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rgbClr val="000000"/>
                </a:solidFill>
              </a:rPr>
              <a:t> Context-dependent - means different things in different contexts​</a:t>
            </a:r>
            <a:endParaRPr sz="20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rgbClr val="000000"/>
                </a:solidFill>
              </a:rPr>
              <a:t>Could mean </a:t>
            </a:r>
            <a:r>
              <a:rPr lang="uk" sz="2000" i="1">
                <a:solidFill>
                  <a:srgbClr val="000000"/>
                </a:solidFill>
              </a:rPr>
              <a:t>any subset of</a:t>
            </a:r>
            <a:r>
              <a:rPr lang="uk" sz="2000">
                <a:solidFill>
                  <a:srgbClr val="000000"/>
                </a:solidFill>
              </a:rPr>
              <a:t> these asset properties:​</a:t>
            </a:r>
            <a:endParaRPr sz="20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rgbClr val="000000"/>
                </a:solidFill>
              </a:rPr>
              <a:t>{ precision / accuracy / currency / consistency / ​</a:t>
            </a:r>
            <a:endParaRPr sz="2000">
              <a:solidFill>
                <a:srgbClr val="000000"/>
              </a:solidFill>
            </a:endParaRPr>
          </a:p>
          <a:p>
            <a:pPr marL="495300" lvl="0" indent="736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000000"/>
                </a:solidFill>
              </a:rPr>
              <a:t>meaningfulness / usefulness / ...}​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Availability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rgbClr val="000000"/>
                </a:solidFill>
              </a:rPr>
              <a:t>​</a:t>
            </a:r>
            <a:endParaRPr sz="1200">
              <a:solidFill>
                <a:srgbClr val="000000"/>
              </a:solidFill>
            </a:endParaRPr>
          </a:p>
          <a:p>
            <a:pPr marL="6858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●"/>
            </a:pPr>
            <a:r>
              <a:rPr lang="uk" sz="2250">
                <a:solidFill>
                  <a:srgbClr val="000000"/>
                </a:solidFill>
              </a:rPr>
              <a:t>We can say that an asset (resource) is </a:t>
            </a:r>
            <a:r>
              <a:rPr lang="uk" sz="2250" b="1" i="1">
                <a:solidFill>
                  <a:srgbClr val="000000"/>
                </a:solidFill>
              </a:rPr>
              <a:t>available</a:t>
            </a:r>
            <a:r>
              <a:rPr lang="uk" sz="2250">
                <a:solidFill>
                  <a:srgbClr val="000000"/>
                </a:solidFill>
              </a:rPr>
              <a:t> if:​</a:t>
            </a:r>
            <a:endParaRPr sz="225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Timely request response​</a:t>
            </a:r>
            <a:endParaRPr sz="20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Fair allocation of resources​</a:t>
            </a:r>
            <a:endParaRPr sz="20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Fault tolerant (no total breakdown)​</a:t>
            </a:r>
            <a:endParaRPr sz="20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Easy to use in the intended way​</a:t>
            </a:r>
            <a:endParaRPr sz="20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Provides controlled concurrency (concurrency control, deadlock control, ...)​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50">
                <a:solidFill>
                  <a:srgbClr val="000000"/>
                </a:solidFill>
              </a:rPr>
              <a:t>How to Balance?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200">
                <a:solidFill>
                  <a:srgbClr val="000000"/>
                </a:solidFill>
              </a:rPr>
              <a:t>Example 1: </a:t>
            </a:r>
            <a:r>
              <a:rPr lang="uk" sz="2000" b="1">
                <a:solidFill>
                  <a:srgbClr val="000000"/>
                </a:solidFill>
              </a:rPr>
              <a:t>Confidentiality vs. Integrity + Availability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1950">
                <a:solidFill>
                  <a:srgbClr val="000000"/>
                </a:solidFill>
              </a:rPr>
              <a:t>Disconnect computer from Internet to increase </a:t>
            </a:r>
            <a:r>
              <a:rPr lang="uk" sz="1950" b="1">
                <a:solidFill>
                  <a:srgbClr val="000000"/>
                </a:solidFill>
              </a:rPr>
              <a:t>confidentiality​</a:t>
            </a:r>
            <a:endParaRPr sz="1950" b="1">
              <a:solidFill>
                <a:srgbClr val="000000"/>
              </a:solidFill>
            </a:endParaRPr>
          </a:p>
          <a:p>
            <a:pPr marL="9525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1950" b="1">
                <a:solidFill>
                  <a:srgbClr val="000000"/>
                </a:solidFill>
              </a:rPr>
              <a:t>Availability</a:t>
            </a:r>
            <a:r>
              <a:rPr lang="uk" sz="1950">
                <a:solidFill>
                  <a:srgbClr val="000000"/>
                </a:solidFill>
              </a:rPr>
              <a:t> suffers, </a:t>
            </a:r>
            <a:r>
              <a:rPr lang="uk" sz="1950" b="1">
                <a:solidFill>
                  <a:srgbClr val="000000"/>
                </a:solidFill>
              </a:rPr>
              <a:t>integrity</a:t>
            </a:r>
            <a:r>
              <a:rPr lang="uk" sz="1950">
                <a:solidFill>
                  <a:srgbClr val="000000"/>
                </a:solidFill>
              </a:rPr>
              <a:t> suffers due to lost updates​</a:t>
            </a:r>
            <a:endParaRPr sz="195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rgbClr val="000000"/>
              </a:solidFill>
            </a:endParaRPr>
          </a:p>
          <a:p>
            <a:pPr marL="6858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2200">
                <a:solidFill>
                  <a:srgbClr val="000000"/>
                </a:solidFill>
              </a:rPr>
              <a:t>Example 2: </a:t>
            </a:r>
            <a:r>
              <a:rPr lang="uk" sz="2000" b="1">
                <a:solidFill>
                  <a:srgbClr val="000000"/>
                </a:solidFill>
              </a:rPr>
              <a:t>Integrity vs. Confidentiality+Availability 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1950">
                <a:solidFill>
                  <a:srgbClr val="000000"/>
                </a:solidFill>
              </a:rPr>
              <a:t>Have extensive data checks by different people/systems to increase </a:t>
            </a:r>
            <a:r>
              <a:rPr lang="uk" sz="1950" b="1">
                <a:solidFill>
                  <a:srgbClr val="000000"/>
                </a:solidFill>
              </a:rPr>
              <a:t>integrity​</a:t>
            </a:r>
            <a:endParaRPr sz="1950" b="1">
              <a:solidFill>
                <a:srgbClr val="000000"/>
              </a:solidFill>
            </a:endParaRPr>
          </a:p>
          <a:p>
            <a:pPr marL="9525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1950" b="1">
                <a:solidFill>
                  <a:srgbClr val="000000"/>
                </a:solidFill>
              </a:rPr>
              <a:t>Confidentiality</a:t>
            </a:r>
            <a:r>
              <a:rPr lang="uk" sz="1950">
                <a:solidFill>
                  <a:srgbClr val="000000"/>
                </a:solidFill>
              </a:rPr>
              <a:t> suffers as more people see data, </a:t>
            </a:r>
            <a:r>
              <a:rPr lang="uk" sz="1950" b="1">
                <a:solidFill>
                  <a:srgbClr val="000000"/>
                </a:solidFill>
              </a:rPr>
              <a:t>availability</a:t>
            </a:r>
            <a:r>
              <a:rPr lang="uk" sz="1950">
                <a:solidFill>
                  <a:srgbClr val="000000"/>
                </a:solidFill>
              </a:rPr>
              <a:t> suffers due to locks on data under verification)​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Vulnerabilities, Threats, and Controls​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>
                <a:solidFill>
                  <a:srgbClr val="000000"/>
                </a:solidFill>
              </a:rPr>
              <a:t>Understanding Vulnerabilities, Threats, and Controls​</a:t>
            </a:r>
            <a:r>
              <a:rPr lang="uk" sz="750">
                <a:solidFill>
                  <a:srgbClr val="000000"/>
                </a:solidFill>
              </a:rPr>
              <a:t>​</a:t>
            </a:r>
            <a:endParaRPr sz="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b="1">
                <a:solidFill>
                  <a:srgbClr val="000000"/>
                </a:solidFill>
              </a:rPr>
              <a:t>Vulnerability</a:t>
            </a:r>
            <a:r>
              <a:rPr lang="uk">
                <a:solidFill>
                  <a:srgbClr val="000000"/>
                </a:solidFill>
              </a:rPr>
              <a:t> = a </a:t>
            </a:r>
            <a:r>
              <a:rPr lang="uk" i="1">
                <a:solidFill>
                  <a:srgbClr val="000000"/>
                </a:solidFill>
              </a:rPr>
              <a:t>weakness</a:t>
            </a:r>
            <a:r>
              <a:rPr lang="uk">
                <a:solidFill>
                  <a:srgbClr val="000000"/>
                </a:solidFill>
              </a:rPr>
              <a:t> in a security system​</a:t>
            </a:r>
            <a:endParaRPr sz="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b="1">
                <a:solidFill>
                  <a:srgbClr val="000000"/>
                </a:solidFill>
              </a:rPr>
              <a:t>Threat</a:t>
            </a:r>
            <a:r>
              <a:rPr lang="uk">
                <a:solidFill>
                  <a:srgbClr val="000000"/>
                </a:solidFill>
              </a:rPr>
              <a:t> = </a:t>
            </a:r>
            <a:r>
              <a:rPr lang="uk" i="1">
                <a:solidFill>
                  <a:srgbClr val="000000"/>
                </a:solidFill>
              </a:rPr>
              <a:t>circumstances</a:t>
            </a:r>
            <a:r>
              <a:rPr lang="uk">
                <a:solidFill>
                  <a:srgbClr val="000000"/>
                </a:solidFill>
              </a:rPr>
              <a:t> that have a </a:t>
            </a:r>
            <a:r>
              <a:rPr lang="uk" i="1">
                <a:solidFill>
                  <a:srgbClr val="000000"/>
                </a:solidFill>
              </a:rPr>
              <a:t>potential</a:t>
            </a:r>
            <a:r>
              <a:rPr lang="uk">
                <a:solidFill>
                  <a:srgbClr val="000000"/>
                </a:solidFill>
              </a:rPr>
              <a:t> to cause harm​</a:t>
            </a:r>
            <a:endParaRPr sz="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b="1">
                <a:solidFill>
                  <a:srgbClr val="000000"/>
                </a:solidFill>
              </a:rPr>
              <a:t>Controls</a:t>
            </a:r>
            <a:r>
              <a:rPr lang="uk">
                <a:solidFill>
                  <a:srgbClr val="000000"/>
                </a:solidFill>
              </a:rPr>
              <a:t> = means and ways to block a threat, which tries to </a:t>
            </a:r>
            <a:r>
              <a:rPr lang="uk" i="1">
                <a:solidFill>
                  <a:srgbClr val="000000"/>
                </a:solidFill>
              </a:rPr>
              <a:t>exploit</a:t>
            </a:r>
            <a:r>
              <a:rPr lang="uk">
                <a:solidFill>
                  <a:srgbClr val="000000"/>
                </a:solidFill>
              </a:rPr>
              <a:t> one or more vulnerabilities​</a:t>
            </a:r>
            <a:endParaRPr>
              <a:solidFill>
                <a:srgbClr val="000000"/>
              </a:solidFill>
            </a:endParaRPr>
          </a:p>
          <a:p>
            <a:pPr marL="4953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750">
                <a:solidFill>
                  <a:srgbClr val="000000"/>
                </a:solidFill>
              </a:rPr>
              <a:t>​</a:t>
            </a:r>
            <a:endParaRPr sz="750">
              <a:solidFill>
                <a:srgbClr val="000000"/>
              </a:solidFill>
            </a:endParaRPr>
          </a:p>
          <a:p>
            <a:pPr marL="6858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>
                <a:solidFill>
                  <a:srgbClr val="000000"/>
                </a:solidFill>
              </a:rPr>
              <a:t>Example - New Orleans disaster (Hurricane Katrina)​</a:t>
            </a:r>
            <a:endParaRPr sz="75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550">
                <a:solidFill>
                  <a:srgbClr val="000000"/>
                </a:solidFill>
              </a:rPr>
              <a:t>Q: What were city vulnerabilities, threats, and controls?​</a:t>
            </a:r>
            <a:endParaRPr sz="750">
              <a:solidFill>
                <a:srgbClr val="000000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1550">
                <a:solidFill>
                  <a:srgbClr val="000000"/>
                </a:solidFill>
              </a:rPr>
              <a:t>A: Vulnerabilities: location below water level, geographical location in hurricane area</a:t>
            </a:r>
            <a:endParaRPr sz="1550">
              <a:solidFill>
                <a:srgbClr val="000000"/>
              </a:solidFill>
            </a:endParaRPr>
          </a:p>
          <a:p>
            <a:pPr marL="495300" lvl="0" indent="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550">
                <a:solidFill>
                  <a:srgbClr val="000000"/>
                </a:solidFill>
              </a:rPr>
              <a:t>  Threats: hurricane, dam damage, terrorist attack</a:t>
            </a:r>
            <a:endParaRPr sz="1550">
              <a:solidFill>
                <a:srgbClr val="000000"/>
              </a:solidFill>
            </a:endParaRPr>
          </a:p>
          <a:p>
            <a:pPr marL="495300" lvl="0" indent="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50">
                <a:solidFill>
                  <a:srgbClr val="000000"/>
                </a:solidFill>
              </a:rPr>
              <a:t>  Controls: dams and other civil infrastructures, emergency response plan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 b="1">
                <a:solidFill>
                  <a:srgbClr val="000000"/>
                </a:solidFill>
              </a:rPr>
              <a:t>Attack</a:t>
            </a:r>
            <a:endParaRPr sz="3500" b="1">
              <a:solidFill>
                <a:srgbClr val="000000"/>
              </a:solidFill>
            </a:endParaRPr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uk" sz="2100">
                <a:solidFill>
                  <a:srgbClr val="000000"/>
                </a:solidFill>
              </a:rPr>
              <a:t>Attack (implementation of a vulnerability/threat combination)​</a:t>
            </a:r>
            <a:endParaRPr sz="21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850">
                <a:solidFill>
                  <a:srgbClr val="000000"/>
                </a:solidFill>
              </a:rPr>
              <a:t>= exploitation of one or more vulnerabilities by a threat; tries to defeat controls​</a:t>
            </a:r>
            <a:endParaRPr sz="1850">
              <a:solidFill>
                <a:srgbClr val="000000"/>
              </a:solidFill>
            </a:endParaRPr>
          </a:p>
          <a:p>
            <a:pPr marL="12319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850">
                <a:solidFill>
                  <a:srgbClr val="000000"/>
                </a:solidFill>
              </a:rPr>
              <a:t>Attack may be:​</a:t>
            </a:r>
            <a:endParaRPr sz="1850">
              <a:solidFill>
                <a:srgbClr val="000000"/>
              </a:solidFill>
            </a:endParaRPr>
          </a:p>
          <a:p>
            <a:pPr marL="15367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850" i="1">
                <a:solidFill>
                  <a:srgbClr val="000000"/>
                </a:solidFill>
              </a:rPr>
              <a:t>Successful </a:t>
            </a:r>
            <a:r>
              <a:rPr lang="uk" sz="1850">
                <a:solidFill>
                  <a:srgbClr val="000000"/>
                </a:solidFill>
              </a:rPr>
              <a:t>(</a:t>
            </a:r>
            <a:r>
              <a:rPr lang="uk" sz="1850" i="1">
                <a:solidFill>
                  <a:srgbClr val="000000"/>
                </a:solidFill>
              </a:rPr>
              <a:t>exploit</a:t>
            </a:r>
            <a:r>
              <a:rPr lang="uk" sz="1850">
                <a:solidFill>
                  <a:srgbClr val="000000"/>
                </a:solidFill>
              </a:rPr>
              <a:t>)​</a:t>
            </a:r>
            <a:endParaRPr sz="1850"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50">
                <a:solidFill>
                  <a:srgbClr val="000000"/>
                </a:solidFill>
              </a:rPr>
              <a:t>resulting in a breach of security, a system penetration, etc.​</a:t>
            </a:r>
            <a:endParaRPr sz="1850">
              <a:solidFill>
                <a:srgbClr val="000000"/>
              </a:solidFill>
            </a:endParaRPr>
          </a:p>
          <a:p>
            <a:pPr marL="15367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850" i="1">
                <a:solidFill>
                  <a:srgbClr val="000000"/>
                </a:solidFill>
              </a:rPr>
              <a:t>Unsuccessful</a:t>
            </a:r>
            <a:r>
              <a:rPr lang="uk" sz="1850">
                <a:solidFill>
                  <a:srgbClr val="000000"/>
                </a:solidFill>
              </a:rPr>
              <a:t>​</a:t>
            </a:r>
            <a:endParaRPr sz="1850"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50">
                <a:solidFill>
                  <a:srgbClr val="000000"/>
                </a:solidFill>
              </a:rPr>
              <a:t>when controls block a threat trying to exploit a vulnerability​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Levels of Vulnerabilities / Threats​</a:t>
            </a:r>
            <a:endParaRPr sz="3100" b="1">
              <a:solidFill>
                <a:srgbClr val="000000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50">
                <a:solidFill>
                  <a:schemeClr val="dk1"/>
                </a:solidFill>
              </a:rPr>
              <a:t>​</a:t>
            </a:r>
            <a:endParaRPr sz="125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for other assets​ (</a:t>
            </a:r>
            <a:r>
              <a:rPr lang="uk" sz="2150">
                <a:solidFill>
                  <a:schemeClr val="dk1"/>
                </a:solidFill>
              </a:rPr>
              <a:t>including people using data, </a:t>
            </a:r>
            <a:r>
              <a:rPr lang="uk" sz="2100">
                <a:solidFill>
                  <a:schemeClr val="dk1"/>
                </a:solidFill>
              </a:rPr>
              <a:t>software​</a:t>
            </a:r>
            <a:r>
              <a:rPr lang="uk" sz="2150">
                <a:solidFill>
                  <a:schemeClr val="dk1"/>
                </a:solidFill>
              </a:rPr>
              <a:t>,</a:t>
            </a:r>
            <a:r>
              <a:rPr lang="uk" sz="1850">
                <a:solidFill>
                  <a:schemeClr val="dk1"/>
                </a:solidFill>
              </a:rPr>
              <a:t> </a:t>
            </a:r>
            <a:r>
              <a:rPr lang="uk" sz="2100">
                <a:solidFill>
                  <a:schemeClr val="dk1"/>
                </a:solidFill>
              </a:rPr>
              <a:t>hardware​)</a:t>
            </a:r>
            <a:r>
              <a:rPr lang="uk" sz="1850">
                <a:solidFill>
                  <a:schemeClr val="dk1"/>
                </a:solidFill>
              </a:rPr>
              <a:t>​</a:t>
            </a:r>
            <a:endParaRPr sz="95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for data​ (</a:t>
            </a:r>
            <a:r>
              <a:rPr lang="uk" sz="2150">
                <a:solidFill>
                  <a:schemeClr val="dk1"/>
                </a:solidFill>
              </a:rPr>
              <a:t>including </a:t>
            </a:r>
            <a:r>
              <a:rPr lang="uk" sz="2100">
                <a:solidFill>
                  <a:schemeClr val="dk1"/>
                </a:solidFill>
              </a:rPr>
              <a:t>software​</a:t>
            </a:r>
            <a:r>
              <a:rPr lang="uk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for software​ (</a:t>
            </a:r>
            <a:r>
              <a:rPr lang="uk" sz="2150">
                <a:solidFill>
                  <a:schemeClr val="dk1"/>
                </a:solidFill>
              </a:rPr>
              <a:t>including </a:t>
            </a:r>
            <a:r>
              <a:rPr lang="uk" sz="2100">
                <a:solidFill>
                  <a:schemeClr val="dk1"/>
                </a:solidFill>
              </a:rPr>
              <a:t>hardware​</a:t>
            </a:r>
            <a:r>
              <a:rPr lang="uk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6858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for hardware​ 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8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Hardware Level of Vulnerabilities / Threats​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881775"/>
            <a:ext cx="85206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uk" sz="2200">
                <a:solidFill>
                  <a:srgbClr val="000000"/>
                </a:solidFill>
              </a:rPr>
              <a:t>Add / remove a hardware device​</a:t>
            </a:r>
            <a:endParaRPr sz="22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Ex: Snooping, wiretapping ​</a:t>
            </a:r>
            <a:endParaRPr sz="1900">
              <a:solidFill>
                <a:srgbClr val="000000"/>
              </a:solidFill>
            </a:endParaRPr>
          </a:p>
          <a:p>
            <a:pPr marL="495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rgbClr val="000000"/>
                </a:solidFill>
              </a:rPr>
              <a:t> </a:t>
            </a:r>
            <a:r>
              <a:rPr lang="uk" sz="1650">
                <a:solidFill>
                  <a:srgbClr val="000000"/>
                </a:solidFill>
              </a:rPr>
              <a:t>Snoop</a:t>
            </a:r>
            <a:r>
              <a:rPr lang="uk" sz="1650" b="1">
                <a:solidFill>
                  <a:srgbClr val="000000"/>
                </a:solidFill>
              </a:rPr>
              <a:t> = </a:t>
            </a:r>
            <a:r>
              <a:rPr lang="uk" sz="1650">
                <a:solidFill>
                  <a:srgbClr val="000000"/>
                </a:solidFill>
              </a:rPr>
              <a:t>to look around a place secretly in order to discover things about it or the people connected with it.</a:t>
            </a:r>
            <a:endParaRPr sz="165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Ex: Modification, alteration of a system​</a:t>
            </a:r>
            <a:endParaRPr sz="19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000000"/>
              </a:solidFill>
            </a:endParaRPr>
          </a:p>
          <a:p>
            <a:pPr marL="6858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2200">
                <a:solidFill>
                  <a:srgbClr val="000000"/>
                </a:solidFill>
              </a:rPr>
              <a:t>Physical attacks on hardware   </a:t>
            </a:r>
            <a:r>
              <a:rPr lang="uk" sz="1650">
                <a:solidFill>
                  <a:srgbClr val="000000"/>
                </a:solidFill>
              </a:rPr>
              <a:t>=&gt; need physical security: locks and guards​</a:t>
            </a:r>
            <a:endParaRPr sz="165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Accidental (dropped PC box) or voluntary (bombing a computer room)​</a:t>
            </a:r>
            <a:endParaRPr sz="190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Theft / destruction​</a:t>
            </a:r>
            <a:endParaRPr sz="1900">
              <a:solidFill>
                <a:srgbClr val="000000"/>
              </a:solidFill>
            </a:endParaRPr>
          </a:p>
          <a:p>
            <a:pPr marL="12319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Damage the machine (spilled coffe)​</a:t>
            </a:r>
            <a:endParaRPr sz="1900">
              <a:solidFill>
                <a:srgbClr val="000000"/>
              </a:solidFill>
            </a:endParaRPr>
          </a:p>
          <a:p>
            <a:pPr marL="12319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Steal the machine​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We will learn: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</a:rPr>
              <a:t>1. General terminology of Computer Security</a:t>
            </a: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</a:rPr>
              <a:t>2. Concepts of Security:​ Confidentiality, Integrity, Availability​</a:t>
            </a: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</a:rPr>
              <a:t>3. Relation between Vulnerabilities, Threats and Controls​</a:t>
            </a: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</a:rPr>
              <a:t>4. Classification and motivation of Attackers​</a:t>
            </a: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</a:rPr>
              <a:t>5. How to React to an Exploit?​</a:t>
            </a: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</a:rPr>
              <a:t>6. Methods of Defense​ - types of controls</a:t>
            </a:r>
            <a:endParaRPr sz="2100">
              <a:solidFill>
                <a:schemeClr val="dk1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</a:rPr>
              <a:t>7. Principles of Computer Security​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Software Level of Vulnerabilities / Threats​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600">
                <a:solidFill>
                  <a:srgbClr val="000000"/>
                </a:solidFill>
              </a:rPr>
              <a:t>​</a:t>
            </a:r>
            <a:endParaRPr sz="600">
              <a:solidFill>
                <a:srgbClr val="000000"/>
              </a:solidFill>
            </a:endParaRPr>
          </a:p>
          <a:p>
            <a:pPr marL="685800" lvl="0" indent="-3397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uk" sz="2150">
                <a:solidFill>
                  <a:srgbClr val="000000"/>
                </a:solidFill>
              </a:rPr>
              <a:t>Software Deletion​</a:t>
            </a:r>
            <a:endParaRPr sz="21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Easy to delete needed software by mistake​</a:t>
            </a:r>
            <a:endParaRPr sz="190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To prevent this: use </a:t>
            </a:r>
            <a:r>
              <a:rPr lang="uk" sz="1900" i="1">
                <a:solidFill>
                  <a:srgbClr val="000000"/>
                </a:solidFill>
              </a:rPr>
              <a:t>configuration management software</a:t>
            </a:r>
            <a:r>
              <a:rPr lang="uk" sz="1900">
                <a:solidFill>
                  <a:srgbClr val="000000"/>
                </a:solidFill>
              </a:rPr>
              <a:t>​</a:t>
            </a:r>
            <a:endParaRPr sz="700">
              <a:solidFill>
                <a:srgbClr val="000000"/>
              </a:solidFill>
            </a:endParaRPr>
          </a:p>
          <a:p>
            <a:pPr marL="685800" lvl="0" indent="-3397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uk" sz="2150">
                <a:solidFill>
                  <a:srgbClr val="000000"/>
                </a:solidFill>
              </a:rPr>
              <a:t>Software Modification​</a:t>
            </a:r>
            <a:endParaRPr sz="21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Trojan Horses, Viruses, Logic Bombs, Trapdoors, Information Leaks (via covert channels)</a:t>
            </a:r>
            <a:endParaRPr sz="700">
              <a:solidFill>
                <a:srgbClr val="000000"/>
              </a:solidFill>
            </a:endParaRPr>
          </a:p>
          <a:p>
            <a:pPr marL="685800" lvl="0" indent="-3397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uk" sz="2150">
                <a:solidFill>
                  <a:srgbClr val="000000"/>
                </a:solidFill>
              </a:rPr>
              <a:t>Software Theft​</a:t>
            </a:r>
            <a:endParaRPr sz="21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900">
                <a:solidFill>
                  <a:srgbClr val="000000"/>
                </a:solidFill>
              </a:rPr>
              <a:t>Unauthorized copying​</a:t>
            </a:r>
            <a:endParaRPr sz="1600">
              <a:solidFill>
                <a:srgbClr val="000000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700">
                <a:solidFill>
                  <a:srgbClr val="000000"/>
                </a:solidFill>
              </a:rPr>
              <a:t>​</a:t>
            </a:r>
            <a:endParaRPr sz="7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99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Types of Malicious Code​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736925"/>
            <a:ext cx="8520600" cy="42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bomb</a:t>
            </a:r>
            <a:r>
              <a:rPr lang="uk" sz="2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Malicious code  that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activates when specified conditions are met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Usually intended to cause denial of service or otherwise damage system resources.​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Trapdoor</a:t>
            </a:r>
            <a:r>
              <a:rPr lang="uk" sz="2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hidden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flaw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to an intruder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a hidden computer mechanism (usually software) installed by an intruder,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activate the trap door to gain access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computer without being blocked by security services or mechanisms.​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Trojan horse </a:t>
            </a:r>
            <a:r>
              <a:rPr lang="uk" sz="2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that appears to have a useful function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also has a hidden and potentially malicious function that evades security mechanisms, sometimes by exploiting legitimate authorizations of a system entity that invokes the program.</a:t>
            </a:r>
            <a:r>
              <a:rPr lang="uk" sz="2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​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99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Types of Malicious Code​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736925"/>
            <a:ext cx="8520600" cy="42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Virus</a:t>
            </a:r>
            <a:r>
              <a:rPr lang="uk" sz="2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hidden,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self-replicating section of computer software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usually malicious logic, that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propagates by infecting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(i.e., inserting a copy of itself into and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becoming part of) another program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virus cannot run by itself; it requires that its host program be run to make the virus active.​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</a:t>
            </a:r>
            <a:r>
              <a:rPr lang="uk" sz="2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can run independently, </a:t>
            </a:r>
            <a:r>
              <a:rPr lang="uk" sz="21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propagate a complete working version of itself</a:t>
            </a:r>
            <a:r>
              <a:rPr lang="uk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other hosts on a network, and may consume computer resources destructively.​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97838" y="206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Malware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99" y="72150"/>
            <a:ext cx="4834070" cy="50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240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Data Level of Vulnerabilities / Threats​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371875" y="972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How valuable is your data?​</a:t>
            </a:r>
            <a:endParaRPr sz="2400">
              <a:solidFill>
                <a:schemeClr val="dk1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uk" sz="2150">
                <a:solidFill>
                  <a:schemeClr val="dk1"/>
                </a:solidFill>
              </a:rPr>
              <a:t>Credit card info, your phone number​</a:t>
            </a:r>
            <a:endParaRPr sz="2150">
              <a:solidFill>
                <a:schemeClr val="dk1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uk" sz="2150">
                <a:solidFill>
                  <a:schemeClr val="dk1"/>
                </a:solidFill>
              </a:rPr>
              <a:t>Source code​</a:t>
            </a:r>
            <a:endParaRPr sz="2150">
              <a:solidFill>
                <a:schemeClr val="dk1"/>
              </a:solidFill>
            </a:endParaRPr>
          </a:p>
          <a:p>
            <a:pPr marL="952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uk" sz="2150">
                <a:solidFill>
                  <a:schemeClr val="dk1"/>
                </a:solidFill>
              </a:rPr>
              <a:t>Visible data vs. context ​</a:t>
            </a:r>
            <a:r>
              <a:rPr lang="uk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marL="6858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Adequate protection​</a:t>
            </a:r>
            <a:endParaRPr sz="2400">
              <a:solidFill>
                <a:schemeClr val="dk1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uk" sz="2150">
                <a:solidFill>
                  <a:schemeClr val="dk1"/>
                </a:solidFill>
              </a:rPr>
              <a:t>Cryptography​</a:t>
            </a:r>
            <a:endParaRPr sz="1200">
              <a:solidFill>
                <a:schemeClr val="dk1"/>
              </a:solidFill>
            </a:endParaRPr>
          </a:p>
          <a:p>
            <a:pPr marL="6858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uk" sz="2400">
                <a:solidFill>
                  <a:schemeClr val="dk1"/>
                </a:solidFill>
              </a:rPr>
              <a:t>Threat of Identity Theft​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50" b="1">
                <a:solidFill>
                  <a:srgbClr val="000000"/>
                </a:solidFill>
              </a:rPr>
              <a:t>Types of Attacks on Data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rgbClr val="000000"/>
                </a:solidFill>
              </a:rPr>
              <a:t>Disclosure​</a:t>
            </a:r>
            <a:endParaRPr sz="1900" b="1">
              <a:solidFill>
                <a:srgbClr val="000000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uk" sz="1650">
                <a:solidFill>
                  <a:srgbClr val="000000"/>
                </a:solidFill>
              </a:rPr>
              <a:t>Attack on data </a:t>
            </a:r>
            <a:r>
              <a:rPr lang="uk" sz="1650" i="1">
                <a:solidFill>
                  <a:srgbClr val="000000"/>
                </a:solidFill>
              </a:rPr>
              <a:t>confidentiality</a:t>
            </a:r>
            <a:r>
              <a:rPr lang="uk" sz="1650">
                <a:solidFill>
                  <a:srgbClr val="000000"/>
                </a:solidFill>
              </a:rPr>
              <a:t>​</a:t>
            </a:r>
            <a:endParaRPr sz="700">
              <a:solidFill>
                <a:srgbClr val="000000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rgbClr val="000000"/>
                </a:solidFill>
              </a:rPr>
              <a:t>Unauthorized modification / deception​</a:t>
            </a:r>
            <a:endParaRPr sz="1900" b="1">
              <a:solidFill>
                <a:srgbClr val="000000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uk" sz="1650">
                <a:solidFill>
                  <a:srgbClr val="000000"/>
                </a:solidFill>
              </a:rPr>
              <a:t>Providing wrong data (attack on data </a:t>
            </a:r>
            <a:r>
              <a:rPr lang="uk" sz="1650" i="1">
                <a:solidFill>
                  <a:srgbClr val="000000"/>
                </a:solidFill>
              </a:rPr>
              <a:t>integrity</a:t>
            </a:r>
            <a:r>
              <a:rPr lang="uk" sz="1650">
                <a:solidFill>
                  <a:srgbClr val="000000"/>
                </a:solidFill>
              </a:rPr>
              <a:t>)​</a:t>
            </a:r>
            <a:endParaRPr sz="700">
              <a:solidFill>
                <a:srgbClr val="000000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rgbClr val="000000"/>
                </a:solidFill>
              </a:rPr>
              <a:t>Disruption​</a:t>
            </a:r>
            <a:endParaRPr sz="1900" b="1">
              <a:solidFill>
                <a:srgbClr val="000000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uk" sz="1650">
                <a:solidFill>
                  <a:srgbClr val="000000"/>
                </a:solidFill>
              </a:rPr>
              <a:t>DoS (attack on data </a:t>
            </a:r>
            <a:r>
              <a:rPr lang="uk" sz="1650" i="1">
                <a:solidFill>
                  <a:srgbClr val="000000"/>
                </a:solidFill>
              </a:rPr>
              <a:t>availability</a:t>
            </a:r>
            <a:r>
              <a:rPr lang="uk" sz="1650">
                <a:solidFill>
                  <a:srgbClr val="000000"/>
                </a:solidFill>
              </a:rPr>
              <a:t>)​</a:t>
            </a:r>
            <a:endParaRPr sz="700">
              <a:solidFill>
                <a:srgbClr val="000000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rgbClr val="000000"/>
                </a:solidFill>
              </a:rPr>
              <a:t>Usurpation​</a:t>
            </a:r>
            <a:endParaRPr sz="1900" b="1">
              <a:solidFill>
                <a:srgbClr val="000000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uk" sz="1650">
                <a:solidFill>
                  <a:srgbClr val="000000"/>
                </a:solidFill>
              </a:rPr>
              <a:t>Unauthorized use of services (attack on data </a:t>
            </a:r>
            <a:r>
              <a:rPr lang="uk" sz="1650" i="1">
                <a:solidFill>
                  <a:srgbClr val="000000"/>
                </a:solidFill>
              </a:rPr>
              <a:t>confidentiality</a:t>
            </a:r>
            <a:r>
              <a:rPr lang="uk" sz="1650">
                <a:solidFill>
                  <a:srgbClr val="000000"/>
                </a:solidFill>
              </a:rPr>
              <a:t>, </a:t>
            </a:r>
            <a:r>
              <a:rPr lang="uk" sz="1650" i="1">
                <a:solidFill>
                  <a:srgbClr val="000000"/>
                </a:solidFill>
              </a:rPr>
              <a:t>integrity</a:t>
            </a:r>
            <a:r>
              <a:rPr lang="uk" sz="1650">
                <a:solidFill>
                  <a:srgbClr val="000000"/>
                </a:solidFill>
              </a:rPr>
              <a:t> or </a:t>
            </a:r>
            <a:r>
              <a:rPr lang="uk" sz="1650" i="1">
                <a:solidFill>
                  <a:srgbClr val="000000"/>
                </a:solidFill>
              </a:rPr>
              <a:t>availability</a:t>
            </a:r>
            <a:r>
              <a:rPr lang="uk" sz="1650">
                <a:solidFill>
                  <a:srgbClr val="000000"/>
                </a:solidFill>
              </a:rPr>
              <a:t>)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b="1">
                <a:highlight>
                  <a:srgbClr val="FFFFFF"/>
                </a:highlight>
              </a:rPr>
              <a:t>Types of attacks</a:t>
            </a:r>
            <a:endParaRPr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Attacks will seek to exploit a vulnerability in a system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They may use malware as launching pads or for carrying out an exploit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They may come from inside or outside the system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They may be motivated by a variety of reasons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Other examples of attacks: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</a:rPr>
              <a:t>Denial of service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</a:rPr>
              <a:t>Distributed denial service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</a:rPr>
              <a:t>Phishing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</a:rPr>
              <a:t>Ransomeware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</a:rPr>
              <a:t>Cross site scripting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</a:rPr>
              <a:t>Social engineering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13" y="152400"/>
            <a:ext cx="76819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75" y="152400"/>
            <a:ext cx="65782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82863"/>
            <a:ext cx="7277100" cy="4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security is about?​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Security is about protection of assets​</a:t>
            </a:r>
            <a:endParaRPr sz="210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Prevention​</a:t>
            </a:r>
            <a:endParaRPr sz="21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>
                <a:solidFill>
                  <a:schemeClr val="dk1"/>
                </a:solidFill>
              </a:rPr>
              <a:t>take measures that prevent your assets from being damaged (or stolen)​</a:t>
            </a:r>
            <a:endParaRPr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Detection​</a:t>
            </a:r>
            <a:endParaRPr sz="21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>
                <a:solidFill>
                  <a:schemeClr val="dk1"/>
                </a:solidFill>
              </a:rPr>
              <a:t>take measures so that you can detect when, how, and by whom an asset has been damaged​</a:t>
            </a:r>
            <a:endParaRPr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Reaction​</a:t>
            </a:r>
            <a:endParaRPr sz="21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>
                <a:solidFill>
                  <a:schemeClr val="dk1"/>
                </a:solidFill>
              </a:rPr>
              <a:t>take measures so that you can recover your assets​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1700" y="14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50" b="1">
                <a:solidFill>
                  <a:srgbClr val="000000"/>
                </a:solidFill>
              </a:rPr>
              <a:t>Ways of Attacking Data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311700" y="716925"/>
            <a:ext cx="85206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Examples of Attacks on Data </a:t>
            </a:r>
            <a:r>
              <a:rPr lang="uk" sz="2000" b="1">
                <a:solidFill>
                  <a:srgbClr val="000000"/>
                </a:solidFill>
              </a:rPr>
              <a:t>Confidentiality​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Tapping / snooping​</a:t>
            </a:r>
            <a:endParaRPr sz="800">
              <a:solidFill>
                <a:srgbClr val="000000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Examples of Attacks on Data </a:t>
            </a:r>
            <a:r>
              <a:rPr lang="uk" sz="2000" b="1">
                <a:solidFill>
                  <a:srgbClr val="000000"/>
                </a:solidFill>
              </a:rPr>
              <a:t>Integrity​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Modification​</a:t>
            </a:r>
            <a:endParaRPr sz="1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Fabrication: replay data -&gt; send the same thing again​ (</a:t>
            </a:r>
            <a:r>
              <a:rPr lang="uk" sz="1600">
                <a:solidFill>
                  <a:srgbClr val="000000"/>
                </a:solidFill>
              </a:rPr>
              <a:t>a computer criminal replays a salary deposit to his account​)</a:t>
            </a:r>
            <a:endParaRPr sz="1600">
              <a:solidFill>
                <a:srgbClr val="000000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Examples of Attacks on Data </a:t>
            </a:r>
            <a:r>
              <a:rPr lang="uk" sz="2000" b="1">
                <a:solidFill>
                  <a:srgbClr val="000000"/>
                </a:solidFill>
              </a:rPr>
              <a:t>Availability​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Delay vs. „full” DoS​</a:t>
            </a:r>
            <a:endParaRPr sz="950">
              <a:solidFill>
                <a:srgbClr val="000000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Examples of Repudiation Attacks on </a:t>
            </a:r>
            <a:r>
              <a:rPr lang="uk" sz="2000" b="1">
                <a:solidFill>
                  <a:srgbClr val="000000"/>
                </a:solidFill>
              </a:rPr>
              <a:t>Data</a:t>
            </a:r>
            <a:r>
              <a:rPr lang="uk" sz="2000">
                <a:solidFill>
                  <a:srgbClr val="000000"/>
                </a:solidFill>
              </a:rPr>
              <a:t>:​</a:t>
            </a:r>
            <a:endParaRPr sz="2000">
              <a:solidFill>
                <a:srgbClr val="000000"/>
              </a:solidFill>
            </a:endParaRPr>
          </a:p>
          <a:p>
            <a:pPr marL="774700" lvl="0" indent="-152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000000"/>
                </a:solidFill>
              </a:rPr>
              <a:t>Repudiation = refusal to acknowledge or pay a debt or honor a contract (especially by public authorities)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311700" y="23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Vulnerability/Threats at Other Exposure Points</a:t>
            </a:r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311700" y="911850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 b="1">
                <a:solidFill>
                  <a:srgbClr val="000000"/>
                </a:solidFill>
              </a:rPr>
              <a:t>Network vulnerabilities / threats​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Networks multiply vulnerabilties and threats, due to their complexity and „bringing close” physically distant attackers​ (esp. wireless networks​)</a:t>
            </a:r>
            <a:endParaRPr sz="800">
              <a:solidFill>
                <a:srgbClr val="000000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 b="1">
                <a:solidFill>
                  <a:srgbClr val="000000"/>
                </a:solidFill>
              </a:rPr>
              <a:t>Access vulnerabilities / threats​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Stealing bandwidth​, IP</a:t>
            </a:r>
            <a:endParaRPr sz="1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Malicious physical access​</a:t>
            </a:r>
            <a:endParaRPr sz="1750">
              <a:solidFill>
                <a:srgbClr val="000000"/>
              </a:solidFill>
            </a:endParaRPr>
          </a:p>
          <a:p>
            <a:pPr marL="9525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Denial of access to </a:t>
            </a:r>
            <a:r>
              <a:rPr lang="uk" sz="1750" i="1">
                <a:solidFill>
                  <a:srgbClr val="000000"/>
                </a:solidFill>
              </a:rPr>
              <a:t>legitimate</a:t>
            </a:r>
            <a:r>
              <a:rPr lang="uk" sz="1750">
                <a:solidFill>
                  <a:srgbClr val="000000"/>
                </a:solidFill>
              </a:rPr>
              <a:t> users</a:t>
            </a:r>
            <a:r>
              <a:rPr lang="uk" sz="2000">
                <a:solidFill>
                  <a:srgbClr val="000000"/>
                </a:solidFill>
              </a:rPr>
              <a:t> ​</a:t>
            </a:r>
            <a:endParaRPr sz="2000">
              <a:solidFill>
                <a:srgbClr val="000000"/>
              </a:solidFill>
            </a:endParaRPr>
          </a:p>
          <a:p>
            <a:pPr marL="495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800">
                <a:solidFill>
                  <a:srgbClr val="000000"/>
                </a:solidFill>
              </a:rPr>
              <a:t>​</a:t>
            </a:r>
            <a:endParaRPr sz="800">
              <a:solidFill>
                <a:srgbClr val="000000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 b="1">
                <a:solidFill>
                  <a:srgbClr val="000000"/>
                </a:solidFill>
              </a:rPr>
              <a:t>People vulnerabilities / threats ​</a:t>
            </a:r>
            <a:endParaRPr sz="200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Crucial weak points in security​</a:t>
            </a:r>
            <a:endParaRPr sz="1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Honest insiders subjected to skillful social engineering​</a:t>
            </a:r>
            <a:endParaRPr sz="1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Disgruntled employees​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00" b="1">
                <a:solidFill>
                  <a:srgbClr val="000000"/>
                </a:solidFill>
              </a:rPr>
              <a:t>Attackers​</a:t>
            </a:r>
            <a:endParaRPr sz="3000" b="1">
              <a:solidFill>
                <a:srgbClr val="000000"/>
              </a:solidFill>
            </a:endParaRPr>
          </a:p>
        </p:txBody>
      </p:sp>
      <p:sp>
        <p:nvSpPr>
          <p:cNvPr id="238" name="Google Shape;23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uk" sz="2050" b="1">
                <a:solidFill>
                  <a:srgbClr val="000000"/>
                </a:solidFill>
              </a:rPr>
              <a:t>Method​</a:t>
            </a:r>
            <a:br>
              <a:rPr lang="uk" sz="2050">
                <a:solidFill>
                  <a:srgbClr val="000000"/>
                </a:solidFill>
              </a:rPr>
            </a:br>
            <a:r>
              <a:rPr lang="uk" sz="2050">
                <a:solidFill>
                  <a:srgbClr val="000000"/>
                </a:solidFill>
              </a:rPr>
              <a:t>  Skill, knowledge, tools, etc. with which to pull off an attack​</a:t>
            </a:r>
            <a:endParaRPr sz="2050">
              <a:solidFill>
                <a:srgbClr val="000000"/>
              </a:solidFill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uk" sz="2050" b="1">
                <a:solidFill>
                  <a:srgbClr val="000000"/>
                </a:solidFill>
              </a:rPr>
              <a:t>Opportunity​</a:t>
            </a:r>
            <a:br>
              <a:rPr lang="uk" sz="2050">
                <a:solidFill>
                  <a:srgbClr val="000000"/>
                </a:solidFill>
              </a:rPr>
            </a:br>
            <a:r>
              <a:rPr lang="uk" sz="2050">
                <a:solidFill>
                  <a:srgbClr val="000000"/>
                </a:solidFill>
              </a:rPr>
              <a:t>  Time and access to accomplish an attack​</a:t>
            </a:r>
            <a:endParaRPr sz="2050">
              <a:solidFill>
                <a:srgbClr val="000000"/>
              </a:solidFill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uk" sz="2050" b="1">
                <a:solidFill>
                  <a:srgbClr val="000000"/>
                </a:solidFill>
              </a:rPr>
              <a:t>Motive​</a:t>
            </a:r>
            <a:br>
              <a:rPr lang="uk" sz="2050">
                <a:solidFill>
                  <a:srgbClr val="000000"/>
                </a:solidFill>
              </a:rPr>
            </a:br>
            <a:r>
              <a:rPr lang="uk" sz="2050">
                <a:solidFill>
                  <a:srgbClr val="000000"/>
                </a:solidFill>
              </a:rPr>
              <a:t>  Reason to perform an attack​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title"/>
          </p:nvPr>
        </p:nvSpPr>
        <p:spPr>
          <a:xfrm>
            <a:off x="311700" y="17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Classification of Attackers​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4" name="Google Shape;244;p45"/>
          <p:cNvSpPr txBox="1">
            <a:spLocks noGrp="1"/>
          </p:cNvSpPr>
          <p:nvPr>
            <p:ph type="body" idx="1"/>
          </p:nvPr>
        </p:nvSpPr>
        <p:spPr>
          <a:xfrm>
            <a:off x="311700" y="747000"/>
            <a:ext cx="85206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Types of Attackers - Classification 1​</a:t>
            </a:r>
            <a:endParaRPr sz="200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 b="1">
                <a:solidFill>
                  <a:srgbClr val="000000"/>
                </a:solidFill>
              </a:rPr>
              <a:t>Amateurs​</a:t>
            </a:r>
            <a:endParaRPr sz="1750" b="1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000000"/>
                </a:solidFill>
              </a:rPr>
              <a:t>Opportunistic attackers (use a password they found)​</a:t>
            </a:r>
            <a:endParaRPr sz="160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 b="1">
                <a:solidFill>
                  <a:srgbClr val="000000"/>
                </a:solidFill>
              </a:rPr>
              <a:t>Hackers - nonmalicious​</a:t>
            </a:r>
            <a:endParaRPr sz="175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 b="1">
                <a:solidFill>
                  <a:srgbClr val="000000"/>
                </a:solidFill>
              </a:rPr>
              <a:t>Crackers – malicious​</a:t>
            </a:r>
            <a:endParaRPr sz="175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 b="1">
                <a:solidFill>
                  <a:srgbClr val="000000"/>
                </a:solidFill>
              </a:rPr>
              <a:t>Career criminals​</a:t>
            </a:r>
            <a:endParaRPr sz="1750" b="1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 b="1">
                <a:solidFill>
                  <a:srgbClr val="000000"/>
                </a:solidFill>
              </a:rPr>
              <a:t>State-supported spies and information warriors​</a:t>
            </a:r>
            <a:endParaRPr sz="175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 b="1">
              <a:solidFill>
                <a:srgbClr val="000000"/>
              </a:solidFill>
            </a:endParaRPr>
          </a:p>
          <a:p>
            <a:pPr marL="6858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uk" sz="2000">
                <a:solidFill>
                  <a:srgbClr val="000000"/>
                </a:solidFill>
              </a:rPr>
              <a:t>Types of Attackers - Classification 2 </a:t>
            </a:r>
            <a:r>
              <a:rPr lang="uk" sz="1600">
                <a:solidFill>
                  <a:srgbClr val="000000"/>
                </a:solidFill>
              </a:rPr>
              <a:t>(cf. before)​</a:t>
            </a:r>
            <a:endParaRPr sz="160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Recreational hackers / Institutional hackers​</a:t>
            </a:r>
            <a:endParaRPr sz="1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Organized criminals / Industrial spies / Terrorists​</a:t>
            </a:r>
            <a:endParaRPr sz="1750">
              <a:solidFill>
                <a:srgbClr val="000000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rgbClr val="000000"/>
                </a:solidFill>
              </a:rPr>
              <a:t>National intelligence gatherers / Info warriors​</a:t>
            </a:r>
            <a:endParaRPr sz="17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b="1">
                <a:highlight>
                  <a:srgbClr val="FFFFFF"/>
                </a:highlight>
              </a:rPr>
              <a:t>Attacker motivations</a:t>
            </a:r>
            <a:endParaRPr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0" name="Google Shape;250;p46"/>
          <p:cNvSpPr txBox="1">
            <a:spLocks noGrp="1"/>
          </p:cNvSpPr>
          <p:nvPr>
            <p:ph type="body" idx="1"/>
          </p:nvPr>
        </p:nvSpPr>
        <p:spPr>
          <a:xfrm>
            <a:off x="311700" y="747025"/>
            <a:ext cx="8520600" cy="4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Financial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Political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Nation state actors (defence or attack; activist/hacktivist groups (e.g. Anonymous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group))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Military / Strategy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Nation state actors (defence or attack (Stuxnet, Flame))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Psychological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solidFill>
                  <a:schemeClr val="dk1"/>
                </a:solidFill>
                <a:highlight>
                  <a:srgbClr val="FFFFFF"/>
                </a:highlight>
              </a:rPr>
              <a:t>• Nation state attackers seeking to cause confusion and doubt in population etc.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Reacting to an Exploit​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6" name="Google Shape;25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222222"/>
                </a:solidFill>
                <a:highlight>
                  <a:srgbClr val="FFFFFF"/>
                </a:highlight>
              </a:rPr>
              <a:t>An </a:t>
            </a:r>
            <a:r>
              <a:rPr lang="uk" sz="2000" b="1">
                <a:solidFill>
                  <a:srgbClr val="222222"/>
                </a:solidFill>
              </a:rPr>
              <a:t>exploit</a:t>
            </a:r>
            <a:r>
              <a:rPr lang="uk" sz="2000">
                <a:solidFill>
                  <a:srgbClr val="222222"/>
                </a:solidFill>
                <a:highlight>
                  <a:srgbClr val="FFFFFF"/>
                </a:highlight>
              </a:rPr>
              <a:t> is any </a:t>
            </a:r>
            <a:r>
              <a:rPr lang="uk" sz="2000" b="1">
                <a:solidFill>
                  <a:srgbClr val="222222"/>
                </a:solidFill>
              </a:rPr>
              <a:t>attack</a:t>
            </a:r>
            <a:r>
              <a:rPr lang="uk" sz="2000">
                <a:solidFill>
                  <a:srgbClr val="222222"/>
                </a:solidFill>
                <a:highlight>
                  <a:srgbClr val="FFFFFF"/>
                </a:highlight>
              </a:rPr>
              <a:t> that takes advantage of vulnerabilities in applications, networks, operating systems, or hardware.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2222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 b="1">
                <a:solidFill>
                  <a:srgbClr val="222222"/>
                </a:solidFill>
              </a:rPr>
              <a:t>Exploits</a:t>
            </a:r>
            <a:r>
              <a:rPr lang="uk" sz="2000">
                <a:solidFill>
                  <a:srgbClr val="222222"/>
                </a:solidFill>
                <a:highlight>
                  <a:srgbClr val="FFFFFF"/>
                </a:highlight>
              </a:rPr>
              <a:t> usually take the form of software or code that aims to take control of computers or steal network data.</a:t>
            </a:r>
            <a:endParaRPr sz="2400">
              <a:solidFill>
                <a:schemeClr val="dk1"/>
              </a:solidFill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dk1"/>
                </a:solidFill>
              </a:rPr>
              <a:t>​</a:t>
            </a:r>
            <a:endParaRPr sz="160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chemeClr val="dk1"/>
                </a:solidFill>
              </a:rPr>
              <a:t>Report to the vendor first?​</a:t>
            </a:r>
            <a:endParaRPr sz="200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chemeClr val="dk1"/>
                </a:solidFill>
              </a:rPr>
              <a:t>Report it to the public?​</a:t>
            </a:r>
            <a:endParaRPr sz="20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 sz="1750">
                <a:solidFill>
                  <a:schemeClr val="dk1"/>
                </a:solidFill>
              </a:rPr>
              <a:t>What will be public relations effects if you do/do not?​</a:t>
            </a:r>
            <a:endParaRPr sz="2000"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000">
                <a:solidFill>
                  <a:schemeClr val="dk1"/>
                </a:solidFill>
              </a:rPr>
              <a:t>Include source code / not include source code?​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>
            <a:spLocks noGrp="1"/>
          </p:cNvSpPr>
          <p:nvPr>
            <p:ph type="title"/>
          </p:nvPr>
        </p:nvSpPr>
        <p:spPr>
          <a:xfrm>
            <a:off x="311700" y="20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Methods of Defense 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2" name="Google Shape;262;p4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50">
                <a:solidFill>
                  <a:srgbClr val="000000"/>
                </a:solidFill>
              </a:rPr>
              <a:t>Basic approaches to defense of computing systems​</a:t>
            </a:r>
            <a:endParaRPr sz="2550">
              <a:solidFill>
                <a:srgbClr val="000000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Prevent attack​: </a:t>
            </a:r>
            <a:r>
              <a:rPr lang="uk" sz="2300">
                <a:solidFill>
                  <a:srgbClr val="000000"/>
                </a:solidFill>
              </a:rPr>
              <a:t>block attack / vulnerability​</a:t>
            </a:r>
            <a:r>
              <a:rPr lang="uk" sz="1000">
                <a:solidFill>
                  <a:srgbClr val="000000"/>
                </a:solidFill>
              </a:rPr>
              <a:t>​</a:t>
            </a:r>
            <a:endParaRPr sz="100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Deter attack​: </a:t>
            </a:r>
            <a:r>
              <a:rPr lang="uk" sz="2300">
                <a:solidFill>
                  <a:srgbClr val="000000"/>
                </a:solidFill>
              </a:rPr>
              <a:t>make attack harder </a:t>
            </a:r>
            <a:endParaRPr sz="100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Deflect attack​: </a:t>
            </a:r>
            <a:r>
              <a:rPr lang="uk" sz="2300">
                <a:solidFill>
                  <a:srgbClr val="000000"/>
                </a:solidFill>
              </a:rPr>
              <a:t>make another target more attractive than this target​</a:t>
            </a:r>
            <a:endParaRPr sz="100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Detect attack​: </a:t>
            </a:r>
            <a:r>
              <a:rPr lang="uk" sz="2300">
                <a:solidFill>
                  <a:srgbClr val="000000"/>
                </a:solidFill>
              </a:rPr>
              <a:t>during or after​</a:t>
            </a:r>
            <a:endParaRPr sz="100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Recover</a:t>
            </a:r>
            <a:r>
              <a:rPr lang="uk" sz="2300">
                <a:solidFill>
                  <a:srgbClr val="000000"/>
                </a:solidFill>
              </a:rPr>
              <a:t> from attack​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/>
              <a:t>How to maintain security?</a:t>
            </a:r>
            <a:endParaRPr b="1"/>
          </a:p>
        </p:txBody>
      </p:sp>
      <p:sp>
        <p:nvSpPr>
          <p:cNvPr id="268" name="Google Shape;26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uk" sz="2000">
                <a:solidFill>
                  <a:srgbClr val="000000"/>
                </a:solidFill>
              </a:rPr>
              <a:t>Keep systems always up-to-date and install security software for protection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uk" sz="2000">
                <a:solidFill>
                  <a:srgbClr val="000000"/>
                </a:solidFill>
              </a:rPr>
              <a:t>Using complex passwords and multi-factor authentication to make intrusion more difficult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uk" sz="2000">
                <a:solidFill>
                  <a:srgbClr val="000000"/>
                </a:solidFill>
              </a:rPr>
              <a:t>Make attacks more difficult by ensuring intrusion takes time and effort (cost)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uk" sz="2000">
                <a:solidFill>
                  <a:srgbClr val="000000"/>
                </a:solidFill>
              </a:rPr>
              <a:t>Patch your psychological security hole (resistance to social engineering)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uk" sz="2000">
                <a:solidFill>
                  <a:srgbClr val="000000"/>
                </a:solidFill>
              </a:rPr>
              <a:t>Download software and apps from trusted sources. Pay attention to permissions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Controls​ (countermeasures)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4" name="Google Shape;27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uk" sz="2500">
                <a:solidFill>
                  <a:schemeClr val="dk1"/>
                </a:solidFill>
              </a:rPr>
              <a:t>Encryption​</a:t>
            </a:r>
            <a:endParaRPr sz="2500">
              <a:solidFill>
                <a:schemeClr val="dk1"/>
              </a:solidFill>
            </a:endParaRPr>
          </a:p>
          <a:p>
            <a:pPr marL="9525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uk" sz="2500">
                <a:solidFill>
                  <a:schemeClr val="dk1"/>
                </a:solidFill>
              </a:rPr>
              <a:t>Software controls​</a:t>
            </a:r>
            <a:endParaRPr sz="2500">
              <a:solidFill>
                <a:schemeClr val="dk1"/>
              </a:solidFill>
            </a:endParaRPr>
          </a:p>
          <a:p>
            <a:pPr marL="9525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uk" sz="2500">
                <a:solidFill>
                  <a:schemeClr val="dk1"/>
                </a:solidFill>
              </a:rPr>
              <a:t>Hardware controls​</a:t>
            </a:r>
            <a:endParaRPr sz="2500">
              <a:solidFill>
                <a:schemeClr val="dk1"/>
              </a:solidFill>
            </a:endParaRPr>
          </a:p>
          <a:p>
            <a:pPr marL="9525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uk" sz="2500">
                <a:solidFill>
                  <a:schemeClr val="dk1"/>
                </a:solidFill>
              </a:rPr>
              <a:t>Policies and procedures​</a:t>
            </a:r>
            <a:endParaRPr sz="2500">
              <a:solidFill>
                <a:schemeClr val="dk1"/>
              </a:solidFill>
            </a:endParaRPr>
          </a:p>
          <a:p>
            <a:pPr marL="9525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uk" sz="2500">
                <a:solidFill>
                  <a:schemeClr val="dk1"/>
                </a:solidFill>
              </a:rPr>
              <a:t>Physical controls</a:t>
            </a:r>
            <a:r>
              <a:rPr lang="uk" sz="2800">
                <a:solidFill>
                  <a:schemeClr val="dk1"/>
                </a:solidFill>
              </a:rPr>
              <a:t> ​</a:t>
            </a:r>
            <a:endParaRPr sz="2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Encryption</a:t>
            </a:r>
            <a:r>
              <a:rPr lang="uk" sz="2950">
                <a:solidFill>
                  <a:srgbClr val="333399"/>
                </a:solidFill>
              </a:rPr>
              <a:t> </a:t>
            </a:r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uk" sz="2300">
                <a:solidFill>
                  <a:schemeClr val="dk1"/>
                </a:solidFill>
              </a:rPr>
              <a:t>Primary controls</a:t>
            </a:r>
            <a:endParaRPr sz="1150">
              <a:solidFill>
                <a:schemeClr val="dk1"/>
              </a:solidFill>
            </a:endParaRPr>
          </a:p>
          <a:p>
            <a:pPr marL="6858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uk" sz="2300">
                <a:solidFill>
                  <a:srgbClr val="000000"/>
                </a:solidFill>
              </a:rPr>
              <a:t>Original text scambled into ciphertext (enciphered text)​</a:t>
            </a:r>
            <a:endParaRPr sz="1150">
              <a:solidFill>
                <a:srgbClr val="000000"/>
              </a:solidFill>
            </a:endParaRPr>
          </a:p>
          <a:p>
            <a:pPr marL="6858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uk" sz="2300">
                <a:solidFill>
                  <a:schemeClr val="dk1"/>
                </a:solidFill>
              </a:rPr>
              <a:t>Protects:​</a:t>
            </a:r>
            <a:endParaRPr sz="2300">
              <a:solidFill>
                <a:schemeClr val="dk1"/>
              </a:solidFill>
            </a:endParaRPr>
          </a:p>
          <a:p>
            <a:pPr marL="9525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uk" sz="2300">
                <a:solidFill>
                  <a:schemeClr val="dk1"/>
                </a:solidFill>
              </a:rPr>
              <a:t>confidentiality – by „masking” data​</a:t>
            </a:r>
            <a:endParaRPr sz="2300">
              <a:solidFill>
                <a:schemeClr val="dk1"/>
              </a:solidFill>
            </a:endParaRPr>
          </a:p>
          <a:p>
            <a:pPr marL="9525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uk" sz="2300">
                <a:solidFill>
                  <a:schemeClr val="dk1"/>
                </a:solidFill>
              </a:rPr>
              <a:t>integrity – by preventing data updates​ (checksums included​)</a:t>
            </a:r>
            <a:endParaRPr sz="2300">
              <a:solidFill>
                <a:schemeClr val="dk1"/>
              </a:solidFill>
            </a:endParaRPr>
          </a:p>
          <a:p>
            <a:pPr marL="9525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uk" sz="2300">
                <a:solidFill>
                  <a:schemeClr val="dk1"/>
                </a:solidFill>
              </a:rPr>
              <a:t>availability – by using encryption-based protocols​ (protocols ensure availablity of resources for different users​)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Example​s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Prevention​</a:t>
            </a:r>
            <a:endParaRPr sz="21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>
                <a:solidFill>
                  <a:schemeClr val="dk1"/>
                </a:solidFill>
              </a:rPr>
              <a:t>encrypt your order and card number, enforce merchants to do some extra checks, using PIN even for Internet transactions, don’t send card number via Internet ​</a:t>
            </a:r>
            <a:endParaRPr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Detection​</a:t>
            </a:r>
            <a:endParaRPr sz="21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>
                <a:solidFill>
                  <a:schemeClr val="dk1"/>
                </a:solidFill>
              </a:rPr>
              <a:t>an unauthorized transaction appears on your credit card statement​</a:t>
            </a:r>
            <a:endParaRPr>
              <a:solidFill>
                <a:schemeClr val="dk1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uk" sz="2100">
                <a:solidFill>
                  <a:schemeClr val="dk1"/>
                </a:solidFill>
              </a:rPr>
              <a:t>Reaction​</a:t>
            </a:r>
            <a:endParaRPr sz="2100">
              <a:solidFill>
                <a:schemeClr val="dk1"/>
              </a:solidFill>
            </a:endParaRPr>
          </a:p>
          <a:p>
            <a:pPr marL="9525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uk">
                <a:solidFill>
                  <a:schemeClr val="dk1"/>
                </a:solidFill>
              </a:rPr>
              <a:t>complain, dispute, ask for a new card number </a:t>
            </a:r>
            <a:endParaRPr sz="3150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Software Controls​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6" name="Google Shape;286;p5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000000"/>
                </a:solidFill>
              </a:rPr>
              <a:t>Secondary controls – second only to encryption​</a:t>
            </a:r>
            <a:endParaRPr sz="1350">
              <a:solidFill>
                <a:srgbClr val="000000"/>
              </a:solidFill>
            </a:endParaRPr>
          </a:p>
          <a:p>
            <a:pPr marL="6858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uk" sz="2400">
                <a:solidFill>
                  <a:srgbClr val="000000"/>
                </a:solidFill>
              </a:rPr>
              <a:t>Software/program controls include:​</a:t>
            </a:r>
            <a:endParaRPr sz="240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150">
                <a:solidFill>
                  <a:srgbClr val="000000"/>
                </a:solidFill>
              </a:rPr>
              <a:t>OS and network controls​</a:t>
            </a:r>
            <a:endParaRPr sz="215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50">
                <a:solidFill>
                  <a:srgbClr val="000000"/>
                </a:solidFill>
              </a:rPr>
              <a:t>OS: sandbox / virtual machine ​</a:t>
            </a:r>
            <a:endParaRPr sz="215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50">
                <a:solidFill>
                  <a:srgbClr val="000000"/>
                </a:solidFill>
              </a:rPr>
              <a:t>Logs/firewalls, OS/net virus scans​</a:t>
            </a:r>
            <a:endParaRPr sz="135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150">
                <a:solidFill>
                  <a:srgbClr val="000000"/>
                </a:solidFill>
              </a:rPr>
              <a:t>independent control programs </a:t>
            </a:r>
            <a:endParaRPr sz="215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50">
                <a:solidFill>
                  <a:srgbClr val="000000"/>
                </a:solidFill>
              </a:rPr>
              <a:t>password checker, virus scanner, IDS (intrusion detection system)​</a:t>
            </a:r>
            <a:endParaRPr sz="1350">
              <a:solidFill>
                <a:srgbClr val="000000"/>
              </a:solidFill>
            </a:endParaRPr>
          </a:p>
          <a:p>
            <a:pPr marL="9525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150">
                <a:solidFill>
                  <a:srgbClr val="000000"/>
                </a:solidFill>
              </a:rPr>
              <a:t>development controls​</a:t>
            </a:r>
            <a:endParaRPr sz="215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50">
                <a:solidFill>
                  <a:srgbClr val="000000"/>
                </a:solidFill>
              </a:rPr>
              <a:t>quality standards followed by developers​ (</a:t>
            </a:r>
            <a:r>
              <a:rPr lang="uk" sz="2000">
                <a:solidFill>
                  <a:srgbClr val="000000"/>
                </a:solidFill>
              </a:rPr>
              <a:t>incl. testing​)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Hardware Controls​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92" name="Google Shape;29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solidFill>
                  <a:schemeClr val="dk1"/>
                </a:solidFill>
              </a:rPr>
              <a:t>Hardware devices to provide higher degree of security​</a:t>
            </a:r>
            <a:endParaRPr sz="2300">
              <a:solidFill>
                <a:schemeClr val="dk1"/>
              </a:solidFill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uk" sz="2050">
                <a:solidFill>
                  <a:schemeClr val="dk1"/>
                </a:solidFill>
              </a:rPr>
              <a:t>Locks and cables</a:t>
            </a:r>
            <a:endParaRPr sz="2050">
              <a:solidFill>
                <a:schemeClr val="dk1"/>
              </a:solidFill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uk" sz="2050">
                <a:solidFill>
                  <a:schemeClr val="dk1"/>
                </a:solidFill>
              </a:rPr>
              <a:t>Smart cards, hadware keys</a:t>
            </a:r>
            <a:endParaRPr sz="2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Policies and Procedures​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98" name="Google Shape;29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uk" sz="2400">
                <a:solidFill>
                  <a:srgbClr val="000000"/>
                </a:solidFill>
              </a:rPr>
              <a:t>Policy vs. Procedure​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 b="1">
                <a:solidFill>
                  <a:srgbClr val="000000"/>
                </a:solidFill>
              </a:rPr>
              <a:t>Policy</a:t>
            </a:r>
            <a:r>
              <a:rPr lang="uk" sz="2100">
                <a:solidFill>
                  <a:srgbClr val="000000"/>
                </a:solidFill>
              </a:rPr>
              <a:t>: </a:t>
            </a:r>
            <a:r>
              <a:rPr lang="uk" sz="2100" i="1">
                <a:solidFill>
                  <a:srgbClr val="000000"/>
                </a:solidFill>
              </a:rPr>
              <a:t>What</a:t>
            </a:r>
            <a:r>
              <a:rPr lang="uk" sz="2100">
                <a:solidFill>
                  <a:srgbClr val="000000"/>
                </a:solidFill>
              </a:rPr>
              <a:t> is/what is not allowed​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 b="1">
                <a:solidFill>
                  <a:srgbClr val="000000"/>
                </a:solidFill>
              </a:rPr>
              <a:t>Procedure</a:t>
            </a:r>
            <a:r>
              <a:rPr lang="uk" sz="2100">
                <a:solidFill>
                  <a:srgbClr val="000000"/>
                </a:solidFill>
              </a:rPr>
              <a:t>: </a:t>
            </a:r>
            <a:r>
              <a:rPr lang="uk" sz="2100" i="1">
                <a:solidFill>
                  <a:srgbClr val="000000"/>
                </a:solidFill>
              </a:rPr>
              <a:t>How</a:t>
            </a:r>
            <a:r>
              <a:rPr lang="uk" sz="2100">
                <a:solidFill>
                  <a:srgbClr val="000000"/>
                </a:solidFill>
              </a:rPr>
              <a:t> you enforce policy​</a:t>
            </a:r>
            <a:endParaRPr sz="1100">
              <a:solidFill>
                <a:srgbClr val="000000"/>
              </a:solidFill>
            </a:endParaRPr>
          </a:p>
          <a:p>
            <a:pPr marL="6858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uk" sz="2400">
                <a:solidFill>
                  <a:srgbClr val="000000"/>
                </a:solidFill>
              </a:rPr>
              <a:t>Advantages of policy/procedure controls:​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rgbClr val="000000"/>
                </a:solidFill>
              </a:rPr>
              <a:t>Can replace hardware/software controls​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rgbClr val="000000"/>
                </a:solidFill>
              </a:rPr>
              <a:t>Can be least expensive​</a:t>
            </a:r>
            <a:endParaRPr sz="21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50">
                <a:solidFill>
                  <a:srgbClr val="000000"/>
                </a:solidFill>
              </a:rPr>
              <a:t>Be careful to consider </a:t>
            </a:r>
            <a:r>
              <a:rPr lang="uk" sz="1850" i="1">
                <a:solidFill>
                  <a:srgbClr val="000000"/>
                </a:solidFill>
              </a:rPr>
              <a:t>all</a:t>
            </a:r>
            <a:r>
              <a:rPr lang="uk" sz="1850">
                <a:solidFill>
                  <a:srgbClr val="000000"/>
                </a:solidFill>
              </a:rPr>
              <a:t> costs​ (</a:t>
            </a:r>
            <a:r>
              <a:rPr lang="uk" sz="1700">
                <a:solidFill>
                  <a:srgbClr val="000000"/>
                </a:solidFill>
              </a:rPr>
              <a:t>help desk costs often ignored for for passwords (=&gt; look cheap but migh be expensive)​)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Physical Controls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4" name="Google Shape;30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58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●"/>
            </a:pPr>
            <a:r>
              <a:rPr lang="uk" sz="2450">
                <a:solidFill>
                  <a:schemeClr val="dk1"/>
                </a:solidFill>
              </a:rPr>
              <a:t>Walls, locks​</a:t>
            </a:r>
            <a:endParaRPr sz="2450">
              <a:solidFill>
                <a:schemeClr val="dk1"/>
              </a:solidFill>
            </a:endParaRPr>
          </a:p>
          <a:p>
            <a:pPr marL="685800" lvl="0" indent="-358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●"/>
            </a:pPr>
            <a:r>
              <a:rPr lang="uk" sz="2450">
                <a:solidFill>
                  <a:schemeClr val="dk1"/>
                </a:solidFill>
              </a:rPr>
              <a:t>Guards, security cameras​</a:t>
            </a:r>
            <a:endParaRPr sz="2450">
              <a:solidFill>
                <a:schemeClr val="dk1"/>
              </a:solidFill>
            </a:endParaRPr>
          </a:p>
          <a:p>
            <a:pPr marL="685800" lvl="0" indent="-358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●"/>
            </a:pPr>
            <a:r>
              <a:rPr lang="uk" sz="2450">
                <a:solidFill>
                  <a:schemeClr val="dk1"/>
                </a:solidFill>
              </a:rPr>
              <a:t>Backup copies and archives​</a:t>
            </a:r>
            <a:endParaRPr sz="2450">
              <a:solidFill>
                <a:schemeClr val="dk1"/>
              </a:solidFill>
            </a:endParaRPr>
          </a:p>
          <a:p>
            <a:pPr marL="685800" lvl="0" indent="-358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●"/>
            </a:pPr>
            <a:r>
              <a:rPr lang="uk" sz="2450">
                <a:solidFill>
                  <a:schemeClr val="dk1"/>
                </a:solidFill>
              </a:rPr>
              <a:t>Cables and locks</a:t>
            </a:r>
            <a:endParaRPr sz="2450">
              <a:solidFill>
                <a:schemeClr val="dk1"/>
              </a:solidFill>
            </a:endParaRPr>
          </a:p>
          <a:p>
            <a:pPr marL="685800" lvl="0" indent="-358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●"/>
            </a:pPr>
            <a:r>
              <a:rPr lang="uk" sz="2450">
                <a:solidFill>
                  <a:schemeClr val="dk1"/>
                </a:solidFill>
              </a:rPr>
              <a:t>Natural and man-made disaster protection​ (</a:t>
            </a:r>
            <a:r>
              <a:rPr lang="uk" sz="2200">
                <a:solidFill>
                  <a:schemeClr val="dk1"/>
                </a:solidFill>
              </a:rPr>
              <a:t>Fire, flood, and earthquake protection​)</a:t>
            </a:r>
            <a:endParaRPr sz="2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000000"/>
                </a:solidFill>
              </a:rPr>
              <a:t>Effectiveness of Controls</a:t>
            </a:r>
            <a:r>
              <a:rPr lang="uk" sz="2950" b="1">
                <a:solidFill>
                  <a:srgbClr val="000000"/>
                </a:solidFill>
              </a:rPr>
              <a:t> 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10" name="Google Shape;310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chemeClr val="dk1"/>
                </a:solidFill>
              </a:rPr>
              <a:t> Awareness of problem​</a:t>
            </a:r>
            <a:endParaRPr sz="1900" b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50">
                <a:solidFill>
                  <a:schemeClr val="dk1"/>
                </a:solidFill>
              </a:rPr>
              <a:t>People convinced of the need for these controls​</a:t>
            </a:r>
            <a:r>
              <a:rPr lang="uk" sz="700">
                <a:solidFill>
                  <a:schemeClr val="dk1"/>
                </a:solidFill>
              </a:rPr>
              <a:t>​</a:t>
            </a:r>
            <a:endParaRPr sz="700">
              <a:solidFill>
                <a:schemeClr val="dk1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chemeClr val="dk1"/>
                </a:solidFill>
              </a:rPr>
              <a:t> Likelihood of use​</a:t>
            </a:r>
            <a:endParaRPr sz="1900" b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50">
                <a:solidFill>
                  <a:schemeClr val="dk1"/>
                </a:solidFill>
              </a:rPr>
              <a:t>Too complex/intrusive security tools are often disabled​</a:t>
            </a:r>
            <a:endParaRPr sz="700">
              <a:solidFill>
                <a:schemeClr val="dk1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chemeClr val="dk1"/>
                </a:solidFill>
              </a:rPr>
              <a:t> Overlapping controls​</a:t>
            </a:r>
            <a:endParaRPr sz="1900" b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50">
                <a:solidFill>
                  <a:schemeClr val="dk1"/>
                </a:solidFill>
              </a:rPr>
              <a:t>&gt;1 control for a given vulnerability​</a:t>
            </a:r>
            <a:endParaRPr sz="165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50">
                <a:solidFill>
                  <a:schemeClr val="dk1"/>
                </a:solidFill>
              </a:rPr>
              <a:t>To provide layered defense – the next layer compensates for a failure of the previous layer​</a:t>
            </a:r>
            <a:r>
              <a:rPr lang="uk" sz="850">
                <a:solidFill>
                  <a:schemeClr val="dk1"/>
                </a:solidFill>
              </a:rPr>
              <a:t>​</a:t>
            </a:r>
            <a:endParaRPr sz="850">
              <a:solidFill>
                <a:schemeClr val="dk1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1900" b="1">
                <a:solidFill>
                  <a:schemeClr val="dk1"/>
                </a:solidFill>
              </a:rPr>
              <a:t> Periodic reviews​</a:t>
            </a:r>
            <a:endParaRPr sz="1900" b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50">
                <a:solidFill>
                  <a:schemeClr val="dk1"/>
                </a:solidFill>
              </a:rPr>
              <a:t>A given control usually becomes less effective with time​</a:t>
            </a:r>
            <a:endParaRPr sz="165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50">
                <a:solidFill>
                  <a:schemeClr val="dk1"/>
                </a:solidFill>
              </a:rPr>
              <a:t>Need to replace ineffective/inefficient controls with better ones​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50" b="1">
                <a:solidFill>
                  <a:srgbClr val="000000"/>
                </a:solidFill>
              </a:rPr>
              <a:t>Principles of Computer Security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16" name="Google Shape;316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100" b="1">
                <a:solidFill>
                  <a:srgbClr val="000000"/>
                </a:solidFill>
              </a:rPr>
              <a:t>Principle of Easiest Intrusion</a:t>
            </a:r>
            <a:endParaRPr sz="2100" b="1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rgbClr val="000000"/>
                </a:solidFill>
              </a:rPr>
              <a:t>An attacker must be expected to use any available means of intrusion.​</a:t>
            </a:r>
            <a:endParaRPr sz="2100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rgbClr val="000000"/>
                </a:solidFill>
              </a:rPr>
              <a:t> </a:t>
            </a:r>
            <a:r>
              <a:rPr lang="uk">
                <a:solidFill>
                  <a:srgbClr val="000000"/>
                </a:solidFill>
              </a:rPr>
              <a:t>The intrusion may not necessarily be by the most obvious means, nor is it necessarily the one against which the most solid defense has been installed.​</a:t>
            </a: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000000"/>
                </a:solidFill>
              </a:rPr>
              <a:t>​</a:t>
            </a:r>
            <a:endParaRPr>
              <a:solidFill>
                <a:srgbClr val="000000"/>
              </a:solidFill>
            </a:endParaRPr>
          </a:p>
          <a:p>
            <a:pPr marL="6858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uk" sz="2100" b="1">
                <a:solidFill>
                  <a:srgbClr val="000000"/>
                </a:solidFill>
              </a:rPr>
              <a:t>Principle of Adequate Protection</a:t>
            </a:r>
            <a:endParaRPr sz="2100" b="1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rgbClr val="000000"/>
                </a:solidFill>
              </a:rPr>
              <a:t> Computer items must be protected to a degree consistent with their value and only until they lose their value</a:t>
            </a:r>
            <a:r>
              <a:rPr lang="uk" sz="1300">
                <a:solidFill>
                  <a:srgbClr val="000000"/>
                </a:solidFill>
              </a:rPr>
              <a:t>​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>
            <a:spLocks noGrp="1"/>
          </p:cNvSpPr>
          <p:nvPr>
            <p:ph type="body" idx="1"/>
          </p:nvPr>
        </p:nvSpPr>
        <p:spPr>
          <a:xfrm>
            <a:off x="311700" y="421100"/>
            <a:ext cx="8520600" cy="41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Principle of Effectiveness​</a:t>
            </a:r>
            <a:endParaRPr sz="2300" b="1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>
                <a:solidFill>
                  <a:srgbClr val="000000"/>
                </a:solidFill>
              </a:rPr>
              <a:t>Controls must be used—and used properly—to be effective.​</a:t>
            </a:r>
            <a:endParaRPr sz="2300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>
                <a:solidFill>
                  <a:srgbClr val="000000"/>
                </a:solidFill>
              </a:rPr>
              <a:t> </a:t>
            </a:r>
            <a:r>
              <a:rPr lang="uk" sz="2000">
                <a:solidFill>
                  <a:srgbClr val="000000"/>
                </a:solidFill>
              </a:rPr>
              <a:t>They must be efficient, easy to use, and appropriate</a:t>
            </a:r>
            <a:r>
              <a:rPr lang="uk" sz="2300">
                <a:solidFill>
                  <a:srgbClr val="000000"/>
                </a:solidFill>
              </a:rPr>
              <a:t>.​</a:t>
            </a:r>
            <a:endParaRPr sz="2300">
              <a:solidFill>
                <a:srgbClr val="00000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>
                <a:solidFill>
                  <a:srgbClr val="000000"/>
                </a:solidFill>
              </a:rPr>
              <a:t>​</a:t>
            </a:r>
            <a:endParaRPr sz="2300">
              <a:solidFill>
                <a:srgbClr val="000000"/>
              </a:solidFill>
            </a:endParaRPr>
          </a:p>
          <a:p>
            <a:pPr marL="6858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uk" sz="2300" b="1">
                <a:solidFill>
                  <a:srgbClr val="000000"/>
                </a:solidFill>
              </a:rPr>
              <a:t>Principle of Weakest Link</a:t>
            </a:r>
            <a:endParaRPr sz="2300" b="1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300">
                <a:solidFill>
                  <a:srgbClr val="000000"/>
                </a:solidFill>
              </a:rPr>
              <a:t>Security can be no stronger than its weakest link. ​</a:t>
            </a:r>
            <a:endParaRPr sz="2300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rgbClr val="000000"/>
                </a:solidFill>
              </a:rPr>
              <a:t>Whether it is the power supply that powers the firewall or the operating system under the security application or the human, who plans, implements, and administers controls, a failure of any control can lead to a security failure.​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>
            <a:spLocks noGrp="1"/>
          </p:cNvSpPr>
          <p:nvPr>
            <p:ph type="body" idx="1"/>
          </p:nvPr>
        </p:nvSpPr>
        <p:spPr>
          <a:xfrm>
            <a:off x="311700" y="445100"/>
            <a:ext cx="8520600" cy="45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</a:rPr>
              <a:t>Security Video &amp; Tests: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 u="sng">
                <a:solidFill>
                  <a:schemeClr val="hlink"/>
                </a:solidFill>
                <a:hlinkClick r:id="rId3"/>
              </a:rPr>
              <a:t>https://www.khanacademy.org/partner-content/nova/cybersecurity/cyber/v/cybersecurity-101</a:t>
            </a:r>
            <a:endParaRPr sz="14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</a:rPr>
              <a:t>Cyber Security Games &amp; Tests: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 u="sng">
                <a:solidFill>
                  <a:schemeClr val="hlink"/>
                </a:solidFill>
                <a:hlinkClick r:id="rId4"/>
              </a:rPr>
              <a:t>https://www.its.ms.gov/Services/Pages/Security-Quizzes-Tests.aspx</a:t>
            </a:r>
            <a:endParaRPr sz="14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</a:rPr>
              <a:t>Cyber Security Knowledge test: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 u="sng">
                <a:solidFill>
                  <a:schemeClr val="hlink"/>
                </a:solidFill>
                <a:hlinkClick r:id="rId5"/>
              </a:rPr>
              <a:t>https://www.pewinternet.org/quiz/cybersecurity-knowledge/</a:t>
            </a:r>
            <a:endParaRPr sz="14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</a:rPr>
              <a:t>Cyber Security Knowledge Quiz: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 u="sng">
                <a:solidFill>
                  <a:schemeClr val="hlink"/>
                </a:solidFill>
                <a:hlinkClick r:id="rId6"/>
              </a:rPr>
              <a:t>https://www.zyxel.com/solutions/Cyber-Security-Knowledge-Quiz-20180508-764380.shtml</a:t>
            </a:r>
            <a:endParaRPr sz="14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</a:rPr>
              <a:t>Test your knowledge: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 u="sng">
                <a:solidFill>
                  <a:schemeClr val="hlink"/>
                </a:solidFill>
                <a:hlinkClick r:id="rId7"/>
              </a:rPr>
              <a:t>https://www.clark-it.com/cyberquiz</a:t>
            </a:r>
            <a:endParaRPr sz="14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solidFill>
                  <a:schemeClr val="dk1"/>
                </a:solidFill>
              </a:rPr>
              <a:t>How security savvy are you: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u="sng">
                <a:solidFill>
                  <a:schemeClr val="hlink"/>
                </a:solidFill>
                <a:hlinkClick r:id="rId8"/>
              </a:rPr>
              <a:t>http://home.bt.com/tech-gadgets/internet/cyber-security-how-savvy-are-you-quiz-11364119381599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0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Terminology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77707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chemeClr val="dk1"/>
                </a:solidFill>
              </a:rPr>
              <a:t>Computer Security​</a:t>
            </a:r>
            <a:endParaRPr sz="20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2 main focuses: Information and Computer itself​</a:t>
            </a:r>
            <a:endParaRPr sz="17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tools and mechanisms to protect data in a computer ( an automated information system), even if the computers/system are connected to a network​</a:t>
            </a:r>
            <a:endParaRPr sz="17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tools and mechanisms to protect the information system itself (hardware, software, firmware )​</a:t>
            </a:r>
            <a:endParaRPr sz="1700">
              <a:solidFill>
                <a:schemeClr val="dk1"/>
              </a:solidFill>
            </a:endParaRPr>
          </a:p>
          <a:p>
            <a:pPr marL="6858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2000">
                <a:solidFill>
                  <a:schemeClr val="dk1"/>
                </a:solidFill>
              </a:rPr>
              <a:t>Against?​</a:t>
            </a:r>
            <a:endParaRPr sz="20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against hackers (intrusion)​</a:t>
            </a:r>
            <a:endParaRPr sz="17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against viruses​</a:t>
            </a:r>
            <a:endParaRPr sz="17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against denial of service attacks​</a:t>
            </a:r>
            <a:endParaRPr sz="1700">
              <a:solidFill>
                <a:schemeClr val="dk1"/>
              </a:solidFill>
            </a:endParaRPr>
          </a:p>
          <a:p>
            <a:pPr marL="952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uk" sz="1700">
                <a:solidFill>
                  <a:schemeClr val="dk1"/>
                </a:solidFill>
              </a:rPr>
              <a:t>all types of malicious behavior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Terminology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uk" sz="2200">
                <a:solidFill>
                  <a:schemeClr val="dk1"/>
                </a:solidFill>
              </a:rPr>
              <a:t>Network and Internet Security​</a:t>
            </a:r>
            <a:endParaRPr sz="2200">
              <a:solidFill>
                <a:schemeClr val="dk1"/>
              </a:solidFill>
            </a:endParaRPr>
          </a:p>
          <a:p>
            <a:pPr marL="9525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uk" sz="1900">
                <a:solidFill>
                  <a:schemeClr val="dk1"/>
                </a:solidFill>
              </a:rPr>
              <a:t>measures to prevent, detect, and correct security violations that involve the transmission of information in a network or interconnected networks​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Terminology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Adversary (threat agent)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Attack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Countermeasure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Risk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Security policy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Asset (system resource)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Threat</a:t>
            </a:r>
            <a:endParaRPr sz="1900">
              <a:solidFill>
                <a:schemeClr val="dk1"/>
              </a:solidFill>
            </a:endParaRPr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uk" sz="1900">
                <a:solidFill>
                  <a:schemeClr val="dk1"/>
                </a:solidFill>
              </a:rPr>
              <a:t>Vulnerability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84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500">
                <a:highlight>
                  <a:srgbClr val="FFFFFF"/>
                </a:highlight>
              </a:rPr>
              <a:t>Security Concepts and Relationships</a:t>
            </a:r>
            <a:endParaRPr sz="2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716950"/>
            <a:ext cx="6419851" cy="41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500">
                <a:highlight>
                  <a:srgbClr val="FFFFFF"/>
                </a:highlight>
              </a:rPr>
              <a:t>Attack-Vulnerability-Intrusion-Error-Failure model</a:t>
            </a:r>
            <a:endParaRPr sz="2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1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534253CD6344A82F5789CC138DDB8" ma:contentTypeVersion="3" ma:contentTypeDescription="Create a new document." ma:contentTypeScope="" ma:versionID="3467ed2b0ead57b4182046075dde1390">
  <xsd:schema xmlns:xsd="http://www.w3.org/2001/XMLSchema" xmlns:xs="http://www.w3.org/2001/XMLSchema" xmlns:p="http://schemas.microsoft.com/office/2006/metadata/properties" xmlns:ns2="244b0da1-45c2-48f0-b56e-d7887c085963" targetNamespace="http://schemas.microsoft.com/office/2006/metadata/properties" ma:root="true" ma:fieldsID="dcb16075f9fb0030298d8d11f5dec551" ns2:_="">
    <xsd:import namespace="244b0da1-45c2-48f0-b56e-d7887c085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b0da1-45c2-48f0-b56e-d7887c085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B3D409-D62C-45F6-97B4-88C8C4E3AA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3A04FB-77BE-40BD-9CA4-FEBD44F66E92}"/>
</file>

<file path=customXml/itemProps3.xml><?xml version="1.0" encoding="utf-8"?>
<ds:datastoreItem xmlns:ds="http://schemas.openxmlformats.org/officeDocument/2006/customXml" ds:itemID="{5E9868A5-6E25-4410-BBF0-433E9DF2B4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47</Slides>
  <Notes>47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Simple Light</vt:lpstr>
      <vt:lpstr>Computer security: terminology and basic concepts</vt:lpstr>
      <vt:lpstr>We will learn:</vt:lpstr>
      <vt:lpstr>What security is about?​</vt:lpstr>
      <vt:lpstr>Example​s</vt:lpstr>
      <vt:lpstr>Terminology</vt:lpstr>
      <vt:lpstr>Terminology</vt:lpstr>
      <vt:lpstr>Terminology</vt:lpstr>
      <vt:lpstr>Security Concepts and Relationships </vt:lpstr>
      <vt:lpstr>Attack-Vulnerability-Intrusion-Error-Failure model </vt:lpstr>
      <vt:lpstr>What we have to protect?</vt:lpstr>
      <vt:lpstr>Key Security Concepts</vt:lpstr>
      <vt:lpstr>Confidentiality</vt:lpstr>
      <vt:lpstr>Integrity</vt:lpstr>
      <vt:lpstr>Availability</vt:lpstr>
      <vt:lpstr>How to Balance?</vt:lpstr>
      <vt:lpstr>Vulnerabilities, Threats, and Controls​</vt:lpstr>
      <vt:lpstr>Attack</vt:lpstr>
      <vt:lpstr>Levels of Vulnerabilities / Threats​</vt:lpstr>
      <vt:lpstr>Hardware Level of Vulnerabilities / Threats​</vt:lpstr>
      <vt:lpstr>Software Level of Vulnerabilities / Threats​</vt:lpstr>
      <vt:lpstr>Types of Malicious Code​</vt:lpstr>
      <vt:lpstr>Types of Malicious Code​</vt:lpstr>
      <vt:lpstr>Malware</vt:lpstr>
      <vt:lpstr>Data Level of Vulnerabilities / Threats​</vt:lpstr>
      <vt:lpstr>Types of Attacks on Data</vt:lpstr>
      <vt:lpstr>Types of attacks </vt:lpstr>
      <vt:lpstr>PowerPoint Presentation</vt:lpstr>
      <vt:lpstr>PowerPoint Presentation</vt:lpstr>
      <vt:lpstr>PowerPoint Presentation</vt:lpstr>
      <vt:lpstr>Ways of Attacking Data</vt:lpstr>
      <vt:lpstr>Vulnerability/Threats at Other Exposure Points</vt:lpstr>
      <vt:lpstr>Attackers​</vt:lpstr>
      <vt:lpstr>Classification of Attackers​</vt:lpstr>
      <vt:lpstr>Attacker motivations </vt:lpstr>
      <vt:lpstr>Reacting to an Exploit​</vt:lpstr>
      <vt:lpstr>Methods of Defense ​</vt:lpstr>
      <vt:lpstr>How to maintain security?</vt:lpstr>
      <vt:lpstr>Controls​ (countermeasures)</vt:lpstr>
      <vt:lpstr>Encryption </vt:lpstr>
      <vt:lpstr>Software Controls​</vt:lpstr>
      <vt:lpstr>Hardware Controls​</vt:lpstr>
      <vt:lpstr>Policies and Procedures​</vt:lpstr>
      <vt:lpstr>Physical Controls</vt:lpstr>
      <vt:lpstr>Effectiveness of Controls ​</vt:lpstr>
      <vt:lpstr>Principles of Computer Security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terminology and basic concepts</dc:title>
  <cp:revision>1</cp:revision>
  <dcterms:modified xsi:type="dcterms:W3CDTF">2020-12-30T06:55:35Z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0x010100B87534253CD6344A82F5789CC138DDB8</vt:lpwstr>
  </property>
</Properties>
</file>