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customXml" Target="../customXml/item1.xml"/><Relationship Id="rId5" Type="http://schemas.openxmlformats.org/officeDocument/2006/relationships/notesMaster" Target="notesMasters/notesMaster1.xml"/><Relationship Id="rId19" Type="http://schemas.openxmlformats.org/officeDocument/2006/relationships/slide" Target="slides/slide14.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59" Type="http://schemas.openxmlformats.org/officeDocument/2006/relationships/customXml" Target="../customXml/item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slide" Target="slides/slide47.xml"/><Relationship Id="rId10" Type="http://schemas.openxmlformats.org/officeDocument/2006/relationships/slide" Target="slides/slide5.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3ad4b56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3ad4b56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62b6619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62b6619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62b66198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62b66198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62b66198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62b66198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62b661984_1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b62b661984_1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b62b661984_1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2b66198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2b66198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62b66198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62b66198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62b661984_1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b62b661984_1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b62b661984_1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62b66198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62b66198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62b66198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62b66198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62b66198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62b6619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62b66198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62b66198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62b66198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62b66198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62b66198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62b66198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62b66198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62b66198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62b661984_1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b62b661984_1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b62b661984_1_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62b661984_1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b62b661984_1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b62b661984_1_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62b661984_1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b62b661984_1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b62b661984_1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62b661984_1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b62b661984_1_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b62b661984_1_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62b661984_1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b62b661984_1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b62b661984_1_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62b661984_1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b62b661984_1_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b62b661984_1_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62b66198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b62b661984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62b661984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b62b661984_1_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b62b661984_1_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62b661984_1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b62b661984_1_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b62b661984_1_1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62b661984_1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b62b661984_1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b62b661984_1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62b661984_1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b62b661984_1_1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b62b661984_1_1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62b661984_1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b62b661984_1_1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b62b661984_1_1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62b661984_1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b62b661984_1_1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b62b661984_1_1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62b661984_1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b62b661984_1_1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b62b661984_1_1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62b661984_1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b62b661984_1_1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b62b661984_1_1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62b661984_1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b62b661984_1_2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b62b661984_1_2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62b661984_1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b62b661984_1_2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b62b661984_1_2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62b66198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b62b661984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e3ad4b56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e3ad4b56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e3ad4b56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e3ad4b56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62b661984_1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b62b661984_1_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b62b661984_1_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e3ad4b56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e3ad4b5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62b661984_1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b62b661984_1_2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b62b661984_1_2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62b661984_1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b62b661984_1_2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b62b661984_1_2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solidFill>
                  <a:srgbClr val="000000"/>
                </a:solidFill>
              </a:rPr>
              <a:t>‹#›</a:t>
            </a:fld>
            <a:endParaRPr>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e3ad4b56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e3ad4b56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62b661984_1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b62b661984_1_2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b62b661984_1_2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e3ad4b5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e3ad4b5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e3ad4b56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e3ad4b56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62b661984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b62b661984_1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b62b661984_1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uk"/>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e3ad4b56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e3ad4b56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e3ad4b56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e3ad4b56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e3ad4b5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e3ad4b5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62b66198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62b66198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62b66198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62b66198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62b66198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62b66198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3ad4b56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e3ad4b56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7.jpg"/><Relationship Id="rId4" Type="http://schemas.openxmlformats.org/officeDocument/2006/relationships/image" Target="../media/image14.jpg"/><Relationship Id="rId5" Type="http://schemas.openxmlformats.org/officeDocument/2006/relationships/image" Target="../media/image4.jpg"/><Relationship Id="rId6" Type="http://schemas.openxmlformats.org/officeDocument/2006/relationships/image" Target="../media/image28.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p:cSld name="Титульный слайд">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20548" y="15410"/>
            <a:ext cx="2623895" cy="2119045"/>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3503486" y="15411"/>
            <a:ext cx="4218313" cy="2119122"/>
          </a:xfrm>
          <a:prstGeom prst="rect">
            <a:avLst/>
          </a:prstGeom>
          <a:noFill/>
          <a:ln>
            <a:noFill/>
          </a:ln>
        </p:spPr>
      </p:pic>
      <p:pic>
        <p:nvPicPr>
          <p:cNvPr id="53" name="Google Shape;53;p13"/>
          <p:cNvPicPr preferRelativeResize="0"/>
          <p:nvPr/>
        </p:nvPicPr>
        <p:blipFill rotWithShape="1">
          <a:blip r:embed="rId4">
            <a:alphaModFix/>
          </a:blip>
          <a:srcRect b="0" l="0" r="0" t="0"/>
          <a:stretch/>
        </p:blipFill>
        <p:spPr>
          <a:xfrm>
            <a:off x="20923" y="2113875"/>
            <a:ext cx="5751745" cy="1722200"/>
          </a:xfrm>
          <a:prstGeom prst="rect">
            <a:avLst/>
          </a:prstGeom>
          <a:noFill/>
          <a:ln>
            <a:noFill/>
          </a:ln>
        </p:spPr>
      </p:pic>
      <p:pic>
        <p:nvPicPr>
          <p:cNvPr id="54" name="Google Shape;54;p13"/>
          <p:cNvPicPr preferRelativeResize="0"/>
          <p:nvPr/>
        </p:nvPicPr>
        <p:blipFill rotWithShape="1">
          <a:blip r:embed="rId5">
            <a:alphaModFix/>
          </a:blip>
          <a:srcRect b="0" l="0" r="0" t="0"/>
          <a:stretch/>
        </p:blipFill>
        <p:spPr>
          <a:xfrm>
            <a:off x="7662119" y="2114550"/>
            <a:ext cx="1096000" cy="1720387"/>
          </a:xfrm>
          <a:prstGeom prst="rect">
            <a:avLst/>
          </a:prstGeom>
          <a:noFill/>
          <a:ln>
            <a:noFill/>
          </a:ln>
        </p:spPr>
      </p:pic>
      <p:pic>
        <p:nvPicPr>
          <p:cNvPr id="55" name="Google Shape;55;p13"/>
          <p:cNvPicPr preferRelativeResize="0"/>
          <p:nvPr/>
        </p:nvPicPr>
        <p:blipFill rotWithShape="1">
          <a:blip r:embed="rId6">
            <a:alphaModFix/>
          </a:blip>
          <a:srcRect b="0" l="0" r="0" t="0"/>
          <a:stretch/>
        </p:blipFill>
        <p:spPr>
          <a:xfrm>
            <a:off x="20548" y="3817363"/>
            <a:ext cx="9098280" cy="1303020"/>
          </a:xfrm>
          <a:prstGeom prst="rect">
            <a:avLst/>
          </a:prstGeom>
          <a:noFill/>
          <a:ln>
            <a:noFill/>
          </a:ln>
        </p:spPr>
      </p:pic>
      <p:sp>
        <p:nvSpPr>
          <p:cNvPr id="56" name="Google Shape;56;p13"/>
          <p:cNvSpPr/>
          <p:nvPr/>
        </p:nvSpPr>
        <p:spPr>
          <a:xfrm>
            <a:off x="8755230" y="1852332"/>
            <a:ext cx="304800" cy="1143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47F28"/>
              </a:solidFill>
              <a:latin typeface="Calibri"/>
              <a:ea typeface="Calibri"/>
              <a:cs typeface="Calibri"/>
              <a:sym typeface="Calibri"/>
            </a:endParaRPr>
          </a:p>
        </p:txBody>
      </p:sp>
      <p:sp>
        <p:nvSpPr>
          <p:cNvPr id="57" name="Google Shape;57;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
        <p:nvSpPr>
          <p:cNvPr id="60" name="Google Shape;60;p13"/>
          <p:cNvSpPr txBox="1"/>
          <p:nvPr>
            <p:ph idx="1" type="body"/>
          </p:nvPr>
        </p:nvSpPr>
        <p:spPr>
          <a:xfrm>
            <a:off x="3581400" y="971550"/>
            <a:ext cx="5105400" cy="1062202"/>
          </a:xfrm>
          <a:prstGeom prst="rect">
            <a:avLst/>
          </a:prstGeom>
          <a:noFill/>
          <a:ln>
            <a:noFill/>
          </a:ln>
        </p:spPr>
        <p:txBody>
          <a:bodyPr anchorCtr="0" anchor="b" bIns="45700" lIns="91425" spcFirstLastPara="1" rIns="91425" wrap="square" tIns="45700">
            <a:normAutofit/>
          </a:bodyPr>
          <a:lstStyle>
            <a:lvl1pPr indent="-228600" lvl="0" marL="457200" algn="r">
              <a:spcBef>
                <a:spcPts val="440"/>
              </a:spcBef>
              <a:spcAft>
                <a:spcPts val="0"/>
              </a:spcAft>
              <a:buClr>
                <a:srgbClr val="5B5B5B"/>
              </a:buClr>
              <a:buSzPts val="2200"/>
              <a:buNone/>
              <a:defRPr sz="2200">
                <a:solidFill>
                  <a:srgbClr val="5B5B5B"/>
                </a:solidFill>
                <a:latin typeface="Calibri"/>
                <a:ea typeface="Calibri"/>
                <a:cs typeface="Calibri"/>
                <a:sym typeface="Calibri"/>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61" name="Google Shape;61;p13"/>
          <p:cNvSpPr txBox="1"/>
          <p:nvPr>
            <p:ph type="title"/>
          </p:nvPr>
        </p:nvSpPr>
        <p:spPr>
          <a:xfrm>
            <a:off x="106344" y="3086100"/>
            <a:ext cx="7315200" cy="685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p:tgtEl>
                                          <p:spTgt spid="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p:tgtEl>
                                          <p:spTgt spid="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 calcmode="lin" valueType="num">
                                      <p:cBhvr additive="base">
                                        <p:cTn dur="500"/>
                                        <p:tgtEl>
                                          <p:spTgt spid="60">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 calcmode="lin" valueType="num">
                                      <p:cBhvr additive="base">
                                        <p:cTn dur="500"/>
                                        <p:tgtEl>
                                          <p:spTgt spid="60">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 calcmode="lin" valueType="num">
                                      <p:cBhvr additive="base">
                                        <p:cTn dur="500"/>
                                        <p:tgtEl>
                                          <p:spTgt spid="60">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 calcmode="lin" valueType="num">
                                      <p:cBhvr additive="base">
                                        <p:cTn dur="500"/>
                                        <p:tgtEl>
                                          <p:spTgt spid="60">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 calcmode="lin" valueType="num">
                                      <p:cBhvr additive="base">
                                        <p:cTn dur="500"/>
                                        <p:tgtEl>
                                          <p:spTgt spid="60">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anim calcmode="lin" valueType="num">
                                      <p:cBhvr additive="base">
                                        <p:cTn dur="500"/>
                                        <p:tgtEl>
                                          <p:spTgt spid="60">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anim calcmode="lin" valueType="num">
                                      <p:cBhvr additive="base">
                                        <p:cTn dur="500"/>
                                        <p:tgtEl>
                                          <p:spTgt spid="60">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7" st="7"/>
                                            </p:txEl>
                                          </p:spTgt>
                                        </p:tgtEl>
                                        <p:attrNameLst>
                                          <p:attrName>style.visibility</p:attrName>
                                        </p:attrNameLst>
                                      </p:cBhvr>
                                      <p:to>
                                        <p:strVal val="visible"/>
                                      </p:to>
                                    </p:set>
                                    <p:anim calcmode="lin" valueType="num">
                                      <p:cBhvr additive="base">
                                        <p:cTn dur="500"/>
                                        <p:tgtEl>
                                          <p:spTgt spid="60">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0">
                                            <p:txEl>
                                              <p:pRg end="8" st="8"/>
                                            </p:txEl>
                                          </p:spTgt>
                                        </p:tgtEl>
                                        <p:attrNameLst>
                                          <p:attrName>style.visibility</p:attrName>
                                        </p:attrNameLst>
                                      </p:cBhvr>
                                      <p:to>
                                        <p:strVal val="visible"/>
                                      </p:to>
                                    </p:set>
                                    <p:anim calcmode="lin" valueType="num">
                                      <p:cBhvr additive="base">
                                        <p:cTn dur="500"/>
                                        <p:tgtEl>
                                          <p:spTgt spid="60">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par>
                                <p:cTn fill="hold" nodeType="withEffect" presetClass="entr" presetID="2" presetSubtype="8">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p:tgtEl>
                                          <p:spTgt spid="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p:tgtEl>
                                          <p:spTgt spid="5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56"/>
                                        </p:tgtEl>
                                        <p:attrNameLst>
                                          <p:attrName>style.visibility</p:attrName>
                                        </p:attrNameLst>
                                      </p:cBhvr>
                                      <p:to>
                                        <p:strVal val="visible"/>
                                      </p:to>
                                    </p:set>
                                    <p:animEffect filter="fade" transition="in">
                                      <p:cBhvr>
                                        <p:cTn dur="75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showMasterSp="0">
  <p:cSld name="Пустой">
    <p:bg>
      <p:bgPr>
        <a:solidFill>
          <a:schemeClr val="lt1"/>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2">
            <a:alphaModFix/>
          </a:blip>
          <a:srcRect b="5261" l="2599" r="5873" t="0"/>
          <a:stretch/>
        </p:blipFill>
        <p:spPr>
          <a:xfrm>
            <a:off x="3530" y="4400550"/>
            <a:ext cx="9144000" cy="790271"/>
          </a:xfrm>
          <a:prstGeom prst="rect">
            <a:avLst/>
          </a:prstGeom>
          <a:noFill/>
          <a:ln>
            <a:noFill/>
          </a:ln>
        </p:spPr>
      </p:pic>
      <p:sp>
        <p:nvSpPr>
          <p:cNvPr id="64" name="Google Shape;64;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showMasterSp="0" type="obj">
  <p:cSld name="OBJECT">
    <p:bg>
      <p:bgPr>
        <a:blipFill>
          <a:blip r:embed="rId2">
            <a:alphaModFix/>
          </a:blip>
          <a:stretch>
            <a:fillRect/>
          </a:stretch>
        </a:blipFill>
      </p:bgPr>
    </p:bg>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5261" l="2599" r="5873" t="0"/>
          <a:stretch/>
        </p:blipFill>
        <p:spPr>
          <a:xfrm>
            <a:off x="3530" y="4400550"/>
            <a:ext cx="9144000" cy="790271"/>
          </a:xfrm>
          <a:prstGeom prst="rect">
            <a:avLst/>
          </a:prstGeom>
          <a:noFill/>
          <a:ln>
            <a:noFill/>
          </a:ln>
        </p:spPr>
      </p:pic>
      <p:sp>
        <p:nvSpPr>
          <p:cNvPr id="69" name="Google Shape;69;p15"/>
          <p:cNvSpPr txBox="1"/>
          <p:nvPr>
            <p:ph type="title"/>
          </p:nvPr>
        </p:nvSpPr>
        <p:spPr>
          <a:xfrm>
            <a:off x="436180" y="57150"/>
            <a:ext cx="8403020" cy="5143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464646"/>
              </a:buClr>
              <a:buSzPts val="3000"/>
              <a:buFont typeface="Calibri"/>
              <a:buNone/>
              <a:defRPr b="0" sz="3000">
                <a:solidFill>
                  <a:srgbClr val="464646"/>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464646"/>
              </a:buClr>
              <a:buSzPts val="3200"/>
              <a:buChar char="●"/>
              <a:defRPr>
                <a:solidFill>
                  <a:srgbClr val="464646"/>
                </a:solidFill>
              </a:defRPr>
            </a:lvl1pPr>
            <a:lvl2pPr indent="-406400" lvl="1" marL="914400" algn="l">
              <a:spcBef>
                <a:spcPts val="1200"/>
              </a:spcBef>
              <a:spcAft>
                <a:spcPts val="0"/>
              </a:spcAft>
              <a:buClr>
                <a:srgbClr val="464646"/>
              </a:buClr>
              <a:buSzPts val="2800"/>
              <a:buChar char="○"/>
              <a:defRPr>
                <a:solidFill>
                  <a:srgbClr val="464646"/>
                </a:solidFill>
              </a:defRPr>
            </a:lvl2pPr>
            <a:lvl3pPr indent="-381000" lvl="2" marL="1371600" algn="l">
              <a:spcBef>
                <a:spcPts val="1200"/>
              </a:spcBef>
              <a:spcAft>
                <a:spcPts val="0"/>
              </a:spcAft>
              <a:buClr>
                <a:srgbClr val="464646"/>
              </a:buClr>
              <a:buSzPts val="2400"/>
              <a:buChar char="■"/>
              <a:defRPr>
                <a:solidFill>
                  <a:srgbClr val="464646"/>
                </a:solidFill>
              </a:defRPr>
            </a:lvl3pPr>
            <a:lvl4pPr indent="-355600" lvl="3" marL="1828800" algn="l">
              <a:spcBef>
                <a:spcPts val="1200"/>
              </a:spcBef>
              <a:spcAft>
                <a:spcPts val="0"/>
              </a:spcAft>
              <a:buClr>
                <a:srgbClr val="464646"/>
              </a:buClr>
              <a:buSzPts val="2000"/>
              <a:buChar char="●"/>
              <a:defRPr>
                <a:solidFill>
                  <a:srgbClr val="464646"/>
                </a:solidFill>
              </a:defRPr>
            </a:lvl4pPr>
            <a:lvl5pPr indent="-355600" lvl="4" marL="2286000" algn="l">
              <a:spcBef>
                <a:spcPts val="1200"/>
              </a:spcBef>
              <a:spcAft>
                <a:spcPts val="0"/>
              </a:spcAft>
              <a:buClr>
                <a:srgbClr val="464646"/>
              </a:buClr>
              <a:buSzPts val="2000"/>
              <a:buChar char="○"/>
              <a:defRPr>
                <a:solidFill>
                  <a:srgbClr val="464646"/>
                </a:solidFill>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71" name="Google Shape;71;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46464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46464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sz="1200">
                <a:solidFill>
                  <a:srgbClr val="464646"/>
                </a:solidFill>
                <a:latin typeface="Calibri"/>
                <a:ea typeface="Calibri"/>
                <a:cs typeface="Calibri"/>
                <a:sym typeface="Calibri"/>
              </a:defRPr>
            </a:lvl1pPr>
            <a:lvl2pPr indent="0" lvl="1" marL="0" algn="r">
              <a:spcBef>
                <a:spcPts val="0"/>
              </a:spcBef>
              <a:buNone/>
              <a:defRPr sz="1200">
                <a:solidFill>
                  <a:srgbClr val="464646"/>
                </a:solidFill>
                <a:latin typeface="Calibri"/>
                <a:ea typeface="Calibri"/>
                <a:cs typeface="Calibri"/>
                <a:sym typeface="Calibri"/>
              </a:defRPr>
            </a:lvl2pPr>
            <a:lvl3pPr indent="0" lvl="2" marL="0" algn="r">
              <a:spcBef>
                <a:spcPts val="0"/>
              </a:spcBef>
              <a:buNone/>
              <a:defRPr sz="1200">
                <a:solidFill>
                  <a:srgbClr val="464646"/>
                </a:solidFill>
                <a:latin typeface="Calibri"/>
                <a:ea typeface="Calibri"/>
                <a:cs typeface="Calibri"/>
                <a:sym typeface="Calibri"/>
              </a:defRPr>
            </a:lvl3pPr>
            <a:lvl4pPr indent="0" lvl="3" marL="0" algn="r">
              <a:spcBef>
                <a:spcPts val="0"/>
              </a:spcBef>
              <a:buNone/>
              <a:defRPr sz="1200">
                <a:solidFill>
                  <a:srgbClr val="464646"/>
                </a:solidFill>
                <a:latin typeface="Calibri"/>
                <a:ea typeface="Calibri"/>
                <a:cs typeface="Calibri"/>
                <a:sym typeface="Calibri"/>
              </a:defRPr>
            </a:lvl4pPr>
            <a:lvl5pPr indent="0" lvl="4" marL="0" algn="r">
              <a:spcBef>
                <a:spcPts val="0"/>
              </a:spcBef>
              <a:buNone/>
              <a:defRPr sz="1200">
                <a:solidFill>
                  <a:srgbClr val="464646"/>
                </a:solidFill>
                <a:latin typeface="Calibri"/>
                <a:ea typeface="Calibri"/>
                <a:cs typeface="Calibri"/>
                <a:sym typeface="Calibri"/>
              </a:defRPr>
            </a:lvl5pPr>
            <a:lvl6pPr indent="0" lvl="5" marL="0" algn="r">
              <a:spcBef>
                <a:spcPts val="0"/>
              </a:spcBef>
              <a:buNone/>
              <a:defRPr sz="1200">
                <a:solidFill>
                  <a:srgbClr val="464646"/>
                </a:solidFill>
                <a:latin typeface="Calibri"/>
                <a:ea typeface="Calibri"/>
                <a:cs typeface="Calibri"/>
                <a:sym typeface="Calibri"/>
              </a:defRPr>
            </a:lvl6pPr>
            <a:lvl7pPr indent="0" lvl="6" marL="0" algn="r">
              <a:spcBef>
                <a:spcPts val="0"/>
              </a:spcBef>
              <a:buNone/>
              <a:defRPr sz="1200">
                <a:solidFill>
                  <a:srgbClr val="464646"/>
                </a:solidFill>
                <a:latin typeface="Calibri"/>
                <a:ea typeface="Calibri"/>
                <a:cs typeface="Calibri"/>
                <a:sym typeface="Calibri"/>
              </a:defRPr>
            </a:lvl7pPr>
            <a:lvl8pPr indent="0" lvl="7" marL="0" algn="r">
              <a:spcBef>
                <a:spcPts val="0"/>
              </a:spcBef>
              <a:buNone/>
              <a:defRPr sz="1200">
                <a:solidFill>
                  <a:srgbClr val="464646"/>
                </a:solidFill>
                <a:latin typeface="Calibri"/>
                <a:ea typeface="Calibri"/>
                <a:cs typeface="Calibri"/>
                <a:sym typeface="Calibri"/>
              </a:defRPr>
            </a:lvl8pPr>
            <a:lvl9pPr indent="0" lvl="8" marL="0" algn="r">
              <a:spcBef>
                <a:spcPts val="0"/>
              </a:spcBef>
              <a:buNone/>
              <a:defRPr sz="1200">
                <a:solidFill>
                  <a:srgbClr val="46464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showMasterSp="0" type="twoObj">
  <p:cSld name="TWO_OBJECTS">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80999" y="1"/>
            <a:ext cx="7068015" cy="6286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sz="28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6" name="Google Shape;76;p16"/>
          <p:cNvSpPr txBox="1"/>
          <p:nvPr>
            <p:ph idx="1" type="body"/>
          </p:nvPr>
        </p:nvSpPr>
        <p:spPr>
          <a:xfrm>
            <a:off x="457200" y="1257301"/>
            <a:ext cx="4038600" cy="297859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464646"/>
              </a:buClr>
              <a:buSzPts val="2800"/>
              <a:buChar char="●"/>
              <a:defRPr sz="2800">
                <a:solidFill>
                  <a:srgbClr val="464646"/>
                </a:solidFill>
              </a:defRPr>
            </a:lvl1pPr>
            <a:lvl2pPr indent="-381000" lvl="1" marL="914400" algn="l">
              <a:spcBef>
                <a:spcPts val="1200"/>
              </a:spcBef>
              <a:spcAft>
                <a:spcPts val="0"/>
              </a:spcAft>
              <a:buClr>
                <a:srgbClr val="464646"/>
              </a:buClr>
              <a:buSzPts val="2400"/>
              <a:buChar char="○"/>
              <a:defRPr sz="2400">
                <a:solidFill>
                  <a:srgbClr val="464646"/>
                </a:solidFill>
              </a:defRPr>
            </a:lvl2pPr>
            <a:lvl3pPr indent="-355600" lvl="2" marL="1371600" algn="l">
              <a:spcBef>
                <a:spcPts val="1200"/>
              </a:spcBef>
              <a:spcAft>
                <a:spcPts val="0"/>
              </a:spcAft>
              <a:buClr>
                <a:srgbClr val="464646"/>
              </a:buClr>
              <a:buSzPts val="2000"/>
              <a:buChar char="■"/>
              <a:defRPr sz="2000">
                <a:solidFill>
                  <a:srgbClr val="464646"/>
                </a:solidFill>
              </a:defRPr>
            </a:lvl3pPr>
            <a:lvl4pPr indent="-342900" lvl="3" marL="1828800" algn="l">
              <a:spcBef>
                <a:spcPts val="1200"/>
              </a:spcBef>
              <a:spcAft>
                <a:spcPts val="0"/>
              </a:spcAft>
              <a:buClr>
                <a:srgbClr val="464646"/>
              </a:buClr>
              <a:buSzPts val="1800"/>
              <a:buChar char="●"/>
              <a:defRPr sz="1800">
                <a:solidFill>
                  <a:srgbClr val="464646"/>
                </a:solidFill>
              </a:defRPr>
            </a:lvl4pPr>
            <a:lvl5pPr indent="-342900" lvl="4" marL="2286000" algn="l">
              <a:spcBef>
                <a:spcPts val="1200"/>
              </a:spcBef>
              <a:spcAft>
                <a:spcPts val="0"/>
              </a:spcAft>
              <a:buClr>
                <a:srgbClr val="464646"/>
              </a:buClr>
              <a:buSzPts val="1800"/>
              <a:buChar char="○"/>
              <a:defRPr sz="1800">
                <a:solidFill>
                  <a:srgbClr val="464646"/>
                </a:solidFill>
              </a:defRPr>
            </a:lvl5pPr>
            <a:lvl6pPr indent="-342900" lvl="5" marL="2743200" algn="l">
              <a:spcBef>
                <a:spcPts val="1200"/>
              </a:spcBef>
              <a:spcAft>
                <a:spcPts val="0"/>
              </a:spcAft>
              <a:buClr>
                <a:schemeClr val="dk1"/>
              </a:buClr>
              <a:buSzPts val="1800"/>
              <a:buChar char="■"/>
              <a:defRPr sz="1800"/>
            </a:lvl6pPr>
            <a:lvl7pPr indent="-342900" lvl="6" marL="3200400" algn="l">
              <a:spcBef>
                <a:spcPts val="1200"/>
              </a:spcBef>
              <a:spcAft>
                <a:spcPts val="0"/>
              </a:spcAft>
              <a:buClr>
                <a:schemeClr val="dk1"/>
              </a:buClr>
              <a:buSzPts val="1800"/>
              <a:buChar char="●"/>
              <a:defRPr sz="1800"/>
            </a:lvl7pPr>
            <a:lvl8pPr indent="-342900" lvl="7" marL="3657600" algn="l">
              <a:spcBef>
                <a:spcPts val="1200"/>
              </a:spcBef>
              <a:spcAft>
                <a:spcPts val="0"/>
              </a:spcAft>
              <a:buClr>
                <a:schemeClr val="dk1"/>
              </a:buClr>
              <a:buSzPts val="1800"/>
              <a:buChar char="○"/>
              <a:defRPr sz="1800"/>
            </a:lvl8pPr>
            <a:lvl9pPr indent="-342900" lvl="8" marL="4114800" algn="l">
              <a:spcBef>
                <a:spcPts val="1200"/>
              </a:spcBef>
              <a:spcAft>
                <a:spcPts val="1200"/>
              </a:spcAft>
              <a:buClr>
                <a:schemeClr val="dk1"/>
              </a:buClr>
              <a:buSzPts val="1800"/>
              <a:buChar char="■"/>
              <a:defRPr sz="1800"/>
            </a:lvl9pPr>
          </a:lstStyle>
          <a:p/>
        </p:txBody>
      </p:sp>
      <p:sp>
        <p:nvSpPr>
          <p:cNvPr id="77" name="Google Shape;77;p16"/>
          <p:cNvSpPr txBox="1"/>
          <p:nvPr>
            <p:ph idx="2" type="body"/>
          </p:nvPr>
        </p:nvSpPr>
        <p:spPr>
          <a:xfrm>
            <a:off x="4648200" y="1257300"/>
            <a:ext cx="4038600" cy="297859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464646"/>
              </a:buClr>
              <a:buSzPts val="2800"/>
              <a:buChar char="●"/>
              <a:defRPr sz="2800">
                <a:solidFill>
                  <a:srgbClr val="464646"/>
                </a:solidFill>
              </a:defRPr>
            </a:lvl1pPr>
            <a:lvl2pPr indent="-381000" lvl="1" marL="914400" algn="l">
              <a:spcBef>
                <a:spcPts val="1200"/>
              </a:spcBef>
              <a:spcAft>
                <a:spcPts val="0"/>
              </a:spcAft>
              <a:buClr>
                <a:srgbClr val="464646"/>
              </a:buClr>
              <a:buSzPts val="2400"/>
              <a:buChar char="○"/>
              <a:defRPr sz="2400">
                <a:solidFill>
                  <a:srgbClr val="464646"/>
                </a:solidFill>
              </a:defRPr>
            </a:lvl2pPr>
            <a:lvl3pPr indent="-355600" lvl="2" marL="1371600" algn="l">
              <a:spcBef>
                <a:spcPts val="1200"/>
              </a:spcBef>
              <a:spcAft>
                <a:spcPts val="0"/>
              </a:spcAft>
              <a:buClr>
                <a:srgbClr val="464646"/>
              </a:buClr>
              <a:buSzPts val="2000"/>
              <a:buChar char="■"/>
              <a:defRPr sz="2000">
                <a:solidFill>
                  <a:srgbClr val="464646"/>
                </a:solidFill>
              </a:defRPr>
            </a:lvl3pPr>
            <a:lvl4pPr indent="-342900" lvl="3" marL="1828800" algn="l">
              <a:spcBef>
                <a:spcPts val="1200"/>
              </a:spcBef>
              <a:spcAft>
                <a:spcPts val="0"/>
              </a:spcAft>
              <a:buClr>
                <a:srgbClr val="464646"/>
              </a:buClr>
              <a:buSzPts val="1800"/>
              <a:buChar char="●"/>
              <a:defRPr sz="1800">
                <a:solidFill>
                  <a:srgbClr val="464646"/>
                </a:solidFill>
              </a:defRPr>
            </a:lvl4pPr>
            <a:lvl5pPr indent="-342900" lvl="4" marL="2286000" algn="l">
              <a:spcBef>
                <a:spcPts val="1200"/>
              </a:spcBef>
              <a:spcAft>
                <a:spcPts val="0"/>
              </a:spcAft>
              <a:buClr>
                <a:srgbClr val="464646"/>
              </a:buClr>
              <a:buSzPts val="1800"/>
              <a:buChar char="○"/>
              <a:defRPr sz="1800">
                <a:solidFill>
                  <a:srgbClr val="464646"/>
                </a:solidFill>
              </a:defRPr>
            </a:lvl5pPr>
            <a:lvl6pPr indent="-342900" lvl="5" marL="2743200" algn="l">
              <a:spcBef>
                <a:spcPts val="1200"/>
              </a:spcBef>
              <a:spcAft>
                <a:spcPts val="0"/>
              </a:spcAft>
              <a:buClr>
                <a:schemeClr val="dk1"/>
              </a:buClr>
              <a:buSzPts val="1800"/>
              <a:buChar char="■"/>
              <a:defRPr sz="1800"/>
            </a:lvl6pPr>
            <a:lvl7pPr indent="-342900" lvl="6" marL="3200400" algn="l">
              <a:spcBef>
                <a:spcPts val="1200"/>
              </a:spcBef>
              <a:spcAft>
                <a:spcPts val="0"/>
              </a:spcAft>
              <a:buClr>
                <a:schemeClr val="dk1"/>
              </a:buClr>
              <a:buSzPts val="1800"/>
              <a:buChar char="●"/>
              <a:defRPr sz="1800"/>
            </a:lvl7pPr>
            <a:lvl8pPr indent="-342900" lvl="7" marL="3657600" algn="l">
              <a:spcBef>
                <a:spcPts val="1200"/>
              </a:spcBef>
              <a:spcAft>
                <a:spcPts val="0"/>
              </a:spcAft>
              <a:buClr>
                <a:schemeClr val="dk1"/>
              </a:buClr>
              <a:buSzPts val="1800"/>
              <a:buChar char="○"/>
              <a:defRPr sz="1800"/>
            </a:lvl8pPr>
            <a:lvl9pPr indent="-342900" lvl="8" marL="4114800" algn="l">
              <a:spcBef>
                <a:spcPts val="1200"/>
              </a:spcBef>
              <a:spcAft>
                <a:spcPts val="1200"/>
              </a:spcAft>
              <a:buClr>
                <a:schemeClr val="dk1"/>
              </a:buClr>
              <a:buSzPts val="1800"/>
              <a:buChar char="■"/>
              <a:defRPr sz="1800"/>
            </a:lvl9pPr>
          </a:lstStyle>
          <a:p/>
        </p:txBody>
      </p:sp>
      <p:sp>
        <p:nvSpPr>
          <p:cNvPr id="78" name="Google Shape;78;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3.jpg"/><Relationship Id="rId4"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600"/>
              </a:spcAft>
              <a:buNone/>
            </a:pPr>
            <a:r>
              <a:rPr lang="uk" sz="4200">
                <a:solidFill>
                  <a:srgbClr val="000000"/>
                </a:solidFill>
              </a:rPr>
              <a:t>Computer Security Costs Management</a:t>
            </a:r>
            <a:endParaRPr>
              <a:solidFill>
                <a:srgbClr val="000000"/>
              </a:solidFill>
            </a:endParaRPr>
          </a:p>
        </p:txBody>
      </p:sp>
      <p:sp>
        <p:nvSpPr>
          <p:cNvPr id="86" name="Google Shape;86;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Lecture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sz="2300">
                <a:latin typeface="Times New Roman"/>
                <a:ea typeface="Times New Roman"/>
                <a:cs typeface="Times New Roman"/>
                <a:sym typeface="Times New Roman"/>
              </a:rPr>
              <a:t>Security system costs </a:t>
            </a:r>
            <a:endParaRPr b="1" sz="3900"/>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Clr>
                <a:schemeClr val="dk1"/>
              </a:buClr>
              <a:buSzPts val="1100"/>
              <a:buFont typeface="Arial"/>
              <a:buNone/>
            </a:pPr>
            <a:r>
              <a:rPr b="1" lang="uk">
                <a:solidFill>
                  <a:schemeClr val="dk1"/>
                </a:solidFill>
                <a:latin typeface="Times New Roman"/>
                <a:ea typeface="Times New Roman"/>
                <a:cs typeface="Times New Roman"/>
                <a:sym typeface="Times New Roman"/>
              </a:rPr>
              <a:t>• Set up costs</a:t>
            </a:r>
            <a:endParaRPr b="1">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a:solidFill>
                  <a:schemeClr val="dk1"/>
                </a:solidFill>
                <a:latin typeface="Times New Roman"/>
                <a:ea typeface="Times New Roman"/>
                <a:cs typeface="Times New Roman"/>
                <a:sym typeface="Times New Roman"/>
              </a:rPr>
              <a:t>− security product licence fees</a:t>
            </a:r>
            <a:endParaRPr>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a:solidFill>
                  <a:schemeClr val="dk1"/>
                </a:solidFill>
                <a:latin typeface="Times New Roman"/>
                <a:ea typeface="Times New Roman"/>
                <a:cs typeface="Times New Roman"/>
                <a:sym typeface="Times New Roman"/>
              </a:rPr>
              <a:t>− servers and other hardware</a:t>
            </a:r>
            <a:endParaRPr>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a:solidFill>
                  <a:schemeClr val="dk1"/>
                </a:solidFill>
                <a:latin typeface="Times New Roman"/>
                <a:ea typeface="Times New Roman"/>
                <a:cs typeface="Times New Roman"/>
                <a:sym typeface="Times New Roman"/>
              </a:rPr>
              <a:t>− (possibly) consulting fees on analysis and configuration</a:t>
            </a:r>
            <a:endParaRPr>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b="1" lang="uk">
                <a:solidFill>
                  <a:schemeClr val="dk1"/>
                </a:solidFill>
                <a:latin typeface="Times New Roman"/>
                <a:ea typeface="Times New Roman"/>
                <a:cs typeface="Times New Roman"/>
                <a:sym typeface="Times New Roman"/>
              </a:rPr>
              <a:t>• Recurring costs</a:t>
            </a:r>
            <a:endParaRPr b="1">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a:solidFill>
                  <a:schemeClr val="dk1"/>
                </a:solidFill>
                <a:latin typeface="Times New Roman"/>
                <a:ea typeface="Times New Roman"/>
                <a:cs typeface="Times New Roman"/>
                <a:sym typeface="Times New Roman"/>
              </a:rPr>
              <a:t>− security product support &amp; maintenance fees</a:t>
            </a:r>
            <a:endParaRPr>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a:solidFill>
                  <a:schemeClr val="dk1"/>
                </a:solidFill>
                <a:latin typeface="Times New Roman"/>
                <a:ea typeface="Times New Roman"/>
                <a:cs typeface="Times New Roman"/>
                <a:sym typeface="Times New Roman"/>
              </a:rPr>
              <a:t>− IT security staff salary and on-costs</a:t>
            </a:r>
            <a:endParaRPr>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a:solidFill>
                  <a:schemeClr val="dk1"/>
                </a:solidFill>
                <a:latin typeface="Times New Roman"/>
                <a:ea typeface="Times New Roman"/>
                <a:cs typeface="Times New Roman"/>
                <a:sym typeface="Times New Roman"/>
              </a:rPr>
              <a:t>− hiring costs associated with IT security staff turn-over</a:t>
            </a:r>
            <a:endParaRPr>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a:solidFill>
                  <a:schemeClr val="dk1"/>
                </a:solidFill>
                <a:latin typeface="Times New Roman"/>
                <a:ea typeface="Times New Roman"/>
                <a:cs typeface="Times New Roman"/>
                <a:sym typeface="Times New Roman"/>
              </a:rPr>
              <a:t>− research costs for ongoing threat assessment and periodic evaluation of new technologies.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990"/>
              <a:buFont typeface="Arial"/>
              <a:buNone/>
            </a:pPr>
            <a:r>
              <a:rPr b="1" lang="uk" sz="2180">
                <a:latin typeface="Times New Roman"/>
                <a:ea typeface="Times New Roman"/>
                <a:cs typeface="Times New Roman"/>
                <a:sym typeface="Times New Roman"/>
              </a:rPr>
              <a:t>Trends in the cost components of a data breach</a:t>
            </a:r>
            <a:endParaRPr b="1" sz="299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3620"/>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1" marL="914400" rtl="0" algn="just">
              <a:spcBef>
                <a:spcPts val="0"/>
              </a:spcBef>
              <a:spcAft>
                <a:spcPts val="0"/>
              </a:spcAft>
              <a:buClr>
                <a:schemeClr val="dk1"/>
              </a:buClr>
              <a:buSzPts val="1800"/>
              <a:buFont typeface="Times New Roman"/>
              <a:buChar char="○"/>
            </a:pPr>
            <a:r>
              <a:rPr lang="uk" sz="1800">
                <a:solidFill>
                  <a:schemeClr val="dk1"/>
                </a:solidFill>
                <a:latin typeface="Times New Roman"/>
                <a:ea typeface="Times New Roman"/>
                <a:cs typeface="Times New Roman"/>
                <a:sym typeface="Times New Roman"/>
              </a:rPr>
              <a:t>The cost of a data breach for organisations spreads over many years</a:t>
            </a:r>
            <a:endParaRPr sz="1800">
              <a:solidFill>
                <a:schemeClr val="dk1"/>
              </a:solidFill>
              <a:latin typeface="Times New Roman"/>
              <a:ea typeface="Times New Roman"/>
              <a:cs typeface="Times New Roman"/>
              <a:sym typeface="Times New Roman"/>
            </a:endParaRPr>
          </a:p>
          <a:p>
            <a:pPr indent="-342900" lvl="1" marL="914400" rtl="0" algn="just">
              <a:spcBef>
                <a:spcPts val="0"/>
              </a:spcBef>
              <a:spcAft>
                <a:spcPts val="0"/>
              </a:spcAft>
              <a:buClr>
                <a:schemeClr val="dk1"/>
              </a:buClr>
              <a:buSzPts val="1800"/>
              <a:buFont typeface="Times New Roman"/>
              <a:buChar char="○"/>
            </a:pPr>
            <a:r>
              <a:rPr lang="uk" sz="1800">
                <a:solidFill>
                  <a:schemeClr val="dk1"/>
                </a:solidFill>
                <a:latin typeface="Times New Roman"/>
                <a:ea typeface="Times New Roman"/>
                <a:cs typeface="Times New Roman"/>
                <a:sym typeface="Times New Roman"/>
              </a:rPr>
              <a:t>Small mistakes could lead to big breaches</a:t>
            </a:r>
            <a:endParaRPr sz="1800">
              <a:solidFill>
                <a:schemeClr val="dk1"/>
              </a:solidFill>
              <a:latin typeface="Times New Roman"/>
              <a:ea typeface="Times New Roman"/>
              <a:cs typeface="Times New Roman"/>
              <a:sym typeface="Times New Roman"/>
            </a:endParaRPr>
          </a:p>
          <a:p>
            <a:pPr indent="-342900" lvl="1" marL="914400" rtl="0" algn="just">
              <a:spcBef>
                <a:spcPts val="0"/>
              </a:spcBef>
              <a:spcAft>
                <a:spcPts val="0"/>
              </a:spcAft>
              <a:buClr>
                <a:schemeClr val="dk1"/>
              </a:buClr>
              <a:buSzPts val="1800"/>
              <a:buFont typeface="Times New Roman"/>
              <a:buChar char="○"/>
            </a:pPr>
            <a:r>
              <a:rPr lang="uk" sz="1800">
                <a:solidFill>
                  <a:schemeClr val="dk1"/>
                </a:solidFill>
                <a:latin typeface="Times New Roman"/>
                <a:ea typeface="Times New Roman"/>
                <a:cs typeface="Times New Roman"/>
                <a:sym typeface="Times New Roman"/>
              </a:rPr>
              <a:t>Small mistakes could lead to big breaches</a:t>
            </a:r>
            <a:endParaRPr sz="1800">
              <a:solidFill>
                <a:schemeClr val="dk1"/>
              </a:solidFill>
              <a:latin typeface="Times New Roman"/>
              <a:ea typeface="Times New Roman"/>
              <a:cs typeface="Times New Roman"/>
              <a:sym typeface="Times New Roman"/>
            </a:endParaRPr>
          </a:p>
          <a:p>
            <a:pPr indent="-342900" lvl="1" marL="914400" rtl="0" algn="just">
              <a:spcBef>
                <a:spcPts val="0"/>
              </a:spcBef>
              <a:spcAft>
                <a:spcPts val="0"/>
              </a:spcAft>
              <a:buClr>
                <a:schemeClr val="dk1"/>
              </a:buClr>
              <a:buSzPts val="1800"/>
              <a:buFont typeface="Times New Roman"/>
              <a:buChar char="○"/>
            </a:pPr>
            <a:r>
              <a:rPr lang="uk" sz="1800">
                <a:solidFill>
                  <a:schemeClr val="dk1"/>
                </a:solidFill>
                <a:latin typeface="Times New Roman"/>
                <a:ea typeface="Times New Roman"/>
                <a:cs typeface="Times New Roman"/>
                <a:sym typeface="Times New Roman"/>
              </a:rPr>
              <a:t>Financial gain is the prime motivation</a:t>
            </a:r>
            <a:endParaRPr sz="1800">
              <a:solidFill>
                <a:schemeClr val="dk1"/>
              </a:solidFill>
              <a:latin typeface="Times New Roman"/>
              <a:ea typeface="Times New Roman"/>
              <a:cs typeface="Times New Roman"/>
              <a:sym typeface="Times New Roman"/>
            </a:endParaRPr>
          </a:p>
          <a:p>
            <a:pPr indent="-342900" lvl="1" marL="914400" rtl="0" algn="just">
              <a:spcBef>
                <a:spcPts val="0"/>
              </a:spcBef>
              <a:spcAft>
                <a:spcPts val="0"/>
              </a:spcAft>
              <a:buClr>
                <a:schemeClr val="dk1"/>
              </a:buClr>
              <a:buSzPts val="1800"/>
              <a:buFont typeface="Times New Roman"/>
              <a:buChar char="○"/>
            </a:pPr>
            <a:r>
              <a:rPr lang="uk" sz="1800">
                <a:solidFill>
                  <a:schemeClr val="dk1"/>
                </a:solidFill>
                <a:latin typeface="Times New Roman"/>
                <a:ea typeface="Times New Roman"/>
                <a:cs typeface="Times New Roman"/>
                <a:sym typeface="Times New Roman"/>
              </a:rPr>
              <a:t>Quantum-computing and data security concerns</a:t>
            </a:r>
            <a:endParaRPr sz="1800">
              <a:solidFill>
                <a:schemeClr val="dk1"/>
              </a:solidFill>
              <a:latin typeface="Times New Roman"/>
              <a:ea typeface="Times New Roman"/>
              <a:cs typeface="Times New Roman"/>
              <a:sym typeface="Times New Roman"/>
            </a:endParaRPr>
          </a:p>
          <a:p>
            <a:pPr indent="-342900" lvl="1" marL="914400" rtl="0" algn="just">
              <a:spcBef>
                <a:spcPts val="0"/>
              </a:spcBef>
              <a:spcAft>
                <a:spcPts val="0"/>
              </a:spcAft>
              <a:buClr>
                <a:schemeClr val="dk1"/>
              </a:buClr>
              <a:buSzPts val="1800"/>
              <a:buFont typeface="Times New Roman"/>
              <a:buChar char="○"/>
            </a:pPr>
            <a:r>
              <a:rPr lang="uk" sz="1800">
                <a:solidFill>
                  <a:schemeClr val="dk1"/>
                </a:solidFill>
                <a:latin typeface="Times New Roman"/>
                <a:ea typeface="Times New Roman"/>
                <a:cs typeface="Times New Roman"/>
                <a:sym typeface="Times New Roman"/>
              </a:rPr>
              <a:t>Healthcare - a consistent focus for malicious actors</a:t>
            </a:r>
            <a:endParaRPr sz="1800">
              <a:solidFill>
                <a:schemeClr val="dk1"/>
              </a:solidFill>
              <a:latin typeface="Times New Roman"/>
              <a:ea typeface="Times New Roman"/>
              <a:cs typeface="Times New Roman"/>
              <a:sym typeface="Times New Roman"/>
            </a:endParaRPr>
          </a:p>
          <a:p>
            <a:pPr indent="-342900" lvl="1" marL="914400" rtl="0" algn="just">
              <a:spcBef>
                <a:spcPts val="0"/>
              </a:spcBef>
              <a:spcAft>
                <a:spcPts val="0"/>
              </a:spcAft>
              <a:buClr>
                <a:schemeClr val="dk1"/>
              </a:buClr>
              <a:buSzPts val="1800"/>
              <a:buFont typeface="Times New Roman"/>
              <a:buChar char="○"/>
            </a:pPr>
            <a:r>
              <a:rPr lang="uk" sz="1800">
                <a:solidFill>
                  <a:schemeClr val="dk1"/>
                </a:solidFill>
                <a:latin typeface="Times New Roman"/>
                <a:ea typeface="Times New Roman"/>
                <a:cs typeface="Times New Roman"/>
                <a:sym typeface="Times New Roman"/>
              </a:rPr>
              <a:t>Multi-cloud - the new challenge for data security</a:t>
            </a:r>
            <a:endParaRPr sz="1800">
              <a:solidFill>
                <a:schemeClr val="dk1"/>
              </a:solidFill>
              <a:latin typeface="Times New Roman"/>
              <a:ea typeface="Times New Roman"/>
              <a:cs typeface="Times New Roman"/>
              <a:sym typeface="Times New Roman"/>
            </a:endParaRPr>
          </a:p>
          <a:p>
            <a:pPr indent="-342900" lvl="1" marL="914400" rtl="0" algn="just">
              <a:spcBef>
                <a:spcPts val="0"/>
              </a:spcBef>
              <a:spcAft>
                <a:spcPts val="0"/>
              </a:spcAft>
              <a:buClr>
                <a:schemeClr val="dk1"/>
              </a:buClr>
              <a:buSzPts val="1800"/>
              <a:buFont typeface="Times New Roman"/>
              <a:buChar char="○"/>
            </a:pPr>
            <a:r>
              <a:rPr lang="uk" sz="1800">
                <a:solidFill>
                  <a:schemeClr val="dk1"/>
                </a:solidFill>
                <a:latin typeface="Times New Roman"/>
                <a:ea typeface="Times New Roman"/>
                <a:cs typeface="Times New Roman"/>
                <a:sym typeface="Times New Roman"/>
              </a:rPr>
              <a:t>Continuous decrease in ‘card-present’ breaches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846684" y="0"/>
            <a:ext cx="7450633"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9"/>
          <p:cNvPicPr preferRelativeResize="0"/>
          <p:nvPr/>
        </p:nvPicPr>
        <p:blipFill>
          <a:blip r:embed="rId3">
            <a:alphaModFix/>
          </a:blip>
          <a:stretch>
            <a:fillRect/>
          </a:stretch>
        </p:blipFill>
        <p:spPr>
          <a:xfrm>
            <a:off x="746047" y="0"/>
            <a:ext cx="765190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nvSpPr>
        <p:spPr>
          <a:xfrm>
            <a:off x="-34347" y="8860"/>
            <a:ext cx="9144000" cy="4752528"/>
          </a:xfrm>
          <a:prstGeom prst="rect">
            <a:avLst/>
          </a:prstGeom>
          <a:noFill/>
          <a:ln>
            <a:noFill/>
          </a:ln>
        </p:spPr>
        <p:txBody>
          <a:bodyPr anchorCtr="0" anchor="t" bIns="45700" lIns="91425" spcFirstLastPara="1" rIns="91425" wrap="square" tIns="45700">
            <a:noAutofit/>
          </a:bodyPr>
          <a:lstStyle/>
          <a:p>
            <a:pPr indent="-322263" lvl="0" marL="360363" marR="0" rtl="0" algn="just">
              <a:spcBef>
                <a:spcPts val="0"/>
              </a:spcBef>
              <a:spcAft>
                <a:spcPts val="0"/>
              </a:spcAft>
              <a:buClr>
                <a:schemeClr val="dk1"/>
              </a:buClr>
              <a:buSzPts val="1800"/>
              <a:buFont typeface="Arial"/>
              <a:buChar char="•"/>
            </a:pPr>
            <a:r>
              <a:rPr lang="uk" sz="1800">
                <a:solidFill>
                  <a:schemeClr val="dk1"/>
                </a:solidFill>
                <a:latin typeface="Calibri"/>
                <a:ea typeface="Calibri"/>
                <a:cs typeface="Calibri"/>
                <a:sym typeface="Calibri"/>
              </a:rPr>
              <a:t>leakage of 20% of commercial information in 60 cases out of 100 leads to business loss</a:t>
            </a:r>
            <a:endParaRPr sz="800"/>
          </a:p>
          <a:p>
            <a:pPr indent="-207963" lvl="0" marL="360363" marR="0" rtl="0" algn="just">
              <a:spcBef>
                <a:spcPts val="0"/>
              </a:spcBef>
              <a:spcAft>
                <a:spcPts val="0"/>
              </a:spcAft>
              <a:buClr>
                <a:schemeClr val="dk1"/>
              </a:buClr>
              <a:buSzPts val="2400"/>
              <a:buFont typeface="Arial"/>
              <a:buNone/>
            </a:pPr>
            <a:r>
              <a:t/>
            </a:r>
            <a:endParaRPr sz="1800">
              <a:solidFill>
                <a:schemeClr val="dk1"/>
              </a:solidFill>
              <a:latin typeface="Calibri"/>
              <a:ea typeface="Calibri"/>
              <a:cs typeface="Calibri"/>
              <a:sym typeface="Calibri"/>
            </a:endParaRPr>
          </a:p>
          <a:p>
            <a:pPr indent="-322263" lvl="0" marL="360363" marR="0" rtl="0" algn="just">
              <a:spcBef>
                <a:spcPts val="0"/>
              </a:spcBef>
              <a:spcAft>
                <a:spcPts val="0"/>
              </a:spcAft>
              <a:buClr>
                <a:schemeClr val="dk1"/>
              </a:buClr>
              <a:buSzPts val="1800"/>
              <a:buFont typeface="Arial"/>
              <a:buChar char="•"/>
            </a:pPr>
            <a:r>
              <a:rPr lang="uk" sz="1800">
                <a:solidFill>
                  <a:schemeClr val="dk1"/>
                </a:solidFill>
                <a:latin typeface="Calibri"/>
                <a:ea typeface="Calibri"/>
                <a:cs typeface="Calibri"/>
                <a:sym typeface="Calibri"/>
              </a:rPr>
              <a:t>30% of all business losses caused by espionage</a:t>
            </a:r>
            <a:endParaRPr sz="800"/>
          </a:p>
          <a:p>
            <a:pPr indent="-207963" lvl="0" marL="360363" marR="0" rtl="0" algn="just">
              <a:spcBef>
                <a:spcPts val="0"/>
              </a:spcBef>
              <a:spcAft>
                <a:spcPts val="0"/>
              </a:spcAft>
              <a:buClr>
                <a:schemeClr val="dk1"/>
              </a:buClr>
              <a:buSzPts val="2400"/>
              <a:buFont typeface="Arial"/>
              <a:buNone/>
            </a:pPr>
            <a:r>
              <a:t/>
            </a:r>
            <a:endParaRPr sz="1800">
              <a:solidFill>
                <a:schemeClr val="dk1"/>
              </a:solidFill>
              <a:latin typeface="Calibri"/>
              <a:ea typeface="Calibri"/>
              <a:cs typeface="Calibri"/>
              <a:sym typeface="Calibri"/>
            </a:endParaRPr>
          </a:p>
          <a:p>
            <a:pPr indent="-322263" lvl="0" marL="360363" marR="0" rtl="0" algn="just">
              <a:spcBef>
                <a:spcPts val="0"/>
              </a:spcBef>
              <a:spcAft>
                <a:spcPts val="0"/>
              </a:spcAft>
              <a:buClr>
                <a:schemeClr val="dk1"/>
              </a:buClr>
              <a:buSzPts val="1800"/>
              <a:buFont typeface="Arial"/>
              <a:buChar char="•"/>
            </a:pPr>
            <a:r>
              <a:rPr lang="uk" sz="1800">
                <a:solidFill>
                  <a:schemeClr val="dk1"/>
                </a:solidFill>
                <a:latin typeface="Calibri"/>
                <a:ea typeface="Calibri"/>
                <a:cs typeface="Calibri"/>
                <a:sym typeface="Calibri"/>
              </a:rPr>
              <a:t>93% of companies with restricted access to their own information for more than 10 days loose business</a:t>
            </a:r>
            <a:endParaRPr sz="800"/>
          </a:p>
          <a:p>
            <a:pPr indent="-207963" lvl="0" marL="360363" marR="0" rtl="0" algn="just">
              <a:spcBef>
                <a:spcPts val="0"/>
              </a:spcBef>
              <a:spcAft>
                <a:spcPts val="0"/>
              </a:spcAft>
              <a:buClr>
                <a:schemeClr val="dk1"/>
              </a:buClr>
              <a:buSzPts val="2400"/>
              <a:buFont typeface="Arial"/>
              <a:buNone/>
            </a:pPr>
            <a:r>
              <a:t/>
            </a:r>
            <a:endParaRPr sz="1800">
              <a:solidFill>
                <a:schemeClr val="dk1"/>
              </a:solidFill>
              <a:latin typeface="Calibri"/>
              <a:ea typeface="Calibri"/>
              <a:cs typeface="Calibri"/>
              <a:sym typeface="Calibri"/>
            </a:endParaRPr>
          </a:p>
          <a:p>
            <a:pPr indent="-322263" lvl="0" marL="360363" marR="0" rtl="0" algn="just">
              <a:spcBef>
                <a:spcPts val="0"/>
              </a:spcBef>
              <a:spcAft>
                <a:spcPts val="0"/>
              </a:spcAft>
              <a:buClr>
                <a:schemeClr val="dk1"/>
              </a:buClr>
              <a:buSzPts val="1800"/>
              <a:buFont typeface="Arial"/>
              <a:buChar char="•"/>
            </a:pPr>
            <a:r>
              <a:rPr lang="uk" sz="1800">
                <a:solidFill>
                  <a:schemeClr val="dk1"/>
                </a:solidFill>
                <a:latin typeface="Calibri"/>
                <a:ea typeface="Calibri"/>
                <a:cs typeface="Calibri"/>
                <a:sym typeface="Calibri"/>
              </a:rPr>
              <a:t>in 2018 more than half (53%) of all attacks led to financial losses in excess of $ 500,000</a:t>
            </a:r>
            <a:endParaRPr sz="800"/>
          </a:p>
          <a:p>
            <a:pPr indent="-207963" lvl="0" marL="360363" marR="0" rtl="0" algn="just">
              <a:spcBef>
                <a:spcPts val="0"/>
              </a:spcBef>
              <a:spcAft>
                <a:spcPts val="0"/>
              </a:spcAft>
              <a:buClr>
                <a:schemeClr val="dk1"/>
              </a:buClr>
              <a:buSzPts val="2400"/>
              <a:buFont typeface="Arial"/>
              <a:buNone/>
            </a:pPr>
            <a:r>
              <a:t/>
            </a:r>
            <a:endParaRPr sz="1800">
              <a:solidFill>
                <a:schemeClr val="dk1"/>
              </a:solidFill>
              <a:latin typeface="Calibri"/>
              <a:ea typeface="Calibri"/>
              <a:cs typeface="Calibri"/>
              <a:sym typeface="Calibri"/>
            </a:endParaRPr>
          </a:p>
          <a:p>
            <a:pPr indent="-322263" lvl="0" marL="360363" marR="0" rtl="0" algn="just">
              <a:spcBef>
                <a:spcPts val="0"/>
              </a:spcBef>
              <a:spcAft>
                <a:spcPts val="0"/>
              </a:spcAft>
              <a:buClr>
                <a:schemeClr val="dk1"/>
              </a:buClr>
              <a:buSzPts val="1800"/>
              <a:buFont typeface="Arial"/>
              <a:buChar char="•"/>
            </a:pPr>
            <a:r>
              <a:rPr lang="uk" sz="1800">
                <a:solidFill>
                  <a:schemeClr val="dk1"/>
                </a:solidFill>
                <a:latin typeface="Calibri"/>
                <a:ea typeface="Calibri"/>
                <a:cs typeface="Calibri"/>
                <a:sym typeface="Calibri"/>
              </a:rPr>
              <a:t>to identify breach due to malicious attacks an average time of 256 days is needed; due to a human error - 158 days</a:t>
            </a:r>
            <a:endParaRPr sz="800"/>
          </a:p>
          <a:p>
            <a:pPr indent="-207963" lvl="0" marL="360363" marR="0" rtl="0" algn="just">
              <a:spcBef>
                <a:spcPts val="0"/>
              </a:spcBef>
              <a:spcAft>
                <a:spcPts val="0"/>
              </a:spcAft>
              <a:buClr>
                <a:schemeClr val="dk1"/>
              </a:buClr>
              <a:buSzPts val="2400"/>
              <a:buFont typeface="Arial"/>
              <a:buNone/>
            </a:pPr>
            <a:r>
              <a:t/>
            </a:r>
            <a:endParaRPr sz="1800">
              <a:solidFill>
                <a:schemeClr val="dk1"/>
              </a:solidFill>
              <a:latin typeface="Calibri"/>
              <a:ea typeface="Calibri"/>
              <a:cs typeface="Calibri"/>
              <a:sym typeface="Calibri"/>
            </a:endParaRPr>
          </a:p>
          <a:p>
            <a:pPr indent="-322263" lvl="0" marL="360363" marR="0" rtl="0" algn="just">
              <a:spcBef>
                <a:spcPts val="0"/>
              </a:spcBef>
              <a:spcAft>
                <a:spcPts val="0"/>
              </a:spcAft>
              <a:buClr>
                <a:schemeClr val="dk1"/>
              </a:buClr>
              <a:buSzPts val="1800"/>
              <a:buFont typeface="Arial"/>
              <a:buChar char="•"/>
            </a:pPr>
            <a:r>
              <a:rPr lang="uk" sz="1800">
                <a:solidFill>
                  <a:schemeClr val="dk1"/>
                </a:solidFill>
                <a:latin typeface="Calibri"/>
                <a:ea typeface="Calibri"/>
                <a:cs typeface="Calibri"/>
                <a:sym typeface="Calibri"/>
              </a:rPr>
              <a:t>Petya/NotPetya cyberattack caused a total loss of $1.2 billion (according to CiscoFebruary  2018, Annual Cybersecurity Report, Cisco Systems, 2018)</a:t>
            </a:r>
            <a:endParaRPr sz="1800">
              <a:solidFill>
                <a:schemeClr val="dk1"/>
              </a:solidFill>
              <a:latin typeface="Calibri"/>
              <a:ea typeface="Calibri"/>
              <a:cs typeface="Calibri"/>
              <a:sym typeface="Calibri"/>
            </a:endParaRPr>
          </a:p>
          <a:p>
            <a:pPr indent="-360363" lvl="0" marL="360363" marR="0" rtl="0" algn="just">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1"/>
          <p:cNvPicPr preferRelativeResize="0"/>
          <p:nvPr/>
        </p:nvPicPr>
        <p:blipFill>
          <a:blip r:embed="rId3">
            <a:alphaModFix/>
          </a:blip>
          <a:stretch>
            <a:fillRect/>
          </a:stretch>
        </p:blipFill>
        <p:spPr>
          <a:xfrm>
            <a:off x="1262688" y="0"/>
            <a:ext cx="6618623"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2"/>
          <p:cNvPicPr preferRelativeResize="0"/>
          <p:nvPr/>
        </p:nvPicPr>
        <p:blipFill>
          <a:blip r:embed="rId3">
            <a:alphaModFix/>
          </a:blip>
          <a:stretch>
            <a:fillRect/>
          </a:stretch>
        </p:blipFill>
        <p:spPr>
          <a:xfrm>
            <a:off x="489112" y="0"/>
            <a:ext cx="8165777"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302213" y="366544"/>
            <a:ext cx="8539563" cy="40754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4"/>
          <p:cNvPicPr preferRelativeResize="0"/>
          <p:nvPr/>
        </p:nvPicPr>
        <p:blipFill>
          <a:blip r:embed="rId3">
            <a:alphaModFix/>
          </a:blip>
          <a:stretch>
            <a:fillRect/>
          </a:stretch>
        </p:blipFill>
        <p:spPr>
          <a:xfrm>
            <a:off x="0" y="0"/>
            <a:ext cx="9144000" cy="46115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5"/>
          <p:cNvPicPr preferRelativeResize="0"/>
          <p:nvPr/>
        </p:nvPicPr>
        <p:blipFill rotWithShape="1">
          <a:blip r:embed="rId3">
            <a:alphaModFix/>
          </a:blip>
          <a:srcRect b="-2432" l="0" r="-4602" t="-2432"/>
          <a:stretch/>
        </p:blipFill>
        <p:spPr>
          <a:xfrm>
            <a:off x="0" y="135675"/>
            <a:ext cx="9246174" cy="358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Contents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52400" lvl="0" marL="152400" rtl="0" algn="l">
              <a:spcBef>
                <a:spcPts val="0"/>
              </a:spcBef>
              <a:spcAft>
                <a:spcPts val="0"/>
              </a:spcAft>
              <a:buClr>
                <a:schemeClr val="dk1"/>
              </a:buClr>
              <a:buSzPts val="1100"/>
              <a:buFont typeface="Arial"/>
              <a:buNone/>
            </a:pPr>
            <a:r>
              <a:rPr lang="uk" sz="2100">
                <a:solidFill>
                  <a:schemeClr val="dk1"/>
                </a:solidFill>
                <a:latin typeface="Times New Roman"/>
                <a:ea typeface="Times New Roman"/>
                <a:cs typeface="Times New Roman"/>
                <a:sym typeface="Times New Roman"/>
              </a:rPr>
              <a:t>1.</a:t>
            </a:r>
            <a:r>
              <a:rPr lang="uk" sz="1700">
                <a:solidFill>
                  <a:schemeClr val="dk1"/>
                </a:solidFill>
                <a:latin typeface="Times New Roman"/>
                <a:ea typeface="Times New Roman"/>
                <a:cs typeface="Times New Roman"/>
                <a:sym typeface="Times New Roman"/>
              </a:rPr>
              <a:t>  </a:t>
            </a:r>
            <a:r>
              <a:rPr lang="uk" sz="2100">
                <a:solidFill>
                  <a:schemeClr val="dk1"/>
                </a:solidFill>
                <a:latin typeface="Times New Roman"/>
                <a:ea typeface="Times New Roman"/>
                <a:cs typeface="Times New Roman"/>
                <a:sym typeface="Times New Roman"/>
              </a:rPr>
              <a:t>The main factors of financial losses due to security breaches</a:t>
            </a:r>
            <a:endParaRPr sz="2100">
              <a:solidFill>
                <a:schemeClr val="dk1"/>
              </a:solidFill>
              <a:latin typeface="Times New Roman"/>
              <a:ea typeface="Times New Roman"/>
              <a:cs typeface="Times New Roman"/>
              <a:sym typeface="Times New Roman"/>
            </a:endParaRPr>
          </a:p>
          <a:p>
            <a:pPr indent="-152400" lvl="0" marL="152400" rtl="0" algn="l">
              <a:spcBef>
                <a:spcPts val="0"/>
              </a:spcBef>
              <a:spcAft>
                <a:spcPts val="0"/>
              </a:spcAft>
              <a:buClr>
                <a:schemeClr val="dk1"/>
              </a:buClr>
              <a:buSzPts val="1100"/>
              <a:buFont typeface="Arial"/>
              <a:buNone/>
            </a:pPr>
            <a:r>
              <a:rPr lang="uk" sz="2100">
                <a:solidFill>
                  <a:schemeClr val="dk1"/>
                </a:solidFill>
                <a:latin typeface="Times New Roman"/>
                <a:ea typeface="Times New Roman"/>
                <a:cs typeface="Times New Roman"/>
                <a:sym typeface="Times New Roman"/>
              </a:rPr>
              <a:t>2.</a:t>
            </a:r>
            <a:r>
              <a:rPr lang="uk" sz="1700">
                <a:solidFill>
                  <a:schemeClr val="dk1"/>
                </a:solidFill>
                <a:latin typeface="Times New Roman"/>
                <a:ea typeface="Times New Roman"/>
                <a:cs typeface="Times New Roman"/>
                <a:sym typeface="Times New Roman"/>
              </a:rPr>
              <a:t>  </a:t>
            </a:r>
            <a:r>
              <a:rPr lang="uk" sz="2100">
                <a:solidFill>
                  <a:schemeClr val="dk1"/>
                </a:solidFill>
                <a:latin typeface="Times New Roman"/>
                <a:ea typeface="Times New Roman"/>
                <a:cs typeface="Times New Roman"/>
                <a:sym typeface="Times New Roman"/>
              </a:rPr>
              <a:t>Factors influencing the level of loss caused by the security incidents</a:t>
            </a:r>
            <a:endParaRPr sz="2100">
              <a:solidFill>
                <a:schemeClr val="dk1"/>
              </a:solidFill>
              <a:latin typeface="Times New Roman"/>
              <a:ea typeface="Times New Roman"/>
              <a:cs typeface="Times New Roman"/>
              <a:sym typeface="Times New Roman"/>
            </a:endParaRPr>
          </a:p>
          <a:p>
            <a:pPr indent="-152400" lvl="0" marL="152400" rtl="0" algn="l">
              <a:spcBef>
                <a:spcPts val="0"/>
              </a:spcBef>
              <a:spcAft>
                <a:spcPts val="0"/>
              </a:spcAft>
              <a:buClr>
                <a:schemeClr val="dk1"/>
              </a:buClr>
              <a:buSzPts val="1100"/>
              <a:buFont typeface="Arial"/>
              <a:buNone/>
            </a:pPr>
            <a:r>
              <a:rPr lang="uk" sz="2100">
                <a:solidFill>
                  <a:schemeClr val="dk1"/>
                </a:solidFill>
                <a:latin typeface="Times New Roman"/>
                <a:ea typeface="Times New Roman"/>
                <a:cs typeface="Times New Roman"/>
                <a:sym typeface="Times New Roman"/>
              </a:rPr>
              <a:t>3.</a:t>
            </a:r>
            <a:r>
              <a:rPr lang="uk" sz="1700">
                <a:solidFill>
                  <a:schemeClr val="dk1"/>
                </a:solidFill>
                <a:latin typeface="Times New Roman"/>
                <a:ea typeface="Times New Roman"/>
                <a:cs typeface="Times New Roman"/>
                <a:sym typeface="Times New Roman"/>
              </a:rPr>
              <a:t>  </a:t>
            </a:r>
            <a:r>
              <a:rPr lang="uk" sz="2100">
                <a:solidFill>
                  <a:schemeClr val="dk1"/>
                </a:solidFill>
                <a:latin typeface="Times New Roman"/>
                <a:ea typeface="Times New Roman"/>
                <a:cs typeface="Times New Roman"/>
                <a:sym typeface="Times New Roman"/>
              </a:rPr>
              <a:t>Trends in the cost components of a data breach</a:t>
            </a:r>
            <a:endParaRPr sz="2100">
              <a:solidFill>
                <a:schemeClr val="dk1"/>
              </a:solidFill>
              <a:latin typeface="Times New Roman"/>
              <a:ea typeface="Times New Roman"/>
              <a:cs typeface="Times New Roman"/>
              <a:sym typeface="Times New Roman"/>
            </a:endParaRPr>
          </a:p>
          <a:p>
            <a:pPr indent="-152400" lvl="0" marL="152400" rtl="0" algn="l">
              <a:spcBef>
                <a:spcPts val="0"/>
              </a:spcBef>
              <a:spcAft>
                <a:spcPts val="0"/>
              </a:spcAft>
              <a:buClr>
                <a:schemeClr val="dk1"/>
              </a:buClr>
              <a:buSzPts val="1100"/>
              <a:buFont typeface="Arial"/>
              <a:buNone/>
            </a:pPr>
            <a:r>
              <a:rPr lang="uk" sz="2100">
                <a:solidFill>
                  <a:schemeClr val="dk1"/>
                </a:solidFill>
                <a:latin typeface="Times New Roman"/>
                <a:ea typeface="Times New Roman"/>
                <a:cs typeface="Times New Roman"/>
                <a:sym typeface="Times New Roman"/>
              </a:rPr>
              <a:t>4.</a:t>
            </a:r>
            <a:r>
              <a:rPr lang="uk" sz="1700">
                <a:solidFill>
                  <a:schemeClr val="dk1"/>
                </a:solidFill>
                <a:latin typeface="Times New Roman"/>
                <a:ea typeface="Times New Roman"/>
                <a:cs typeface="Times New Roman"/>
                <a:sym typeface="Times New Roman"/>
              </a:rPr>
              <a:t>  </a:t>
            </a:r>
            <a:r>
              <a:rPr lang="uk" sz="2100">
                <a:solidFill>
                  <a:schemeClr val="dk1"/>
                </a:solidFill>
                <a:latin typeface="Times New Roman"/>
                <a:ea typeface="Times New Roman"/>
                <a:cs typeface="Times New Roman"/>
                <a:sym typeface="Times New Roman"/>
              </a:rPr>
              <a:t>Detection and responding to security incidents</a:t>
            </a:r>
            <a:endParaRPr sz="2100">
              <a:solidFill>
                <a:schemeClr val="dk1"/>
              </a:solidFill>
              <a:latin typeface="Times New Roman"/>
              <a:ea typeface="Times New Roman"/>
              <a:cs typeface="Times New Roman"/>
              <a:sym typeface="Times New Roman"/>
            </a:endParaRPr>
          </a:p>
          <a:p>
            <a:pPr indent="-152400" lvl="0" marL="152400" rtl="0" algn="l">
              <a:spcBef>
                <a:spcPts val="0"/>
              </a:spcBef>
              <a:spcAft>
                <a:spcPts val="0"/>
              </a:spcAft>
              <a:buClr>
                <a:schemeClr val="dk1"/>
              </a:buClr>
              <a:buSzPts val="1100"/>
              <a:buFont typeface="Arial"/>
              <a:buNone/>
            </a:pPr>
            <a:r>
              <a:rPr lang="uk" sz="2100">
                <a:solidFill>
                  <a:schemeClr val="dk1"/>
                </a:solidFill>
                <a:latin typeface="Times New Roman"/>
                <a:ea typeface="Times New Roman"/>
                <a:cs typeface="Times New Roman"/>
                <a:sym typeface="Times New Roman"/>
              </a:rPr>
              <a:t>5.</a:t>
            </a:r>
            <a:r>
              <a:rPr lang="uk" sz="1700">
                <a:solidFill>
                  <a:schemeClr val="dk1"/>
                </a:solidFill>
                <a:latin typeface="Times New Roman"/>
                <a:ea typeface="Times New Roman"/>
                <a:cs typeface="Times New Roman"/>
                <a:sym typeface="Times New Roman"/>
              </a:rPr>
              <a:t>  </a:t>
            </a:r>
            <a:r>
              <a:rPr lang="uk" sz="2100">
                <a:solidFill>
                  <a:schemeClr val="dk1"/>
                </a:solidFill>
                <a:latin typeface="Times New Roman"/>
                <a:ea typeface="Times New Roman"/>
                <a:cs typeface="Times New Roman"/>
                <a:sym typeface="Times New Roman"/>
              </a:rPr>
              <a:t>Preventive measures to manage security incidents</a:t>
            </a:r>
            <a:endParaRPr sz="2100">
              <a:solidFill>
                <a:schemeClr val="dk1"/>
              </a:solidFill>
              <a:latin typeface="Times New Roman"/>
              <a:ea typeface="Times New Roman"/>
              <a:cs typeface="Times New Roman"/>
              <a:sym typeface="Times New Roman"/>
            </a:endParaRPr>
          </a:p>
          <a:p>
            <a:pPr indent="-152400" lvl="0" marL="152400" rtl="0" algn="l">
              <a:spcBef>
                <a:spcPts val="0"/>
              </a:spcBef>
              <a:spcAft>
                <a:spcPts val="0"/>
              </a:spcAft>
              <a:buNone/>
            </a:pPr>
            <a:r>
              <a:rPr lang="uk" sz="2100">
                <a:solidFill>
                  <a:schemeClr val="dk1"/>
                </a:solidFill>
                <a:latin typeface="Times New Roman"/>
                <a:ea typeface="Times New Roman"/>
                <a:cs typeface="Times New Roman"/>
                <a:sym typeface="Times New Roman"/>
              </a:rPr>
              <a:t>6.</a:t>
            </a:r>
            <a:r>
              <a:rPr lang="uk" sz="1700">
                <a:solidFill>
                  <a:schemeClr val="dk1"/>
                </a:solidFill>
                <a:latin typeface="Times New Roman"/>
                <a:ea typeface="Times New Roman"/>
                <a:cs typeface="Times New Roman"/>
                <a:sym typeface="Times New Roman"/>
              </a:rPr>
              <a:t>  </a:t>
            </a:r>
            <a:r>
              <a:rPr lang="uk" sz="2100">
                <a:solidFill>
                  <a:schemeClr val="dk1"/>
                </a:solidFill>
                <a:latin typeface="Times New Roman"/>
                <a:ea typeface="Times New Roman"/>
                <a:cs typeface="Times New Roman"/>
                <a:sym typeface="Times New Roman"/>
              </a:rPr>
              <a:t>Direct and indirect costs</a:t>
            </a:r>
            <a:endParaRPr sz="2100">
              <a:solidFill>
                <a:schemeClr val="dk1"/>
              </a:solidFill>
              <a:latin typeface="Times New Roman"/>
              <a:ea typeface="Times New Roman"/>
              <a:cs typeface="Times New Roman"/>
              <a:sym typeface="Times New Roman"/>
            </a:endParaRPr>
          </a:p>
          <a:p>
            <a:pPr indent="-152400" lvl="0" marL="152400" rtl="0" algn="l">
              <a:spcBef>
                <a:spcPts val="0"/>
              </a:spcBef>
              <a:spcAft>
                <a:spcPts val="0"/>
              </a:spcAft>
              <a:buNone/>
            </a:pPr>
            <a:r>
              <a:rPr lang="uk" sz="2100">
                <a:solidFill>
                  <a:schemeClr val="dk1"/>
                </a:solidFill>
                <a:latin typeface="Times New Roman"/>
                <a:ea typeface="Times New Roman"/>
                <a:cs typeface="Times New Roman"/>
                <a:sym typeface="Times New Roman"/>
              </a:rPr>
              <a:t>7. Expenses related to detection of security incidents, response, mitigation and recovery</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96" name="Google Shape;196;p36"/>
          <p:cNvPicPr preferRelativeResize="0"/>
          <p:nvPr/>
        </p:nvPicPr>
        <p:blipFill>
          <a:blip r:embed="rId3">
            <a:alphaModFix/>
          </a:blip>
          <a:stretch>
            <a:fillRect/>
          </a:stretch>
        </p:blipFill>
        <p:spPr>
          <a:xfrm>
            <a:off x="155850" y="-29175"/>
            <a:ext cx="8832301" cy="52018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7"/>
          <p:cNvPicPr preferRelativeResize="0"/>
          <p:nvPr/>
        </p:nvPicPr>
        <p:blipFill>
          <a:blip r:embed="rId3">
            <a:alphaModFix/>
          </a:blip>
          <a:stretch>
            <a:fillRect/>
          </a:stretch>
        </p:blipFill>
        <p:spPr>
          <a:xfrm>
            <a:off x="114100" y="97375"/>
            <a:ext cx="8795051" cy="4295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8"/>
          <p:cNvPicPr preferRelativeResize="0"/>
          <p:nvPr/>
        </p:nvPicPr>
        <p:blipFill>
          <a:blip r:embed="rId3">
            <a:alphaModFix/>
          </a:blip>
          <a:stretch>
            <a:fillRect/>
          </a:stretch>
        </p:blipFill>
        <p:spPr>
          <a:xfrm>
            <a:off x="32413" y="161225"/>
            <a:ext cx="9079176" cy="4193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9"/>
          <p:cNvPicPr preferRelativeResize="0"/>
          <p:nvPr/>
        </p:nvPicPr>
        <p:blipFill>
          <a:blip r:embed="rId3">
            <a:alphaModFix/>
          </a:blip>
          <a:stretch>
            <a:fillRect/>
          </a:stretch>
        </p:blipFill>
        <p:spPr>
          <a:xfrm>
            <a:off x="612150" y="74438"/>
            <a:ext cx="7778374" cy="4994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nvSpPr>
        <p:spPr>
          <a:xfrm>
            <a:off x="395536" y="249492"/>
            <a:ext cx="8280920" cy="40504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ctr">
              <a:spcBef>
                <a:spcPts val="0"/>
              </a:spcBef>
              <a:spcAft>
                <a:spcPts val="0"/>
              </a:spcAft>
              <a:buNone/>
            </a:pPr>
            <a:r>
              <a:rPr lang="uk" sz="4000">
                <a:solidFill>
                  <a:schemeClr val="dk1"/>
                </a:solidFill>
                <a:latin typeface="Calibri"/>
                <a:ea typeface="Calibri"/>
                <a:cs typeface="Calibri"/>
                <a:sym typeface="Calibri"/>
              </a:rPr>
              <a:t>The key quantity in investment theory is </a:t>
            </a:r>
            <a:r>
              <a:rPr b="1" lang="uk" sz="4000">
                <a:solidFill>
                  <a:schemeClr val="dk1"/>
                </a:solidFill>
                <a:latin typeface="Calibri"/>
                <a:ea typeface="Calibri"/>
                <a:cs typeface="Calibri"/>
                <a:sym typeface="Calibri"/>
              </a:rPr>
              <a:t>the ratio of cost to benefit</a:t>
            </a:r>
            <a:r>
              <a:rPr lang="uk" sz="4000">
                <a:solidFill>
                  <a:schemeClr val="dk1"/>
                </a:solidFill>
                <a:latin typeface="Calibri"/>
                <a:ea typeface="Calibri"/>
                <a:cs typeface="Calibri"/>
                <a:sym typeface="Calibri"/>
              </a:rPr>
              <a:t>,</a:t>
            </a:r>
            <a:endParaRPr/>
          </a:p>
          <a:p>
            <a:pPr indent="0" lvl="0" marL="0" marR="0" rtl="0" algn="ctr">
              <a:spcBef>
                <a:spcPts val="0"/>
              </a:spcBef>
              <a:spcAft>
                <a:spcPts val="0"/>
              </a:spcAft>
              <a:buNone/>
            </a:pPr>
            <a:r>
              <a:rPr lang="uk" sz="4000">
                <a:solidFill>
                  <a:schemeClr val="dk1"/>
                </a:solidFill>
                <a:latin typeface="Calibri"/>
                <a:ea typeface="Calibri"/>
                <a:cs typeface="Calibri"/>
                <a:sym typeface="Calibri"/>
              </a:rPr>
              <a:t>or in terms of a production function, the amount of </a:t>
            </a:r>
            <a:r>
              <a:rPr b="1" i="1" lang="uk" sz="4000">
                <a:solidFill>
                  <a:schemeClr val="dk1"/>
                </a:solidFill>
                <a:latin typeface="Calibri"/>
                <a:ea typeface="Calibri"/>
                <a:cs typeface="Calibri"/>
                <a:sym typeface="Calibri"/>
              </a:rPr>
              <a:t>output</a:t>
            </a:r>
            <a:r>
              <a:rPr lang="uk" sz="4000">
                <a:solidFill>
                  <a:schemeClr val="dk1"/>
                </a:solidFill>
                <a:latin typeface="Calibri"/>
                <a:ea typeface="Calibri"/>
                <a:cs typeface="Calibri"/>
                <a:sym typeface="Calibri"/>
              </a:rPr>
              <a:t> per unit of </a:t>
            </a:r>
            <a:r>
              <a:rPr b="1" i="1" lang="uk" sz="4000">
                <a:solidFill>
                  <a:schemeClr val="dk1"/>
                </a:solidFill>
                <a:latin typeface="Calibri"/>
                <a:ea typeface="Calibri"/>
                <a:cs typeface="Calibri"/>
                <a:sym typeface="Calibri"/>
              </a:rPr>
              <a:t>input</a:t>
            </a:r>
            <a:r>
              <a:rPr i="1" lang="uk" sz="4000">
                <a:solidFill>
                  <a:schemeClr val="dk1"/>
                </a:solidFill>
                <a:latin typeface="Calibri"/>
                <a:ea typeface="Calibri"/>
                <a:cs typeface="Calibri"/>
                <a:sym typeface="Calibri"/>
              </a:rPr>
              <a:t>.</a:t>
            </a:r>
            <a:endParaRPr sz="4000">
              <a:solidFill>
                <a:srgbClr val="929292"/>
              </a:solidFill>
              <a:latin typeface="Calibri"/>
              <a:ea typeface="Calibri"/>
              <a:cs typeface="Calibri"/>
              <a:sym typeface="Calibri"/>
            </a:endParaRPr>
          </a:p>
        </p:txBody>
      </p:sp>
      <p:sp>
        <p:nvSpPr>
          <p:cNvPr id="218" name="Google Shape;218;p40"/>
          <p:cNvSpPr/>
          <p:nvPr/>
        </p:nvSpPr>
        <p:spPr>
          <a:xfrm>
            <a:off x="8686800" y="3963364"/>
            <a:ext cx="457200" cy="72504"/>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uk" sz="1800">
                <a:solidFill>
                  <a:srgbClr val="FF6600"/>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idx="1" type="body"/>
          </p:nvPr>
        </p:nvSpPr>
        <p:spPr>
          <a:xfrm>
            <a:off x="467544" y="735546"/>
            <a:ext cx="8229600" cy="339447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464646"/>
              </a:buClr>
              <a:buSzPts val="1800"/>
              <a:buNone/>
            </a:pPr>
            <a:r>
              <a:rPr lang="uk" sz="1800"/>
              <a:t>     </a:t>
            </a:r>
            <a:endParaRPr sz="1800"/>
          </a:p>
          <a:p>
            <a:pPr indent="0" lvl="0" marL="0" rtl="0" algn="ctr">
              <a:spcBef>
                <a:spcPts val="0"/>
              </a:spcBef>
              <a:spcAft>
                <a:spcPts val="0"/>
              </a:spcAft>
              <a:buClr>
                <a:srgbClr val="464646"/>
              </a:buClr>
              <a:buSzPts val="1800"/>
              <a:buNone/>
            </a:pPr>
            <a:r>
              <a:t/>
            </a:r>
            <a:endParaRPr sz="1800"/>
          </a:p>
          <a:p>
            <a:pPr indent="0" lvl="0" marL="0" rtl="0" algn="ctr">
              <a:spcBef>
                <a:spcPts val="0"/>
              </a:spcBef>
              <a:spcAft>
                <a:spcPts val="0"/>
              </a:spcAft>
              <a:buClr>
                <a:srgbClr val="464646"/>
              </a:buClr>
              <a:buSzPts val="1800"/>
              <a:buNone/>
            </a:pPr>
            <a:r>
              <a:t/>
            </a:r>
            <a:endParaRPr sz="1800"/>
          </a:p>
          <a:p>
            <a:pPr indent="0" lvl="0" marL="0" rtl="0" algn="ctr">
              <a:spcBef>
                <a:spcPts val="0"/>
              </a:spcBef>
              <a:spcAft>
                <a:spcPts val="1200"/>
              </a:spcAft>
              <a:buClr>
                <a:srgbClr val="464646"/>
              </a:buClr>
              <a:buSzPts val="2800"/>
              <a:buNone/>
            </a:pPr>
            <a:r>
              <a:rPr lang="uk" sz="2800"/>
              <a:t>security investment model (proposed by Gordon and Loeb) defines a </a:t>
            </a:r>
            <a:r>
              <a:rPr b="1" i="1" lang="uk" sz="2800"/>
              <a:t>security breach probability function</a:t>
            </a:r>
            <a:r>
              <a:rPr i="1" lang="uk" sz="2800"/>
              <a:t>,</a:t>
            </a:r>
            <a:r>
              <a:rPr lang="uk" sz="2800"/>
              <a:t> which maps the monetary value of security investment to a probability of incurring a defined loss</a:t>
            </a:r>
            <a:endParaRPr/>
          </a:p>
        </p:txBody>
      </p:sp>
    </p:spTree>
  </p:cSld>
  <p:clrMapOvr>
    <a:masterClrMapping/>
  </p:clrMapOvr>
  <mc:AlternateContent>
    <mc:Choice Requires="p14">
      <p:transition spd="slow" p14:dur="17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idx="1" type="body"/>
          </p:nvPr>
        </p:nvSpPr>
        <p:spPr>
          <a:xfrm>
            <a:off x="467544" y="735546"/>
            <a:ext cx="8229600" cy="339447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1200"/>
              </a:spcAft>
              <a:buClr>
                <a:srgbClr val="464646"/>
              </a:buClr>
              <a:buSzPts val="1800"/>
              <a:buNone/>
            </a:pPr>
            <a:r>
              <a:rPr i="1" lang="uk" sz="1800"/>
              <a:t>security production function is decomposed </a:t>
            </a:r>
            <a:r>
              <a:rPr lang="uk" sz="1800"/>
              <a:t>into two parts. First, the </a:t>
            </a:r>
            <a:r>
              <a:rPr i="1" lang="uk" sz="1800"/>
              <a:t>cost of security</a:t>
            </a:r>
            <a:r>
              <a:rPr lang="uk" sz="1800"/>
              <a:t> (in monetary terms) is mapped to the </a:t>
            </a:r>
            <a:r>
              <a:rPr i="1" lang="uk" sz="1800"/>
              <a:t>security level</a:t>
            </a:r>
            <a:r>
              <a:rPr lang="uk" sz="1800"/>
              <a:t> (solid lines in Fig.). Second, the </a:t>
            </a:r>
            <a:r>
              <a:rPr i="1" lang="uk" sz="1800"/>
              <a:t>security level</a:t>
            </a:r>
            <a:r>
              <a:rPr lang="uk" sz="1800"/>
              <a:t> stochastically determines the </a:t>
            </a:r>
            <a:r>
              <a:rPr i="1" lang="uk" sz="1800"/>
              <a:t>benefits of security</a:t>
            </a:r>
            <a:r>
              <a:rPr lang="uk" sz="1800"/>
              <a:t> (dashed lines and shaded area in Fig.)</a:t>
            </a:r>
            <a:endParaRPr b="1" sz="1800">
              <a:solidFill>
                <a:srgbClr val="3F3F3F"/>
              </a:solidFill>
            </a:endParaRPr>
          </a:p>
        </p:txBody>
      </p:sp>
      <p:pic>
        <p:nvPicPr>
          <p:cNvPr descr="\\localhost\Users\apple\Desktop\media\image1.jpeg" id="231" name="Google Shape;231;p42"/>
          <p:cNvPicPr preferRelativeResize="0"/>
          <p:nvPr/>
        </p:nvPicPr>
        <p:blipFill rotWithShape="1">
          <a:blip r:embed="rId3">
            <a:alphaModFix/>
          </a:blip>
          <a:srcRect b="0" l="0" r="0" t="0"/>
          <a:stretch/>
        </p:blipFill>
        <p:spPr>
          <a:xfrm>
            <a:off x="2123728" y="1653648"/>
            <a:ext cx="5328592" cy="2754306"/>
          </a:xfrm>
          <a:prstGeom prst="rect">
            <a:avLst/>
          </a:prstGeom>
          <a:noFill/>
          <a:ln>
            <a:noFill/>
          </a:ln>
        </p:spPr>
      </p:pic>
    </p:spTree>
  </p:cSld>
  <p:clrMapOvr>
    <a:masterClrMapping/>
  </p:clrMapOvr>
  <mc:AlternateContent>
    <mc:Choice Requires="p14">
      <p:transition spd="slow" p14:dur="17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43"/>
          <p:cNvSpPr txBox="1"/>
          <p:nvPr/>
        </p:nvSpPr>
        <p:spPr>
          <a:xfrm>
            <a:off x="323528" y="843558"/>
            <a:ext cx="8640960" cy="415846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uk" sz="1600">
                <a:solidFill>
                  <a:schemeClr val="dk1"/>
                </a:solidFill>
                <a:latin typeface="Calibri"/>
                <a:ea typeface="Calibri"/>
                <a:cs typeface="Calibri"/>
                <a:sym typeface="Calibri"/>
              </a:rPr>
              <a:t>  </a:t>
            </a:r>
            <a:r>
              <a:rPr lang="uk" sz="2100">
                <a:solidFill>
                  <a:schemeClr val="dk1"/>
                </a:solidFill>
                <a:latin typeface="Calibri"/>
                <a:ea typeface="Calibri"/>
                <a:cs typeface="Calibri"/>
                <a:sym typeface="Calibri"/>
              </a:rPr>
              <a:t>Cost of security seems to be the variable easiest to measure by </a:t>
            </a:r>
            <a:r>
              <a:rPr b="1" lang="uk" sz="2100">
                <a:solidFill>
                  <a:srgbClr val="800000"/>
                </a:solidFill>
                <a:latin typeface="Calibri"/>
                <a:ea typeface="Calibri"/>
                <a:cs typeface="Calibri"/>
                <a:sym typeface="Calibri"/>
              </a:rPr>
              <a:t>summing up the expenses for the acquisition, deployment, and maintenance of security technology (direct cost)</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rPr lang="uk" sz="2100">
                <a:solidFill>
                  <a:schemeClr val="dk1"/>
                </a:solidFill>
                <a:latin typeface="Calibri"/>
                <a:ea typeface="Calibri"/>
                <a:cs typeface="Calibri"/>
                <a:sym typeface="Calibri"/>
              </a:rPr>
              <a:t> </a:t>
            </a:r>
            <a:endParaRPr sz="1100"/>
          </a:p>
          <a:p>
            <a:pPr indent="0" lvl="0" marL="0" marR="0" rtl="0" algn="just">
              <a:spcBef>
                <a:spcPts val="0"/>
              </a:spcBef>
              <a:spcAft>
                <a:spcPts val="0"/>
              </a:spcAft>
              <a:buNone/>
            </a:pPr>
            <a:r>
              <a:rPr lang="uk" sz="2100">
                <a:solidFill>
                  <a:schemeClr val="dk1"/>
                </a:solidFill>
                <a:latin typeface="Calibri"/>
                <a:ea typeface="Calibri"/>
                <a:cs typeface="Calibri"/>
                <a:sym typeface="Calibri"/>
              </a:rPr>
              <a:t>Some security measures have non-negligible </a:t>
            </a:r>
            <a:r>
              <a:rPr b="1" lang="uk" sz="2100">
                <a:solidFill>
                  <a:srgbClr val="800000"/>
                </a:solidFill>
                <a:latin typeface="Calibri"/>
                <a:ea typeface="Calibri"/>
                <a:cs typeface="Calibri"/>
                <a:sym typeface="Calibri"/>
              </a:rPr>
              <a:t>indirect cost</a:t>
            </a:r>
            <a:r>
              <a:rPr lang="uk" sz="2100">
                <a:solidFill>
                  <a:schemeClr val="dk1"/>
                </a:solidFill>
                <a:latin typeface="Calibri"/>
                <a:ea typeface="Calibri"/>
                <a:cs typeface="Calibri"/>
                <a:sym typeface="Calibri"/>
              </a:rPr>
              <a:t>, such as:</a:t>
            </a:r>
            <a:endParaRPr sz="1100"/>
          </a:p>
          <a:p>
            <a:pPr indent="-323850" lvl="0" marL="342900" marR="0" rtl="0" algn="just">
              <a:spcBef>
                <a:spcPts val="0"/>
              </a:spcBef>
              <a:spcAft>
                <a:spcPts val="0"/>
              </a:spcAft>
              <a:buClr>
                <a:schemeClr val="dk1"/>
              </a:buClr>
              <a:buSzPts val="2100"/>
              <a:buFont typeface="Arial"/>
              <a:buChar char="•"/>
            </a:pPr>
            <a:r>
              <a:rPr lang="uk" sz="2100">
                <a:solidFill>
                  <a:schemeClr val="dk1"/>
                </a:solidFill>
                <a:latin typeface="Calibri"/>
                <a:ea typeface="Calibri"/>
                <a:cs typeface="Calibri"/>
                <a:sym typeface="Calibri"/>
              </a:rPr>
              <a:t>time lost due to forgotten credentials,</a:t>
            </a:r>
            <a:endParaRPr sz="1100"/>
          </a:p>
          <a:p>
            <a:pPr indent="-323850" lvl="0" marL="342900" marR="0" rtl="0" algn="just">
              <a:spcBef>
                <a:spcPts val="0"/>
              </a:spcBef>
              <a:spcAft>
                <a:spcPts val="0"/>
              </a:spcAft>
              <a:buClr>
                <a:schemeClr val="dk1"/>
              </a:buClr>
              <a:buSzPts val="2100"/>
              <a:buFont typeface="Arial"/>
              <a:buChar char="•"/>
            </a:pPr>
            <a:r>
              <a:rPr lang="uk" sz="2100">
                <a:solidFill>
                  <a:schemeClr val="dk1"/>
                </a:solidFill>
                <a:latin typeface="Calibri"/>
                <a:ea typeface="Calibri"/>
                <a:cs typeface="Calibri"/>
                <a:sym typeface="Calibri"/>
              </a:rPr>
              <a:t>the inconvenience of transferring data between security zones,</a:t>
            </a:r>
            <a:endParaRPr sz="1100"/>
          </a:p>
          <a:p>
            <a:pPr indent="-323850" lvl="0" marL="342900" marR="0" rtl="0" algn="just">
              <a:spcBef>
                <a:spcPts val="0"/>
              </a:spcBef>
              <a:spcAft>
                <a:spcPts val="0"/>
              </a:spcAft>
              <a:buClr>
                <a:schemeClr val="dk1"/>
              </a:buClr>
              <a:buSzPts val="2100"/>
              <a:buFont typeface="Arial"/>
              <a:buChar char="•"/>
            </a:pPr>
            <a:r>
              <a:rPr lang="uk" sz="2100">
                <a:solidFill>
                  <a:schemeClr val="dk1"/>
                </a:solidFill>
                <a:latin typeface="Calibri"/>
                <a:ea typeface="Calibri"/>
                <a:cs typeface="Calibri"/>
                <a:sym typeface="Calibri"/>
              </a:rPr>
              <a:t>incompatibilities of security mechanisms slowing down essential processes,</a:t>
            </a:r>
            <a:endParaRPr sz="1900">
              <a:solidFill>
                <a:schemeClr val="dk1"/>
              </a:solidFill>
              <a:latin typeface="Calibri"/>
              <a:ea typeface="Calibri"/>
              <a:cs typeface="Calibri"/>
              <a:sym typeface="Calibri"/>
            </a:endParaRPr>
          </a:p>
          <a:p>
            <a:pPr indent="-323850" lvl="0" marL="342900" marR="0" rtl="0" algn="just">
              <a:spcBef>
                <a:spcPts val="0"/>
              </a:spcBef>
              <a:spcAft>
                <a:spcPts val="0"/>
              </a:spcAft>
              <a:buClr>
                <a:schemeClr val="dk1"/>
              </a:buClr>
              <a:buSzPts val="2100"/>
              <a:buFont typeface="Arial"/>
              <a:buChar char="•"/>
            </a:pPr>
            <a:r>
              <a:rPr lang="uk" sz="2100">
                <a:solidFill>
                  <a:schemeClr val="dk1"/>
                </a:solidFill>
                <a:latin typeface="Calibri"/>
                <a:ea typeface="Calibri"/>
                <a:cs typeface="Calibri"/>
                <a:sym typeface="Calibri"/>
              </a:rPr>
              <a:t>termination of payment transactions and other services,</a:t>
            </a:r>
            <a:endParaRPr sz="2100">
              <a:solidFill>
                <a:schemeClr val="dk1"/>
              </a:solidFill>
              <a:latin typeface="Calibri"/>
              <a:ea typeface="Calibri"/>
              <a:cs typeface="Calibri"/>
              <a:sym typeface="Calibri"/>
            </a:endParaRPr>
          </a:p>
          <a:p>
            <a:pPr indent="-323850" lvl="0" marL="342900" marR="0" rtl="0" algn="just">
              <a:spcBef>
                <a:spcPts val="0"/>
              </a:spcBef>
              <a:spcAft>
                <a:spcPts val="0"/>
              </a:spcAft>
              <a:buClr>
                <a:schemeClr val="dk1"/>
              </a:buClr>
              <a:buSzPts val="2100"/>
              <a:buFont typeface="Arial"/>
              <a:buChar char="•"/>
            </a:pPr>
            <a:r>
              <a:rPr lang="uk" sz="2100">
                <a:solidFill>
                  <a:schemeClr val="dk1"/>
                </a:solidFill>
                <a:latin typeface="Calibri"/>
                <a:ea typeface="Calibri"/>
                <a:cs typeface="Calibri"/>
                <a:sym typeface="Calibri"/>
              </a:rPr>
              <a:t>legal fees,</a:t>
            </a:r>
            <a:endParaRPr sz="1100"/>
          </a:p>
          <a:p>
            <a:pPr indent="-323850" lvl="0" marL="342900" marR="0" rtl="0" algn="just">
              <a:spcBef>
                <a:spcPts val="0"/>
              </a:spcBef>
              <a:spcAft>
                <a:spcPts val="0"/>
              </a:spcAft>
              <a:buClr>
                <a:schemeClr val="dk1"/>
              </a:buClr>
              <a:buSzPts val="2100"/>
              <a:buFont typeface="Arial"/>
              <a:buChar char="•"/>
            </a:pPr>
            <a:r>
              <a:rPr lang="uk" sz="2100">
                <a:solidFill>
                  <a:schemeClr val="dk1"/>
                </a:solidFill>
                <a:latin typeface="Calibri"/>
                <a:ea typeface="Calibri"/>
                <a:cs typeface="Calibri"/>
                <a:sym typeface="Calibri"/>
              </a:rPr>
              <a:t>PR</a:t>
            </a:r>
            <a:endParaRPr sz="1100"/>
          </a:p>
        </p:txBody>
      </p:sp>
      <p:sp>
        <p:nvSpPr>
          <p:cNvPr id="238" name="Google Shape;238;p43"/>
          <p:cNvSpPr txBox="1"/>
          <p:nvPr>
            <p:ph type="title"/>
          </p:nvPr>
        </p:nvSpPr>
        <p:spPr>
          <a:xfrm>
            <a:off x="436180" y="57150"/>
            <a:ext cx="8403020" cy="5143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64646"/>
              </a:buClr>
              <a:buSzPts val="3000"/>
              <a:buFont typeface="Calibri"/>
              <a:buNone/>
            </a:pPr>
            <a:r>
              <a:rPr b="1" lang="uk"/>
              <a:t>Cost of Security</a:t>
            </a:r>
            <a:endParaRPr b="1"/>
          </a:p>
        </p:txBody>
      </p:sp>
    </p:spTree>
  </p:cSld>
  <p:clrMapOvr>
    <a:masterClrMapping/>
  </p:clrMapOvr>
  <mc:AlternateContent>
    <mc:Choice Requires="p14">
      <p:transition spd="slow" p14:dur="1399">
        <p:fade thruBlk="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44"/>
          <p:cNvSpPr txBox="1"/>
          <p:nvPr/>
        </p:nvSpPr>
        <p:spPr>
          <a:xfrm>
            <a:off x="323528" y="843558"/>
            <a:ext cx="8640960" cy="4158462"/>
          </a:xfrm>
          <a:prstGeom prst="rect">
            <a:avLst/>
          </a:prstGeom>
          <a:noFill/>
          <a:ln>
            <a:noFill/>
          </a:ln>
        </p:spPr>
        <p:txBody>
          <a:bodyPr anchorCtr="0" anchor="t" bIns="45700" lIns="91425" spcFirstLastPara="1" rIns="91425" wrap="square" tIns="45700">
            <a:noAutofit/>
          </a:bodyPr>
          <a:lstStyle/>
          <a:p>
            <a:pPr indent="-317500" lvl="0" marL="342900" marR="0" rtl="0" algn="just">
              <a:spcBef>
                <a:spcPts val="0"/>
              </a:spcBef>
              <a:spcAft>
                <a:spcPts val="0"/>
              </a:spcAft>
              <a:buClr>
                <a:srgbClr val="800000"/>
              </a:buClr>
              <a:buSzPts val="2800"/>
              <a:buFont typeface="Arial"/>
              <a:buChar char="•"/>
            </a:pPr>
            <a:r>
              <a:rPr b="1" i="1" lang="uk" sz="2800">
                <a:solidFill>
                  <a:srgbClr val="800000"/>
                </a:solidFill>
                <a:latin typeface="Calibri"/>
                <a:ea typeface="Calibri"/>
                <a:cs typeface="Calibri"/>
                <a:sym typeface="Calibri"/>
              </a:rPr>
              <a:t>Onetime</a:t>
            </a:r>
            <a:r>
              <a:rPr i="1" lang="uk" sz="2800">
                <a:solidFill>
                  <a:schemeClr val="dk1"/>
                </a:solidFill>
                <a:latin typeface="Calibri"/>
                <a:ea typeface="Calibri"/>
                <a:cs typeface="Calibri"/>
                <a:sym typeface="Calibri"/>
              </a:rPr>
              <a:t> </a:t>
            </a:r>
            <a:r>
              <a:rPr lang="uk" sz="2800">
                <a:solidFill>
                  <a:schemeClr val="dk1"/>
                </a:solidFill>
                <a:latin typeface="Calibri"/>
                <a:ea typeface="Calibri"/>
                <a:cs typeface="Calibri"/>
                <a:sym typeface="Calibri"/>
              </a:rPr>
              <a:t>(acquisition and deployment of protection measures, license, consulting)</a:t>
            </a:r>
            <a:endParaRPr sz="1000"/>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317500" lvl="0" marL="342900" marR="0" rtl="0" algn="just">
              <a:spcBef>
                <a:spcPts val="0"/>
              </a:spcBef>
              <a:spcAft>
                <a:spcPts val="0"/>
              </a:spcAft>
              <a:buClr>
                <a:srgbClr val="800000"/>
              </a:buClr>
              <a:buSzPts val="2800"/>
              <a:buFont typeface="Arial"/>
              <a:buChar char="•"/>
            </a:pPr>
            <a:r>
              <a:rPr b="1" i="1" lang="uk" sz="2800">
                <a:solidFill>
                  <a:srgbClr val="800000"/>
                </a:solidFill>
                <a:latin typeface="Calibri"/>
                <a:ea typeface="Calibri"/>
                <a:cs typeface="Calibri"/>
                <a:sym typeface="Calibri"/>
              </a:rPr>
              <a:t>Recurring</a:t>
            </a:r>
            <a:r>
              <a:rPr i="1" lang="uk" sz="2800">
                <a:solidFill>
                  <a:schemeClr val="dk1"/>
                </a:solidFill>
                <a:latin typeface="Calibri"/>
                <a:ea typeface="Calibri"/>
                <a:cs typeface="Calibri"/>
                <a:sym typeface="Calibri"/>
              </a:rPr>
              <a:t> (</a:t>
            </a:r>
            <a:r>
              <a:rPr lang="uk" sz="2800">
                <a:solidFill>
                  <a:schemeClr val="dk1"/>
                </a:solidFill>
                <a:latin typeface="Calibri"/>
                <a:ea typeface="Calibri"/>
                <a:cs typeface="Calibri"/>
                <a:sym typeface="Calibri"/>
              </a:rPr>
              <a:t>maintenance, salary for IT security personnel, research)</a:t>
            </a:r>
            <a:endParaRPr sz="1000"/>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317500" lvl="0" marL="342900" marR="0" rtl="0" algn="just">
              <a:spcBef>
                <a:spcPts val="0"/>
              </a:spcBef>
              <a:spcAft>
                <a:spcPts val="0"/>
              </a:spcAft>
              <a:buClr>
                <a:srgbClr val="800000"/>
              </a:buClr>
              <a:buSzPts val="2800"/>
              <a:buFont typeface="Arial"/>
              <a:buChar char="•"/>
            </a:pPr>
            <a:r>
              <a:rPr b="1" i="1" lang="uk" sz="2800">
                <a:solidFill>
                  <a:srgbClr val="800000"/>
                </a:solidFill>
                <a:latin typeface="Calibri"/>
                <a:ea typeface="Calibri"/>
                <a:cs typeface="Calibri"/>
                <a:sym typeface="Calibri"/>
              </a:rPr>
              <a:t>Sunk or irreversible </a:t>
            </a:r>
            <a:r>
              <a:rPr lang="uk" sz="2800">
                <a:solidFill>
                  <a:schemeClr val="dk1"/>
                </a:solidFill>
                <a:latin typeface="Calibri"/>
                <a:ea typeface="Calibri"/>
                <a:cs typeface="Calibri"/>
                <a:sym typeface="Calibri"/>
              </a:rPr>
              <a:t>(expenses for training or for the distribution of security tokens to customers)</a:t>
            </a:r>
            <a:endParaRPr sz="2800">
              <a:solidFill>
                <a:schemeClr val="dk1"/>
              </a:solidFill>
              <a:latin typeface="Calibri"/>
              <a:ea typeface="Calibri"/>
              <a:cs typeface="Calibri"/>
              <a:sym typeface="Calibri"/>
            </a:endParaRPr>
          </a:p>
        </p:txBody>
      </p:sp>
      <p:sp>
        <p:nvSpPr>
          <p:cNvPr id="245" name="Google Shape;245;p44"/>
          <p:cNvSpPr txBox="1"/>
          <p:nvPr>
            <p:ph type="title"/>
          </p:nvPr>
        </p:nvSpPr>
        <p:spPr>
          <a:xfrm>
            <a:off x="436180" y="57150"/>
            <a:ext cx="8403020" cy="5143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64646"/>
              </a:buClr>
              <a:buSzPts val="3000"/>
              <a:buFont typeface="Calibri"/>
              <a:buNone/>
            </a:pPr>
            <a:r>
              <a:rPr lang="uk">
                <a:latin typeface="Calibri"/>
                <a:ea typeface="Calibri"/>
                <a:cs typeface="Calibri"/>
                <a:sym typeface="Calibri"/>
              </a:rPr>
              <a:t>Types of costs</a:t>
            </a:r>
            <a:endParaRPr>
              <a:latin typeface="Calibri"/>
              <a:ea typeface="Calibri"/>
              <a:cs typeface="Calibri"/>
              <a:sym typeface="Calibri"/>
            </a:endParaRPr>
          </a:p>
        </p:txBody>
      </p:sp>
    </p:spTree>
  </p:cSld>
  <p:clrMapOvr>
    <a:masterClrMapping/>
  </p:clrMapOvr>
  <mc:AlternateContent>
    <mc:Choice Requires="p14">
      <p:transition spd="slow" p14:dur="1399">
        <p:fade thruBlk="1"/>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436180" y="57150"/>
            <a:ext cx="8403020" cy="5143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464646"/>
              </a:buClr>
              <a:buSzPct val="100000"/>
              <a:buFont typeface="Calibri"/>
              <a:buNone/>
            </a:pPr>
            <a:r>
              <a:rPr b="1" lang="uk"/>
              <a:t>C</a:t>
            </a:r>
            <a:r>
              <a:rPr b="1" lang="uk"/>
              <a:t>ost components of a data breach</a:t>
            </a:r>
            <a:endParaRPr i="1"/>
          </a:p>
        </p:txBody>
      </p:sp>
      <p:sp>
        <p:nvSpPr>
          <p:cNvPr id="252" name="Google Shape;252;p45"/>
          <p:cNvSpPr/>
          <p:nvPr/>
        </p:nvSpPr>
        <p:spPr>
          <a:xfrm>
            <a:off x="251520" y="594417"/>
            <a:ext cx="8496944" cy="3947234"/>
          </a:xfrm>
          <a:prstGeom prst="rect">
            <a:avLst/>
          </a:prstGeom>
          <a:noFill/>
          <a:ln>
            <a:noFill/>
          </a:ln>
        </p:spPr>
        <p:txBody>
          <a:bodyPr anchorCtr="0" anchor="t" bIns="45700" lIns="91425" spcFirstLastPara="1" rIns="91425" wrap="square" tIns="45700">
            <a:noAutofit/>
          </a:bodyPr>
          <a:lstStyle/>
          <a:p>
            <a:pPr indent="-431800" lvl="0" marL="457200" marR="0" rtl="0" algn="just">
              <a:spcBef>
                <a:spcPts val="0"/>
              </a:spcBef>
              <a:spcAft>
                <a:spcPts val="0"/>
              </a:spcAft>
              <a:buClr>
                <a:schemeClr val="dk1"/>
              </a:buClr>
              <a:buSzPts val="2000"/>
              <a:buFont typeface="Arial"/>
              <a:buChar char="•"/>
            </a:pPr>
            <a:r>
              <a:rPr b="1" lang="uk" sz="2000">
                <a:solidFill>
                  <a:schemeClr val="dk1"/>
                </a:solidFill>
                <a:latin typeface="Calibri"/>
                <a:ea typeface="Calibri"/>
                <a:cs typeface="Calibri"/>
                <a:sym typeface="Calibri"/>
              </a:rPr>
              <a:t>Lost business</a:t>
            </a:r>
            <a:r>
              <a:rPr lang="uk" sz="2000">
                <a:solidFill>
                  <a:schemeClr val="dk1"/>
                </a:solidFill>
                <a:latin typeface="Calibri"/>
                <a:ea typeface="Calibri"/>
                <a:cs typeface="Calibri"/>
                <a:sym typeface="Calibri"/>
              </a:rPr>
              <a:t> includes the abnormal turnover of customers, increased customer acquisition activities, reputation losses and diminished goodwill</a:t>
            </a:r>
            <a:endParaRPr i="1" sz="20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2000"/>
              <a:buFont typeface="Arial"/>
              <a:buChar char="•"/>
            </a:pPr>
            <a:r>
              <a:rPr b="1" lang="uk" sz="2000">
                <a:solidFill>
                  <a:schemeClr val="dk1"/>
                </a:solidFill>
                <a:latin typeface="Calibri"/>
                <a:ea typeface="Calibri"/>
                <a:cs typeface="Calibri"/>
                <a:sym typeface="Calibri"/>
              </a:rPr>
              <a:t>The costs associated with ex-post response and detection</a:t>
            </a:r>
            <a:r>
              <a:rPr lang="uk" sz="2000">
                <a:solidFill>
                  <a:schemeClr val="dk1"/>
                </a:solidFill>
                <a:latin typeface="Calibri"/>
                <a:ea typeface="Calibri"/>
                <a:cs typeface="Calibri"/>
                <a:sym typeface="Calibri"/>
              </a:rPr>
              <a:t> include help communications, special investigative activities, remediation, legal expenditures, product discounts, identity protection services</a:t>
            </a:r>
            <a:endParaRPr i="1" sz="20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2000"/>
              <a:buFont typeface="Arial"/>
              <a:buChar char="•"/>
            </a:pPr>
            <a:r>
              <a:rPr lang="uk" sz="2000">
                <a:solidFill>
                  <a:schemeClr val="dk1"/>
                </a:solidFill>
                <a:latin typeface="Calibri"/>
                <a:ea typeface="Calibri"/>
                <a:cs typeface="Calibri"/>
                <a:sym typeface="Calibri"/>
              </a:rPr>
              <a:t>Data </a:t>
            </a:r>
            <a:r>
              <a:rPr b="1" lang="uk" sz="2000">
                <a:solidFill>
                  <a:schemeClr val="dk1"/>
                </a:solidFill>
                <a:latin typeface="Calibri"/>
                <a:ea typeface="Calibri"/>
                <a:cs typeface="Calibri"/>
                <a:sym typeface="Calibri"/>
              </a:rPr>
              <a:t>breach costs associated with detection and escalation </a:t>
            </a:r>
            <a:r>
              <a:rPr lang="uk" sz="2000">
                <a:solidFill>
                  <a:schemeClr val="dk1"/>
                </a:solidFill>
                <a:latin typeface="Calibri"/>
                <a:ea typeface="Calibri"/>
                <a:cs typeface="Calibri"/>
                <a:sym typeface="Calibri"/>
              </a:rPr>
              <a:t>include forensic and investigative activities, assessment and audit services, crisis team management.</a:t>
            </a:r>
            <a:endParaRPr sz="1000"/>
          </a:p>
          <a:p>
            <a:pPr indent="-431800" lvl="0" marL="457200" marR="0" rtl="0" algn="just">
              <a:spcBef>
                <a:spcPts val="0"/>
              </a:spcBef>
              <a:spcAft>
                <a:spcPts val="0"/>
              </a:spcAft>
              <a:buClr>
                <a:schemeClr val="dk1"/>
              </a:buClr>
              <a:buSzPts val="2000"/>
              <a:buFont typeface="Arial"/>
              <a:buChar char="•"/>
            </a:pPr>
            <a:r>
              <a:rPr b="1" lang="uk" sz="2000">
                <a:solidFill>
                  <a:schemeClr val="dk1"/>
                </a:solidFill>
                <a:latin typeface="Calibri"/>
                <a:ea typeface="Calibri"/>
                <a:cs typeface="Calibri"/>
                <a:sym typeface="Calibri"/>
              </a:rPr>
              <a:t>Notification-related</a:t>
            </a:r>
            <a:r>
              <a:rPr lang="uk" sz="2000">
                <a:solidFill>
                  <a:schemeClr val="dk1"/>
                </a:solidFill>
                <a:latin typeface="Calibri"/>
                <a:ea typeface="Calibri"/>
                <a:cs typeface="Calibri"/>
                <a:sym typeface="Calibri"/>
              </a:rPr>
              <a:t> include IT activities associated with the creation of contact databases, determination of all regulatory requirements, engagement of outside experts, postal expenditures, and communication set-up</a:t>
            </a:r>
            <a:endParaRPr i="1" sz="2000">
              <a:solidFill>
                <a:schemeClr val="dk1"/>
              </a:solidFill>
              <a:latin typeface="Calibri"/>
              <a:ea typeface="Calibri"/>
              <a:cs typeface="Calibri"/>
              <a:sym typeface="Calibri"/>
            </a:endParaRPr>
          </a:p>
        </p:txBody>
      </p:sp>
    </p:spTree>
  </p:cSld>
  <p:clrMapOvr>
    <a:masterClrMapping/>
  </p:clrMapOvr>
  <mc:AlternateContent>
    <mc:Choice Requires="p14">
      <p:transition spd="slow" p14:dur="17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3497413"/>
            <a:ext cx="548700" cy="295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uk"/>
              <a:t>‹#›</a:t>
            </a:fld>
            <a:endParaRPr/>
          </a:p>
        </p:txBody>
      </p:sp>
      <p:sp>
        <p:nvSpPr>
          <p:cNvPr id="98" name="Google Shape;98;p19"/>
          <p:cNvSpPr/>
          <p:nvPr/>
        </p:nvSpPr>
        <p:spPr>
          <a:xfrm>
            <a:off x="107504" y="681540"/>
            <a:ext cx="8856984" cy="42242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uk" sz="2400">
                <a:solidFill>
                  <a:schemeClr val="accent4"/>
                </a:solidFill>
                <a:latin typeface="Calibri"/>
                <a:ea typeface="Calibri"/>
                <a:cs typeface="Calibri"/>
                <a:sym typeface="Calibri"/>
              </a:rPr>
              <a:t>Financial:</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a) decrease in sales, loss of orders or contracts</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b) loss of assets</a:t>
            </a:r>
            <a:endParaRPr sz="2400">
              <a:solidFill>
                <a:srgbClr val="262626"/>
              </a:solidFill>
              <a:latin typeface="Calibri"/>
              <a:ea typeface="Calibri"/>
              <a:cs typeface="Calibri"/>
              <a:sym typeface="Calibri"/>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c) penalties/legal obligations</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d) decrease in stock price</a:t>
            </a:r>
            <a:endParaRPr/>
          </a:p>
          <a:p>
            <a:pPr indent="0" lvl="0" marL="0" marR="0" rtl="0" algn="l">
              <a:spcBef>
                <a:spcPts val="0"/>
              </a:spcBef>
              <a:spcAft>
                <a:spcPts val="0"/>
              </a:spcAft>
              <a:buNone/>
            </a:pPr>
            <a:r>
              <a:t/>
            </a:r>
            <a:endParaRPr sz="2400">
              <a:solidFill>
                <a:srgbClr val="262626"/>
              </a:solidFill>
              <a:latin typeface="Calibri"/>
              <a:ea typeface="Calibri"/>
              <a:cs typeface="Calibri"/>
              <a:sym typeface="Calibri"/>
            </a:endParaRPr>
          </a:p>
          <a:p>
            <a:pPr indent="0" lvl="0" marL="0" marR="0" rtl="0" algn="l">
              <a:spcBef>
                <a:spcPts val="0"/>
              </a:spcBef>
              <a:spcAft>
                <a:spcPts val="0"/>
              </a:spcAft>
              <a:buNone/>
            </a:pPr>
            <a:r>
              <a:rPr lang="uk" sz="2400">
                <a:solidFill>
                  <a:srgbClr val="00B0F0"/>
                </a:solidFill>
                <a:latin typeface="Calibri"/>
                <a:ea typeface="Calibri"/>
                <a:cs typeface="Calibri"/>
                <a:sym typeface="Calibri"/>
              </a:rPr>
              <a:t>Operational:</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a) loss of control</a:t>
            </a:r>
            <a:endParaRPr sz="2400">
              <a:solidFill>
                <a:srgbClr val="262626"/>
              </a:solidFill>
              <a:latin typeface="Calibri"/>
              <a:ea typeface="Calibri"/>
              <a:cs typeface="Calibri"/>
              <a:sym typeface="Calibri"/>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b) decrease of competitiveness</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c) delay in the development</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d) violation of standards</a:t>
            </a:r>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rPr lang="uk" sz="2400">
                <a:solidFill>
                  <a:srgbClr val="000090"/>
                </a:solidFill>
                <a:latin typeface="Calibri"/>
                <a:ea typeface="Calibri"/>
                <a:cs typeface="Calibri"/>
                <a:sym typeface="Calibri"/>
              </a:rPr>
              <a:t>Customer related:</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a) delayed deliveries to customers or partners</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b) loss of clients or partners</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c) loss of trust</a:t>
            </a:r>
            <a:endParaRPr sz="2400">
              <a:solidFill>
                <a:srgbClr val="262626"/>
              </a:solidFill>
              <a:latin typeface="Calibri"/>
              <a:ea typeface="Calibri"/>
              <a:cs typeface="Calibri"/>
              <a:sym typeface="Calibri"/>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d) damage to reputation</a:t>
            </a:r>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rPr lang="uk" sz="2400">
                <a:solidFill>
                  <a:srgbClr val="0084B4"/>
                </a:solidFill>
                <a:latin typeface="Calibri"/>
                <a:ea typeface="Calibri"/>
                <a:cs typeface="Calibri"/>
                <a:sym typeface="Calibri"/>
              </a:rPr>
              <a:t>Related to the staff:</a:t>
            </a:r>
            <a:endParaRPr/>
          </a:p>
          <a:p>
            <a:pPr indent="0" lvl="0" marL="0" marR="0" rtl="0" algn="l">
              <a:spcBef>
                <a:spcPts val="0"/>
              </a:spcBef>
              <a:spcAft>
                <a:spcPts val="0"/>
              </a:spcAft>
              <a:buNone/>
            </a:pPr>
            <a:r>
              <a:rPr lang="uk" sz="2400">
                <a:solidFill>
                  <a:schemeClr val="dk1"/>
                </a:solidFill>
                <a:latin typeface="Calibri"/>
                <a:ea typeface="Calibri"/>
                <a:cs typeface="Calibri"/>
                <a:sym typeface="Calibri"/>
              </a:rPr>
              <a:t>a) reducing motivation and productivity of staff</a:t>
            </a:r>
            <a:endParaRPr/>
          </a:p>
          <a:p>
            <a:pPr indent="0" lvl="0" marL="0" marR="0" rtl="0" algn="l">
              <a:spcBef>
                <a:spcPts val="0"/>
              </a:spcBef>
              <a:spcAft>
                <a:spcPts val="0"/>
              </a:spcAft>
              <a:buNone/>
            </a:pPr>
            <a:r>
              <a:rPr lang="uk" sz="2400">
                <a:solidFill>
                  <a:schemeClr val="dk1"/>
                </a:solidFill>
                <a:latin typeface="Calibri"/>
                <a:ea typeface="Calibri"/>
                <a:cs typeface="Calibri"/>
                <a:sym typeface="Calibri"/>
              </a:rPr>
              <a:t>b) injury or death</a:t>
            </a:r>
            <a:endParaRPr sz="2400">
              <a:solidFill>
                <a:schemeClr val="dk1"/>
              </a:solidFill>
              <a:latin typeface="Calibri"/>
              <a:ea typeface="Calibri"/>
              <a:cs typeface="Calibri"/>
              <a:sym typeface="Calibri"/>
            </a:endParaRPr>
          </a:p>
        </p:txBody>
      </p:sp>
      <p:sp>
        <p:nvSpPr>
          <p:cNvPr id="99" name="Google Shape;99;p19"/>
          <p:cNvSpPr/>
          <p:nvPr/>
        </p:nvSpPr>
        <p:spPr>
          <a:xfrm>
            <a:off x="791800" y="87475"/>
            <a:ext cx="7680600" cy="392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uk" sz="1700">
                <a:solidFill>
                  <a:schemeClr val="dk1"/>
                </a:solidFill>
                <a:latin typeface="Times New Roman"/>
                <a:ea typeface="Times New Roman"/>
                <a:cs typeface="Times New Roman"/>
                <a:sym typeface="Times New Roman"/>
              </a:rPr>
              <a:t> </a:t>
            </a:r>
            <a:r>
              <a:rPr b="1" lang="uk" sz="2100">
                <a:solidFill>
                  <a:schemeClr val="dk1"/>
                </a:solidFill>
                <a:latin typeface="Times New Roman"/>
                <a:ea typeface="Times New Roman"/>
                <a:cs typeface="Times New Roman"/>
                <a:sym typeface="Times New Roman"/>
              </a:rPr>
              <a:t>The main factors of financial losses due to security breaches</a:t>
            </a:r>
            <a:endParaRPr b="1" sz="2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pic>
        <p:nvPicPr>
          <p:cNvPr id="258" name="Google Shape;258;p46"/>
          <p:cNvPicPr preferRelativeResize="0"/>
          <p:nvPr/>
        </p:nvPicPr>
        <p:blipFill rotWithShape="1">
          <a:blip r:embed="rId4">
            <a:alphaModFix/>
          </a:blip>
          <a:srcRect b="0" l="0" r="0" t="0"/>
          <a:stretch/>
        </p:blipFill>
        <p:spPr>
          <a:xfrm>
            <a:off x="0" y="571500"/>
            <a:ext cx="1834116" cy="1714500"/>
          </a:xfrm>
          <a:prstGeom prst="rect">
            <a:avLst/>
          </a:prstGeom>
          <a:noFill/>
          <a:ln>
            <a:noFill/>
          </a:ln>
        </p:spPr>
      </p:pic>
      <p:sp>
        <p:nvSpPr>
          <p:cNvPr id="259" name="Google Shape;259;p46"/>
          <p:cNvSpPr txBox="1"/>
          <p:nvPr/>
        </p:nvSpPr>
        <p:spPr>
          <a:xfrm>
            <a:off x="179512" y="141480"/>
            <a:ext cx="8640960" cy="410445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uk" sz="2600">
                <a:solidFill>
                  <a:schemeClr val="dk1"/>
                </a:solidFill>
                <a:latin typeface="Calibri"/>
                <a:ea typeface="Calibri"/>
                <a:cs typeface="Calibri"/>
                <a:sym typeface="Calibri"/>
              </a:rPr>
              <a:t>Difficulty of calculating losses due to incidents</a:t>
            </a:r>
            <a:endParaRPr/>
          </a:p>
          <a:p>
            <a:pPr indent="0" lvl="0" marL="0" marR="0" rtl="0" algn="ctr">
              <a:lnSpc>
                <a:spcPct val="90000"/>
              </a:lnSpc>
              <a:spcBef>
                <a:spcPts val="0"/>
              </a:spcBef>
              <a:spcAft>
                <a:spcPts val="0"/>
              </a:spcAft>
              <a:buNone/>
            </a:pPr>
            <a:r>
              <a:t/>
            </a:r>
            <a:endParaRPr b="1" sz="2600">
              <a:solidFill>
                <a:schemeClr val="dk1"/>
              </a:solidFill>
              <a:latin typeface="Calibri"/>
              <a:ea typeface="Calibri"/>
              <a:cs typeface="Calibri"/>
              <a:sym typeface="Calibri"/>
            </a:endParaRPr>
          </a:p>
          <a:p>
            <a:pPr indent="-457200" lvl="0" marL="457200" marR="0" rtl="0" algn="just">
              <a:lnSpc>
                <a:spcPct val="90000"/>
              </a:lnSpc>
              <a:spcBef>
                <a:spcPts val="0"/>
              </a:spcBef>
              <a:spcAft>
                <a:spcPts val="0"/>
              </a:spcAft>
              <a:buClr>
                <a:schemeClr val="dk1"/>
              </a:buClr>
              <a:buSzPts val="2600"/>
              <a:buFont typeface="Arial"/>
              <a:buChar char="•"/>
            </a:pPr>
            <a:r>
              <a:rPr lang="uk" sz="2600">
                <a:solidFill>
                  <a:schemeClr val="dk1"/>
                </a:solidFill>
                <a:latin typeface="Calibri"/>
                <a:ea typeface="Calibri"/>
                <a:cs typeface="Calibri"/>
                <a:sym typeface="Calibri"/>
              </a:rPr>
              <a:t>The level of security is determined by incidents that have been prevented</a:t>
            </a:r>
            <a:endParaRPr/>
          </a:p>
          <a:p>
            <a:pPr indent="-457200" lvl="0" marL="457200" marR="0" rtl="0" algn="just">
              <a:lnSpc>
                <a:spcPct val="90000"/>
              </a:lnSpc>
              <a:spcBef>
                <a:spcPts val="0"/>
              </a:spcBef>
              <a:spcAft>
                <a:spcPts val="0"/>
              </a:spcAft>
              <a:buClr>
                <a:schemeClr val="dk1"/>
              </a:buClr>
              <a:buSzPts val="2600"/>
              <a:buFont typeface="Arial"/>
              <a:buChar char="•"/>
            </a:pPr>
            <a:r>
              <a:rPr lang="uk" sz="2600">
                <a:solidFill>
                  <a:schemeClr val="dk1"/>
                </a:solidFill>
                <a:latin typeface="Calibri"/>
                <a:ea typeface="Calibri"/>
                <a:cs typeface="Calibri"/>
                <a:sym typeface="Calibri"/>
              </a:rPr>
              <a:t>The security advantage depends to a large extent on the value of assets</a:t>
            </a:r>
            <a:endParaRPr/>
          </a:p>
          <a:p>
            <a:pPr indent="-457200" lvl="0" marL="457200" marR="0" rtl="0" algn="just">
              <a:lnSpc>
                <a:spcPct val="90000"/>
              </a:lnSpc>
              <a:spcBef>
                <a:spcPts val="0"/>
              </a:spcBef>
              <a:spcAft>
                <a:spcPts val="0"/>
              </a:spcAft>
              <a:buClr>
                <a:schemeClr val="dk1"/>
              </a:buClr>
              <a:buSzPts val="2600"/>
              <a:buFont typeface="Arial"/>
              <a:buChar char="•"/>
            </a:pPr>
            <a:r>
              <a:rPr lang="uk" sz="2600">
                <a:solidFill>
                  <a:schemeClr val="dk1"/>
                </a:solidFill>
                <a:latin typeface="Calibri"/>
                <a:ea typeface="Calibri"/>
                <a:cs typeface="Calibri"/>
                <a:sym typeface="Calibri"/>
              </a:rPr>
              <a:t>The main questions are asked: "How much investment is enough?" And "Where to invest?”</a:t>
            </a:r>
            <a:endParaRPr sz="2600">
              <a:solidFill>
                <a:schemeClr val="dk1"/>
              </a:solidFill>
              <a:latin typeface="Calibri"/>
              <a:ea typeface="Calibri"/>
              <a:cs typeface="Calibri"/>
              <a:sym typeface="Calibri"/>
            </a:endParaRPr>
          </a:p>
          <a:p>
            <a:pPr indent="-457200" lvl="0" marL="457200" marR="0" rtl="0" algn="just">
              <a:lnSpc>
                <a:spcPct val="90000"/>
              </a:lnSpc>
              <a:spcBef>
                <a:spcPts val="0"/>
              </a:spcBef>
              <a:spcAft>
                <a:spcPts val="0"/>
              </a:spcAft>
              <a:buClr>
                <a:schemeClr val="dk1"/>
              </a:buClr>
              <a:buSzPts val="2600"/>
              <a:buFont typeface="Arial"/>
              <a:buChar char="•"/>
            </a:pPr>
            <a:r>
              <a:rPr lang="uk" sz="2600">
                <a:solidFill>
                  <a:schemeClr val="dk1"/>
                </a:solidFill>
                <a:latin typeface="Calibri"/>
                <a:ea typeface="Calibri"/>
                <a:cs typeface="Calibri"/>
                <a:sym typeface="Calibri"/>
              </a:rPr>
              <a:t>Difficulty of measuring indirect costs of security</a:t>
            </a:r>
            <a:endParaRPr/>
          </a:p>
          <a:p>
            <a:pPr indent="-457200" lvl="0" marL="457200" marR="0" rtl="0" algn="just">
              <a:lnSpc>
                <a:spcPct val="90000"/>
              </a:lnSpc>
              <a:spcBef>
                <a:spcPts val="0"/>
              </a:spcBef>
              <a:spcAft>
                <a:spcPts val="0"/>
              </a:spcAft>
              <a:buClr>
                <a:schemeClr val="dk1"/>
              </a:buClr>
              <a:buSzPts val="2600"/>
              <a:buFont typeface="Arial"/>
              <a:buChar char="•"/>
            </a:pPr>
            <a:r>
              <a:rPr lang="uk" sz="2600">
                <a:solidFill>
                  <a:schemeClr val="dk1"/>
                </a:solidFill>
                <a:latin typeface="Calibri"/>
                <a:ea typeface="Calibri"/>
                <a:cs typeface="Calibri"/>
                <a:sym typeface="Calibri"/>
              </a:rPr>
              <a:t>One security mechanism provides protection against many types of attacks, it is difficult to establish to what extent prevents each incident</a:t>
            </a:r>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idx="1" type="body"/>
          </p:nvPr>
        </p:nvSpPr>
        <p:spPr>
          <a:xfrm>
            <a:off x="467544" y="735546"/>
            <a:ext cx="8229600" cy="3726414"/>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464646"/>
              </a:buClr>
              <a:buSzPts val="2800"/>
              <a:buNone/>
            </a:pPr>
            <a:r>
              <a:rPr lang="uk" sz="1900"/>
              <a:t>The </a:t>
            </a:r>
            <a:r>
              <a:rPr lang="uk" sz="1900">
                <a:solidFill>
                  <a:srgbClr val="205867"/>
                </a:solidFill>
              </a:rPr>
              <a:t>Annualised Loss Expectancy (ALE) </a:t>
            </a:r>
            <a:r>
              <a:rPr lang="uk" sz="1900"/>
              <a:t>from information security breaches is worked out empirically from the organisation’s experience and intelligence regarding intrusions, viruses, denial of service attacks and so on</a:t>
            </a:r>
            <a:endParaRPr sz="900"/>
          </a:p>
          <a:p>
            <a:pPr indent="0" lvl="0" marL="0" rtl="0" algn="just">
              <a:spcBef>
                <a:spcPts val="0"/>
              </a:spcBef>
              <a:spcAft>
                <a:spcPts val="0"/>
              </a:spcAft>
              <a:buClr>
                <a:srgbClr val="464646"/>
              </a:buClr>
              <a:buSzPts val="2800"/>
              <a:buNone/>
            </a:pPr>
            <a:r>
              <a:t/>
            </a:r>
            <a:endParaRPr sz="1900"/>
          </a:p>
          <a:p>
            <a:pPr indent="0" lvl="0" marL="0" rtl="0" algn="ctr">
              <a:spcBef>
                <a:spcPts val="0"/>
              </a:spcBef>
              <a:spcAft>
                <a:spcPts val="0"/>
              </a:spcAft>
              <a:buClr>
                <a:srgbClr val="005878"/>
              </a:buClr>
              <a:buSzPts val="2800"/>
              <a:buNone/>
            </a:pPr>
            <a:r>
              <a:rPr lang="uk" sz="1900">
                <a:solidFill>
                  <a:srgbClr val="005878"/>
                </a:solidFill>
              </a:rPr>
              <a:t>ALE = SLE * ARO</a:t>
            </a:r>
            <a:endParaRPr sz="1900">
              <a:solidFill>
                <a:srgbClr val="005878"/>
              </a:solidFill>
            </a:endParaRPr>
          </a:p>
          <a:p>
            <a:pPr indent="0" lvl="0" marL="0" rtl="0" algn="ctr">
              <a:spcBef>
                <a:spcPts val="0"/>
              </a:spcBef>
              <a:spcAft>
                <a:spcPts val="0"/>
              </a:spcAft>
              <a:buClr>
                <a:srgbClr val="464646"/>
              </a:buClr>
              <a:buSzPts val="2800"/>
              <a:buNone/>
            </a:pPr>
            <a:r>
              <a:t/>
            </a:r>
            <a:endParaRPr b="1" sz="1900">
              <a:solidFill>
                <a:srgbClr val="005878"/>
              </a:solidFill>
            </a:endParaRPr>
          </a:p>
          <a:p>
            <a:pPr indent="0" lvl="0" marL="0" rtl="0" algn="just">
              <a:spcBef>
                <a:spcPts val="0"/>
              </a:spcBef>
              <a:spcAft>
                <a:spcPts val="0"/>
              </a:spcAft>
              <a:buClr>
                <a:srgbClr val="005878"/>
              </a:buClr>
              <a:buSzPts val="2800"/>
              <a:buNone/>
            </a:pPr>
            <a:r>
              <a:rPr lang="uk" sz="1900">
                <a:solidFill>
                  <a:srgbClr val="005878"/>
                </a:solidFill>
              </a:rPr>
              <a:t>SLE - Single Loss Exposure: </a:t>
            </a:r>
            <a:r>
              <a:rPr lang="uk" sz="1900">
                <a:solidFill>
                  <a:schemeClr val="dk1"/>
                </a:solidFill>
              </a:rPr>
              <a:t>estimated cost of the security incident</a:t>
            </a:r>
            <a:endParaRPr sz="900"/>
          </a:p>
          <a:p>
            <a:pPr indent="0" lvl="0" marL="0" rtl="0" algn="just">
              <a:spcBef>
                <a:spcPts val="0"/>
              </a:spcBef>
              <a:spcAft>
                <a:spcPts val="0"/>
              </a:spcAft>
              <a:buClr>
                <a:srgbClr val="464646"/>
              </a:buClr>
              <a:buSzPts val="2800"/>
              <a:buNone/>
            </a:pPr>
            <a:r>
              <a:t/>
            </a:r>
            <a:endParaRPr sz="1900">
              <a:solidFill>
                <a:schemeClr val="dk1"/>
              </a:solidFill>
            </a:endParaRPr>
          </a:p>
          <a:p>
            <a:pPr indent="0" lvl="0" marL="0" rtl="0" algn="just">
              <a:spcBef>
                <a:spcPts val="0"/>
              </a:spcBef>
              <a:spcAft>
                <a:spcPts val="1200"/>
              </a:spcAft>
              <a:buClr>
                <a:srgbClr val="005878"/>
              </a:buClr>
              <a:buSzPts val="2800"/>
              <a:buNone/>
            </a:pPr>
            <a:r>
              <a:rPr lang="uk" sz="1900">
                <a:solidFill>
                  <a:srgbClr val="005878"/>
                </a:solidFill>
              </a:rPr>
              <a:t>ARO </a:t>
            </a:r>
            <a:r>
              <a:rPr lang="uk" sz="1900">
                <a:solidFill>
                  <a:srgbClr val="205867"/>
                </a:solidFill>
              </a:rPr>
              <a:t>- Annual Rate of Occurrence: </a:t>
            </a:r>
            <a:r>
              <a:rPr lang="uk" sz="1900">
                <a:solidFill>
                  <a:schemeClr val="dk1"/>
                </a:solidFill>
              </a:rPr>
              <a:t>probability of occurrence of incident</a:t>
            </a:r>
            <a:endParaRPr sz="1900">
              <a:solidFill>
                <a:schemeClr val="dk1"/>
              </a:solidFill>
            </a:endParaRPr>
          </a:p>
        </p:txBody>
      </p:sp>
    </p:spTree>
  </p:cSld>
  <p:clrMapOvr>
    <a:masterClrMapping/>
  </p:clrMapOvr>
  <mc:AlternateContent>
    <mc:Choice Requires="p14">
      <p:transition spd="slow" p14:dur="1700">
        <p14:gallery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48"/>
          <p:cNvSpPr txBox="1"/>
          <p:nvPr/>
        </p:nvSpPr>
        <p:spPr>
          <a:xfrm>
            <a:off x="1523999" y="514350"/>
            <a:ext cx="7391401" cy="42716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uk" sz="2800">
                <a:solidFill>
                  <a:schemeClr val="dk1"/>
                </a:solidFill>
                <a:latin typeface="Calibri"/>
                <a:ea typeface="Calibri"/>
                <a:cs typeface="Calibri"/>
                <a:sym typeface="Calibri"/>
              </a:rPr>
              <a:t>return on (security) investment</a:t>
            </a:r>
            <a:r>
              <a:rPr lang="uk" sz="2800">
                <a:solidFill>
                  <a:schemeClr val="dk1"/>
                </a:solidFill>
                <a:latin typeface="Calibri"/>
                <a:ea typeface="Calibri"/>
                <a:cs typeface="Calibri"/>
                <a:sym typeface="Calibri"/>
              </a:rPr>
              <a:t> (ROSI/ROI)</a:t>
            </a:r>
            <a:endParaRPr b="1" sz="2800">
              <a:solidFill>
                <a:srgbClr val="7F7F7F"/>
              </a:solidFill>
              <a:latin typeface="Calibri"/>
              <a:ea typeface="Calibri"/>
              <a:cs typeface="Calibri"/>
              <a:sym typeface="Calibri"/>
            </a:endParaRPr>
          </a:p>
          <a:p>
            <a:pPr indent="0" lvl="0" marL="0" marR="0" rtl="0" algn="ctr">
              <a:lnSpc>
                <a:spcPct val="30000"/>
              </a:lnSpc>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ctr">
              <a:spcBef>
                <a:spcPts val="0"/>
              </a:spcBef>
              <a:spcAft>
                <a:spcPts val="0"/>
              </a:spcAft>
              <a:buNone/>
            </a:pPr>
            <a:r>
              <a:t/>
            </a:r>
            <a:endParaRPr b="1" sz="2200">
              <a:solidFill>
                <a:srgbClr val="2C99FC"/>
              </a:solidFill>
              <a:latin typeface="Calibri"/>
              <a:ea typeface="Calibri"/>
              <a:cs typeface="Calibri"/>
              <a:sym typeface="Calibri"/>
            </a:endParaRPr>
          </a:p>
          <a:p>
            <a:pPr indent="0" lvl="0" marL="0" marR="0" rtl="0" algn="l">
              <a:spcBef>
                <a:spcPts val="0"/>
              </a:spcBef>
              <a:spcAft>
                <a:spcPts val="0"/>
              </a:spcAft>
              <a:buNone/>
            </a:pPr>
            <a:r>
              <a:rPr lang="uk" sz="2400">
                <a:solidFill>
                  <a:schemeClr val="dk1"/>
                </a:solidFill>
                <a:latin typeface="Calibri"/>
                <a:ea typeface="Calibri"/>
                <a:cs typeface="Calibri"/>
                <a:sym typeface="Calibri"/>
              </a:rPr>
              <a:t>           Expected Returns - Cost of Investment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i="1" lang="uk" sz="2400">
                <a:solidFill>
                  <a:schemeClr val="dk1"/>
                </a:solidFill>
                <a:latin typeface="Calibri"/>
                <a:ea typeface="Calibri"/>
                <a:cs typeface="Calibri"/>
                <a:sym typeface="Calibri"/>
              </a:rPr>
              <a:t>ROI =</a:t>
            </a:r>
            <a:r>
              <a:rPr lang="uk"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uk" sz="2400">
                <a:solidFill>
                  <a:schemeClr val="dk1"/>
                </a:solidFill>
                <a:latin typeface="Calibri"/>
                <a:ea typeface="Calibri"/>
                <a:cs typeface="Calibri"/>
                <a:sym typeface="Calibri"/>
              </a:rPr>
              <a:t>                            Cost of Investment</a:t>
            </a:r>
            <a:endParaRPr b="1" sz="2200">
              <a:solidFill>
                <a:srgbClr val="2C99FC"/>
              </a:solidFill>
              <a:latin typeface="Calibri"/>
              <a:ea typeface="Calibri"/>
              <a:cs typeface="Calibri"/>
              <a:sym typeface="Calibri"/>
            </a:endParaRPr>
          </a:p>
          <a:p>
            <a:pPr indent="0" lvl="0" marL="0" marR="0" rtl="0" algn="l">
              <a:spcBef>
                <a:spcPts val="0"/>
              </a:spcBef>
              <a:spcAft>
                <a:spcPts val="0"/>
              </a:spcAft>
              <a:buNone/>
            </a:pPr>
            <a:r>
              <a:t/>
            </a:r>
            <a:endParaRPr sz="2200">
              <a:solidFill>
                <a:srgbClr val="2C99FC"/>
              </a:solidFill>
              <a:latin typeface="Calibri"/>
              <a:ea typeface="Calibri"/>
              <a:cs typeface="Calibri"/>
              <a:sym typeface="Calibri"/>
            </a:endParaRPr>
          </a:p>
          <a:p>
            <a:pPr indent="0" lvl="0" marL="0" marR="0" rtl="0" algn="l">
              <a:spcBef>
                <a:spcPts val="0"/>
              </a:spcBef>
              <a:spcAft>
                <a:spcPts val="0"/>
              </a:spcAft>
              <a:buNone/>
            </a:pPr>
            <a:r>
              <a:rPr lang="uk" sz="2000">
                <a:solidFill>
                  <a:schemeClr val="dk1"/>
                </a:solidFill>
                <a:latin typeface="Calibri"/>
                <a:ea typeface="Calibri"/>
                <a:cs typeface="Calibri"/>
                <a:sym typeface="Calibri"/>
              </a:rPr>
              <a:t>              (Risk Exposure • % Risk Mitigated) - Solution Cost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i="1" lang="uk" sz="2000">
                <a:solidFill>
                  <a:schemeClr val="dk1"/>
                </a:solidFill>
                <a:latin typeface="Calibri"/>
                <a:ea typeface="Calibri"/>
                <a:cs typeface="Calibri"/>
                <a:sym typeface="Calibri"/>
              </a:rPr>
              <a:t>ROSI</a:t>
            </a:r>
            <a:r>
              <a:rPr lang="uk" sz="2000">
                <a:solidFill>
                  <a:schemeClr val="dk1"/>
                </a:solidFill>
                <a:latin typeface="Calibri"/>
                <a:ea typeface="Calibri"/>
                <a:cs typeface="Calibri"/>
                <a:sym typeface="Calibri"/>
              </a:rPr>
              <a:t> =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uk" sz="2000">
                <a:solidFill>
                  <a:schemeClr val="dk1"/>
                </a:solidFill>
                <a:latin typeface="Calibri"/>
                <a:ea typeface="Calibri"/>
                <a:cs typeface="Calibri"/>
                <a:sym typeface="Calibri"/>
              </a:rPr>
              <a:t>                                             Solution Cost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rgbClr val="2C99FC"/>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mc:AlternateContent>
    <mc:Choice Requires="p14">
      <p:transition spd="slow" p14:dur="2000">
        <p14:flip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9"/>
          <p:cNvPicPr preferRelativeResize="0"/>
          <p:nvPr/>
        </p:nvPicPr>
        <p:blipFill rotWithShape="1">
          <a:blip r:embed="rId3">
            <a:alphaModFix/>
          </a:blip>
          <a:srcRect b="0" l="0" r="0" t="0"/>
          <a:stretch/>
        </p:blipFill>
        <p:spPr>
          <a:xfrm>
            <a:off x="683568" y="789552"/>
            <a:ext cx="5778642" cy="3966811"/>
          </a:xfrm>
          <a:prstGeom prst="rect">
            <a:avLst/>
          </a:prstGeom>
          <a:noFill/>
          <a:ln>
            <a:noFill/>
          </a:ln>
        </p:spPr>
      </p:pic>
      <p:sp>
        <p:nvSpPr>
          <p:cNvPr id="278" name="Google Shape;278;p49"/>
          <p:cNvSpPr txBox="1"/>
          <p:nvPr>
            <p:ph type="title"/>
          </p:nvPr>
        </p:nvSpPr>
        <p:spPr>
          <a:xfrm>
            <a:off x="436180" y="57150"/>
            <a:ext cx="8403020" cy="5143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464646"/>
              </a:buClr>
              <a:buSzPts val="3000"/>
              <a:buFont typeface="Calibri"/>
              <a:buNone/>
            </a:pPr>
            <a:r>
              <a:rPr lang="uk">
                <a:latin typeface="Calibri"/>
                <a:ea typeface="Calibri"/>
                <a:cs typeface="Calibri"/>
                <a:sym typeface="Calibri"/>
              </a:rPr>
              <a:t>Losses due to security breaches by industry</a:t>
            </a:r>
            <a:endParaRPr>
              <a:latin typeface="Calibri"/>
              <a:ea typeface="Calibri"/>
              <a:cs typeface="Calibri"/>
              <a:sym typeface="Calibri"/>
            </a:endParaRPr>
          </a:p>
        </p:txBody>
      </p:sp>
    </p:spTree>
  </p:cSld>
  <p:clrMapOvr>
    <a:masterClrMapping/>
  </p:clrMapOvr>
  <mc:AlternateContent>
    <mc:Choice Requires="p14">
      <p:transition spd="slow" p14:dur="1700">
        <p14:gallery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nvSpPr>
        <p:spPr>
          <a:xfrm>
            <a:off x="395536" y="249492"/>
            <a:ext cx="8280920" cy="40504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uk" sz="2800">
                <a:solidFill>
                  <a:schemeClr val="dk1"/>
                </a:solidFill>
                <a:latin typeface="Calibri"/>
                <a:ea typeface="Calibri"/>
                <a:cs typeface="Calibri"/>
                <a:sym typeface="Calibri"/>
              </a:rPr>
              <a:t>Efficiency of investment decisions</a:t>
            </a:r>
            <a:br>
              <a:rPr lang="uk"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2400"/>
              <a:buFont typeface="Arial"/>
              <a:buChar char="•"/>
            </a:pPr>
            <a:r>
              <a:rPr lang="uk" sz="2400">
                <a:solidFill>
                  <a:schemeClr val="dk1"/>
                </a:solidFill>
                <a:latin typeface="Calibri"/>
                <a:ea typeface="Calibri"/>
                <a:cs typeface="Calibri"/>
                <a:sym typeface="Calibri"/>
              </a:rPr>
              <a:t>The findings illustrate that many organizations may be spending too much on the wrong technologies</a:t>
            </a:r>
            <a:endParaRPr sz="1000"/>
          </a:p>
          <a:p>
            <a:pPr indent="-279400" lvl="0" marL="457200" marR="0" rtl="0" algn="just">
              <a:spcBef>
                <a:spcPts val="0"/>
              </a:spcBef>
              <a:spcAft>
                <a:spcPts val="0"/>
              </a:spcAft>
              <a:buClr>
                <a:schemeClr val="dk1"/>
              </a:buClr>
              <a:buSzPts val="2800"/>
              <a:buFont typeface="Arial"/>
              <a:buNone/>
            </a:pPr>
            <a:r>
              <a:t/>
            </a:r>
            <a:endParaRPr sz="24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2400"/>
              <a:buFont typeface="Arial"/>
              <a:buChar char="•"/>
            </a:pPr>
            <a:r>
              <a:rPr lang="uk" sz="2400">
                <a:solidFill>
                  <a:schemeClr val="dk1"/>
                </a:solidFill>
                <a:latin typeface="Calibri"/>
                <a:ea typeface="Calibri"/>
                <a:cs typeface="Calibri"/>
                <a:sym typeface="Calibri"/>
              </a:rPr>
              <a:t>Security intelligence systems and advanced identity and access governance are the top best technologies</a:t>
            </a:r>
            <a:endParaRPr sz="1000"/>
          </a:p>
          <a:p>
            <a:pPr indent="-279400" lvl="0" marL="457200" marR="0" rtl="0" algn="just">
              <a:spcBef>
                <a:spcPts val="0"/>
              </a:spcBef>
              <a:spcAft>
                <a:spcPts val="0"/>
              </a:spcAft>
              <a:buClr>
                <a:schemeClr val="dk1"/>
              </a:buClr>
              <a:buSzPts val="2800"/>
              <a:buFont typeface="Arial"/>
              <a:buNone/>
            </a:pPr>
            <a:r>
              <a:t/>
            </a:r>
            <a:endParaRPr sz="24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2400"/>
              <a:buFont typeface="Arial"/>
              <a:buChar char="•"/>
            </a:pPr>
            <a:r>
              <a:rPr lang="uk" sz="2400">
                <a:solidFill>
                  <a:schemeClr val="dk1"/>
                </a:solidFill>
                <a:latin typeface="Calibri"/>
                <a:ea typeface="Calibri"/>
                <a:cs typeface="Calibri"/>
                <a:sym typeface="Calibri"/>
              </a:rPr>
              <a:t>Innovations are generating the highest returns</a:t>
            </a:r>
            <a:br>
              <a:rPr lang="uk" sz="2400">
                <a:solidFill>
                  <a:schemeClr val="dk1"/>
                </a:solidFill>
                <a:latin typeface="Calibri"/>
                <a:ea typeface="Calibri"/>
                <a:cs typeface="Calibri"/>
                <a:sym typeface="Calibri"/>
              </a:rPr>
            </a:br>
            <a:r>
              <a:rPr lang="uk" sz="2400">
                <a:solidFill>
                  <a:schemeClr val="dk1"/>
                </a:solidFill>
                <a:latin typeface="Calibri"/>
                <a:ea typeface="Calibri"/>
                <a:cs typeface="Calibri"/>
                <a:sym typeface="Calibri"/>
              </a:rPr>
              <a:t>on investment (Cyber Analytics and User Behavior Analytics, Automation, orchestration and machine learning)</a:t>
            </a:r>
            <a:endParaRPr sz="3600">
              <a:solidFill>
                <a:schemeClr val="dk1"/>
              </a:solidFill>
              <a:latin typeface="Calibri"/>
              <a:ea typeface="Calibri"/>
              <a:cs typeface="Calibri"/>
              <a:sym typeface="Calibri"/>
            </a:endParaRPr>
          </a:p>
        </p:txBody>
      </p:sp>
      <p:sp>
        <p:nvSpPr>
          <p:cNvPr id="285" name="Google Shape;285;p50"/>
          <p:cNvSpPr/>
          <p:nvPr/>
        </p:nvSpPr>
        <p:spPr>
          <a:xfrm>
            <a:off x="8686800" y="3963364"/>
            <a:ext cx="457200" cy="72504"/>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uk" sz="1800">
                <a:solidFill>
                  <a:srgbClr val="FF6600"/>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p:nvPr/>
        </p:nvSpPr>
        <p:spPr>
          <a:xfrm>
            <a:off x="323528" y="195486"/>
            <a:ext cx="8352928" cy="8079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uk" sz="3200">
                <a:solidFill>
                  <a:schemeClr val="dk1"/>
                </a:solidFill>
                <a:latin typeface="Calibri"/>
                <a:ea typeface="Calibri"/>
                <a:cs typeface="Calibri"/>
                <a:sym typeface="Calibri"/>
              </a:rPr>
              <a:t>Level of knowledge about the incident response procedure</a:t>
            </a:r>
            <a:endParaRPr sz="3200">
              <a:solidFill>
                <a:schemeClr val="dk1"/>
              </a:solidFill>
              <a:latin typeface="Calibri"/>
              <a:ea typeface="Calibri"/>
              <a:cs typeface="Calibri"/>
              <a:sym typeface="Calibri"/>
            </a:endParaRPr>
          </a:p>
        </p:txBody>
      </p:sp>
      <p:pic>
        <p:nvPicPr>
          <p:cNvPr id="292" name="Google Shape;292;p51"/>
          <p:cNvPicPr preferRelativeResize="0"/>
          <p:nvPr/>
        </p:nvPicPr>
        <p:blipFill rotWithShape="1">
          <a:blip r:embed="rId3">
            <a:alphaModFix/>
          </a:blip>
          <a:srcRect b="0" l="0" r="0" t="0"/>
          <a:stretch/>
        </p:blipFill>
        <p:spPr>
          <a:xfrm>
            <a:off x="395535" y="1167594"/>
            <a:ext cx="6522179" cy="3024336"/>
          </a:xfrm>
          <a:prstGeom prst="rect">
            <a:avLst/>
          </a:prstGeom>
          <a:noFill/>
          <a:ln>
            <a:noFill/>
          </a:ln>
        </p:spPr>
      </p:pic>
    </p:spTree>
  </p:cSld>
  <p:clrMapOvr>
    <a:masterClrMapping/>
  </p:clrMapOvr>
  <mc:AlternateContent>
    <mc:Choice Requires="p14">
      <p:transition spd="slow" p14:dur="2000">
        <p14:flip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p:nvPr/>
        </p:nvSpPr>
        <p:spPr>
          <a:xfrm>
            <a:off x="-468560" y="87474"/>
            <a:ext cx="8352928" cy="43858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uk" sz="3200">
                <a:solidFill>
                  <a:schemeClr val="lt1"/>
                </a:solidFill>
                <a:latin typeface="Calibri"/>
                <a:ea typeface="Calibri"/>
                <a:cs typeface="Calibri"/>
                <a:sym typeface="Calibri"/>
              </a:rPr>
              <a:t>The main objectives of the incident response</a:t>
            </a:r>
            <a:endParaRPr sz="3200">
              <a:solidFill>
                <a:schemeClr val="lt1"/>
              </a:solidFill>
              <a:latin typeface="Calibri"/>
              <a:ea typeface="Calibri"/>
              <a:cs typeface="Calibri"/>
              <a:sym typeface="Calibri"/>
            </a:endParaRPr>
          </a:p>
        </p:txBody>
      </p:sp>
      <p:pic>
        <p:nvPicPr>
          <p:cNvPr id="299" name="Google Shape;299;p52"/>
          <p:cNvPicPr preferRelativeResize="0"/>
          <p:nvPr/>
        </p:nvPicPr>
        <p:blipFill rotWithShape="1">
          <a:blip r:embed="rId3">
            <a:alphaModFix/>
          </a:blip>
          <a:srcRect b="0" l="0" r="0" t="0"/>
          <a:stretch/>
        </p:blipFill>
        <p:spPr>
          <a:xfrm>
            <a:off x="-50129" y="1329612"/>
            <a:ext cx="6895597" cy="318635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p:nvPr/>
        </p:nvSpPr>
        <p:spPr>
          <a:xfrm>
            <a:off x="-396550" y="177752"/>
            <a:ext cx="8424900" cy="478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uk" sz="2400">
                <a:solidFill>
                  <a:schemeClr val="lt1"/>
                </a:solidFill>
                <a:latin typeface="Calibri"/>
                <a:ea typeface="Calibri"/>
                <a:cs typeface="Calibri"/>
                <a:sym typeface="Calibri"/>
              </a:rPr>
              <a:t>The main barriers to efficient incident management</a:t>
            </a:r>
            <a:endParaRPr b="1" sz="2400">
              <a:solidFill>
                <a:schemeClr val="lt1"/>
              </a:solidFill>
              <a:latin typeface="Calibri"/>
              <a:ea typeface="Calibri"/>
              <a:cs typeface="Calibri"/>
              <a:sym typeface="Calibri"/>
            </a:endParaRPr>
          </a:p>
        </p:txBody>
      </p:sp>
      <p:pic>
        <p:nvPicPr>
          <p:cNvPr id="306" name="Google Shape;306;p53"/>
          <p:cNvPicPr preferRelativeResize="0"/>
          <p:nvPr/>
        </p:nvPicPr>
        <p:blipFill rotWithShape="1">
          <a:blip r:embed="rId3">
            <a:alphaModFix/>
          </a:blip>
          <a:srcRect b="0" l="0" r="0" t="0"/>
          <a:stretch/>
        </p:blipFill>
        <p:spPr>
          <a:xfrm>
            <a:off x="111074" y="876883"/>
            <a:ext cx="6785198" cy="38344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p:nvPr/>
        </p:nvSpPr>
        <p:spPr>
          <a:xfrm>
            <a:off x="-396550" y="244405"/>
            <a:ext cx="8424900" cy="39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uk" sz="2000">
                <a:solidFill>
                  <a:schemeClr val="lt1"/>
                </a:solidFill>
                <a:latin typeface="Calibri"/>
                <a:ea typeface="Calibri"/>
                <a:cs typeface="Calibri"/>
                <a:sym typeface="Calibri"/>
              </a:rPr>
              <a:t>Criteria for assessing the effectiveness of incident management</a:t>
            </a:r>
            <a:endParaRPr b="1" sz="2000">
              <a:solidFill>
                <a:schemeClr val="lt1"/>
              </a:solidFill>
              <a:latin typeface="Calibri"/>
              <a:ea typeface="Calibri"/>
              <a:cs typeface="Calibri"/>
              <a:sym typeface="Calibri"/>
            </a:endParaRPr>
          </a:p>
        </p:txBody>
      </p:sp>
      <p:pic>
        <p:nvPicPr>
          <p:cNvPr id="313" name="Google Shape;313;p54"/>
          <p:cNvPicPr preferRelativeResize="0"/>
          <p:nvPr/>
        </p:nvPicPr>
        <p:blipFill rotWithShape="1">
          <a:blip r:embed="rId3">
            <a:alphaModFix/>
          </a:blip>
          <a:srcRect b="0" l="0" r="0" t="0"/>
          <a:stretch/>
        </p:blipFill>
        <p:spPr>
          <a:xfrm>
            <a:off x="395536" y="843558"/>
            <a:ext cx="6048672" cy="395545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p:nvPr/>
        </p:nvSpPr>
        <p:spPr>
          <a:xfrm>
            <a:off x="-396552" y="-74544"/>
            <a:ext cx="7704900" cy="78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uk" sz="2600">
                <a:solidFill>
                  <a:schemeClr val="lt1"/>
                </a:solidFill>
                <a:latin typeface="Calibri"/>
                <a:ea typeface="Calibri"/>
                <a:cs typeface="Calibri"/>
                <a:sym typeface="Calibri"/>
              </a:rPr>
              <a:t>Key actions for efficient incident management</a:t>
            </a:r>
            <a:endParaRPr b="1" sz="2600">
              <a:solidFill>
                <a:schemeClr val="lt1"/>
              </a:solidFill>
              <a:latin typeface="Calibri"/>
              <a:ea typeface="Calibri"/>
              <a:cs typeface="Calibri"/>
              <a:sym typeface="Calibri"/>
            </a:endParaRPr>
          </a:p>
        </p:txBody>
      </p:sp>
      <p:pic>
        <p:nvPicPr>
          <p:cNvPr id="320" name="Google Shape;320;p55"/>
          <p:cNvPicPr preferRelativeResize="0"/>
          <p:nvPr/>
        </p:nvPicPr>
        <p:blipFill rotWithShape="1">
          <a:blip r:embed="rId3">
            <a:alphaModFix/>
          </a:blip>
          <a:srcRect b="0" l="0" r="0" t="0"/>
          <a:stretch/>
        </p:blipFill>
        <p:spPr>
          <a:xfrm>
            <a:off x="0" y="1113588"/>
            <a:ext cx="6696743" cy="33483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472458" y="3497413"/>
            <a:ext cx="548700" cy="2952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uk"/>
              <a:t>‹#›</a:t>
            </a:fld>
            <a:endParaRPr/>
          </a:p>
        </p:txBody>
      </p:sp>
      <p:sp>
        <p:nvSpPr>
          <p:cNvPr id="105" name="Google Shape;105;p20"/>
          <p:cNvSpPr/>
          <p:nvPr/>
        </p:nvSpPr>
        <p:spPr>
          <a:xfrm>
            <a:off x="107500" y="479875"/>
            <a:ext cx="8856900" cy="442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rPr lang="uk" sz="2400">
                <a:solidFill>
                  <a:srgbClr val="000090"/>
                </a:solidFill>
                <a:latin typeface="Calibri"/>
                <a:ea typeface="Calibri"/>
                <a:cs typeface="Calibri"/>
                <a:sym typeface="Calibri"/>
              </a:rPr>
              <a:t>Customer related:</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a) delayed deliveries to customers or partners</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b) loss of clients or partners</a:t>
            </a:r>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c) loss of trust</a:t>
            </a:r>
            <a:endParaRPr sz="2400">
              <a:solidFill>
                <a:srgbClr val="262626"/>
              </a:solidFill>
              <a:latin typeface="Calibri"/>
              <a:ea typeface="Calibri"/>
              <a:cs typeface="Calibri"/>
              <a:sym typeface="Calibri"/>
            </a:endParaRPr>
          </a:p>
          <a:p>
            <a:pPr indent="0" lvl="0" marL="0" marR="0" rtl="0" algn="l">
              <a:spcBef>
                <a:spcPts val="0"/>
              </a:spcBef>
              <a:spcAft>
                <a:spcPts val="0"/>
              </a:spcAft>
              <a:buNone/>
            </a:pPr>
            <a:r>
              <a:rPr lang="uk" sz="2400">
                <a:solidFill>
                  <a:srgbClr val="262626"/>
                </a:solidFill>
                <a:latin typeface="Calibri"/>
                <a:ea typeface="Calibri"/>
                <a:cs typeface="Calibri"/>
                <a:sym typeface="Calibri"/>
              </a:rPr>
              <a:t>d) damage to reputation</a:t>
            </a:r>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rPr lang="uk" sz="2400">
                <a:solidFill>
                  <a:srgbClr val="0084B4"/>
                </a:solidFill>
                <a:latin typeface="Calibri"/>
                <a:ea typeface="Calibri"/>
                <a:cs typeface="Calibri"/>
                <a:sym typeface="Calibri"/>
              </a:rPr>
              <a:t>Related to the staff:</a:t>
            </a:r>
            <a:endParaRPr/>
          </a:p>
          <a:p>
            <a:pPr indent="0" lvl="0" marL="0" marR="0" rtl="0" algn="l">
              <a:spcBef>
                <a:spcPts val="0"/>
              </a:spcBef>
              <a:spcAft>
                <a:spcPts val="0"/>
              </a:spcAft>
              <a:buNone/>
            </a:pPr>
            <a:r>
              <a:rPr lang="uk" sz="2400">
                <a:solidFill>
                  <a:schemeClr val="dk1"/>
                </a:solidFill>
                <a:latin typeface="Calibri"/>
                <a:ea typeface="Calibri"/>
                <a:cs typeface="Calibri"/>
                <a:sym typeface="Calibri"/>
              </a:rPr>
              <a:t>a) reducing motivation and productivity of staff</a:t>
            </a:r>
            <a:endParaRPr/>
          </a:p>
          <a:p>
            <a:pPr indent="0" lvl="0" marL="0" marR="0" rtl="0" algn="l">
              <a:spcBef>
                <a:spcPts val="0"/>
              </a:spcBef>
              <a:spcAft>
                <a:spcPts val="0"/>
              </a:spcAft>
              <a:buNone/>
            </a:pPr>
            <a:r>
              <a:rPr lang="uk" sz="2400">
                <a:solidFill>
                  <a:schemeClr val="dk1"/>
                </a:solidFill>
                <a:latin typeface="Calibri"/>
                <a:ea typeface="Calibri"/>
                <a:cs typeface="Calibri"/>
                <a:sym typeface="Calibri"/>
              </a:rPr>
              <a:t>b) injury or death</a:t>
            </a:r>
            <a:endParaRPr sz="2400">
              <a:solidFill>
                <a:schemeClr val="dk1"/>
              </a:solidFill>
              <a:latin typeface="Calibri"/>
              <a:ea typeface="Calibri"/>
              <a:cs typeface="Calibri"/>
              <a:sym typeface="Calibri"/>
            </a:endParaRPr>
          </a:p>
        </p:txBody>
      </p:sp>
      <p:sp>
        <p:nvSpPr>
          <p:cNvPr id="106" name="Google Shape;106;p20"/>
          <p:cNvSpPr/>
          <p:nvPr/>
        </p:nvSpPr>
        <p:spPr>
          <a:xfrm>
            <a:off x="791800" y="87475"/>
            <a:ext cx="7680600" cy="392400"/>
          </a:xfrm>
          <a:prstGeom prst="rect">
            <a:avLst/>
          </a:prstGeom>
          <a:noFill/>
          <a:ln>
            <a:noFill/>
          </a:ln>
        </p:spPr>
        <p:txBody>
          <a:bodyPr anchorCtr="0" anchor="t" bIns="45700" lIns="91425" spcFirstLastPara="1" rIns="91425" wrap="square" tIns="45700">
            <a:noAutofit/>
          </a:bodyPr>
          <a:lstStyle/>
          <a:p>
            <a:pPr indent="-152400" lvl="0" marL="152400" rtl="0" algn="l">
              <a:lnSpc>
                <a:spcPct val="115000"/>
              </a:lnSpc>
              <a:spcBef>
                <a:spcPts val="0"/>
              </a:spcBef>
              <a:spcAft>
                <a:spcPts val="0"/>
              </a:spcAft>
              <a:buSzPts val="1100"/>
              <a:buNone/>
            </a:pPr>
            <a:r>
              <a:rPr b="1" lang="uk" sz="2100">
                <a:solidFill>
                  <a:schemeClr val="dk1"/>
                </a:solidFill>
                <a:latin typeface="Times New Roman"/>
                <a:ea typeface="Times New Roman"/>
                <a:cs typeface="Times New Roman"/>
                <a:sym typeface="Times New Roman"/>
              </a:rPr>
              <a:t>The main factors of financial losses due to security breaches</a:t>
            </a:r>
            <a:endParaRPr b="1" sz="2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6"/>
          <p:cNvSpPr txBox="1"/>
          <p:nvPr>
            <p:ph type="title"/>
          </p:nvPr>
        </p:nvSpPr>
        <p:spPr>
          <a:xfrm>
            <a:off x="311700" y="445025"/>
            <a:ext cx="3143100" cy="17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2900">
                <a:latin typeface="Times New Roman"/>
                <a:ea typeface="Times New Roman"/>
                <a:cs typeface="Times New Roman"/>
                <a:sym typeface="Times New Roman"/>
              </a:rPr>
              <a:t>Security countermeasures</a:t>
            </a:r>
            <a:endParaRPr sz="4500"/>
          </a:p>
        </p:txBody>
      </p:sp>
      <p:pic>
        <p:nvPicPr>
          <p:cNvPr id="326" name="Google Shape;326;p56"/>
          <p:cNvPicPr preferRelativeResize="0"/>
          <p:nvPr/>
        </p:nvPicPr>
        <p:blipFill>
          <a:blip r:embed="rId3">
            <a:alphaModFix/>
          </a:blip>
          <a:stretch>
            <a:fillRect/>
          </a:stretch>
        </p:blipFill>
        <p:spPr>
          <a:xfrm>
            <a:off x="3999283" y="225733"/>
            <a:ext cx="4531175" cy="4561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7931"/>
              <a:buFont typeface="Arial"/>
              <a:buNone/>
            </a:pPr>
            <a:r>
              <a:rPr lang="uk" sz="2900">
                <a:latin typeface="Times New Roman"/>
                <a:ea typeface="Times New Roman"/>
                <a:cs typeface="Times New Roman"/>
                <a:sym typeface="Times New Roman"/>
              </a:rPr>
              <a:t>Security countermeasures</a:t>
            </a:r>
            <a:endParaRPr sz="4500"/>
          </a:p>
          <a:p>
            <a:pPr indent="0" lvl="0" marL="0" rtl="0" algn="l">
              <a:spcBef>
                <a:spcPts val="0"/>
              </a:spcBef>
              <a:spcAft>
                <a:spcPts val="0"/>
              </a:spcAft>
              <a:buNone/>
            </a:pPr>
            <a:r>
              <a:t/>
            </a:r>
            <a:endParaRPr/>
          </a:p>
        </p:txBody>
      </p:sp>
      <p:pic>
        <p:nvPicPr>
          <p:cNvPr id="332" name="Google Shape;332;p57"/>
          <p:cNvPicPr preferRelativeResize="0"/>
          <p:nvPr/>
        </p:nvPicPr>
        <p:blipFill>
          <a:blip r:embed="rId3">
            <a:alphaModFix/>
          </a:blip>
          <a:stretch>
            <a:fillRect/>
          </a:stretch>
        </p:blipFill>
        <p:spPr>
          <a:xfrm>
            <a:off x="445013" y="1276563"/>
            <a:ext cx="7775700" cy="2923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idx="1" type="body"/>
          </p:nvPr>
        </p:nvSpPr>
        <p:spPr>
          <a:xfrm>
            <a:off x="467544" y="735546"/>
            <a:ext cx="8229600" cy="339447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1200"/>
              </a:spcAft>
              <a:buClr>
                <a:schemeClr val="dk1"/>
              </a:buClr>
              <a:buSzPts val="2400"/>
              <a:buNone/>
            </a:pPr>
            <a:r>
              <a:rPr lang="uk" sz="2400">
                <a:solidFill>
                  <a:schemeClr val="dk1"/>
                </a:solidFill>
              </a:rPr>
              <a:t>Probability of occurrence of incident</a:t>
            </a:r>
            <a:endParaRPr/>
          </a:p>
        </p:txBody>
      </p:sp>
      <p:pic>
        <p:nvPicPr>
          <p:cNvPr descr="image4" id="339" name="Google Shape;339;p58"/>
          <p:cNvPicPr preferRelativeResize="0"/>
          <p:nvPr/>
        </p:nvPicPr>
        <p:blipFill rotWithShape="1">
          <a:blip r:embed="rId3">
            <a:alphaModFix/>
          </a:blip>
          <a:srcRect b="0" l="0" r="0" t="0"/>
          <a:stretch/>
        </p:blipFill>
        <p:spPr>
          <a:xfrm>
            <a:off x="395536" y="1329612"/>
            <a:ext cx="6393904" cy="3024336"/>
          </a:xfrm>
          <a:prstGeom prst="rect">
            <a:avLst/>
          </a:prstGeom>
          <a:noFill/>
          <a:ln>
            <a:noFill/>
          </a:ln>
        </p:spPr>
      </p:pic>
    </p:spTree>
  </p:cSld>
  <p:clrMapOvr>
    <a:masterClrMapping/>
  </p:clrMapOvr>
  <mc:AlternateContent>
    <mc:Choice Requires="p14">
      <p:transition spd="slow" p14:dur="1700">
        <p14:gallery dir="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436180" y="57150"/>
            <a:ext cx="8403000" cy="514200"/>
          </a:xfrm>
          <a:prstGeom prst="rect">
            <a:avLst/>
          </a:prstGeom>
        </p:spPr>
        <p:txBody>
          <a:bodyPr anchorCtr="0" anchor="ctr" bIns="45700" lIns="91425" spcFirstLastPara="1" rIns="91425" wrap="square" tIns="45700">
            <a:noAutofit/>
          </a:bodyPr>
          <a:lstStyle/>
          <a:p>
            <a:pPr indent="457200" lvl="0" marL="0" rtl="0" algn="l">
              <a:lnSpc>
                <a:spcPct val="115000"/>
              </a:lnSpc>
              <a:spcBef>
                <a:spcPts val="0"/>
              </a:spcBef>
              <a:spcAft>
                <a:spcPts val="0"/>
              </a:spcAft>
              <a:buNone/>
            </a:pPr>
            <a:r>
              <a:rPr lang="uk" sz="2800">
                <a:solidFill>
                  <a:schemeClr val="dk1"/>
                </a:solidFill>
                <a:latin typeface="Times New Roman"/>
                <a:ea typeface="Times New Roman"/>
                <a:cs typeface="Times New Roman"/>
                <a:sym typeface="Times New Roman"/>
              </a:rPr>
              <a:t>Integrating security measures</a:t>
            </a:r>
            <a:endParaRPr sz="4600"/>
          </a:p>
        </p:txBody>
      </p:sp>
      <p:pic>
        <p:nvPicPr>
          <p:cNvPr id="345" name="Google Shape;345;p59"/>
          <p:cNvPicPr preferRelativeResize="0"/>
          <p:nvPr/>
        </p:nvPicPr>
        <p:blipFill>
          <a:blip r:embed="rId3">
            <a:alphaModFix/>
          </a:blip>
          <a:stretch>
            <a:fillRect/>
          </a:stretch>
        </p:blipFill>
        <p:spPr>
          <a:xfrm>
            <a:off x="45773" y="1510848"/>
            <a:ext cx="9052450" cy="1877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60"/>
          <p:cNvPicPr preferRelativeResize="0"/>
          <p:nvPr/>
        </p:nvPicPr>
        <p:blipFill rotWithShape="1">
          <a:blip r:embed="rId3">
            <a:alphaModFix/>
          </a:blip>
          <a:srcRect b="0" l="0" r="0" t="0"/>
          <a:stretch/>
        </p:blipFill>
        <p:spPr>
          <a:xfrm>
            <a:off x="0" y="571500"/>
            <a:ext cx="1834116" cy="1714500"/>
          </a:xfrm>
          <a:prstGeom prst="rect">
            <a:avLst/>
          </a:prstGeom>
          <a:noFill/>
          <a:ln>
            <a:noFill/>
          </a:ln>
        </p:spPr>
      </p:pic>
      <p:sp>
        <p:nvSpPr>
          <p:cNvPr id="352" name="Google Shape;352;p60"/>
          <p:cNvSpPr txBox="1"/>
          <p:nvPr/>
        </p:nvSpPr>
        <p:spPr>
          <a:xfrm>
            <a:off x="179512" y="141480"/>
            <a:ext cx="8640960" cy="4104455"/>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uk" sz="2200">
                <a:solidFill>
                  <a:srgbClr val="205867"/>
                </a:solidFill>
                <a:latin typeface="Calibri"/>
                <a:ea typeface="Calibri"/>
                <a:cs typeface="Calibri"/>
                <a:sym typeface="Calibri"/>
              </a:rPr>
              <a:t>Typical activities for discovery and the immediate response to the data breach:</a:t>
            </a:r>
            <a:endParaRPr b="1" sz="2200">
              <a:solidFill>
                <a:srgbClr val="205867"/>
              </a:solidFill>
              <a:latin typeface="Calibri"/>
              <a:ea typeface="Calibri"/>
              <a:cs typeface="Calibri"/>
              <a:sym typeface="Calibri"/>
            </a:endParaRPr>
          </a:p>
          <a:p>
            <a:pPr indent="-419100" lvl="0" marL="457200" marR="0" rtl="0" algn="just">
              <a:spcBef>
                <a:spcPts val="0"/>
              </a:spcBef>
              <a:spcAft>
                <a:spcPts val="0"/>
              </a:spcAft>
              <a:buClr>
                <a:schemeClr val="dk1"/>
              </a:buClr>
              <a:buSzPts val="2200"/>
              <a:buFont typeface="Arial"/>
              <a:buChar char="•"/>
            </a:pPr>
            <a:r>
              <a:rPr lang="uk" sz="2200">
                <a:solidFill>
                  <a:schemeClr val="dk1"/>
                </a:solidFill>
                <a:latin typeface="Calibri"/>
                <a:ea typeface="Calibri"/>
                <a:cs typeface="Calibri"/>
                <a:sym typeface="Calibri"/>
              </a:rPr>
              <a:t>Conducting investigations and forensics to determine the root cause of the data breach</a:t>
            </a:r>
            <a:endParaRPr sz="22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2200"/>
              <a:buFont typeface="Arial"/>
              <a:buChar char="•"/>
            </a:pPr>
            <a:r>
              <a:rPr lang="uk" sz="2200">
                <a:solidFill>
                  <a:schemeClr val="dk1"/>
                </a:solidFill>
                <a:latin typeface="Calibri"/>
                <a:ea typeface="Calibri"/>
                <a:cs typeface="Calibri"/>
                <a:sym typeface="Calibri"/>
              </a:rPr>
              <a:t>Determining the probable victims of the data breach</a:t>
            </a:r>
            <a:endParaRPr sz="22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2200"/>
              <a:buFont typeface="Arial"/>
              <a:buChar char="•"/>
            </a:pPr>
            <a:r>
              <a:rPr lang="uk" sz="2200">
                <a:solidFill>
                  <a:schemeClr val="dk1"/>
                </a:solidFill>
                <a:latin typeface="Calibri"/>
                <a:ea typeface="Calibri"/>
                <a:cs typeface="Calibri"/>
                <a:sym typeface="Calibri"/>
              </a:rPr>
              <a:t>Organizing the incident response team</a:t>
            </a:r>
            <a:endParaRPr sz="22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2200"/>
              <a:buFont typeface="Arial"/>
              <a:buChar char="•"/>
            </a:pPr>
            <a:r>
              <a:rPr lang="uk" sz="2200">
                <a:solidFill>
                  <a:schemeClr val="dk1"/>
                </a:solidFill>
                <a:latin typeface="Calibri"/>
                <a:ea typeface="Calibri"/>
                <a:cs typeface="Calibri"/>
                <a:sym typeface="Calibri"/>
              </a:rPr>
              <a:t>Conducting communication and public relations outreach</a:t>
            </a:r>
            <a:endParaRPr sz="22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2200"/>
              <a:buFont typeface="Arial"/>
              <a:buChar char="•"/>
            </a:pPr>
            <a:r>
              <a:rPr lang="uk" sz="2200">
                <a:solidFill>
                  <a:schemeClr val="dk1"/>
                </a:solidFill>
                <a:latin typeface="Calibri"/>
                <a:ea typeface="Calibri"/>
                <a:cs typeface="Calibri"/>
                <a:sym typeface="Calibri"/>
              </a:rPr>
              <a:t>Preparing notice documents and other required disclosures to data breach victims and regulators</a:t>
            </a:r>
            <a:endParaRPr sz="22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2200"/>
              <a:buFont typeface="Arial"/>
              <a:buChar char="•"/>
            </a:pPr>
            <a:r>
              <a:rPr lang="uk" sz="2200">
                <a:solidFill>
                  <a:schemeClr val="dk1"/>
                </a:solidFill>
                <a:latin typeface="Calibri"/>
                <a:ea typeface="Calibri"/>
                <a:cs typeface="Calibri"/>
                <a:sym typeface="Calibri"/>
              </a:rPr>
              <a:t>Implementing call center procedures and specialized training</a:t>
            </a:r>
            <a:endParaRPr sz="22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61"/>
          <p:cNvPicPr preferRelativeResize="0"/>
          <p:nvPr/>
        </p:nvPicPr>
        <p:blipFill rotWithShape="1">
          <a:blip r:embed="rId3">
            <a:alphaModFix/>
          </a:blip>
          <a:srcRect b="0" l="0" r="0" t="0"/>
          <a:stretch/>
        </p:blipFill>
        <p:spPr>
          <a:xfrm>
            <a:off x="0" y="571500"/>
            <a:ext cx="1834116" cy="1714500"/>
          </a:xfrm>
          <a:prstGeom prst="rect">
            <a:avLst/>
          </a:prstGeom>
          <a:noFill/>
          <a:ln>
            <a:noFill/>
          </a:ln>
        </p:spPr>
      </p:pic>
      <p:sp>
        <p:nvSpPr>
          <p:cNvPr id="359" name="Google Shape;359;p61"/>
          <p:cNvSpPr txBox="1"/>
          <p:nvPr/>
        </p:nvSpPr>
        <p:spPr>
          <a:xfrm>
            <a:off x="179500" y="141476"/>
            <a:ext cx="8640900" cy="36357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uk" sz="2400">
                <a:solidFill>
                  <a:srgbClr val="215968"/>
                </a:solidFill>
                <a:latin typeface="Calibri"/>
                <a:ea typeface="Calibri"/>
                <a:cs typeface="Calibri"/>
                <a:sym typeface="Calibri"/>
              </a:rPr>
              <a:t>activities conducted in the aftermath of discovering the data breach:</a:t>
            </a:r>
            <a:endParaRPr b="1" sz="2400">
              <a:solidFill>
                <a:srgbClr val="215968"/>
              </a:solidFill>
              <a:latin typeface="Calibri"/>
              <a:ea typeface="Calibri"/>
              <a:cs typeface="Calibri"/>
              <a:sym typeface="Calibri"/>
            </a:endParaRPr>
          </a:p>
          <a:p>
            <a:pPr indent="-406400" lvl="0" marL="457200" marR="0" rtl="0" algn="l">
              <a:spcBef>
                <a:spcPts val="0"/>
              </a:spcBef>
              <a:spcAft>
                <a:spcPts val="0"/>
              </a:spcAft>
              <a:buClr>
                <a:schemeClr val="dk1"/>
              </a:buClr>
              <a:buSzPts val="2400"/>
              <a:buChar char="•"/>
            </a:pPr>
            <a:r>
              <a:rPr b="1" lang="uk" sz="2400">
                <a:solidFill>
                  <a:schemeClr val="dk1"/>
                </a:solidFill>
                <a:latin typeface="Calibri"/>
                <a:ea typeface="Calibri"/>
                <a:cs typeface="Calibri"/>
                <a:sym typeface="Calibri"/>
              </a:rPr>
              <a:t>Audit and consulting services</a:t>
            </a:r>
            <a:endParaRPr b="1" sz="24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400"/>
              <a:buChar char="•"/>
            </a:pPr>
            <a:r>
              <a:rPr b="1" lang="uk" sz="2400">
                <a:solidFill>
                  <a:schemeClr val="dk1"/>
                </a:solidFill>
                <a:latin typeface="Calibri"/>
                <a:ea typeface="Calibri"/>
                <a:cs typeface="Calibri"/>
                <a:sym typeface="Calibri"/>
              </a:rPr>
              <a:t>Legal services for defense</a:t>
            </a:r>
            <a:endParaRPr b="1" sz="24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400"/>
              <a:buChar char="•"/>
            </a:pPr>
            <a:r>
              <a:rPr b="1" lang="uk" sz="2400">
                <a:solidFill>
                  <a:schemeClr val="dk1"/>
                </a:solidFill>
                <a:latin typeface="Calibri"/>
                <a:ea typeface="Calibri"/>
                <a:cs typeface="Calibri"/>
                <a:sym typeface="Calibri"/>
              </a:rPr>
              <a:t>Free or discounted services to victims of the breach</a:t>
            </a:r>
            <a:endParaRPr b="1" sz="24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400"/>
              <a:buChar char="•"/>
            </a:pPr>
            <a:r>
              <a:rPr b="1" lang="uk" sz="2400">
                <a:solidFill>
                  <a:schemeClr val="dk1"/>
                </a:solidFill>
                <a:latin typeface="Calibri"/>
                <a:ea typeface="Calibri"/>
                <a:cs typeface="Calibri"/>
                <a:sym typeface="Calibri"/>
              </a:rPr>
              <a:t>Identity protection services</a:t>
            </a:r>
            <a:endParaRPr b="1" sz="24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400"/>
              <a:buChar char="•"/>
            </a:pPr>
            <a:r>
              <a:rPr b="1" lang="uk" sz="2400">
                <a:solidFill>
                  <a:schemeClr val="dk1"/>
                </a:solidFill>
                <a:latin typeface="Calibri"/>
                <a:ea typeface="Calibri"/>
                <a:cs typeface="Calibri"/>
                <a:sym typeface="Calibri"/>
              </a:rPr>
              <a:t>Lost customer business based on calculating customer churn</a:t>
            </a:r>
            <a:endParaRPr b="1" sz="24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400"/>
              <a:buChar char="•"/>
            </a:pPr>
            <a:r>
              <a:rPr b="1" lang="uk" sz="2400">
                <a:solidFill>
                  <a:schemeClr val="dk1"/>
                </a:solidFill>
                <a:latin typeface="Calibri"/>
                <a:ea typeface="Calibri"/>
                <a:cs typeface="Calibri"/>
                <a:sym typeface="Calibri"/>
              </a:rPr>
              <a:t>Customer acquisition and loyalty program costs</a:t>
            </a:r>
            <a:endParaRPr b="1"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b="1" sz="16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500"/>
                                        <p:tgtEl>
                                          <p:spTgt spid="3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2500">
                <a:latin typeface="Times New Roman"/>
                <a:ea typeface="Times New Roman"/>
                <a:cs typeface="Times New Roman"/>
                <a:sym typeface="Times New Roman"/>
              </a:rPr>
              <a:t>Cost range for mentioned activities</a:t>
            </a:r>
            <a:endParaRPr sz="4100"/>
          </a:p>
        </p:txBody>
      </p:sp>
      <p:sp>
        <p:nvSpPr>
          <p:cNvPr id="365" name="Google Shape;36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Clr>
                <a:schemeClr val="dk1"/>
              </a:buClr>
              <a:buSzPts val="1100"/>
              <a:buFont typeface="Arial"/>
              <a:buNone/>
            </a:pPr>
            <a:r>
              <a:rPr lang="uk" sz="2100">
                <a:solidFill>
                  <a:schemeClr val="dk1"/>
                </a:solidFill>
                <a:latin typeface="Times New Roman"/>
                <a:ea typeface="Times New Roman"/>
                <a:cs typeface="Times New Roman"/>
                <a:sym typeface="Times New Roman"/>
              </a:rPr>
              <a:t>•</a:t>
            </a:r>
            <a:r>
              <a:rPr lang="uk" sz="1600">
                <a:solidFill>
                  <a:schemeClr val="dk1"/>
                </a:solidFill>
                <a:latin typeface="Times New Roman"/>
                <a:ea typeface="Times New Roman"/>
                <a:cs typeface="Times New Roman"/>
                <a:sym typeface="Times New Roman"/>
              </a:rPr>
              <a:t>  </a:t>
            </a:r>
            <a:r>
              <a:rPr i="1" lang="uk" sz="2100">
                <a:solidFill>
                  <a:schemeClr val="dk1"/>
                </a:solidFill>
                <a:latin typeface="Times New Roman"/>
                <a:ea typeface="Times New Roman"/>
                <a:cs typeface="Times New Roman"/>
                <a:sym typeface="Times New Roman"/>
              </a:rPr>
              <a:t>Direct cost -</a:t>
            </a:r>
            <a:r>
              <a:rPr lang="uk" sz="2100">
                <a:solidFill>
                  <a:schemeClr val="dk1"/>
                </a:solidFill>
                <a:latin typeface="Times New Roman"/>
                <a:ea typeface="Times New Roman"/>
                <a:cs typeface="Times New Roman"/>
                <a:sym typeface="Times New Roman"/>
              </a:rPr>
              <a:t> the direct expense outlay to accomplish a given activity.</a:t>
            </a:r>
            <a:endParaRPr sz="21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2100">
                <a:solidFill>
                  <a:schemeClr val="dk1"/>
                </a:solidFill>
                <a:latin typeface="Times New Roman"/>
                <a:ea typeface="Times New Roman"/>
                <a:cs typeface="Times New Roman"/>
                <a:sym typeface="Times New Roman"/>
              </a:rPr>
              <a:t>•</a:t>
            </a:r>
            <a:r>
              <a:rPr lang="uk" sz="1600">
                <a:solidFill>
                  <a:schemeClr val="dk1"/>
                </a:solidFill>
                <a:latin typeface="Times New Roman"/>
                <a:ea typeface="Times New Roman"/>
                <a:cs typeface="Times New Roman"/>
                <a:sym typeface="Times New Roman"/>
              </a:rPr>
              <a:t> </a:t>
            </a:r>
            <a:r>
              <a:rPr i="1" lang="uk" sz="2100">
                <a:solidFill>
                  <a:schemeClr val="dk1"/>
                </a:solidFill>
                <a:latin typeface="Times New Roman"/>
                <a:ea typeface="Times New Roman"/>
                <a:cs typeface="Times New Roman"/>
                <a:sym typeface="Times New Roman"/>
              </a:rPr>
              <a:t>I</a:t>
            </a:r>
            <a:r>
              <a:rPr i="1" lang="uk" sz="2100">
                <a:solidFill>
                  <a:schemeClr val="dk1"/>
                </a:solidFill>
                <a:latin typeface="Times New Roman"/>
                <a:ea typeface="Times New Roman"/>
                <a:cs typeface="Times New Roman"/>
                <a:sym typeface="Times New Roman"/>
              </a:rPr>
              <a:t>ndirect cost -</a:t>
            </a:r>
            <a:r>
              <a:rPr lang="uk" sz="2100">
                <a:solidFill>
                  <a:schemeClr val="dk1"/>
                </a:solidFill>
                <a:latin typeface="Times New Roman"/>
                <a:ea typeface="Times New Roman"/>
                <a:cs typeface="Times New Roman"/>
                <a:sym typeface="Times New Roman"/>
              </a:rPr>
              <a:t> the amount of time, effort and other organizational resources spent, but not as a direct cash outlay.</a:t>
            </a:r>
            <a:endParaRPr sz="21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2100">
                <a:solidFill>
                  <a:schemeClr val="dk1"/>
                </a:solidFill>
                <a:latin typeface="Times New Roman"/>
                <a:ea typeface="Times New Roman"/>
                <a:cs typeface="Times New Roman"/>
                <a:sym typeface="Times New Roman"/>
              </a:rPr>
              <a:t>•</a:t>
            </a:r>
            <a:r>
              <a:rPr lang="uk" sz="1600">
                <a:solidFill>
                  <a:schemeClr val="dk1"/>
                </a:solidFill>
                <a:latin typeface="Times New Roman"/>
                <a:ea typeface="Times New Roman"/>
                <a:cs typeface="Times New Roman"/>
                <a:sym typeface="Times New Roman"/>
              </a:rPr>
              <a:t>  </a:t>
            </a:r>
            <a:r>
              <a:rPr i="1" lang="uk" sz="2100">
                <a:solidFill>
                  <a:schemeClr val="dk1"/>
                </a:solidFill>
                <a:latin typeface="Times New Roman"/>
                <a:ea typeface="Times New Roman"/>
                <a:cs typeface="Times New Roman"/>
                <a:sym typeface="Times New Roman"/>
              </a:rPr>
              <a:t>Opportunity cost -</a:t>
            </a:r>
            <a:r>
              <a:rPr lang="uk" sz="2100">
                <a:solidFill>
                  <a:schemeClr val="dk1"/>
                </a:solidFill>
                <a:latin typeface="Times New Roman"/>
                <a:ea typeface="Times New Roman"/>
                <a:cs typeface="Times New Roman"/>
                <a:sym typeface="Times New Roman"/>
              </a:rPr>
              <a:t> the cost resulting from lost business opportunities as a consequence of negative reputation effects after the breach has been reported to victims (and publicly revealed to the media).</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3"/>
          <p:cNvSpPr txBox="1"/>
          <p:nvPr>
            <p:ph idx="1" type="body"/>
          </p:nvPr>
        </p:nvSpPr>
        <p:spPr>
          <a:xfrm>
            <a:off x="467544" y="195486"/>
            <a:ext cx="8229600" cy="4806534"/>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464646"/>
              </a:buClr>
              <a:buSzPts val="3145"/>
              <a:buNone/>
            </a:pPr>
            <a:r>
              <a:t/>
            </a:r>
            <a:endParaRPr sz="2645">
              <a:solidFill>
                <a:srgbClr val="215968"/>
              </a:solidFill>
            </a:endParaRPr>
          </a:p>
          <a:p>
            <a:pPr indent="0" lvl="0" marL="0" rtl="0" algn="ctr">
              <a:lnSpc>
                <a:spcPct val="80000"/>
              </a:lnSpc>
              <a:spcBef>
                <a:spcPts val="646"/>
              </a:spcBef>
              <a:spcAft>
                <a:spcPts val="0"/>
              </a:spcAft>
              <a:buClr>
                <a:srgbClr val="464646"/>
              </a:buClr>
              <a:buSzPts val="3230"/>
              <a:buNone/>
            </a:pPr>
            <a:r>
              <a:t/>
            </a:r>
            <a:endParaRPr sz="2730">
              <a:solidFill>
                <a:srgbClr val="215968"/>
              </a:solidFill>
            </a:endParaRPr>
          </a:p>
          <a:p>
            <a:pPr indent="0" lvl="0" marL="0" rtl="0" algn="l">
              <a:lnSpc>
                <a:spcPct val="80000"/>
              </a:lnSpc>
              <a:spcBef>
                <a:spcPts val="476"/>
              </a:spcBef>
              <a:spcAft>
                <a:spcPts val="0"/>
              </a:spcAft>
              <a:buClr>
                <a:srgbClr val="215968"/>
              </a:buClr>
              <a:buSzPts val="2380"/>
              <a:buNone/>
            </a:pPr>
            <a:r>
              <a:rPr b="1" lang="uk" sz="1879">
                <a:solidFill>
                  <a:srgbClr val="215968"/>
                </a:solidFill>
              </a:rPr>
              <a:t>Expenditures associated with an organization’s data breach detection, response, containment and remediation:</a:t>
            </a:r>
            <a:endParaRPr sz="1300"/>
          </a:p>
          <a:p>
            <a:pPr indent="0" lvl="0" marL="0" rtl="0" algn="l">
              <a:lnSpc>
                <a:spcPct val="80000"/>
              </a:lnSpc>
              <a:spcBef>
                <a:spcPts val="476"/>
              </a:spcBef>
              <a:spcAft>
                <a:spcPts val="0"/>
              </a:spcAft>
              <a:buClr>
                <a:srgbClr val="464646"/>
              </a:buClr>
              <a:buSzPts val="2380"/>
              <a:buNone/>
            </a:pPr>
            <a:r>
              <a:t/>
            </a:r>
            <a:endParaRPr sz="1879"/>
          </a:p>
          <a:p>
            <a:pPr indent="-311150" lvl="0" marL="342900" rtl="0" algn="l">
              <a:lnSpc>
                <a:spcPct val="80000"/>
              </a:lnSpc>
              <a:spcBef>
                <a:spcPts val="476"/>
              </a:spcBef>
              <a:spcAft>
                <a:spcPts val="0"/>
              </a:spcAft>
              <a:buClr>
                <a:srgbClr val="464646"/>
              </a:buClr>
              <a:buSzPts val="1880"/>
              <a:buChar char="●"/>
            </a:pPr>
            <a:r>
              <a:rPr b="1" lang="uk" sz="1879"/>
              <a:t>Detection:</a:t>
            </a:r>
            <a:r>
              <a:rPr lang="uk" sz="1879"/>
              <a:t> Activities that enable a company to reasonably detect the breach of personal data either at risk or in motion.</a:t>
            </a:r>
            <a:endParaRPr sz="1879"/>
          </a:p>
          <a:p>
            <a:pPr indent="-311150" lvl="0" marL="342900" rtl="0" algn="l">
              <a:lnSpc>
                <a:spcPct val="80000"/>
              </a:lnSpc>
              <a:spcBef>
                <a:spcPts val="476"/>
              </a:spcBef>
              <a:spcAft>
                <a:spcPts val="0"/>
              </a:spcAft>
              <a:buClr>
                <a:srgbClr val="464646"/>
              </a:buClr>
              <a:buSzPts val="1880"/>
              <a:buChar char="●"/>
            </a:pPr>
            <a:r>
              <a:rPr b="1" lang="uk" sz="1879"/>
              <a:t>Escalation:</a:t>
            </a:r>
            <a:r>
              <a:rPr lang="uk" sz="1879"/>
              <a:t> Activities necessary to report the breach of protected information to appropriate personnel within a specified time period.</a:t>
            </a:r>
            <a:endParaRPr sz="1879"/>
          </a:p>
          <a:p>
            <a:pPr indent="-311150" lvl="0" marL="342900" rtl="0" algn="l">
              <a:lnSpc>
                <a:spcPct val="80000"/>
              </a:lnSpc>
              <a:spcBef>
                <a:spcPts val="476"/>
              </a:spcBef>
              <a:spcAft>
                <a:spcPts val="0"/>
              </a:spcAft>
              <a:buClr>
                <a:srgbClr val="464646"/>
              </a:buClr>
              <a:buSzPts val="1880"/>
              <a:buChar char="●"/>
            </a:pPr>
            <a:r>
              <a:rPr b="1" lang="uk" sz="1879"/>
              <a:t>Notification:</a:t>
            </a:r>
            <a:r>
              <a:rPr lang="uk" sz="1879"/>
              <a:t> Activities that enable the company to notify data subjects with a letter, telephone call, e-mail or general notice that personal information was lost or stolen.</a:t>
            </a:r>
            <a:endParaRPr sz="1879"/>
          </a:p>
          <a:p>
            <a:pPr indent="-311150" lvl="0" marL="342900" rtl="0" algn="l">
              <a:lnSpc>
                <a:spcPct val="80000"/>
              </a:lnSpc>
              <a:spcBef>
                <a:spcPts val="476"/>
              </a:spcBef>
              <a:spcAft>
                <a:spcPts val="0"/>
              </a:spcAft>
              <a:buClr>
                <a:srgbClr val="464646"/>
              </a:buClr>
              <a:buSzPts val="1880"/>
              <a:buChar char="●"/>
            </a:pPr>
            <a:r>
              <a:rPr b="1" lang="uk" sz="1879"/>
              <a:t>Post data breach</a:t>
            </a:r>
            <a:r>
              <a:rPr lang="uk" sz="1879"/>
              <a:t>: Activities to help victims of a breach communicate with the company to ask additional questions or obtain recommendations in order to minimize potential harms.</a:t>
            </a:r>
            <a:endParaRPr sz="2220"/>
          </a:p>
          <a:p>
            <a:pPr indent="0" lvl="1" marL="0" rtl="0" algn="just">
              <a:lnSpc>
                <a:spcPct val="80000"/>
              </a:lnSpc>
              <a:spcBef>
                <a:spcPts val="0"/>
              </a:spcBef>
              <a:spcAft>
                <a:spcPts val="0"/>
              </a:spcAft>
              <a:buClr>
                <a:srgbClr val="464646"/>
              </a:buClr>
              <a:buSzPts val="2720"/>
              <a:buNone/>
            </a:pPr>
            <a:r>
              <a:t/>
            </a:r>
            <a:endParaRPr b="1" sz="2220"/>
          </a:p>
          <a:p>
            <a:pPr indent="0" lvl="0" marL="0" rtl="0" algn="just">
              <a:lnSpc>
                <a:spcPct val="80000"/>
              </a:lnSpc>
              <a:spcBef>
                <a:spcPts val="0"/>
              </a:spcBef>
              <a:spcAft>
                <a:spcPts val="1200"/>
              </a:spcAft>
              <a:buClr>
                <a:srgbClr val="464646"/>
              </a:buClr>
              <a:buSzPts val="2125"/>
              <a:buNone/>
            </a:pPr>
            <a:r>
              <a:t/>
            </a:r>
            <a:endParaRPr b="1" sz="1625">
              <a:solidFill>
                <a:srgbClr val="005878"/>
              </a:solidFill>
            </a:endParaRPr>
          </a:p>
        </p:txBody>
      </p:sp>
    </p:spTree>
  </p:cSld>
  <p:clrMapOvr>
    <a:masterClrMapping/>
  </p:clrMapOvr>
  <mc:AlternateContent>
    <mc:Choice Requires="p14">
      <p:transition spd="slow" p14:dur="1700">
        <p14:gallery dir="l"/>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4"/>
          <p:cNvSpPr txBox="1"/>
          <p:nvPr>
            <p:ph type="title"/>
          </p:nvPr>
        </p:nvSpPr>
        <p:spPr>
          <a:xfrm>
            <a:off x="380999" y="1"/>
            <a:ext cx="7068000" cy="6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uk"/>
              <a:t>Detection and escalation expenditures </a:t>
            </a:r>
            <a:endParaRPr/>
          </a:p>
        </p:txBody>
      </p:sp>
      <p:sp>
        <p:nvSpPr>
          <p:cNvPr id="377" name="Google Shape;377;p64"/>
          <p:cNvSpPr txBox="1"/>
          <p:nvPr>
            <p:ph idx="1" type="body"/>
          </p:nvPr>
        </p:nvSpPr>
        <p:spPr>
          <a:xfrm>
            <a:off x="457200" y="1257300"/>
            <a:ext cx="7930200" cy="2978700"/>
          </a:xfrm>
          <a:prstGeom prst="rect">
            <a:avLst/>
          </a:prstGeom>
        </p:spPr>
        <p:txBody>
          <a:bodyPr anchorCtr="0" anchor="t" bIns="45700" lIns="91425" spcFirstLastPara="1" rIns="91425" wrap="square" tIns="45700">
            <a:normAutofit/>
          </a:bodyPr>
          <a:lstStyle/>
          <a:p>
            <a:pPr indent="457200" lvl="0" marL="0" rtl="0" algn="just">
              <a:spcBef>
                <a:spcPts val="0"/>
              </a:spcBef>
              <a:spcAft>
                <a:spcPts val="0"/>
              </a:spcAft>
              <a:buClr>
                <a:schemeClr val="dk1"/>
              </a:buClr>
              <a:buSzPts val="1100"/>
              <a:buFont typeface="Arial"/>
              <a:buNone/>
            </a:pPr>
            <a:r>
              <a:rPr lang="uk" sz="2500">
                <a:solidFill>
                  <a:schemeClr val="dk1"/>
                </a:solidFill>
                <a:latin typeface="Times New Roman"/>
                <a:ea typeface="Times New Roman"/>
                <a:cs typeface="Times New Roman"/>
                <a:sym typeface="Times New Roman"/>
              </a:rPr>
              <a:t>— Forensic and investigative activities</a:t>
            </a:r>
            <a:endParaRPr sz="25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2500">
                <a:solidFill>
                  <a:schemeClr val="dk1"/>
                </a:solidFill>
                <a:latin typeface="Times New Roman"/>
                <a:ea typeface="Times New Roman"/>
                <a:cs typeface="Times New Roman"/>
                <a:sym typeface="Times New Roman"/>
              </a:rPr>
              <a:t>— Assessment and audit services</a:t>
            </a:r>
            <a:endParaRPr sz="25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2500">
                <a:solidFill>
                  <a:schemeClr val="dk1"/>
                </a:solidFill>
                <a:latin typeface="Times New Roman"/>
                <a:ea typeface="Times New Roman"/>
                <a:cs typeface="Times New Roman"/>
                <a:sym typeface="Times New Roman"/>
              </a:rPr>
              <a:t>— Crisis management</a:t>
            </a:r>
            <a:endParaRPr sz="25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500">
                <a:solidFill>
                  <a:schemeClr val="dk1"/>
                </a:solidFill>
                <a:latin typeface="Times New Roman"/>
                <a:ea typeface="Times New Roman"/>
                <a:cs typeface="Times New Roman"/>
                <a:sym typeface="Times New Roman"/>
              </a:rPr>
              <a:t>— Communications to executives and boards</a:t>
            </a:r>
            <a:endParaRPr sz="4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5"/>
          <p:cNvSpPr txBox="1"/>
          <p:nvPr>
            <p:ph type="title"/>
          </p:nvPr>
        </p:nvSpPr>
        <p:spPr>
          <a:xfrm>
            <a:off x="380999" y="1"/>
            <a:ext cx="7068000" cy="6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uk"/>
              <a:t>Lost business </a:t>
            </a:r>
            <a:r>
              <a:rPr lang="uk"/>
              <a:t>expenditures </a:t>
            </a:r>
            <a:endParaRPr/>
          </a:p>
        </p:txBody>
      </p:sp>
      <p:sp>
        <p:nvSpPr>
          <p:cNvPr id="383" name="Google Shape;383;p65"/>
          <p:cNvSpPr txBox="1"/>
          <p:nvPr>
            <p:ph idx="1" type="body"/>
          </p:nvPr>
        </p:nvSpPr>
        <p:spPr>
          <a:xfrm>
            <a:off x="457200" y="1257300"/>
            <a:ext cx="7930200" cy="2978700"/>
          </a:xfrm>
          <a:prstGeom prst="rect">
            <a:avLst/>
          </a:prstGeom>
        </p:spPr>
        <p:txBody>
          <a:bodyPr anchorCtr="0" anchor="t" bIns="45700" lIns="91425" spcFirstLastPara="1" rIns="91425" wrap="square" tIns="45700">
            <a:normAutofit/>
          </a:bodyPr>
          <a:lstStyle/>
          <a:p>
            <a:pPr indent="457200" lvl="0" marL="0" rtl="0" algn="just">
              <a:spcBef>
                <a:spcPts val="0"/>
              </a:spcBef>
              <a:spcAft>
                <a:spcPts val="0"/>
              </a:spcAft>
              <a:buNone/>
            </a:pPr>
            <a:r>
              <a:rPr lang="uk" sz="2400">
                <a:solidFill>
                  <a:schemeClr val="dk1"/>
                </a:solidFill>
                <a:latin typeface="Times New Roman"/>
                <a:ea typeface="Times New Roman"/>
                <a:cs typeface="Times New Roman"/>
                <a:sym typeface="Times New Roman"/>
              </a:rPr>
              <a:t>— Business disruption and revenue losses from system downtime</a:t>
            </a:r>
            <a:endParaRPr sz="24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400">
                <a:solidFill>
                  <a:schemeClr val="dk1"/>
                </a:solidFill>
                <a:latin typeface="Times New Roman"/>
                <a:ea typeface="Times New Roman"/>
                <a:cs typeface="Times New Roman"/>
                <a:sym typeface="Times New Roman"/>
              </a:rPr>
              <a:t>— Cost of lost customers and acquiring new customers </a:t>
            </a:r>
            <a:endParaRPr sz="24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400">
                <a:solidFill>
                  <a:schemeClr val="dk1"/>
                </a:solidFill>
                <a:latin typeface="Times New Roman"/>
                <a:ea typeface="Times New Roman"/>
                <a:cs typeface="Times New Roman"/>
                <a:sym typeface="Times New Roman"/>
              </a:rPr>
              <a:t>— Reputation losses and diminished goodwill</a:t>
            </a:r>
            <a:endParaRPr sz="37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395536" y="249492"/>
            <a:ext cx="8280920" cy="432048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rPr b="0" i="0" lang="uk" sz="2700" u="none" cap="none" strike="noStrike">
                <a:solidFill>
                  <a:schemeClr val="dk1"/>
                </a:solidFill>
                <a:latin typeface="Calibri"/>
                <a:ea typeface="Calibri"/>
                <a:cs typeface="Calibri"/>
                <a:sym typeface="Calibri"/>
              </a:rPr>
              <a:t>Points made in favour of information security expenditure include: </a:t>
            </a:r>
            <a:endParaRPr b="0" i="0" sz="2700" u="none" cap="none" strike="noStrike">
              <a:solidFill>
                <a:schemeClr val="dk1"/>
              </a:solidFill>
              <a:latin typeface="Calibri"/>
              <a:ea typeface="Calibri"/>
              <a:cs typeface="Calibri"/>
              <a:sym typeface="Calibri"/>
            </a:endParaRPr>
          </a:p>
          <a:p>
            <a:pPr indent="0" lvl="0" marL="0" marR="0" rtl="0" algn="ctr">
              <a:lnSpc>
                <a:spcPct val="80000"/>
              </a:lnSpc>
              <a:spcBef>
                <a:spcPts val="0"/>
              </a:spcBef>
              <a:spcAft>
                <a:spcPts val="0"/>
              </a:spcAft>
              <a:buNone/>
            </a:pPr>
            <a:r>
              <a:t/>
            </a:r>
            <a:endParaRPr b="0" i="0" sz="2700" u="none" cap="none" strike="noStrike">
              <a:solidFill>
                <a:schemeClr val="dk1"/>
              </a:solidFill>
              <a:latin typeface="Calibri"/>
              <a:ea typeface="Calibri"/>
              <a:cs typeface="Calibri"/>
              <a:sym typeface="Calibri"/>
            </a:endParaRPr>
          </a:p>
          <a:p>
            <a:pPr indent="-527050" lvl="0" marL="571500" marR="0" rtl="0" algn="l">
              <a:lnSpc>
                <a:spcPct val="80000"/>
              </a:lnSpc>
              <a:spcBef>
                <a:spcPts val="0"/>
              </a:spcBef>
              <a:spcAft>
                <a:spcPts val="0"/>
              </a:spcAft>
              <a:buClr>
                <a:schemeClr val="dk1"/>
              </a:buClr>
              <a:buSzPts val="2700"/>
              <a:buFont typeface="Arial"/>
              <a:buChar char="•"/>
            </a:pPr>
            <a:r>
              <a:rPr b="0" i="0" lang="uk" sz="2700" u="none" cap="none" strike="noStrike">
                <a:solidFill>
                  <a:schemeClr val="dk1"/>
                </a:solidFill>
                <a:latin typeface="Calibri"/>
                <a:ea typeface="Calibri"/>
                <a:cs typeface="Calibri"/>
                <a:sym typeface="Calibri"/>
              </a:rPr>
              <a:t>Security represents a cost of doing business</a:t>
            </a:r>
            <a:endParaRPr b="0" i="0" sz="2700" u="none" cap="none" strike="noStrike">
              <a:solidFill>
                <a:schemeClr val="dk1"/>
              </a:solidFill>
              <a:latin typeface="Calibri"/>
              <a:ea typeface="Calibri"/>
              <a:cs typeface="Calibri"/>
              <a:sym typeface="Calibri"/>
            </a:endParaRPr>
          </a:p>
          <a:p>
            <a:pPr indent="-527050" lvl="0" marL="571500" marR="0" rtl="0" algn="l">
              <a:lnSpc>
                <a:spcPct val="80000"/>
              </a:lnSpc>
              <a:spcBef>
                <a:spcPts val="0"/>
              </a:spcBef>
              <a:spcAft>
                <a:spcPts val="0"/>
              </a:spcAft>
              <a:buClr>
                <a:schemeClr val="dk1"/>
              </a:buClr>
              <a:buSzPts val="2700"/>
              <a:buFont typeface="Arial"/>
              <a:buChar char="•"/>
            </a:pPr>
            <a:r>
              <a:rPr b="0" i="0" lang="uk" sz="2700" u="none" cap="none" strike="noStrike">
                <a:solidFill>
                  <a:schemeClr val="dk1"/>
                </a:solidFill>
                <a:latin typeface="Calibri"/>
                <a:ea typeface="Calibri"/>
                <a:cs typeface="Calibri"/>
                <a:sym typeface="Calibri"/>
              </a:rPr>
              <a:t>Security is akin to insurance costs</a:t>
            </a:r>
            <a:endParaRPr b="0" i="0" sz="2700" u="none" cap="none" strike="noStrike">
              <a:solidFill>
                <a:schemeClr val="dk1"/>
              </a:solidFill>
              <a:latin typeface="Calibri"/>
              <a:ea typeface="Calibri"/>
              <a:cs typeface="Calibri"/>
              <a:sym typeface="Calibri"/>
            </a:endParaRPr>
          </a:p>
          <a:p>
            <a:pPr indent="-527050" lvl="0" marL="571500" marR="0" rtl="0" algn="l">
              <a:lnSpc>
                <a:spcPct val="80000"/>
              </a:lnSpc>
              <a:spcBef>
                <a:spcPts val="0"/>
              </a:spcBef>
              <a:spcAft>
                <a:spcPts val="0"/>
              </a:spcAft>
              <a:buClr>
                <a:schemeClr val="dk1"/>
              </a:buClr>
              <a:buSzPts val="2700"/>
              <a:buFont typeface="Arial"/>
              <a:buChar char="•"/>
            </a:pPr>
            <a:r>
              <a:rPr b="0" i="0" lang="uk" sz="2700" u="none" cap="none" strike="noStrike">
                <a:solidFill>
                  <a:schemeClr val="dk1"/>
                </a:solidFill>
                <a:latin typeface="Calibri"/>
                <a:ea typeface="Calibri"/>
                <a:cs typeface="Calibri"/>
                <a:sym typeface="Calibri"/>
              </a:rPr>
              <a:t>New e-business revenue streams may depend on proper security</a:t>
            </a:r>
            <a:endParaRPr b="0" i="0" sz="2700" u="none" cap="none" strike="noStrike">
              <a:solidFill>
                <a:schemeClr val="dk1"/>
              </a:solidFill>
              <a:latin typeface="Calibri"/>
              <a:ea typeface="Calibri"/>
              <a:cs typeface="Calibri"/>
              <a:sym typeface="Calibri"/>
            </a:endParaRPr>
          </a:p>
          <a:p>
            <a:pPr indent="-527050" lvl="0" marL="571500" marR="0" rtl="0" algn="l">
              <a:lnSpc>
                <a:spcPct val="80000"/>
              </a:lnSpc>
              <a:spcBef>
                <a:spcPts val="0"/>
              </a:spcBef>
              <a:spcAft>
                <a:spcPts val="0"/>
              </a:spcAft>
              <a:buClr>
                <a:schemeClr val="dk1"/>
              </a:buClr>
              <a:buSzPts val="2700"/>
              <a:buFont typeface="Arial"/>
              <a:buChar char="•"/>
            </a:pPr>
            <a:r>
              <a:rPr b="0" i="0" lang="uk" sz="2700" u="none" cap="none" strike="noStrike">
                <a:solidFill>
                  <a:schemeClr val="dk1"/>
                </a:solidFill>
                <a:latin typeface="Calibri"/>
                <a:ea typeface="Calibri"/>
                <a:cs typeface="Calibri"/>
                <a:sym typeface="Calibri"/>
              </a:rPr>
              <a:t>Security is one aspect of risk management</a:t>
            </a:r>
            <a:endParaRPr b="0" i="0" sz="2700" u="none" cap="none" strike="noStrike">
              <a:solidFill>
                <a:schemeClr val="dk1"/>
              </a:solidFill>
              <a:latin typeface="Calibri"/>
              <a:ea typeface="Calibri"/>
              <a:cs typeface="Calibri"/>
              <a:sym typeface="Calibri"/>
            </a:endParaRPr>
          </a:p>
          <a:p>
            <a:pPr indent="-527050" lvl="0" marL="571500" marR="0" rtl="0" algn="l">
              <a:lnSpc>
                <a:spcPct val="80000"/>
              </a:lnSpc>
              <a:spcBef>
                <a:spcPts val="0"/>
              </a:spcBef>
              <a:spcAft>
                <a:spcPts val="0"/>
              </a:spcAft>
              <a:buClr>
                <a:schemeClr val="dk1"/>
              </a:buClr>
              <a:buSzPts val="2700"/>
              <a:buFont typeface="Arial"/>
              <a:buChar char="•"/>
            </a:pPr>
            <a:r>
              <a:rPr b="0" i="0" lang="uk" sz="2700" u="none" cap="none" strike="noStrike">
                <a:solidFill>
                  <a:schemeClr val="dk1"/>
                </a:solidFill>
                <a:latin typeface="Calibri"/>
                <a:ea typeface="Calibri"/>
                <a:cs typeface="Calibri"/>
                <a:sym typeface="Calibri"/>
              </a:rPr>
              <a:t>Legal actions might result from failure to meet a general duty of care manifest as minimum security standards</a:t>
            </a:r>
            <a:endParaRPr sz="700"/>
          </a:p>
          <a:p>
            <a:pPr indent="-527050" lvl="0" marL="571500" marR="0" rtl="0" algn="l">
              <a:lnSpc>
                <a:spcPct val="80000"/>
              </a:lnSpc>
              <a:spcBef>
                <a:spcPts val="0"/>
              </a:spcBef>
              <a:spcAft>
                <a:spcPts val="0"/>
              </a:spcAft>
              <a:buClr>
                <a:schemeClr val="dk1"/>
              </a:buClr>
              <a:buSzPts val="2700"/>
              <a:buFont typeface="Arial"/>
              <a:buChar char="•"/>
            </a:pPr>
            <a:r>
              <a:rPr b="0" i="0" lang="uk" sz="2700" u="none" cap="none" strike="noStrike">
                <a:solidFill>
                  <a:schemeClr val="dk1"/>
                </a:solidFill>
                <a:latin typeface="Calibri"/>
                <a:ea typeface="Calibri"/>
                <a:cs typeface="Calibri"/>
                <a:sym typeface="Calibri"/>
              </a:rPr>
              <a:t>Security costs are reduced over time</a:t>
            </a:r>
            <a:endParaRPr sz="700"/>
          </a:p>
          <a:p>
            <a:pPr indent="-355600" lvl="0" marL="571500" marR="0" rtl="0" algn="l">
              <a:lnSpc>
                <a:spcPct val="80000"/>
              </a:lnSpc>
              <a:spcBef>
                <a:spcPts val="0"/>
              </a:spcBef>
              <a:spcAft>
                <a:spcPts val="0"/>
              </a:spcAft>
              <a:buClr>
                <a:schemeClr val="dk1"/>
              </a:buClr>
              <a:buSzPts val="3400"/>
              <a:buFont typeface="Arial"/>
              <a:buNone/>
            </a:pPr>
            <a:r>
              <a:t/>
            </a:r>
            <a:endParaRPr b="0" i="0" sz="270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None/>
            </a:pPr>
            <a:r>
              <a:t/>
            </a:r>
            <a:endParaRPr sz="2700">
              <a:solidFill>
                <a:schemeClr val="dk1"/>
              </a:solidFill>
              <a:latin typeface="Calibri"/>
              <a:ea typeface="Calibri"/>
              <a:cs typeface="Calibri"/>
              <a:sym typeface="Calibri"/>
            </a:endParaRPr>
          </a:p>
        </p:txBody>
      </p:sp>
      <p:sp>
        <p:nvSpPr>
          <p:cNvPr id="113" name="Google Shape;113;p21"/>
          <p:cNvSpPr/>
          <p:nvPr/>
        </p:nvSpPr>
        <p:spPr>
          <a:xfrm>
            <a:off x="8686800" y="3963364"/>
            <a:ext cx="457200" cy="72504"/>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uk" sz="1800">
                <a:solidFill>
                  <a:srgbClr val="FF6600"/>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6"/>
          <p:cNvSpPr txBox="1"/>
          <p:nvPr>
            <p:ph type="title"/>
          </p:nvPr>
        </p:nvSpPr>
        <p:spPr>
          <a:xfrm>
            <a:off x="380999" y="1"/>
            <a:ext cx="7068000" cy="6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uk"/>
              <a:t>Notification</a:t>
            </a:r>
            <a:r>
              <a:rPr lang="uk"/>
              <a:t> expenditures </a:t>
            </a:r>
            <a:endParaRPr/>
          </a:p>
        </p:txBody>
      </p:sp>
      <p:sp>
        <p:nvSpPr>
          <p:cNvPr id="389" name="Google Shape;389;p66"/>
          <p:cNvSpPr txBox="1"/>
          <p:nvPr>
            <p:ph idx="1" type="body"/>
          </p:nvPr>
        </p:nvSpPr>
        <p:spPr>
          <a:xfrm>
            <a:off x="457200" y="1257300"/>
            <a:ext cx="7930200" cy="2978700"/>
          </a:xfrm>
          <a:prstGeom prst="rect">
            <a:avLst/>
          </a:prstGeom>
        </p:spPr>
        <p:txBody>
          <a:bodyPr anchorCtr="0" anchor="t" bIns="45700" lIns="91425" spcFirstLastPara="1" rIns="91425" wrap="square" tIns="45700">
            <a:normAutofit/>
          </a:bodyPr>
          <a:lstStyle/>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Emails, letters, outbound calls or general notice to data subjects</a:t>
            </a:r>
            <a:endParaRPr sz="2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Determination of regulatory requirements</a:t>
            </a:r>
            <a:endParaRPr sz="2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Communication with regulators</a:t>
            </a:r>
            <a:endParaRPr sz="2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Engagement of outside experts</a:t>
            </a:r>
            <a:endParaRPr sz="34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7"/>
          <p:cNvSpPr txBox="1"/>
          <p:nvPr>
            <p:ph type="title"/>
          </p:nvPr>
        </p:nvSpPr>
        <p:spPr>
          <a:xfrm>
            <a:off x="380999" y="1"/>
            <a:ext cx="7068000" cy="6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uk"/>
              <a:t>Post-response</a:t>
            </a:r>
            <a:r>
              <a:rPr lang="uk"/>
              <a:t> expenditures </a:t>
            </a:r>
            <a:endParaRPr/>
          </a:p>
        </p:txBody>
      </p:sp>
      <p:sp>
        <p:nvSpPr>
          <p:cNvPr id="395" name="Google Shape;395;p67"/>
          <p:cNvSpPr txBox="1"/>
          <p:nvPr>
            <p:ph idx="1" type="body"/>
          </p:nvPr>
        </p:nvSpPr>
        <p:spPr>
          <a:xfrm>
            <a:off x="457200" y="1257300"/>
            <a:ext cx="7930200" cy="2978700"/>
          </a:xfrm>
          <a:prstGeom prst="rect">
            <a:avLst/>
          </a:prstGeom>
        </p:spPr>
        <p:txBody>
          <a:bodyPr anchorCtr="0" anchor="t" bIns="45700" lIns="91425" spcFirstLastPara="1" rIns="91425" wrap="square" tIns="45700">
            <a:normAutofit/>
          </a:bodyPr>
          <a:lstStyle/>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Help desk and inbound communications</a:t>
            </a:r>
            <a:endParaRPr sz="2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Credit monitoring and identity protection services</a:t>
            </a:r>
            <a:endParaRPr sz="2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Issuing new accounts or credit cards</a:t>
            </a:r>
            <a:endParaRPr sz="2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Legal expenditures</a:t>
            </a:r>
            <a:endParaRPr sz="2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Product discounts</a:t>
            </a:r>
            <a:endParaRPr sz="22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2200">
                <a:solidFill>
                  <a:schemeClr val="dk1"/>
                </a:solidFill>
                <a:latin typeface="Times New Roman"/>
                <a:ea typeface="Times New Roman"/>
                <a:cs typeface="Times New Roman"/>
                <a:sym typeface="Times New Roman"/>
              </a:rPr>
              <a:t>— Regulatory fines</a:t>
            </a:r>
            <a:endParaRPr sz="3400">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8"/>
          <p:cNvSpPr txBox="1"/>
          <p:nvPr>
            <p:ph type="title"/>
          </p:nvPr>
        </p:nvSpPr>
        <p:spPr>
          <a:xfrm>
            <a:off x="380999" y="1"/>
            <a:ext cx="7068000" cy="6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uk"/>
              <a:t>References</a:t>
            </a:r>
            <a:endParaRPr/>
          </a:p>
        </p:txBody>
      </p:sp>
      <p:sp>
        <p:nvSpPr>
          <p:cNvPr id="401" name="Google Shape;401;p68"/>
          <p:cNvSpPr txBox="1"/>
          <p:nvPr>
            <p:ph idx="1" type="body"/>
          </p:nvPr>
        </p:nvSpPr>
        <p:spPr>
          <a:xfrm>
            <a:off x="244400" y="1168425"/>
            <a:ext cx="8206200" cy="2978700"/>
          </a:xfrm>
          <a:prstGeom prst="rect">
            <a:avLst/>
          </a:prstGeom>
        </p:spPr>
        <p:txBody>
          <a:bodyPr anchorCtr="0" anchor="t" bIns="45700" lIns="91425" spcFirstLastPara="1" rIns="91425" wrap="square" tIns="45700">
            <a:normAutofit/>
          </a:bodyPr>
          <a:lstStyle/>
          <a:p>
            <a:pPr indent="457200" lvl="0" marL="0" rtl="0" algn="just">
              <a:spcBef>
                <a:spcPts val="0"/>
              </a:spcBef>
              <a:spcAft>
                <a:spcPts val="0"/>
              </a:spcAft>
              <a:buClr>
                <a:schemeClr val="dk1"/>
              </a:buClr>
              <a:buSzPts val="1100"/>
              <a:buFont typeface="Arial"/>
              <a:buNone/>
            </a:pPr>
            <a:r>
              <a:rPr lang="uk" sz="1500">
                <a:solidFill>
                  <a:schemeClr val="dk1"/>
                </a:solidFill>
                <a:latin typeface="Times New Roman"/>
                <a:ea typeface="Times New Roman"/>
                <a:cs typeface="Times New Roman"/>
                <a:sym typeface="Times New Roman"/>
              </a:rPr>
              <a:t>L. A. Gordon and M. P. Loeb. The economics of information security investment. ACM Trans. Inf. Syst. Secur., 5(4):438–457, 2002.</a:t>
            </a:r>
            <a:endParaRPr sz="15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1500">
                <a:solidFill>
                  <a:schemeClr val="dk1"/>
                </a:solidFill>
                <a:latin typeface="Times New Roman"/>
                <a:ea typeface="Times New Roman"/>
                <a:cs typeface="Times New Roman"/>
                <a:sym typeface="Times New Roman"/>
              </a:rPr>
              <a:t>Security Attribute Evaluation Method: A Cost-Benefit Approach Shawn A. Butler, Computer Science Department, Carnegie Mellon University, 2002.</a:t>
            </a:r>
            <a:endParaRPr sz="15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1500">
                <a:solidFill>
                  <a:schemeClr val="dk1"/>
                </a:solidFill>
                <a:latin typeface="Times New Roman"/>
                <a:ea typeface="Times New Roman"/>
                <a:cs typeface="Times New Roman"/>
                <a:sym typeface="Times New Roman"/>
              </a:rPr>
              <a:t>Cost-Benefit Analysis for Network Intrusion Detection Systems Huaqiang Wei, Deborah Frinke et al. Centre for Secure and Dependable Software, University of Idaho. In Proceedings of the 28th Annual Computer Security Conference October 2001.</a:t>
            </a:r>
            <a:endParaRPr sz="15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1500">
                <a:solidFill>
                  <a:schemeClr val="dk1"/>
                </a:solidFill>
                <a:latin typeface="Times New Roman"/>
                <a:ea typeface="Times New Roman"/>
                <a:cs typeface="Times New Roman"/>
                <a:sym typeface="Times New Roman"/>
              </a:rPr>
              <a:t>2019 Cost of a Data Breach Report, Ponemon Institute, IBM Security</a:t>
            </a:r>
            <a:endParaRPr sz="15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1500">
                <a:solidFill>
                  <a:schemeClr val="dk1"/>
                </a:solidFill>
                <a:latin typeface="Times New Roman"/>
                <a:ea typeface="Times New Roman"/>
                <a:cs typeface="Times New Roman"/>
                <a:sym typeface="Times New Roman"/>
              </a:rPr>
              <a:t>2019 The Cost of Cybercrime, Accenture Security</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913700"/>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uk" sz="2100">
                <a:latin typeface="Times New Roman"/>
                <a:ea typeface="Times New Roman"/>
                <a:cs typeface="Times New Roman"/>
                <a:sym typeface="Times New Roman"/>
              </a:rPr>
              <a:t>Factors influencing the level of loss caused by the security incidents</a:t>
            </a:r>
            <a:endParaRPr sz="3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0" y="0"/>
            <a:ext cx="9144001" cy="4752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356386" y="-100614"/>
            <a:ext cx="8226875" cy="534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2200">
                <a:latin typeface="Times New Roman"/>
                <a:ea typeface="Times New Roman"/>
                <a:cs typeface="Times New Roman"/>
                <a:sym typeface="Times New Roman"/>
              </a:rPr>
              <a:t>Outcomes of security incidents</a:t>
            </a:r>
            <a:endParaRPr sz="3800"/>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Clr>
                <a:schemeClr val="dk1"/>
              </a:buClr>
              <a:buSzPts val="1100"/>
              <a:buFont typeface="Arial"/>
              <a:buNone/>
            </a:pPr>
            <a:r>
              <a:rPr lang="uk" sz="1900">
                <a:solidFill>
                  <a:schemeClr val="dk1"/>
                </a:solidFill>
                <a:latin typeface="Times New Roman"/>
                <a:ea typeface="Times New Roman"/>
                <a:cs typeface="Times New Roman"/>
                <a:sym typeface="Times New Roman"/>
              </a:rPr>
              <a:t>• revenue lost from e-commerce sites brought down for a time;</a:t>
            </a:r>
            <a:endParaRPr sz="19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1900">
                <a:solidFill>
                  <a:schemeClr val="dk1"/>
                </a:solidFill>
                <a:latin typeface="Times New Roman"/>
                <a:ea typeface="Times New Roman"/>
                <a:cs typeface="Times New Roman"/>
                <a:sym typeface="Times New Roman"/>
              </a:rPr>
              <a:t>• lost custom and good will from clients adversely affected;</a:t>
            </a:r>
            <a:endParaRPr sz="19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1900">
                <a:solidFill>
                  <a:schemeClr val="dk1"/>
                </a:solidFill>
                <a:latin typeface="Times New Roman"/>
                <a:ea typeface="Times New Roman"/>
                <a:cs typeface="Times New Roman"/>
                <a:sym typeface="Times New Roman"/>
              </a:rPr>
              <a:t>• overtime paid to IT staff and additional contractors working to bring systems back on line;</a:t>
            </a:r>
            <a:endParaRPr sz="19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1900">
                <a:solidFill>
                  <a:schemeClr val="dk1"/>
                </a:solidFill>
                <a:latin typeface="Times New Roman"/>
                <a:ea typeface="Times New Roman"/>
                <a:cs typeface="Times New Roman"/>
                <a:sym typeface="Times New Roman"/>
              </a:rPr>
              <a:t>• consulting fees paid to external specialists assisting with data recovery, repairs, forensics, legal work and so on;</a:t>
            </a:r>
            <a:endParaRPr sz="19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uk" sz="1900">
                <a:solidFill>
                  <a:schemeClr val="dk1"/>
                </a:solidFill>
                <a:latin typeface="Times New Roman"/>
                <a:ea typeface="Times New Roman"/>
                <a:cs typeface="Times New Roman"/>
                <a:sym typeface="Times New Roman"/>
              </a:rPr>
              <a:t>• damages to complainants suffering from cyber-crime or privacy infractions;</a:t>
            </a:r>
            <a:endParaRPr sz="19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rPr lang="uk" sz="1900">
                <a:solidFill>
                  <a:schemeClr val="dk1"/>
                </a:solidFill>
                <a:latin typeface="Times New Roman"/>
                <a:ea typeface="Times New Roman"/>
                <a:cs typeface="Times New Roman"/>
                <a:sym typeface="Times New Roman"/>
              </a:rPr>
              <a:t>• repair bills for physical damage that can result from cyberattacks in certain sectors, such as water and utilities.</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534253CD6344A82F5789CC138DDB8" ma:contentTypeVersion="3" ma:contentTypeDescription="Create a new document." ma:contentTypeScope="" ma:versionID="3467ed2b0ead57b4182046075dde1390">
  <xsd:schema xmlns:xsd="http://www.w3.org/2001/XMLSchema" xmlns:xs="http://www.w3.org/2001/XMLSchema" xmlns:p="http://schemas.microsoft.com/office/2006/metadata/properties" xmlns:ns2="244b0da1-45c2-48f0-b56e-d7887c085963" targetNamespace="http://schemas.microsoft.com/office/2006/metadata/properties" ma:root="true" ma:fieldsID="dcb16075f9fb0030298d8d11f5dec551" ns2:_="">
    <xsd:import namespace="244b0da1-45c2-48f0-b56e-d7887c0859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4b0da1-45c2-48f0-b56e-d7887c085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1BA47C-FCBD-479D-8BD3-7667BBF951E7}"/>
</file>

<file path=customXml/itemProps2.xml><?xml version="1.0" encoding="utf-8"?>
<ds:datastoreItem xmlns:ds="http://schemas.openxmlformats.org/officeDocument/2006/customXml" ds:itemID="{55AC6552-E899-4151-91D2-BC9DAF529CB2}"/>
</file>

<file path=customXml/itemProps3.xml><?xml version="1.0" encoding="utf-8"?>
<ds:datastoreItem xmlns:ds="http://schemas.openxmlformats.org/officeDocument/2006/customXml" ds:itemID="{2998679D-8305-4371-9076-F9CFE191EB9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0x010100B87534253CD6344A82F5789CC138DDB8</vt:lpwstr>
  </property>
</Properties>
</file>