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39" Type="http://schemas.openxmlformats.org/officeDocument/2006/relationships/slide" Target="slides/slide34.xml"/><Relationship Id="rId26" Type="http://schemas.openxmlformats.org/officeDocument/2006/relationships/slide" Target="slides/slide21.xml"/><Relationship Id="rId13" Type="http://schemas.openxmlformats.org/officeDocument/2006/relationships/slide" Target="slides/slide8.xml"/><Relationship Id="rId18" Type="http://schemas.openxmlformats.org/officeDocument/2006/relationships/slide" Target="slides/slide13.xml"/><Relationship Id="rId42" Type="http://schemas.openxmlformats.org/officeDocument/2006/relationships/slide" Target="slides/slide37.xml"/><Relationship Id="rId47" Type="http://schemas.openxmlformats.org/officeDocument/2006/relationships/slide" Target="slides/slide42.xml"/><Relationship Id="rId34" Type="http://schemas.openxmlformats.org/officeDocument/2006/relationships/slide" Target="slides/slide29.xml"/><Relationship Id="rId21" Type="http://schemas.openxmlformats.org/officeDocument/2006/relationships/slide" Target="slides/slide16.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slide" Target="slides/slide35.xml"/><Relationship Id="rId45" Type="http://schemas.openxmlformats.org/officeDocument/2006/relationships/slide" Target="slides/slide40.xml"/><Relationship Id="rId32" Type="http://schemas.openxmlformats.org/officeDocument/2006/relationships/slide" Target="slides/slide27.xml"/><Relationship Id="rId37" Type="http://schemas.openxmlformats.org/officeDocument/2006/relationships/slide" Target="slides/slide32.xml"/><Relationship Id="rId24" Type="http://schemas.openxmlformats.org/officeDocument/2006/relationships/slide" Target="slides/slide19.xml"/><Relationship Id="rId53" Type="http://schemas.openxmlformats.org/officeDocument/2006/relationships/slide" Target="slides/slide48.xml"/><Relationship Id="rId11" Type="http://schemas.openxmlformats.org/officeDocument/2006/relationships/slide" Target="slides/slide6.xml"/><Relationship Id="rId58" Type="http://schemas.openxmlformats.org/officeDocument/2006/relationships/slide" Target="slides/slide53.xml"/><Relationship Id="rId5" Type="http://schemas.openxmlformats.org/officeDocument/2006/relationships/notesMaster" Target="notesMasters/notesMaster1.xml"/><Relationship Id="rId61" Type="http://schemas.openxmlformats.org/officeDocument/2006/relationships/customXml" Target="../customXml/item3.xml"/><Relationship Id="rId19" Type="http://schemas.openxmlformats.org/officeDocument/2006/relationships/slide" Target="slides/slide14.xml"/><Relationship Id="rId43" Type="http://schemas.openxmlformats.org/officeDocument/2006/relationships/slide" Target="slides/slide38.xml"/><Relationship Id="rId48" Type="http://schemas.openxmlformats.org/officeDocument/2006/relationships/slide" Target="slides/slide43.xml"/><Relationship Id="rId30" Type="http://schemas.openxmlformats.org/officeDocument/2006/relationships/slide" Target="slides/slide25.xml"/><Relationship Id="rId35" Type="http://schemas.openxmlformats.org/officeDocument/2006/relationships/slide" Target="slides/slide30.xml"/><Relationship Id="rId22" Type="http://schemas.openxmlformats.org/officeDocument/2006/relationships/slide" Target="slides/slide17.xml"/><Relationship Id="rId27" Type="http://schemas.openxmlformats.org/officeDocument/2006/relationships/slide" Target="slides/slide22.xml"/><Relationship Id="rId56" Type="http://schemas.openxmlformats.org/officeDocument/2006/relationships/slide" Target="slides/slide51.xml"/><Relationship Id="rId14" Type="http://schemas.openxmlformats.org/officeDocument/2006/relationships/slide" Target="slides/slide9.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presProps" Target="presProps.xml"/><Relationship Id="rId46" Type="http://schemas.openxmlformats.org/officeDocument/2006/relationships/slide" Target="slides/slide41.xml"/><Relationship Id="rId33" Type="http://schemas.openxmlformats.org/officeDocument/2006/relationships/slide" Target="slides/slide28.xml"/><Relationship Id="rId38" Type="http://schemas.openxmlformats.org/officeDocument/2006/relationships/slide" Target="slides/slide33.xml"/><Relationship Id="rId25" Type="http://schemas.openxmlformats.org/officeDocument/2006/relationships/slide" Target="slides/slide20.xml"/><Relationship Id="rId12" Type="http://schemas.openxmlformats.org/officeDocument/2006/relationships/slide" Target="slides/slide7.xml"/><Relationship Id="rId17" Type="http://schemas.openxmlformats.org/officeDocument/2006/relationships/slide" Target="slides/slide12.xml"/><Relationship Id="rId59" Type="http://schemas.openxmlformats.org/officeDocument/2006/relationships/customXml" Target="../customXml/item1.xml"/><Relationship Id="rId41" Type="http://schemas.openxmlformats.org/officeDocument/2006/relationships/slide" Target="slides/slide36.xml"/><Relationship Id="rId20" Type="http://schemas.openxmlformats.org/officeDocument/2006/relationships/slide" Target="slides/slide15.xml"/><Relationship Id="rId54" Type="http://schemas.openxmlformats.org/officeDocument/2006/relationships/slide" Target="slides/slide49.xml"/><Relationship Id="rId1" Type="http://schemas.openxmlformats.org/officeDocument/2006/relationships/theme" Target="theme/theme2.xml"/><Relationship Id="rId6" Type="http://schemas.openxmlformats.org/officeDocument/2006/relationships/slide" Target="slides/slide1.xml"/><Relationship Id="rId49" Type="http://schemas.openxmlformats.org/officeDocument/2006/relationships/slide" Target="slides/slide44.xml"/><Relationship Id="rId36" Type="http://schemas.openxmlformats.org/officeDocument/2006/relationships/slide" Target="slides/slide31.xml"/><Relationship Id="rId23" Type="http://schemas.openxmlformats.org/officeDocument/2006/relationships/slide" Target="slides/slide18.xml"/><Relationship Id="rId28" Type="http://schemas.openxmlformats.org/officeDocument/2006/relationships/slide" Target="slides/slide23.xml"/><Relationship Id="rId57" Type="http://schemas.openxmlformats.org/officeDocument/2006/relationships/slide" Target="slides/slide52.xml"/><Relationship Id="rId15" Type="http://schemas.openxmlformats.org/officeDocument/2006/relationships/slide" Target="slides/slide10.xml"/><Relationship Id="rId44" Type="http://schemas.openxmlformats.org/officeDocument/2006/relationships/slide" Target="slides/slide39.xml"/><Relationship Id="rId31" Type="http://schemas.openxmlformats.org/officeDocument/2006/relationships/slide" Target="slides/slide26.xml"/><Relationship Id="rId52" Type="http://schemas.openxmlformats.org/officeDocument/2006/relationships/slide" Target="slides/slide47.xml"/><Relationship Id="rId10" Type="http://schemas.openxmlformats.org/officeDocument/2006/relationships/slide" Target="slides/slide5.xml"/><Relationship Id="rId60" Type="http://schemas.openxmlformats.org/officeDocument/2006/relationships/customXml" Target="../customXml/item2.xml"/><Relationship Id="rId4" Type="http://schemas.openxmlformats.org/officeDocument/2006/relationships/slideMaster" Target="slideMasters/slideMaster1.xml"/><Relationship Id="rId9"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5346f127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5346f127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5346f127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5346f127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5346f127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5346f127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5346f127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5346f127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5346f127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5346f127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5346f127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5346f127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5346f1278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5346f127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5346f127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5346f127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5346f1278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5346f1278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5346f1278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5346f1278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5346f127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5346f127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5346f127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5346f127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5346f127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5346f127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5346f127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5346f127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5346f1278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5346f1278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5346f1278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5346f1278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5346f1278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5346f1278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5346f1278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5346f1278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5346f1278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5346f1278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5346f1278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5346f1278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5346f1278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5346f1278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5346f127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5346f127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5346f1278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5346f1278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5346f1278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a5346f1278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a5346f1278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a5346f1278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a5346f1278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a5346f1278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5346f1278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a5346f1278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5346f1278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a5346f1278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5346f1278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a5346f1278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a5346f1278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a5346f1278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a5346f1278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a5346f1278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a5346f1278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a5346f1278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5346f1278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5346f1278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a5346f1278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a5346f1278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a5346f1278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a5346f1278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a5346f1278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a5346f1278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a5346f1278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a5346f1278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a5346f1278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a5346f1278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a5346f1278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a5346f1278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a5346f1278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a5346f1278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a5346f1278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a5346f1278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a5346f1278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a5346f1278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a5346f1278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a5346f1278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5346f1278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5346f1278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a5346f1278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a5346f1278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a5346f1278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a5346f1278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a5346f127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a5346f127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a5346f127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a5346f127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5346f1278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5346f1278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5346f1278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5346f1278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5346f127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5346f127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5346f127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5346f127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s://attack.mitre.org" TargetMode="External"/><Relationship Id="rId4" Type="http://schemas.openxmlformats.org/officeDocument/2006/relationships/hyperlink" Target="https://cve.mitre.org" TargetMode="External"/><Relationship Id="rId5" Type="http://schemas.openxmlformats.org/officeDocument/2006/relationships/hyperlink" Target="https://nvd.nist.gov/general" TargetMode="External"/><Relationship Id="rId6" Type="http://schemas.openxmlformats.org/officeDocument/2006/relationships/hyperlink" Target="https://zerodium.com" TargetMode="External"/><Relationship Id="rId7" Type="http://schemas.openxmlformats.org/officeDocument/2006/relationships/hyperlink" Target="https://www.trendmicro.com/vinfo/us/security/definition/exploit-ki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uk" sz="3600"/>
              <a:t>Threat models and</a:t>
            </a:r>
            <a:endParaRPr b="1" sz="3600"/>
          </a:p>
          <a:p>
            <a:pPr indent="0" lvl="0" marL="0" rtl="0" algn="ctr">
              <a:lnSpc>
                <a:spcPct val="115000"/>
              </a:lnSpc>
              <a:spcBef>
                <a:spcPts val="0"/>
              </a:spcBef>
              <a:spcAft>
                <a:spcPts val="0"/>
              </a:spcAft>
              <a:buNone/>
            </a:pPr>
            <a:r>
              <a:rPr b="1" lang="uk" sz="3600"/>
              <a:t>threat identifying methodologies</a:t>
            </a:r>
            <a:endParaRPr sz="36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uk"/>
              <a:t>Lecture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b="1" lang="uk" sz="2000">
                <a:solidFill>
                  <a:srgbClr val="1D1D1B"/>
                </a:solidFill>
              </a:rPr>
              <a:t>V</a:t>
            </a:r>
            <a:r>
              <a:rPr b="1" lang="uk" sz="2000">
                <a:solidFill>
                  <a:srgbClr val="1D1D1B"/>
                </a:solidFill>
              </a:rPr>
              <a:t>ulnerability lifecycle</a:t>
            </a:r>
            <a:endParaRPr b="1" sz="3000"/>
          </a:p>
        </p:txBody>
      </p:sp>
      <p:sp>
        <p:nvSpPr>
          <p:cNvPr id="105" name="Google Shape;10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uk">
                <a:solidFill>
                  <a:srgbClr val="1D1D1B"/>
                </a:solidFill>
              </a:rPr>
              <a:t>Certain events in the lifetime of a vulnerability and the time periods between such events can be significant in the sense that they may influence the risk.</a:t>
            </a:r>
            <a:endParaRPr>
              <a:solidFill>
                <a:srgbClr val="1D1D1B"/>
              </a:solidFill>
            </a:endParaRPr>
          </a:p>
          <a:p>
            <a:pPr indent="0" lvl="0" marL="0" rtl="0" algn="l">
              <a:spcBef>
                <a:spcPts val="1200"/>
              </a:spcBef>
              <a:spcAft>
                <a:spcPts val="0"/>
              </a:spcAft>
              <a:buNone/>
            </a:pPr>
            <a:r>
              <a:rPr lang="uk">
                <a:solidFill>
                  <a:srgbClr val="1D1D1B"/>
                </a:solidFill>
              </a:rPr>
              <a:t>For example, there are normally delays in identifying vulnerability and disclosure.</a:t>
            </a:r>
            <a:endParaRPr>
              <a:solidFill>
                <a:srgbClr val="1D1D1B"/>
              </a:solidFill>
            </a:endParaRPr>
          </a:p>
          <a:p>
            <a:pPr indent="0" lvl="0" marL="0" rtl="0" algn="l">
              <a:spcBef>
                <a:spcPts val="1200"/>
              </a:spcBef>
              <a:spcAft>
                <a:spcPts val="0"/>
              </a:spcAft>
              <a:buNone/>
            </a:pPr>
            <a:r>
              <a:rPr lang="uk">
                <a:solidFill>
                  <a:srgbClr val="1D1D1B"/>
                </a:solidFill>
              </a:rPr>
              <a:t>There are also cyclic events associated with the battle between attacker exploitation and defensive code patching.</a:t>
            </a:r>
            <a:endParaRPr>
              <a:solidFill>
                <a:srgbClr val="1D1D1B"/>
              </a:solidFill>
            </a:endParaRPr>
          </a:p>
          <a:p>
            <a:pPr indent="0" lvl="0" marL="0" rtl="0" algn="l">
              <a:spcBef>
                <a:spcPts val="1200"/>
              </a:spcBef>
              <a:spcAft>
                <a:spcPts val="0"/>
              </a:spcAft>
              <a:buNone/>
            </a:pPr>
            <a:r>
              <a:rPr lang="uk">
                <a:solidFill>
                  <a:srgbClr val="1D1D1B"/>
                </a:solidFill>
              </a:rPr>
              <a:t>This overall chronology is referred to as the vulnerability lifecycle</a:t>
            </a:r>
            <a:endParaRPr>
              <a:solidFill>
                <a:srgbClr val="1D1D1B"/>
              </a:solidFill>
            </a:endParaRPr>
          </a:p>
          <a:p>
            <a:pPr indent="0" lvl="0" marL="0" rtl="0" algn="l">
              <a:spcBef>
                <a:spcPts val="1200"/>
              </a:spcBef>
              <a:spcAft>
                <a:spcPts val="0"/>
              </a:spcAft>
              <a:buClr>
                <a:schemeClr val="dk1"/>
              </a:buClr>
              <a:buSzPts val="1100"/>
              <a:buFont typeface="Arial"/>
              <a:buNone/>
            </a:pPr>
            <a:r>
              <a:t/>
            </a:r>
            <a:endParaRPr>
              <a:solidFill>
                <a:srgbClr val="1D1D1B"/>
              </a:solidFill>
            </a:endParaRPr>
          </a:p>
          <a:p>
            <a:pPr indent="0" lvl="0" marL="0" rtl="0" algn="l">
              <a:spcBef>
                <a:spcPts val="12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idx="1" type="body"/>
          </p:nvPr>
        </p:nvSpPr>
        <p:spPr>
          <a:xfrm>
            <a:off x="311700" y="208125"/>
            <a:ext cx="8520600" cy="4360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uk">
                <a:solidFill>
                  <a:srgbClr val="1D1D1B"/>
                </a:solidFill>
              </a:rPr>
              <a:t>The s</a:t>
            </a:r>
            <a:r>
              <a:rPr b="1" lang="uk">
                <a:solidFill>
                  <a:srgbClr val="1D1D1B"/>
                </a:solidFill>
              </a:rPr>
              <a:t>everity of the impact </a:t>
            </a:r>
            <a:r>
              <a:rPr lang="uk">
                <a:solidFill>
                  <a:srgbClr val="1D1D1B"/>
                </a:solidFill>
              </a:rPr>
              <a:t>of a vulnerability is defined using the </a:t>
            </a:r>
            <a:r>
              <a:rPr b="1" lang="uk">
                <a:solidFill>
                  <a:srgbClr val="1D1D1B"/>
                </a:solidFill>
              </a:rPr>
              <a:t>Common Vulnerability Scoring System</a:t>
            </a:r>
            <a:r>
              <a:rPr lang="uk">
                <a:solidFill>
                  <a:srgbClr val="1D1D1B"/>
                </a:solidFill>
              </a:rPr>
              <a:t> (CVSS) maintained by the Forum of Incident Response and Security Teams (FIRST).</a:t>
            </a:r>
            <a:endParaRPr>
              <a:solidFill>
                <a:srgbClr val="1D1D1B"/>
              </a:solidFill>
            </a:endParaRPr>
          </a:p>
          <a:p>
            <a:pPr indent="0" lvl="0" marL="0" rtl="0" algn="l">
              <a:spcBef>
                <a:spcPts val="1200"/>
              </a:spcBef>
              <a:spcAft>
                <a:spcPts val="0"/>
              </a:spcAft>
              <a:buNone/>
            </a:pPr>
            <a:r>
              <a:rPr lang="uk">
                <a:solidFill>
                  <a:srgbClr val="1D1D1B"/>
                </a:solidFill>
              </a:rPr>
              <a:t>Vulnerabilities are associated with information technology systems and software packages; these can be categorised using the </a:t>
            </a:r>
            <a:r>
              <a:rPr b="1" lang="uk">
                <a:solidFill>
                  <a:srgbClr val="1D1D1B"/>
                </a:solidFill>
              </a:rPr>
              <a:t>Common Platform Enumeration</a:t>
            </a:r>
            <a:r>
              <a:rPr lang="uk">
                <a:solidFill>
                  <a:srgbClr val="1D1D1B"/>
                </a:solidFill>
              </a:rPr>
              <a:t> (CPE) database.</a:t>
            </a:r>
            <a:endParaRPr>
              <a:solidFill>
                <a:srgbClr val="1D1D1B"/>
              </a:solidFill>
            </a:endParaRPr>
          </a:p>
          <a:p>
            <a:pPr indent="0" lvl="0" marL="0" rtl="0" algn="l">
              <a:spcBef>
                <a:spcPts val="1200"/>
              </a:spcBef>
              <a:spcAft>
                <a:spcPts val="0"/>
              </a:spcAft>
              <a:buNone/>
            </a:pPr>
            <a:r>
              <a:rPr b="1" lang="uk">
                <a:solidFill>
                  <a:srgbClr val="1D1D1B"/>
                </a:solidFill>
              </a:rPr>
              <a:t>Exploits and Exploit Kits </a:t>
            </a:r>
            <a:r>
              <a:rPr lang="uk">
                <a:solidFill>
                  <a:srgbClr val="1D1D1B"/>
                </a:solidFill>
              </a:rPr>
              <a:t>are developed to take advantage of the vulnerabilities. Exploitable vulnerabilities are usually based on software weaknesses.</a:t>
            </a:r>
            <a:endParaRPr>
              <a:solidFill>
                <a:srgbClr val="1D1D1B"/>
              </a:solidFill>
            </a:endParaRPr>
          </a:p>
          <a:p>
            <a:pPr indent="0" lvl="0" marL="0" rtl="0" algn="l">
              <a:spcBef>
                <a:spcPts val="1200"/>
              </a:spcBef>
              <a:spcAft>
                <a:spcPts val="0"/>
              </a:spcAft>
              <a:buClr>
                <a:schemeClr val="dk1"/>
              </a:buClr>
              <a:buSzPts val="1100"/>
              <a:buFont typeface="Arial"/>
              <a:buNone/>
            </a:pPr>
            <a:r>
              <a:rPr lang="uk">
                <a:solidFill>
                  <a:srgbClr val="1D1D1B"/>
                </a:solidFill>
              </a:rPr>
              <a:t>Vulnerabilities can also be captured using CWETM (</a:t>
            </a:r>
            <a:r>
              <a:rPr b="1" lang="uk">
                <a:solidFill>
                  <a:srgbClr val="1D1D1B"/>
                </a:solidFill>
              </a:rPr>
              <a:t>Common Weakness Enumeration</a:t>
            </a:r>
            <a:r>
              <a:rPr lang="uk">
                <a:solidFill>
                  <a:srgbClr val="1D1D1B"/>
                </a:solidFill>
              </a:rPr>
              <a:t>): </a:t>
            </a:r>
            <a:r>
              <a:rPr i="1" lang="uk">
                <a:solidFill>
                  <a:srgbClr val="1D1D1B"/>
                </a:solidFill>
              </a:rPr>
              <a:t>“a community-developed list of common software security weaknesses” </a:t>
            </a:r>
            <a:r>
              <a:rPr lang="uk">
                <a:solidFill>
                  <a:srgbClr val="1D1D1B"/>
                </a:solidFill>
              </a:rPr>
              <a:t>and provides developers with advice on </a:t>
            </a:r>
            <a:r>
              <a:rPr i="1" lang="uk">
                <a:solidFill>
                  <a:srgbClr val="1D1D1B"/>
                </a:solidFill>
              </a:rPr>
              <a:t>“prioritizing software weaknesses in a consistent, flexible, open manner”</a:t>
            </a:r>
            <a:endParaRPr>
              <a:solidFill>
                <a:srgbClr val="1D1D1B"/>
              </a:solidFill>
            </a:endParaRPr>
          </a:p>
          <a:p>
            <a:pPr indent="0" lvl="0" marL="0" rtl="0" algn="l">
              <a:spcBef>
                <a:spcPts val="12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type="title"/>
          </p:nvPr>
        </p:nvSpPr>
        <p:spPr>
          <a:xfrm>
            <a:off x="311700" y="1536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uk" sz="2500"/>
              <a:t>C</a:t>
            </a:r>
            <a:r>
              <a:rPr b="1" lang="uk" sz="2500"/>
              <a:t>yber kill chain</a:t>
            </a:r>
            <a:endParaRPr sz="3500"/>
          </a:p>
        </p:txBody>
      </p:sp>
      <p:sp>
        <p:nvSpPr>
          <p:cNvPr id="116" name="Google Shape;116;p24"/>
          <p:cNvSpPr txBox="1"/>
          <p:nvPr>
            <p:ph idx="1" type="body"/>
          </p:nvPr>
        </p:nvSpPr>
        <p:spPr>
          <a:xfrm>
            <a:off x="311700" y="860275"/>
            <a:ext cx="8520600" cy="370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solidFill>
                  <a:srgbClr val="000000"/>
                </a:solidFill>
              </a:rPr>
              <a:t> The </a:t>
            </a:r>
            <a:r>
              <a:rPr b="1" lang="uk">
                <a:solidFill>
                  <a:srgbClr val="000000"/>
                </a:solidFill>
              </a:rPr>
              <a:t>cyber kill chain</a:t>
            </a:r>
            <a:r>
              <a:rPr lang="uk">
                <a:solidFill>
                  <a:srgbClr val="000000"/>
                </a:solidFill>
              </a:rPr>
              <a:t> is a series of steps that trace stages of a cyberattack from the early reconnaissance stages to the exfiltration of data. </a:t>
            </a:r>
            <a:endParaRPr>
              <a:solidFill>
                <a:srgbClr val="000000"/>
              </a:solidFill>
            </a:endParaRPr>
          </a:p>
          <a:p>
            <a:pPr indent="0" lvl="0" marL="0" rtl="0" algn="l">
              <a:spcBef>
                <a:spcPts val="1600"/>
              </a:spcBef>
              <a:spcAft>
                <a:spcPts val="0"/>
              </a:spcAft>
              <a:buNone/>
            </a:pPr>
            <a:r>
              <a:rPr lang="uk">
                <a:solidFill>
                  <a:srgbClr val="000000"/>
                </a:solidFill>
              </a:rPr>
              <a:t>A comprehensive understanding of cyber-attacks and the Cyber kill chain (CKC) requires awareness of the vulnerability lifecycle including development of vulnerabilities into exploits.</a:t>
            </a:r>
            <a:endParaRPr>
              <a:solidFill>
                <a:srgbClr val="000000"/>
              </a:solidFill>
            </a:endParaRPr>
          </a:p>
          <a:p>
            <a:pPr indent="0" lvl="0" marL="0" rtl="0" algn="l">
              <a:spcBef>
                <a:spcPts val="1200"/>
              </a:spcBef>
              <a:spcAft>
                <a:spcPts val="0"/>
              </a:spcAft>
              <a:buNone/>
            </a:pPr>
            <a:r>
              <a:rPr lang="uk">
                <a:solidFill>
                  <a:srgbClr val="000000"/>
                </a:solidFill>
              </a:rPr>
              <a:t>The CKC also provides aspects of threat intelligence by assigning some attacker behaviours to specific events and uses model descriptions to comprehend those behaviours.</a:t>
            </a:r>
            <a:endParaRPr>
              <a:solidFill>
                <a:srgbClr val="000000"/>
              </a:solidFill>
            </a:endParaRPr>
          </a:p>
          <a:p>
            <a:pPr indent="0" lvl="0" marL="0" rtl="0" algn="l">
              <a:spcBef>
                <a:spcPts val="1200"/>
              </a:spcBef>
              <a:spcAft>
                <a:spcPts val="0"/>
              </a:spcAft>
              <a:buNone/>
            </a:pPr>
            <a:r>
              <a:rPr lang="uk">
                <a:solidFill>
                  <a:srgbClr val="1D1D1B"/>
                </a:solidFill>
              </a:rPr>
              <a:t>By modelling threats, the CKC helps determine severity of the attack and explains how they are enacted.</a:t>
            </a:r>
            <a:endParaRPr>
              <a:solidFill>
                <a:srgbClr val="1D1D1B"/>
              </a:solidFill>
            </a:endParaRPr>
          </a:p>
          <a:p>
            <a:pPr indent="0" lvl="0" marL="0" rtl="0" algn="l">
              <a:spcBef>
                <a:spcPts val="1200"/>
              </a:spcBef>
              <a:spcAft>
                <a:spcPts val="0"/>
              </a:spcAft>
              <a:buClr>
                <a:schemeClr val="dk1"/>
              </a:buClr>
              <a:buSzPts val="1100"/>
              <a:buFont typeface="Arial"/>
              <a:buNone/>
            </a:pPr>
            <a:r>
              <a:t/>
            </a:r>
            <a:endParaRPr>
              <a:solidFill>
                <a:srgbClr val="000000"/>
              </a:solidFill>
            </a:endParaRPr>
          </a:p>
          <a:p>
            <a:pPr indent="0" lvl="0" marL="0" rtl="0" algn="l">
              <a:spcBef>
                <a:spcPts val="1200"/>
              </a:spcBef>
              <a:spcAft>
                <a:spcPts val="1600"/>
              </a:spcAft>
              <a:buNone/>
            </a:pPr>
            <a:r>
              <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5"/>
          <p:cNvSpPr txBox="1"/>
          <p:nvPr>
            <p:ph type="title"/>
          </p:nvPr>
        </p:nvSpPr>
        <p:spPr>
          <a:xfrm>
            <a:off x="311700" y="2646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uk" sz="2400">
                <a:solidFill>
                  <a:srgbClr val="000000"/>
                </a:solidFill>
              </a:rPr>
              <a:t>Vulnerability model context</a:t>
            </a:r>
            <a:endParaRPr b="1" sz="2400">
              <a:solidFill>
                <a:srgbClr val="000000"/>
              </a:solidFill>
            </a:endParaRPr>
          </a:p>
          <a:p>
            <a:pPr indent="0" lvl="0" marL="0" rtl="0" algn="l">
              <a:spcBef>
                <a:spcPts val="1200"/>
              </a:spcBef>
              <a:spcAft>
                <a:spcPts val="0"/>
              </a:spcAft>
              <a:buNone/>
            </a:pPr>
            <a:r>
              <a:t/>
            </a:r>
            <a:endParaRPr b="1" sz="2400">
              <a:solidFill>
                <a:srgbClr val="000000"/>
              </a:solidFill>
            </a:endParaRPr>
          </a:p>
        </p:txBody>
      </p:sp>
      <p:pic>
        <p:nvPicPr>
          <p:cNvPr id="122" name="Google Shape;122;p25"/>
          <p:cNvPicPr preferRelativeResize="0"/>
          <p:nvPr/>
        </p:nvPicPr>
        <p:blipFill>
          <a:blip r:embed="rId3">
            <a:alphaModFix/>
          </a:blip>
          <a:stretch>
            <a:fillRect/>
          </a:stretch>
        </p:blipFill>
        <p:spPr>
          <a:xfrm>
            <a:off x="152400" y="1170125"/>
            <a:ext cx="8839199" cy="317287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uk">
                <a:solidFill>
                  <a:srgbClr val="1D1D1B"/>
                </a:solidFill>
              </a:rPr>
              <a:t>Mapping the vulnerability lifecycle identifies significant milestones and events that define risk transitioning boundaries.</a:t>
            </a:r>
            <a:endParaRPr>
              <a:solidFill>
                <a:srgbClr val="1D1D1B"/>
              </a:solidFill>
            </a:endParaRPr>
          </a:p>
          <a:p>
            <a:pPr indent="0" lvl="0" marL="0" rtl="0" algn="l">
              <a:spcBef>
                <a:spcPts val="1200"/>
              </a:spcBef>
              <a:spcAft>
                <a:spcPts val="0"/>
              </a:spcAft>
              <a:buClr>
                <a:schemeClr val="dk1"/>
              </a:buClr>
              <a:buSzPts val="1100"/>
              <a:buFont typeface="Arial"/>
              <a:buNone/>
            </a:pPr>
            <a:r>
              <a:rPr lang="uk">
                <a:solidFill>
                  <a:srgbClr val="1D1D1B"/>
                </a:solidFill>
              </a:rPr>
              <a:t>The significance of </a:t>
            </a:r>
            <a:r>
              <a:rPr b="1" i="1" lang="uk">
                <a:solidFill>
                  <a:srgbClr val="1D1D1B"/>
                </a:solidFill>
              </a:rPr>
              <a:t>risks</a:t>
            </a:r>
            <a:r>
              <a:rPr lang="uk">
                <a:solidFill>
                  <a:srgbClr val="1D1D1B"/>
                </a:solidFill>
              </a:rPr>
              <a:t> increases as vulnerabilities trigger the creation of the associated exploits and decrease when the patches become available.</a:t>
            </a:r>
            <a:endParaRPr>
              <a:solidFill>
                <a:srgbClr val="1D1D1B"/>
              </a:solidFill>
            </a:endParaRPr>
          </a:p>
          <a:p>
            <a:pPr indent="0" lvl="0" marL="0" rtl="0" algn="l">
              <a:spcBef>
                <a:spcPts val="12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7"/>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uk" sz="2400">
                <a:solidFill>
                  <a:srgbClr val="1D1D1B"/>
                </a:solidFill>
              </a:rPr>
              <a:t>Vulnerability lifecycle</a:t>
            </a:r>
            <a:endParaRPr b="1" sz="2400">
              <a:solidFill>
                <a:srgbClr val="1D1D1B"/>
              </a:solidFill>
            </a:endParaRPr>
          </a:p>
          <a:p>
            <a:pPr indent="0" lvl="0" marL="0" rtl="0" algn="l">
              <a:spcBef>
                <a:spcPts val="1200"/>
              </a:spcBef>
              <a:spcAft>
                <a:spcPts val="0"/>
              </a:spcAft>
              <a:buNone/>
            </a:pPr>
            <a:r>
              <a:t/>
            </a:r>
            <a:endParaRPr b="1" sz="2400"/>
          </a:p>
        </p:txBody>
      </p:sp>
      <p:pic>
        <p:nvPicPr>
          <p:cNvPr id="133" name="Google Shape;133;p27"/>
          <p:cNvPicPr preferRelativeResize="0"/>
          <p:nvPr/>
        </p:nvPicPr>
        <p:blipFill>
          <a:blip r:embed="rId3">
            <a:alphaModFix/>
          </a:blip>
          <a:stretch>
            <a:fillRect/>
          </a:stretch>
        </p:blipFill>
        <p:spPr>
          <a:xfrm>
            <a:off x="152400" y="725100"/>
            <a:ext cx="8679900" cy="4266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Example</a:t>
            </a:r>
            <a:endParaRPr/>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uk" sz="1700">
                <a:solidFill>
                  <a:schemeClr val="dk1"/>
                </a:solidFill>
              </a:rPr>
              <a:t>Cisco IOS Arbitrary Command Execution Vulnerability (CVE-2012-0384)</a:t>
            </a:r>
            <a:endParaRPr b="1" sz="1700">
              <a:solidFill>
                <a:schemeClr val="dk1"/>
              </a:solidFill>
            </a:endParaRPr>
          </a:p>
          <a:p>
            <a:pPr indent="0" lvl="0" marL="0" rtl="0" algn="l">
              <a:spcBef>
                <a:spcPts val="1200"/>
              </a:spcBef>
              <a:spcAft>
                <a:spcPts val="0"/>
              </a:spcAft>
              <a:buClr>
                <a:schemeClr val="dk1"/>
              </a:buClr>
              <a:buSzPts val="1100"/>
              <a:buFont typeface="Arial"/>
              <a:buNone/>
            </a:pPr>
            <a:r>
              <a:rPr b="1" lang="uk" sz="1300">
                <a:solidFill>
                  <a:schemeClr val="dk1"/>
                </a:solidFill>
              </a:rPr>
              <a:t>Vulnerability</a:t>
            </a:r>
            <a:endParaRPr b="1" sz="1300">
              <a:solidFill>
                <a:schemeClr val="dk1"/>
              </a:solidFill>
            </a:endParaRPr>
          </a:p>
          <a:p>
            <a:pPr indent="0" lvl="0" marL="0" rtl="0" algn="l">
              <a:spcBef>
                <a:spcPts val="1200"/>
              </a:spcBef>
              <a:spcAft>
                <a:spcPts val="0"/>
              </a:spcAft>
              <a:buClr>
                <a:schemeClr val="dk1"/>
              </a:buClr>
              <a:buSzPts val="1100"/>
              <a:buFont typeface="Arial"/>
              <a:buNone/>
            </a:pPr>
            <a:r>
              <a:rPr lang="uk" sz="1200">
                <a:solidFill>
                  <a:schemeClr val="dk1"/>
                </a:solidFill>
              </a:rPr>
              <a:t>Cisco IOS 12.2 through 12.4 and 15.0 through 15.2 and IOS XE 2.1.x through 2.6.x and 3.1.xS before 3.1.2S, 3.2.xS through 3.4.xS before 3.4.2S, 3.5.xS before 3.5.1S, and 3.1.xSG and 3.2.xSG before 3.2.2SG, when AAA authorization is enabled, allow remote authenticated users to bypass intended access restrictions and execute commands via a (1) HTTP or (2) HTTPS session, aka Bug ID CSCtr91106.</a:t>
            </a:r>
            <a:endParaRPr sz="1200">
              <a:solidFill>
                <a:schemeClr val="dk1"/>
              </a:solidFill>
            </a:endParaRPr>
          </a:p>
          <a:p>
            <a:pPr indent="0" lvl="0" marL="0" rtl="0" algn="l">
              <a:spcBef>
                <a:spcPts val="1200"/>
              </a:spcBef>
              <a:spcAft>
                <a:spcPts val="0"/>
              </a:spcAft>
              <a:buClr>
                <a:schemeClr val="dk1"/>
              </a:buClr>
              <a:buSzPts val="1100"/>
              <a:buFont typeface="Arial"/>
              <a:buNone/>
            </a:pPr>
            <a:r>
              <a:rPr b="1" lang="uk" sz="1300">
                <a:solidFill>
                  <a:schemeClr val="dk1"/>
                </a:solidFill>
              </a:rPr>
              <a:t>Attack</a:t>
            </a:r>
            <a:endParaRPr b="1" sz="1300">
              <a:solidFill>
                <a:schemeClr val="dk1"/>
              </a:solidFill>
            </a:endParaRPr>
          </a:p>
          <a:p>
            <a:pPr indent="0" lvl="0" marL="0" rtl="0" algn="l">
              <a:spcBef>
                <a:spcPts val="1200"/>
              </a:spcBef>
              <a:spcAft>
                <a:spcPts val="0"/>
              </a:spcAft>
              <a:buClr>
                <a:schemeClr val="dk1"/>
              </a:buClr>
              <a:buSzPts val="1100"/>
              <a:buFont typeface="Arial"/>
              <a:buNone/>
            </a:pPr>
            <a:r>
              <a:rPr lang="uk" sz="1200">
                <a:solidFill>
                  <a:schemeClr val="dk1"/>
                </a:solidFill>
              </a:rPr>
              <a:t>The vulnerability allows an attacker to bypass command authorization restrictions assigned to their specific user account and execute commands that are available to the Roll/Privilege level for which the user is assigned. For example, a user that is in a group that is assigned to Privilege level 15 (admin) but was restricted to executing a single command via AAA (RADIUS/TACACS) could exploit the vulnerability to execute any other command available to an unrestricted admin user at Privilege level 15.</a:t>
            </a:r>
            <a:endParaRPr sz="1200">
              <a:solidFill>
                <a:schemeClr val="dk1"/>
              </a:solidFill>
            </a:endParaRPr>
          </a:p>
          <a:p>
            <a:pPr indent="0" lvl="0" marL="0" rtl="0" algn="l">
              <a:spcBef>
                <a:spcPts val="1200"/>
              </a:spcBef>
              <a:spcAft>
                <a:spcPts val="1600"/>
              </a:spcAft>
              <a:buNone/>
            </a:pPr>
            <a:r>
              <a:t/>
            </a:r>
            <a:endParaRPr sz="19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Example</a:t>
            </a:r>
            <a:endParaRPr/>
          </a:p>
        </p:txBody>
      </p:sp>
      <p:pic>
        <p:nvPicPr>
          <p:cNvPr id="145" name="Google Shape;145;p29"/>
          <p:cNvPicPr preferRelativeResize="0"/>
          <p:nvPr/>
        </p:nvPicPr>
        <p:blipFill>
          <a:blip r:embed="rId3">
            <a:alphaModFix/>
          </a:blip>
          <a:stretch>
            <a:fillRect/>
          </a:stretch>
        </p:blipFill>
        <p:spPr>
          <a:xfrm>
            <a:off x="2201875" y="1142150"/>
            <a:ext cx="4740248" cy="382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30"/>
          <p:cNvPicPr preferRelativeResize="0"/>
          <p:nvPr/>
        </p:nvPicPr>
        <p:blipFill>
          <a:blip r:embed="rId3">
            <a:alphaModFix/>
          </a:blip>
          <a:stretch>
            <a:fillRect/>
          </a:stretch>
        </p:blipFill>
        <p:spPr>
          <a:xfrm>
            <a:off x="776300" y="0"/>
            <a:ext cx="5137576" cy="1637325"/>
          </a:xfrm>
          <a:prstGeom prst="rect">
            <a:avLst/>
          </a:prstGeom>
          <a:noFill/>
          <a:ln>
            <a:noFill/>
          </a:ln>
        </p:spPr>
      </p:pic>
      <p:pic>
        <p:nvPicPr>
          <p:cNvPr id="151" name="Google Shape;151;p30"/>
          <p:cNvPicPr preferRelativeResize="0"/>
          <p:nvPr/>
        </p:nvPicPr>
        <p:blipFill>
          <a:blip r:embed="rId4">
            <a:alphaModFix/>
          </a:blip>
          <a:stretch>
            <a:fillRect/>
          </a:stretch>
        </p:blipFill>
        <p:spPr>
          <a:xfrm>
            <a:off x="797238" y="1637325"/>
            <a:ext cx="5095700" cy="3589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uk" sz="1600">
                <a:solidFill>
                  <a:srgbClr val="CB0538"/>
                </a:solidFill>
              </a:rPr>
              <a:t>Top 20 products with the most CVEs (having score &gt;=7)</a:t>
            </a:r>
            <a:endParaRPr sz="1600">
              <a:solidFill>
                <a:srgbClr val="CB0538"/>
              </a:solidFill>
            </a:endParaRPr>
          </a:p>
          <a:p>
            <a:pPr indent="0" lvl="0" marL="0" rtl="0" algn="l">
              <a:spcBef>
                <a:spcPts val="1200"/>
              </a:spcBef>
              <a:spcAft>
                <a:spcPts val="0"/>
              </a:spcAft>
              <a:buNone/>
            </a:pPr>
            <a:r>
              <a:t/>
            </a:r>
            <a:endParaRPr sz="3500"/>
          </a:p>
        </p:txBody>
      </p:sp>
      <p:pic>
        <p:nvPicPr>
          <p:cNvPr id="157" name="Google Shape;157;p31"/>
          <p:cNvPicPr preferRelativeResize="0"/>
          <p:nvPr/>
        </p:nvPicPr>
        <p:blipFill>
          <a:blip r:embed="rId3">
            <a:alphaModFix/>
          </a:blip>
          <a:stretch>
            <a:fillRect/>
          </a:stretch>
        </p:blipFill>
        <p:spPr>
          <a:xfrm>
            <a:off x="1023425" y="1017725"/>
            <a:ext cx="7097149" cy="382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Covered in this lecture: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uk" sz="2400">
                <a:solidFill>
                  <a:schemeClr val="dk1"/>
                </a:solidFill>
              </a:rPr>
              <a:t>1. Threats and vulnerabilities identification.</a:t>
            </a:r>
            <a:endParaRPr sz="2400">
              <a:solidFill>
                <a:schemeClr val="dk1"/>
              </a:solidFill>
            </a:endParaRPr>
          </a:p>
          <a:p>
            <a:pPr indent="0" lvl="0" marL="0" rtl="0" algn="just">
              <a:spcBef>
                <a:spcPts val="0"/>
              </a:spcBef>
              <a:spcAft>
                <a:spcPts val="0"/>
              </a:spcAft>
              <a:buClr>
                <a:schemeClr val="dk1"/>
              </a:buClr>
              <a:buSzPts val="1100"/>
              <a:buFont typeface="Arial"/>
              <a:buNone/>
            </a:pPr>
            <a:r>
              <a:rPr lang="uk" sz="2400">
                <a:solidFill>
                  <a:schemeClr val="dk1"/>
                </a:solidFill>
              </a:rPr>
              <a:t>2. Vulnerability lifecycle.</a:t>
            </a:r>
            <a:endParaRPr sz="2400">
              <a:solidFill>
                <a:schemeClr val="dk1"/>
              </a:solidFill>
            </a:endParaRPr>
          </a:p>
          <a:p>
            <a:pPr indent="0" lvl="0" marL="0" rtl="0" algn="just">
              <a:spcBef>
                <a:spcPts val="0"/>
              </a:spcBef>
              <a:spcAft>
                <a:spcPts val="0"/>
              </a:spcAft>
              <a:buClr>
                <a:schemeClr val="dk1"/>
              </a:buClr>
              <a:buSzPts val="1100"/>
              <a:buFont typeface="Arial"/>
              <a:buNone/>
            </a:pPr>
            <a:r>
              <a:rPr lang="uk" sz="2400">
                <a:solidFill>
                  <a:schemeClr val="dk1"/>
                </a:solidFill>
              </a:rPr>
              <a:t>3. Exploits.</a:t>
            </a:r>
            <a:endParaRPr sz="2400">
              <a:solidFill>
                <a:schemeClr val="dk1"/>
              </a:solidFill>
            </a:endParaRPr>
          </a:p>
          <a:p>
            <a:pPr indent="0" lvl="0" marL="0" rtl="0" algn="just">
              <a:spcBef>
                <a:spcPts val="0"/>
              </a:spcBef>
              <a:spcAft>
                <a:spcPts val="0"/>
              </a:spcAft>
              <a:buClr>
                <a:schemeClr val="dk1"/>
              </a:buClr>
              <a:buSzPts val="1100"/>
              <a:buFont typeface="Arial"/>
              <a:buNone/>
            </a:pPr>
            <a:r>
              <a:rPr lang="uk" sz="2400">
                <a:solidFill>
                  <a:schemeClr val="dk1"/>
                </a:solidFill>
              </a:rPr>
              <a:t>4. Cyber Kill Chain.</a:t>
            </a:r>
            <a:endParaRPr sz="2400">
              <a:solidFill>
                <a:schemeClr val="dk1"/>
              </a:solidFill>
            </a:endParaRPr>
          </a:p>
          <a:p>
            <a:pPr indent="0" lvl="0" marL="0" rtl="0" algn="just">
              <a:spcBef>
                <a:spcPts val="0"/>
              </a:spcBef>
              <a:spcAft>
                <a:spcPts val="0"/>
              </a:spcAft>
              <a:buClr>
                <a:schemeClr val="dk1"/>
              </a:buClr>
              <a:buSzPts val="1100"/>
              <a:buFont typeface="Arial"/>
              <a:buNone/>
            </a:pPr>
            <a:r>
              <a:rPr lang="uk" sz="2400">
                <a:solidFill>
                  <a:schemeClr val="dk1"/>
                </a:solidFill>
              </a:rPr>
              <a:t>5. STRIDE model.</a:t>
            </a:r>
            <a:endParaRPr sz="2400">
              <a:solidFill>
                <a:schemeClr val="dk1"/>
              </a:solidFill>
            </a:endParaRPr>
          </a:p>
          <a:p>
            <a:pPr indent="0" lvl="0" marL="0" rtl="0" algn="just">
              <a:spcBef>
                <a:spcPts val="0"/>
              </a:spcBef>
              <a:spcAft>
                <a:spcPts val="0"/>
              </a:spcAft>
              <a:buClr>
                <a:schemeClr val="dk1"/>
              </a:buClr>
              <a:buSzPts val="1100"/>
              <a:buFont typeface="Arial"/>
              <a:buNone/>
            </a:pPr>
            <a:r>
              <a:rPr lang="uk" sz="2400">
                <a:solidFill>
                  <a:schemeClr val="dk1"/>
                </a:solidFill>
              </a:rPr>
              <a:t>6. Types of attacks</a:t>
            </a:r>
            <a:endParaRPr sz="2400">
              <a:solidFill>
                <a:schemeClr val="dk1"/>
              </a:solidFill>
            </a:endParaRPr>
          </a:p>
          <a:p>
            <a:pPr indent="0" lvl="0" marL="0" rtl="0" algn="just">
              <a:spcBef>
                <a:spcPts val="0"/>
              </a:spcBef>
              <a:spcAft>
                <a:spcPts val="0"/>
              </a:spcAft>
              <a:buNone/>
            </a:pPr>
            <a:r>
              <a:rPr lang="uk" sz="2400">
                <a:solidFill>
                  <a:schemeClr val="dk1"/>
                </a:solidFill>
              </a:rPr>
              <a:t>7. Threat Landscape</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uk" sz="1800">
                <a:solidFill>
                  <a:srgbClr val="CB0538"/>
                </a:solidFill>
              </a:rPr>
              <a:t>Top 20 vendors with the most CVEs (having score &gt;=7)</a:t>
            </a:r>
            <a:endParaRPr sz="1800">
              <a:solidFill>
                <a:srgbClr val="CB0538"/>
              </a:solidFill>
            </a:endParaRPr>
          </a:p>
          <a:p>
            <a:pPr indent="0" lvl="0" marL="0" rtl="0" algn="l">
              <a:spcBef>
                <a:spcPts val="1200"/>
              </a:spcBef>
              <a:spcAft>
                <a:spcPts val="0"/>
              </a:spcAft>
              <a:buNone/>
            </a:pPr>
            <a:r>
              <a:t/>
            </a:r>
            <a:endParaRPr sz="1800"/>
          </a:p>
        </p:txBody>
      </p:sp>
      <p:pic>
        <p:nvPicPr>
          <p:cNvPr id="163" name="Google Shape;163;p32"/>
          <p:cNvPicPr preferRelativeResize="0"/>
          <p:nvPr/>
        </p:nvPicPr>
        <p:blipFill>
          <a:blip r:embed="rId3">
            <a:alphaModFix/>
          </a:blip>
          <a:stretch>
            <a:fillRect/>
          </a:stretch>
        </p:blipFill>
        <p:spPr>
          <a:xfrm>
            <a:off x="1720325" y="1128500"/>
            <a:ext cx="6365790" cy="3820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3"/>
          <p:cNvSpPr txBox="1"/>
          <p:nvPr>
            <p:ph idx="1" type="body"/>
          </p:nvPr>
        </p:nvSpPr>
        <p:spPr>
          <a:xfrm>
            <a:off x="311700" y="249750"/>
            <a:ext cx="8520600" cy="4319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uk" sz="2400">
                <a:solidFill>
                  <a:srgbClr val="1D1D1B"/>
                </a:solidFill>
              </a:rPr>
              <a:t>Among the key milestone dates of a vulnerability is </a:t>
            </a:r>
            <a:r>
              <a:rPr b="1" lang="uk" sz="2400">
                <a:solidFill>
                  <a:srgbClr val="1D1D1B"/>
                </a:solidFill>
              </a:rPr>
              <a:t>its actual publication date</a:t>
            </a:r>
            <a:r>
              <a:rPr lang="uk" sz="2400">
                <a:solidFill>
                  <a:srgbClr val="1D1D1B"/>
                </a:solidFill>
              </a:rPr>
              <a:t> by which the vulnerability becomes widely known, and the </a:t>
            </a:r>
            <a:r>
              <a:rPr b="1" lang="uk" sz="2400">
                <a:solidFill>
                  <a:srgbClr val="1D1D1B"/>
                </a:solidFill>
              </a:rPr>
              <a:t>publication of the exploit;</a:t>
            </a:r>
            <a:endParaRPr b="1" sz="2400">
              <a:solidFill>
                <a:srgbClr val="1D1D1B"/>
              </a:solidFill>
            </a:endParaRPr>
          </a:p>
          <a:p>
            <a:pPr indent="0" lvl="0" marL="0" rtl="0" algn="l">
              <a:spcBef>
                <a:spcPts val="1200"/>
              </a:spcBef>
              <a:spcAft>
                <a:spcPts val="0"/>
              </a:spcAft>
              <a:buNone/>
            </a:pPr>
            <a:r>
              <a:rPr lang="uk" sz="2400">
                <a:solidFill>
                  <a:srgbClr val="1D1D1B"/>
                </a:solidFill>
              </a:rPr>
              <a:t>both these milestones normally put pressure to the vendor to come up with </a:t>
            </a:r>
            <a:r>
              <a:rPr b="1" lang="uk" sz="2400">
                <a:solidFill>
                  <a:srgbClr val="1D1D1B"/>
                </a:solidFill>
              </a:rPr>
              <a:t>a security update.</a:t>
            </a:r>
            <a:endParaRPr b="1" sz="2400">
              <a:solidFill>
                <a:srgbClr val="1D1D1B"/>
              </a:solidFill>
            </a:endParaRPr>
          </a:p>
          <a:p>
            <a:pPr indent="0" lvl="0" marL="0" rtl="0" algn="l">
              <a:spcBef>
                <a:spcPts val="1200"/>
              </a:spcBef>
              <a:spcAft>
                <a:spcPts val="0"/>
              </a:spcAft>
              <a:buClr>
                <a:schemeClr val="dk1"/>
              </a:buClr>
              <a:buSzPts val="1100"/>
              <a:buFont typeface="Arial"/>
              <a:buNone/>
            </a:pPr>
            <a:r>
              <a:rPr lang="uk" sz="2400">
                <a:solidFill>
                  <a:srgbClr val="1D1D1B"/>
                </a:solidFill>
              </a:rPr>
              <a:t>In a relevant note, </a:t>
            </a:r>
            <a:r>
              <a:rPr b="1" lang="uk" sz="2400">
                <a:solidFill>
                  <a:srgbClr val="1D1D1B"/>
                </a:solidFill>
              </a:rPr>
              <a:t>End of Support (EOS) date</a:t>
            </a:r>
            <a:r>
              <a:rPr lang="uk" sz="2400">
                <a:solidFill>
                  <a:srgbClr val="1D1D1B"/>
                </a:solidFill>
              </a:rPr>
              <a:t> is the point in time where the vendor is not expected to develop a patch.</a:t>
            </a:r>
            <a:endParaRPr sz="2400">
              <a:solidFill>
                <a:srgbClr val="1D1D1B"/>
              </a:solidFill>
            </a:endParaRPr>
          </a:p>
          <a:p>
            <a:pPr indent="0" lvl="0" marL="0" rtl="0" algn="l">
              <a:spcBef>
                <a:spcPts val="1200"/>
              </a:spcBef>
              <a:spcAft>
                <a:spcPts val="1600"/>
              </a:spcAft>
              <a:buNone/>
            </a:pPr>
            <a:r>
              <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4"/>
          <p:cNvSpPr txBox="1"/>
          <p:nvPr>
            <p:ph idx="1" type="body"/>
          </p:nvPr>
        </p:nvSpPr>
        <p:spPr>
          <a:xfrm>
            <a:off x="311700" y="291375"/>
            <a:ext cx="8520600" cy="4277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uk">
                <a:solidFill>
                  <a:srgbClr val="1D1D1B"/>
                </a:solidFill>
              </a:rPr>
              <a:t>A pivotal moment in the life of a software product is when</a:t>
            </a:r>
            <a:r>
              <a:rPr b="1" lang="uk">
                <a:solidFill>
                  <a:srgbClr val="1D1D1B"/>
                </a:solidFill>
              </a:rPr>
              <a:t> the vendor ceases to support it</a:t>
            </a:r>
            <a:r>
              <a:rPr lang="uk">
                <a:solidFill>
                  <a:srgbClr val="1D1D1B"/>
                </a:solidFill>
              </a:rPr>
              <a:t>. From a security perspective this is critical as it stops issuing patch updates.</a:t>
            </a:r>
            <a:endParaRPr>
              <a:solidFill>
                <a:srgbClr val="1D1D1B"/>
              </a:solidFill>
            </a:endParaRPr>
          </a:p>
          <a:p>
            <a:pPr indent="0" lvl="0" marL="0" rtl="0" algn="l">
              <a:spcBef>
                <a:spcPts val="1200"/>
              </a:spcBef>
              <a:spcAft>
                <a:spcPts val="0"/>
              </a:spcAft>
              <a:buNone/>
            </a:pPr>
            <a:r>
              <a:rPr lang="uk">
                <a:solidFill>
                  <a:srgbClr val="1D1D1B"/>
                </a:solidFill>
              </a:rPr>
              <a:t>When vulnerabilities are reported to the vendor, it is expected that they would </a:t>
            </a:r>
            <a:r>
              <a:rPr b="1" lang="uk">
                <a:solidFill>
                  <a:srgbClr val="1D1D1B"/>
                </a:solidFill>
              </a:rPr>
              <a:t>issue a patch</a:t>
            </a:r>
            <a:r>
              <a:rPr lang="uk">
                <a:solidFill>
                  <a:srgbClr val="1D1D1B"/>
                </a:solidFill>
              </a:rPr>
              <a:t> within a certain timeframe. This timeframe should be subject to the severity of the vulnerability, however this is not observed.</a:t>
            </a:r>
            <a:endParaRPr>
              <a:solidFill>
                <a:srgbClr val="1D1D1B"/>
              </a:solidFill>
            </a:endParaRPr>
          </a:p>
          <a:p>
            <a:pPr indent="0" lvl="0" marL="0" rtl="0" algn="l">
              <a:spcBef>
                <a:spcPts val="1200"/>
              </a:spcBef>
              <a:spcAft>
                <a:spcPts val="0"/>
              </a:spcAft>
              <a:buClr>
                <a:schemeClr val="dk1"/>
              </a:buClr>
              <a:buSzPts val="1100"/>
              <a:buFont typeface="Arial"/>
              <a:buNone/>
            </a:pPr>
            <a:r>
              <a:rPr b="1" lang="uk">
                <a:solidFill>
                  <a:srgbClr val="1D1D1B"/>
                </a:solidFill>
              </a:rPr>
              <a:t>Zero Day Initiative (ZDI) </a:t>
            </a:r>
            <a:r>
              <a:rPr lang="uk">
                <a:solidFill>
                  <a:srgbClr val="1D1D1B"/>
                </a:solidFill>
              </a:rPr>
              <a:t>for example have a 120-day grace period. Following that, they disclose the vulnerability to the public, if the vendor does not issue any updates. </a:t>
            </a:r>
            <a:endParaRPr>
              <a:solidFill>
                <a:srgbClr val="1D1D1B"/>
              </a:solidFill>
            </a:endParaRPr>
          </a:p>
          <a:p>
            <a:pPr indent="0" lvl="0" marL="0" rtl="0" algn="l">
              <a:spcBef>
                <a:spcPts val="12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uk" sz="1900">
                <a:solidFill>
                  <a:srgbClr val="1D1D1B"/>
                </a:solidFill>
              </a:rPr>
              <a:t>A threat actor can only succeed in an attack if they </a:t>
            </a:r>
            <a:r>
              <a:rPr b="1" i="1" lang="uk" sz="1900">
                <a:solidFill>
                  <a:srgbClr val="1D1D1B"/>
                </a:solidFill>
              </a:rPr>
              <a:t>manage to develop and deploy an exploit against an existing vulnerability</a:t>
            </a:r>
            <a:r>
              <a:rPr lang="uk" sz="1900">
                <a:solidFill>
                  <a:srgbClr val="1D1D1B"/>
                </a:solidFill>
              </a:rPr>
              <a:t>.</a:t>
            </a:r>
            <a:endParaRPr sz="1900">
              <a:solidFill>
                <a:srgbClr val="1D1D1B"/>
              </a:solidFill>
            </a:endParaRPr>
          </a:p>
          <a:p>
            <a:pPr indent="0" lvl="0" marL="0" rtl="0" algn="l">
              <a:spcBef>
                <a:spcPts val="1200"/>
              </a:spcBef>
              <a:spcAft>
                <a:spcPts val="0"/>
              </a:spcAft>
              <a:buClr>
                <a:schemeClr val="dk1"/>
              </a:buClr>
              <a:buSzPts val="1100"/>
              <a:buFont typeface="Arial"/>
              <a:buNone/>
            </a:pPr>
            <a:r>
              <a:rPr lang="uk" sz="1900">
                <a:solidFill>
                  <a:srgbClr val="1D1D1B"/>
                </a:solidFill>
              </a:rPr>
              <a:t>The existence of exploits and their characteristics (such as complexity, privileges required, and so forth) can significantly affect the level of risk. In this section the exploitation aspects of the vulnerability ecosystem are explored. </a:t>
            </a:r>
            <a:endParaRPr sz="1900">
              <a:solidFill>
                <a:srgbClr val="1D1D1B"/>
              </a:solidFill>
            </a:endParaRPr>
          </a:p>
          <a:p>
            <a:pPr indent="0" lvl="0" marL="0" rtl="0" algn="l">
              <a:spcBef>
                <a:spcPts val="1200"/>
              </a:spcBef>
              <a:spcAft>
                <a:spcPts val="1600"/>
              </a:spcAft>
              <a:buNone/>
            </a:pPr>
            <a:r>
              <a:t/>
            </a:r>
            <a:endParaRPr sz="19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uk" sz="2300">
                <a:solidFill>
                  <a:srgbClr val="0C54A0"/>
                </a:solidFill>
              </a:rPr>
              <a:t>Bug bounty</a:t>
            </a:r>
            <a:endParaRPr b="1" sz="2300">
              <a:solidFill>
                <a:srgbClr val="0C54A0"/>
              </a:solidFill>
            </a:endParaRPr>
          </a:p>
          <a:p>
            <a:pPr indent="0" lvl="0" marL="0" rtl="0" algn="l">
              <a:spcBef>
                <a:spcPts val="1200"/>
              </a:spcBef>
              <a:spcAft>
                <a:spcPts val="0"/>
              </a:spcAft>
              <a:buNone/>
            </a:pPr>
            <a:r>
              <a:t/>
            </a:r>
            <a:endParaRPr sz="2300"/>
          </a:p>
        </p:txBody>
      </p:sp>
      <p:sp>
        <p:nvSpPr>
          <p:cNvPr id="184" name="Google Shape;184;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uk" sz="1600">
                <a:solidFill>
                  <a:srgbClr val="1D1D1B"/>
                </a:solidFill>
              </a:rPr>
              <a:t>The mobile operating systems are in the lead with Android having the higher maximum (outlier) value set to 2.5 million dollars. Although Google has paid since 2010 over $15m in total to researchers to date, the highest amount recorded in bug bounty programme is for bugs discovered for the Titan M chip used in Pixel smartphones, which may reach a maximum of $1.5m</a:t>
            </a:r>
            <a:endParaRPr sz="1600">
              <a:solidFill>
                <a:srgbClr val="1D1D1B"/>
              </a:solidFill>
            </a:endParaRPr>
          </a:p>
          <a:p>
            <a:pPr indent="0" lvl="0" marL="0" rtl="0" algn="l">
              <a:spcBef>
                <a:spcPts val="1200"/>
              </a:spcBef>
              <a:spcAft>
                <a:spcPts val="0"/>
              </a:spcAft>
              <a:buClr>
                <a:schemeClr val="dk1"/>
              </a:buClr>
              <a:buSzPts val="1100"/>
              <a:buFont typeface="Arial"/>
              <a:buNone/>
            </a:pPr>
            <a:r>
              <a:rPr lang="uk" sz="1600">
                <a:solidFill>
                  <a:srgbClr val="1D1D1B"/>
                </a:solidFill>
              </a:rPr>
              <a:t>In addition to the differentiation of prices based on the different systems, the bug bounty scheme notes high payouts for exploits delivering Local Privilege Escalation (LPE) and if done through Remote Code Execution. The highest payout which is for Android systems refers to a zero-click exploit, that is a 0day exploit that takes over an Android phone with no interaction from a user.</a:t>
            </a:r>
            <a:endParaRPr sz="1600">
              <a:solidFill>
                <a:srgbClr val="1D1D1B"/>
              </a:solidFill>
            </a:endParaRPr>
          </a:p>
          <a:p>
            <a:pPr indent="0" lvl="0" marL="0" rtl="0" algn="l">
              <a:spcBef>
                <a:spcPts val="1200"/>
              </a:spcBef>
              <a:spcAft>
                <a:spcPts val="1600"/>
              </a:spcAft>
              <a:buNone/>
            </a:pPr>
            <a:r>
              <a:t/>
            </a:r>
            <a:endParaRPr sz="25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Threat source</a:t>
            </a:r>
            <a:endParaRPr/>
          </a:p>
        </p:txBody>
      </p:sp>
      <p:sp>
        <p:nvSpPr>
          <p:cNvPr id="190" name="Google Shape;190;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rgbClr val="010202"/>
              </a:buClr>
              <a:buSzPts val="1800"/>
              <a:buChar char="●"/>
            </a:pPr>
            <a:r>
              <a:rPr lang="uk">
                <a:solidFill>
                  <a:srgbClr val="010202"/>
                </a:solidFill>
              </a:rPr>
              <a:t>Employees</a:t>
            </a:r>
            <a:endParaRPr>
              <a:solidFill>
                <a:srgbClr val="010202"/>
              </a:solidFill>
            </a:endParaRPr>
          </a:p>
          <a:p>
            <a:pPr indent="-342900" lvl="0" marL="457200" rtl="0" algn="l">
              <a:spcBef>
                <a:spcPts val="0"/>
              </a:spcBef>
              <a:spcAft>
                <a:spcPts val="0"/>
              </a:spcAft>
              <a:buClr>
                <a:srgbClr val="010202"/>
              </a:buClr>
              <a:buSzPts val="1800"/>
              <a:buChar char="●"/>
            </a:pPr>
            <a:r>
              <a:rPr lang="uk">
                <a:solidFill>
                  <a:srgbClr val="010202"/>
                </a:solidFill>
              </a:rPr>
              <a:t>Malicious intended</a:t>
            </a:r>
            <a:endParaRPr>
              <a:solidFill>
                <a:srgbClr val="010202"/>
              </a:solidFill>
            </a:endParaRPr>
          </a:p>
          <a:p>
            <a:pPr indent="-342900" lvl="0" marL="457200" rtl="0" algn="l">
              <a:spcBef>
                <a:spcPts val="0"/>
              </a:spcBef>
              <a:spcAft>
                <a:spcPts val="0"/>
              </a:spcAft>
              <a:buClr>
                <a:srgbClr val="010202"/>
              </a:buClr>
              <a:buSzPts val="1800"/>
              <a:buChar char="●"/>
            </a:pPr>
            <a:r>
              <a:rPr lang="uk">
                <a:solidFill>
                  <a:srgbClr val="010202"/>
                </a:solidFill>
              </a:rPr>
              <a:t>Ignorant</a:t>
            </a:r>
            <a:endParaRPr>
              <a:solidFill>
                <a:srgbClr val="010202"/>
              </a:solidFill>
            </a:endParaRPr>
          </a:p>
          <a:p>
            <a:pPr indent="-342900" lvl="0" marL="457200" rtl="0" algn="l">
              <a:spcBef>
                <a:spcPts val="0"/>
              </a:spcBef>
              <a:spcAft>
                <a:spcPts val="0"/>
              </a:spcAft>
              <a:buClr>
                <a:srgbClr val="010202"/>
              </a:buClr>
              <a:buSzPts val="1800"/>
              <a:buChar char="●"/>
            </a:pPr>
            <a:r>
              <a:rPr lang="uk">
                <a:solidFill>
                  <a:srgbClr val="010202"/>
                </a:solidFill>
              </a:rPr>
              <a:t>Non-employees</a:t>
            </a:r>
            <a:endParaRPr>
              <a:solidFill>
                <a:srgbClr val="010202"/>
              </a:solidFill>
            </a:endParaRPr>
          </a:p>
          <a:p>
            <a:pPr indent="-342900" lvl="0" marL="457200" rtl="0" algn="l">
              <a:spcBef>
                <a:spcPts val="0"/>
              </a:spcBef>
              <a:spcAft>
                <a:spcPts val="0"/>
              </a:spcAft>
              <a:buClr>
                <a:srgbClr val="010202"/>
              </a:buClr>
              <a:buSzPts val="1800"/>
              <a:buChar char="●"/>
            </a:pPr>
            <a:r>
              <a:rPr lang="uk">
                <a:solidFill>
                  <a:srgbClr val="010202"/>
                </a:solidFill>
              </a:rPr>
              <a:t>Outside attackers</a:t>
            </a:r>
            <a:endParaRPr>
              <a:solidFill>
                <a:srgbClr val="010202"/>
              </a:solidFill>
            </a:endParaRPr>
          </a:p>
          <a:p>
            <a:pPr indent="-342900" lvl="0" marL="457200" rtl="0" algn="l">
              <a:spcBef>
                <a:spcPts val="0"/>
              </a:spcBef>
              <a:spcAft>
                <a:spcPts val="0"/>
              </a:spcAft>
              <a:buClr>
                <a:srgbClr val="010202"/>
              </a:buClr>
              <a:buSzPts val="1800"/>
              <a:buChar char="●"/>
            </a:pPr>
            <a:r>
              <a:rPr lang="uk">
                <a:solidFill>
                  <a:srgbClr val="010202"/>
                </a:solidFill>
              </a:rPr>
              <a:t>Natural disasters</a:t>
            </a:r>
            <a:endParaRPr>
              <a:solidFill>
                <a:srgbClr val="010202"/>
              </a:solidFill>
            </a:endParaRPr>
          </a:p>
          <a:p>
            <a:pPr indent="0" lvl="0" marL="0" rtl="0" algn="l">
              <a:spcBef>
                <a:spcPts val="1200"/>
              </a:spcBef>
              <a:spcAft>
                <a:spcPts val="0"/>
              </a:spcAft>
              <a:buClr>
                <a:schemeClr val="dk1"/>
              </a:buClr>
              <a:buSzPts val="1100"/>
              <a:buFont typeface="Arial"/>
              <a:buNone/>
            </a:pPr>
            <a:r>
              <a:t/>
            </a:r>
            <a:endParaRPr>
              <a:solidFill>
                <a:srgbClr val="010202"/>
              </a:solidFill>
            </a:endParaRPr>
          </a:p>
          <a:p>
            <a:pPr indent="0" lvl="0" marL="0" rtl="0" algn="l">
              <a:spcBef>
                <a:spcPts val="12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8"/>
          <p:cNvSpPr txBox="1"/>
          <p:nvPr>
            <p:ph type="title"/>
          </p:nvPr>
        </p:nvSpPr>
        <p:spPr>
          <a:xfrm>
            <a:off x="311700" y="13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Attackers motives/goals</a:t>
            </a:r>
            <a:endParaRPr/>
          </a:p>
        </p:txBody>
      </p:sp>
      <p:sp>
        <p:nvSpPr>
          <p:cNvPr id="196" name="Google Shape;196;p38"/>
          <p:cNvSpPr txBox="1"/>
          <p:nvPr>
            <p:ph idx="1" type="body"/>
          </p:nvPr>
        </p:nvSpPr>
        <p:spPr>
          <a:xfrm>
            <a:off x="311700" y="712450"/>
            <a:ext cx="8520600" cy="34164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rgbClr val="010202"/>
              </a:buClr>
              <a:buSzPts val="1800"/>
              <a:buChar char="●"/>
            </a:pPr>
            <a:r>
              <a:rPr lang="uk">
                <a:solidFill>
                  <a:srgbClr val="010202"/>
                </a:solidFill>
              </a:rPr>
              <a:t>Disruption of Service</a:t>
            </a:r>
            <a:endParaRPr>
              <a:solidFill>
                <a:srgbClr val="010202"/>
              </a:solidFill>
            </a:endParaRPr>
          </a:p>
          <a:p>
            <a:pPr indent="-342900" lvl="0" marL="457200" rtl="0" algn="l">
              <a:spcBef>
                <a:spcPts val="0"/>
              </a:spcBef>
              <a:spcAft>
                <a:spcPts val="0"/>
              </a:spcAft>
              <a:buClr>
                <a:srgbClr val="010202"/>
              </a:buClr>
              <a:buSzPts val="1800"/>
              <a:buChar char="●"/>
            </a:pPr>
            <a:r>
              <a:rPr lang="uk">
                <a:solidFill>
                  <a:srgbClr val="010202"/>
                </a:solidFill>
              </a:rPr>
              <a:t>Expose sensitive information</a:t>
            </a:r>
            <a:endParaRPr>
              <a:solidFill>
                <a:srgbClr val="010202"/>
              </a:solidFill>
            </a:endParaRPr>
          </a:p>
          <a:p>
            <a:pPr indent="-342900" lvl="0" marL="457200" rtl="0" algn="l">
              <a:spcBef>
                <a:spcPts val="0"/>
              </a:spcBef>
              <a:spcAft>
                <a:spcPts val="0"/>
              </a:spcAft>
              <a:buClr>
                <a:srgbClr val="010202"/>
              </a:buClr>
              <a:buSzPts val="1800"/>
              <a:buChar char="●"/>
            </a:pPr>
            <a:r>
              <a:rPr lang="uk">
                <a:solidFill>
                  <a:srgbClr val="010202"/>
                </a:solidFill>
              </a:rPr>
              <a:t>Alter information</a:t>
            </a:r>
            <a:endParaRPr>
              <a:solidFill>
                <a:srgbClr val="010202"/>
              </a:solidFill>
            </a:endParaRPr>
          </a:p>
          <a:p>
            <a:pPr indent="-342900" lvl="0" marL="457200" rtl="0" algn="l">
              <a:spcBef>
                <a:spcPts val="0"/>
              </a:spcBef>
              <a:spcAft>
                <a:spcPts val="0"/>
              </a:spcAft>
              <a:buClr>
                <a:srgbClr val="010202"/>
              </a:buClr>
              <a:buSzPts val="1800"/>
              <a:buChar char="●"/>
            </a:pPr>
            <a:r>
              <a:rPr lang="uk">
                <a:solidFill>
                  <a:srgbClr val="010202"/>
                </a:solidFill>
              </a:rPr>
              <a:t>Damage information</a:t>
            </a:r>
            <a:endParaRPr>
              <a:solidFill>
                <a:srgbClr val="010202"/>
              </a:solidFill>
            </a:endParaRPr>
          </a:p>
          <a:p>
            <a:pPr indent="-342900" lvl="0" marL="457200" rtl="0" algn="l">
              <a:spcBef>
                <a:spcPts val="0"/>
              </a:spcBef>
              <a:spcAft>
                <a:spcPts val="0"/>
              </a:spcAft>
              <a:buClr>
                <a:srgbClr val="010202"/>
              </a:buClr>
              <a:buSzPts val="1800"/>
              <a:buChar char="●"/>
            </a:pPr>
            <a:r>
              <a:rPr lang="uk">
                <a:solidFill>
                  <a:srgbClr val="010202"/>
                </a:solidFill>
              </a:rPr>
              <a:t>Delete information</a:t>
            </a:r>
            <a:endParaRPr>
              <a:solidFill>
                <a:srgbClr val="010202"/>
              </a:solidFill>
            </a:endParaRPr>
          </a:p>
          <a:p>
            <a:pPr indent="-342900" lvl="0" marL="457200" rtl="0" algn="l">
              <a:spcBef>
                <a:spcPts val="0"/>
              </a:spcBef>
              <a:spcAft>
                <a:spcPts val="0"/>
              </a:spcAft>
              <a:buClr>
                <a:srgbClr val="010202"/>
              </a:buClr>
              <a:buSzPts val="1800"/>
              <a:buChar char="●"/>
            </a:pPr>
            <a:r>
              <a:rPr lang="uk">
                <a:solidFill>
                  <a:srgbClr val="010202"/>
                </a:solidFill>
              </a:rPr>
              <a:t>Jokes</a:t>
            </a:r>
            <a:endParaRPr>
              <a:solidFill>
                <a:srgbClr val="010202"/>
              </a:solidFill>
            </a:endParaRPr>
          </a:p>
          <a:p>
            <a:pPr indent="-342900" lvl="0" marL="457200" rtl="0" algn="l">
              <a:spcBef>
                <a:spcPts val="0"/>
              </a:spcBef>
              <a:spcAft>
                <a:spcPts val="0"/>
              </a:spcAft>
              <a:buClr>
                <a:srgbClr val="010202"/>
              </a:buClr>
              <a:buSzPts val="1800"/>
              <a:buChar char="●"/>
            </a:pPr>
            <a:r>
              <a:rPr lang="uk">
                <a:solidFill>
                  <a:srgbClr val="010202"/>
                </a:solidFill>
              </a:rPr>
              <a:t>Publicity, peer recognition</a:t>
            </a:r>
            <a:endParaRPr>
              <a:solidFill>
                <a:srgbClr val="010202"/>
              </a:solidFill>
            </a:endParaRPr>
          </a:p>
          <a:p>
            <a:pPr indent="-342900" lvl="0" marL="457200" rtl="0" algn="l">
              <a:spcBef>
                <a:spcPts val="0"/>
              </a:spcBef>
              <a:spcAft>
                <a:spcPts val="0"/>
              </a:spcAft>
              <a:buClr>
                <a:srgbClr val="010202"/>
              </a:buClr>
              <a:buSzPts val="1800"/>
              <a:buChar char="●"/>
            </a:pPr>
            <a:r>
              <a:rPr lang="uk">
                <a:solidFill>
                  <a:srgbClr val="010202"/>
                </a:solidFill>
              </a:rPr>
              <a:t>Monetary gain</a:t>
            </a:r>
            <a:endParaRPr>
              <a:solidFill>
                <a:srgbClr val="010202"/>
              </a:solidFill>
            </a:endParaRPr>
          </a:p>
          <a:p>
            <a:pPr indent="-342900" lvl="0" marL="457200" rtl="0" algn="l">
              <a:spcBef>
                <a:spcPts val="0"/>
              </a:spcBef>
              <a:spcAft>
                <a:spcPts val="0"/>
              </a:spcAft>
              <a:buClr>
                <a:srgbClr val="010202"/>
              </a:buClr>
              <a:buSzPts val="1800"/>
              <a:buChar char="●"/>
            </a:pPr>
            <a:r>
              <a:rPr lang="uk">
                <a:solidFill>
                  <a:srgbClr val="010202"/>
                </a:solidFill>
              </a:rPr>
              <a:t>Revenge/Defaming others</a:t>
            </a:r>
            <a:endParaRPr>
              <a:solidFill>
                <a:srgbClr val="010202"/>
              </a:solidFill>
            </a:endParaRPr>
          </a:p>
          <a:p>
            <a:pPr indent="-342900" lvl="0" marL="457200" rtl="0" algn="l">
              <a:spcBef>
                <a:spcPts val="0"/>
              </a:spcBef>
              <a:spcAft>
                <a:spcPts val="0"/>
              </a:spcAft>
              <a:buClr>
                <a:srgbClr val="010202"/>
              </a:buClr>
              <a:buSzPts val="1800"/>
              <a:buChar char="●"/>
            </a:pPr>
            <a:r>
              <a:rPr lang="uk">
                <a:solidFill>
                  <a:srgbClr val="010202"/>
                </a:solidFill>
              </a:rPr>
              <a:t>Political means</a:t>
            </a:r>
            <a:endParaRPr>
              <a:solidFill>
                <a:srgbClr val="010202"/>
              </a:solidFill>
            </a:endParaRPr>
          </a:p>
          <a:p>
            <a:pPr indent="-342900" lvl="0" marL="457200" rtl="0" algn="l">
              <a:spcBef>
                <a:spcPts val="0"/>
              </a:spcBef>
              <a:spcAft>
                <a:spcPts val="0"/>
              </a:spcAft>
              <a:buClr>
                <a:srgbClr val="010202"/>
              </a:buClr>
              <a:buSzPts val="1800"/>
              <a:buChar char="●"/>
            </a:pPr>
            <a:r>
              <a:rPr lang="uk">
                <a:solidFill>
                  <a:srgbClr val="010202"/>
                </a:solidFill>
              </a:rPr>
              <a:t>Terrorism</a:t>
            </a:r>
            <a:endParaRPr>
              <a:solidFill>
                <a:srgbClr val="010202"/>
              </a:solidFill>
            </a:endParaRPr>
          </a:p>
          <a:p>
            <a:pPr indent="-342900" lvl="0" marL="457200" rtl="0" algn="l">
              <a:spcBef>
                <a:spcPts val="0"/>
              </a:spcBef>
              <a:spcAft>
                <a:spcPts val="0"/>
              </a:spcAft>
              <a:buClr>
                <a:srgbClr val="010202"/>
              </a:buClr>
              <a:buSzPts val="1800"/>
              <a:buChar char="●"/>
            </a:pPr>
            <a:r>
              <a:rPr lang="uk">
                <a:solidFill>
                  <a:srgbClr val="010202"/>
                </a:solidFill>
              </a:rPr>
              <a:t>Curiosity, testing skills/system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Attack methods</a:t>
            </a:r>
            <a:endParaRPr/>
          </a:p>
        </p:txBody>
      </p:sp>
      <p:sp>
        <p:nvSpPr>
          <p:cNvPr id="202" name="Google Shape;202;p39"/>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rgbClr val="010202"/>
              </a:buClr>
              <a:buSzPts val="1800"/>
              <a:buChar char="●"/>
            </a:pPr>
            <a:r>
              <a:rPr lang="uk">
                <a:solidFill>
                  <a:srgbClr val="010202"/>
                </a:solidFill>
              </a:rPr>
              <a:t>Social Engineering</a:t>
            </a:r>
            <a:endParaRPr>
              <a:solidFill>
                <a:srgbClr val="010202"/>
              </a:solidFill>
            </a:endParaRPr>
          </a:p>
          <a:p>
            <a:pPr indent="-342900" lvl="0" marL="457200" rtl="0" algn="l">
              <a:spcBef>
                <a:spcPts val="0"/>
              </a:spcBef>
              <a:spcAft>
                <a:spcPts val="0"/>
              </a:spcAft>
              <a:buClr>
                <a:srgbClr val="010202"/>
              </a:buClr>
              <a:buSzPts val="1800"/>
              <a:buChar char="●"/>
            </a:pPr>
            <a:r>
              <a:rPr lang="uk">
                <a:solidFill>
                  <a:srgbClr val="010202"/>
                </a:solidFill>
              </a:rPr>
              <a:t>Malware</a:t>
            </a:r>
            <a:endParaRPr>
              <a:solidFill>
                <a:srgbClr val="010202"/>
              </a:solidFill>
            </a:endParaRPr>
          </a:p>
          <a:p>
            <a:pPr indent="-342900" lvl="0" marL="457200" rtl="0" algn="l">
              <a:spcBef>
                <a:spcPts val="0"/>
              </a:spcBef>
              <a:spcAft>
                <a:spcPts val="0"/>
              </a:spcAft>
              <a:buClr>
                <a:srgbClr val="010202"/>
              </a:buClr>
              <a:buSzPts val="1800"/>
              <a:buChar char="●"/>
            </a:pPr>
            <a:r>
              <a:rPr lang="uk">
                <a:solidFill>
                  <a:srgbClr val="010202"/>
                </a:solidFill>
              </a:rPr>
              <a:t>Key-loggers</a:t>
            </a:r>
            <a:endParaRPr>
              <a:solidFill>
                <a:srgbClr val="010202"/>
              </a:solidFill>
            </a:endParaRPr>
          </a:p>
          <a:p>
            <a:pPr indent="-342900" lvl="0" marL="457200" rtl="0" algn="l">
              <a:spcBef>
                <a:spcPts val="0"/>
              </a:spcBef>
              <a:spcAft>
                <a:spcPts val="0"/>
              </a:spcAft>
              <a:buClr>
                <a:srgbClr val="010202"/>
              </a:buClr>
              <a:buSzPts val="1800"/>
              <a:buChar char="●"/>
            </a:pPr>
            <a:r>
              <a:rPr lang="uk">
                <a:solidFill>
                  <a:srgbClr val="010202"/>
                </a:solidFill>
              </a:rPr>
              <a:t>Exploitation of vulnerabilities</a:t>
            </a:r>
            <a:endParaRPr>
              <a:solidFill>
                <a:srgbClr val="010202"/>
              </a:solidFill>
            </a:endParaRPr>
          </a:p>
          <a:p>
            <a:pPr indent="-342900" lvl="0" marL="457200" rtl="0" algn="l">
              <a:spcBef>
                <a:spcPts val="0"/>
              </a:spcBef>
              <a:spcAft>
                <a:spcPts val="0"/>
              </a:spcAft>
              <a:buClr>
                <a:srgbClr val="010202"/>
              </a:buClr>
              <a:buSzPts val="1800"/>
              <a:buChar char="●"/>
            </a:pPr>
            <a:r>
              <a:rPr lang="uk">
                <a:solidFill>
                  <a:srgbClr val="010202"/>
                </a:solidFill>
              </a:rPr>
              <a:t>Packet modification/replay</a:t>
            </a:r>
            <a:endParaRPr>
              <a:solidFill>
                <a:srgbClr val="010202"/>
              </a:solidFill>
            </a:endParaRPr>
          </a:p>
          <a:p>
            <a:pPr indent="-342900" lvl="0" marL="457200" rtl="0" algn="l">
              <a:spcBef>
                <a:spcPts val="0"/>
              </a:spcBef>
              <a:spcAft>
                <a:spcPts val="0"/>
              </a:spcAft>
              <a:buClr>
                <a:srgbClr val="010202"/>
              </a:buClr>
              <a:buSzPts val="1800"/>
              <a:buChar char="●"/>
            </a:pPr>
            <a:r>
              <a:rPr lang="uk">
                <a:solidFill>
                  <a:srgbClr val="010202"/>
                </a:solidFill>
              </a:rPr>
              <a:t>IP spoofing</a:t>
            </a:r>
            <a:endParaRPr>
              <a:solidFill>
                <a:srgbClr val="010202"/>
              </a:solidFill>
            </a:endParaRPr>
          </a:p>
          <a:p>
            <a:pPr indent="-342900" lvl="0" marL="457200" rtl="0" algn="l">
              <a:spcBef>
                <a:spcPts val="0"/>
              </a:spcBef>
              <a:spcAft>
                <a:spcPts val="0"/>
              </a:spcAft>
              <a:buClr>
                <a:srgbClr val="010202"/>
              </a:buClr>
              <a:buSzPts val="1800"/>
              <a:buChar char="●"/>
            </a:pPr>
            <a:r>
              <a:rPr lang="uk">
                <a:solidFill>
                  <a:srgbClr val="010202"/>
                </a:solidFill>
              </a:rPr>
              <a:t>Various hacking tools</a:t>
            </a:r>
            <a:endParaRPr>
              <a:solidFill>
                <a:srgbClr val="010202"/>
              </a:solidFill>
            </a:endParaRPr>
          </a:p>
          <a:p>
            <a:pPr indent="-342900" lvl="0" marL="457200" rtl="0" algn="l">
              <a:spcBef>
                <a:spcPts val="0"/>
              </a:spcBef>
              <a:spcAft>
                <a:spcPts val="0"/>
              </a:spcAft>
              <a:buClr>
                <a:srgbClr val="010202"/>
              </a:buClr>
              <a:buSzPts val="1800"/>
              <a:buChar char="●"/>
            </a:pPr>
            <a:r>
              <a:rPr lang="uk">
                <a:solidFill>
                  <a:srgbClr val="010202"/>
                </a:solidFill>
              </a:rPr>
              <a:t>Password cracking</a:t>
            </a:r>
            <a:endParaRPr>
              <a:solidFill>
                <a:srgbClr val="010202"/>
              </a:solidFill>
            </a:endParaRPr>
          </a:p>
          <a:p>
            <a:pPr indent="-342900" lvl="0" marL="457200" rtl="0" algn="l">
              <a:spcBef>
                <a:spcPts val="0"/>
              </a:spcBef>
              <a:spcAft>
                <a:spcPts val="0"/>
              </a:spcAft>
              <a:buClr>
                <a:srgbClr val="010202"/>
              </a:buClr>
              <a:buSzPts val="1800"/>
              <a:buChar char="●"/>
            </a:pPr>
            <a:r>
              <a:rPr lang="uk">
                <a:solidFill>
                  <a:srgbClr val="010202"/>
                </a:solidFill>
              </a:rPr>
              <a:t>Cross-site scripting</a:t>
            </a:r>
            <a:endParaRPr>
              <a:solidFill>
                <a:srgbClr val="010202"/>
              </a:solidFill>
            </a:endParaRPr>
          </a:p>
          <a:p>
            <a:pPr indent="-342900" lvl="0" marL="457200" rtl="0" algn="l">
              <a:spcBef>
                <a:spcPts val="0"/>
              </a:spcBef>
              <a:spcAft>
                <a:spcPts val="0"/>
              </a:spcAft>
              <a:buClr>
                <a:srgbClr val="010202"/>
              </a:buClr>
              <a:buSzPts val="1800"/>
              <a:buChar char="●"/>
            </a:pPr>
            <a:r>
              <a:rPr lang="uk">
                <a:solidFill>
                  <a:srgbClr val="010202"/>
                </a:solidFill>
              </a:rPr>
              <a:t>SQL injection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0"/>
          <p:cNvSpPr txBox="1"/>
          <p:nvPr>
            <p:ph type="title"/>
          </p:nvPr>
        </p:nvSpPr>
        <p:spPr>
          <a:xfrm>
            <a:off x="311700" y="9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Classification of threats</a:t>
            </a:r>
            <a:endParaRPr/>
          </a:p>
        </p:txBody>
      </p:sp>
      <p:sp>
        <p:nvSpPr>
          <p:cNvPr id="208" name="Google Shape;208;p40"/>
          <p:cNvSpPr txBox="1"/>
          <p:nvPr>
            <p:ph idx="1" type="body"/>
          </p:nvPr>
        </p:nvSpPr>
        <p:spPr>
          <a:xfrm>
            <a:off x="311700" y="735400"/>
            <a:ext cx="8520600" cy="3833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uk" sz="1400">
                <a:solidFill>
                  <a:srgbClr val="010202"/>
                </a:solidFill>
              </a:rPr>
              <a:t>Transmission Threats</a:t>
            </a:r>
            <a:endParaRPr b="1" sz="1400">
              <a:solidFill>
                <a:srgbClr val="010202"/>
              </a:solidFill>
            </a:endParaRPr>
          </a:p>
          <a:p>
            <a:pPr indent="-317500" lvl="0" marL="457200" rtl="0" algn="l">
              <a:spcBef>
                <a:spcPts val="1200"/>
              </a:spcBef>
              <a:spcAft>
                <a:spcPts val="0"/>
              </a:spcAft>
              <a:buClr>
                <a:srgbClr val="010202"/>
              </a:buClr>
              <a:buSzPts val="1400"/>
              <a:buChar char="●"/>
            </a:pPr>
            <a:r>
              <a:rPr lang="uk" sz="1400">
                <a:solidFill>
                  <a:srgbClr val="010202"/>
                </a:solidFill>
              </a:rPr>
              <a:t>Eavesdropping/Sniffer</a:t>
            </a:r>
            <a:endParaRPr sz="1400">
              <a:solidFill>
                <a:srgbClr val="010202"/>
              </a:solidFill>
            </a:endParaRPr>
          </a:p>
          <a:p>
            <a:pPr indent="-317500" lvl="0" marL="457200" rtl="0" algn="l">
              <a:spcBef>
                <a:spcPts val="0"/>
              </a:spcBef>
              <a:spcAft>
                <a:spcPts val="0"/>
              </a:spcAft>
              <a:buClr>
                <a:srgbClr val="010202"/>
              </a:buClr>
              <a:buSzPts val="1400"/>
              <a:buChar char="●"/>
            </a:pPr>
            <a:r>
              <a:rPr lang="uk" sz="1400">
                <a:solidFill>
                  <a:srgbClr val="010202"/>
                </a:solidFill>
              </a:rPr>
              <a:t>DoS/DDoS</a:t>
            </a:r>
            <a:endParaRPr sz="1400">
              <a:solidFill>
                <a:srgbClr val="010202"/>
              </a:solidFill>
            </a:endParaRPr>
          </a:p>
          <a:p>
            <a:pPr indent="-317500" lvl="0" marL="457200" rtl="0" algn="l">
              <a:spcBef>
                <a:spcPts val="0"/>
              </a:spcBef>
              <a:spcAft>
                <a:spcPts val="0"/>
              </a:spcAft>
              <a:buClr>
                <a:srgbClr val="010202"/>
              </a:buClr>
              <a:buSzPts val="1400"/>
              <a:buChar char="●"/>
            </a:pPr>
            <a:r>
              <a:rPr lang="uk" sz="1400">
                <a:solidFill>
                  <a:srgbClr val="010202"/>
                </a:solidFill>
              </a:rPr>
              <a:t>Covert channel</a:t>
            </a:r>
            <a:endParaRPr sz="1400">
              <a:solidFill>
                <a:srgbClr val="010202"/>
              </a:solidFill>
            </a:endParaRPr>
          </a:p>
          <a:p>
            <a:pPr indent="-317500" lvl="0" marL="457200" rtl="0" algn="l">
              <a:spcBef>
                <a:spcPts val="0"/>
              </a:spcBef>
              <a:spcAft>
                <a:spcPts val="0"/>
              </a:spcAft>
              <a:buClr>
                <a:srgbClr val="010202"/>
              </a:buClr>
              <a:buSzPts val="1400"/>
              <a:buChar char="●"/>
            </a:pPr>
            <a:r>
              <a:rPr lang="uk" sz="1400">
                <a:solidFill>
                  <a:srgbClr val="010202"/>
                </a:solidFill>
              </a:rPr>
              <a:t>Spoofing</a:t>
            </a:r>
            <a:endParaRPr sz="1400">
              <a:solidFill>
                <a:srgbClr val="010202"/>
              </a:solidFill>
            </a:endParaRPr>
          </a:p>
          <a:p>
            <a:pPr indent="-317500" lvl="0" marL="457200" rtl="0" algn="l">
              <a:spcBef>
                <a:spcPts val="0"/>
              </a:spcBef>
              <a:spcAft>
                <a:spcPts val="0"/>
              </a:spcAft>
              <a:buClr>
                <a:srgbClr val="010202"/>
              </a:buClr>
              <a:buSzPts val="1400"/>
              <a:buChar char="●"/>
            </a:pPr>
            <a:r>
              <a:rPr lang="uk" sz="1400">
                <a:solidFill>
                  <a:srgbClr val="010202"/>
                </a:solidFill>
              </a:rPr>
              <a:t>Tunneling</a:t>
            </a:r>
            <a:endParaRPr sz="1400">
              <a:solidFill>
                <a:srgbClr val="010202"/>
              </a:solidFill>
            </a:endParaRPr>
          </a:p>
          <a:p>
            <a:pPr indent="-317500" lvl="0" marL="457200" rtl="0" algn="l">
              <a:spcBef>
                <a:spcPts val="0"/>
              </a:spcBef>
              <a:spcAft>
                <a:spcPts val="0"/>
              </a:spcAft>
              <a:buClr>
                <a:srgbClr val="010202"/>
              </a:buClr>
              <a:buSzPts val="1400"/>
              <a:buChar char="●"/>
            </a:pPr>
            <a:r>
              <a:rPr lang="uk" sz="1400">
                <a:solidFill>
                  <a:srgbClr val="010202"/>
                </a:solidFill>
              </a:rPr>
              <a:t>Masquerading/man-in-the middle attacks</a:t>
            </a:r>
            <a:endParaRPr sz="1400">
              <a:solidFill>
                <a:srgbClr val="010202"/>
              </a:solidFill>
            </a:endParaRPr>
          </a:p>
          <a:p>
            <a:pPr indent="0" lvl="0" marL="0" rtl="0" algn="l">
              <a:spcBef>
                <a:spcPts val="1200"/>
              </a:spcBef>
              <a:spcAft>
                <a:spcPts val="0"/>
              </a:spcAft>
              <a:buNone/>
            </a:pPr>
            <a:r>
              <a:rPr b="1" lang="uk" sz="1400">
                <a:solidFill>
                  <a:srgbClr val="010202"/>
                </a:solidFill>
              </a:rPr>
              <a:t>Physical Threats</a:t>
            </a:r>
            <a:endParaRPr b="1" sz="1400">
              <a:solidFill>
                <a:srgbClr val="010202"/>
              </a:solidFill>
            </a:endParaRPr>
          </a:p>
          <a:p>
            <a:pPr indent="-317500" lvl="0" marL="457200" rtl="0" algn="l">
              <a:spcBef>
                <a:spcPts val="1200"/>
              </a:spcBef>
              <a:spcAft>
                <a:spcPts val="0"/>
              </a:spcAft>
              <a:buClr>
                <a:srgbClr val="010202"/>
              </a:buClr>
              <a:buSzPts val="1400"/>
              <a:buChar char="●"/>
            </a:pPr>
            <a:r>
              <a:rPr lang="uk" sz="1400">
                <a:solidFill>
                  <a:srgbClr val="010202"/>
                </a:solidFill>
              </a:rPr>
              <a:t>Physical access</a:t>
            </a:r>
            <a:endParaRPr sz="1400">
              <a:solidFill>
                <a:srgbClr val="010202"/>
              </a:solidFill>
            </a:endParaRPr>
          </a:p>
          <a:p>
            <a:pPr indent="-317500" lvl="0" marL="457200" rtl="0" algn="l">
              <a:spcBef>
                <a:spcPts val="0"/>
              </a:spcBef>
              <a:spcAft>
                <a:spcPts val="0"/>
              </a:spcAft>
              <a:buClr>
                <a:srgbClr val="010202"/>
              </a:buClr>
              <a:buSzPts val="1400"/>
              <a:buChar char="●"/>
            </a:pPr>
            <a:r>
              <a:rPr lang="uk" sz="1400">
                <a:solidFill>
                  <a:srgbClr val="010202"/>
                </a:solidFill>
              </a:rPr>
              <a:t>Sppying</a:t>
            </a:r>
            <a:endParaRPr sz="1400">
              <a:solidFill>
                <a:srgbClr val="010202"/>
              </a:solidFill>
            </a:endParaRPr>
          </a:p>
          <a:p>
            <a:pPr indent="0" lvl="0" marL="0" rtl="0" algn="l">
              <a:spcBef>
                <a:spcPts val="12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1"/>
          <p:cNvSpPr txBox="1"/>
          <p:nvPr>
            <p:ph type="title"/>
          </p:nvPr>
        </p:nvSpPr>
        <p:spPr>
          <a:xfrm>
            <a:off x="311700" y="9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Classification of threats</a:t>
            </a:r>
            <a:endParaRPr/>
          </a:p>
        </p:txBody>
      </p:sp>
      <p:sp>
        <p:nvSpPr>
          <p:cNvPr id="214" name="Google Shape;214;p41"/>
          <p:cNvSpPr txBox="1"/>
          <p:nvPr>
            <p:ph idx="1" type="body"/>
          </p:nvPr>
        </p:nvSpPr>
        <p:spPr>
          <a:xfrm>
            <a:off x="311700" y="457900"/>
            <a:ext cx="8520600" cy="4110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uk" sz="1400">
                <a:solidFill>
                  <a:srgbClr val="010202"/>
                </a:solidFill>
              </a:rPr>
              <a:t>Malicious Code Threats</a:t>
            </a:r>
            <a:endParaRPr b="1" sz="1400">
              <a:solidFill>
                <a:srgbClr val="010202"/>
              </a:solidFill>
            </a:endParaRPr>
          </a:p>
          <a:p>
            <a:pPr indent="-317500" lvl="0" marL="457200" rtl="0" algn="l">
              <a:spcBef>
                <a:spcPts val="1200"/>
              </a:spcBef>
              <a:spcAft>
                <a:spcPts val="0"/>
              </a:spcAft>
              <a:buClr>
                <a:srgbClr val="010202"/>
              </a:buClr>
              <a:buSzPts val="1400"/>
              <a:buChar char="●"/>
            </a:pPr>
            <a:r>
              <a:rPr lang="uk" sz="1400">
                <a:solidFill>
                  <a:srgbClr val="010202"/>
                </a:solidFill>
              </a:rPr>
              <a:t>Virus</a:t>
            </a:r>
            <a:endParaRPr sz="1400">
              <a:solidFill>
                <a:srgbClr val="010202"/>
              </a:solidFill>
            </a:endParaRPr>
          </a:p>
          <a:p>
            <a:pPr indent="-317500" lvl="0" marL="457200" rtl="0" algn="l">
              <a:spcBef>
                <a:spcPts val="0"/>
              </a:spcBef>
              <a:spcAft>
                <a:spcPts val="0"/>
              </a:spcAft>
              <a:buClr>
                <a:srgbClr val="010202"/>
              </a:buClr>
              <a:buSzPts val="1400"/>
              <a:buChar char="●"/>
            </a:pPr>
            <a:r>
              <a:rPr lang="uk" sz="1400">
                <a:solidFill>
                  <a:srgbClr val="010202"/>
                </a:solidFill>
              </a:rPr>
              <a:t>SQL Injection</a:t>
            </a:r>
            <a:endParaRPr sz="1400">
              <a:solidFill>
                <a:srgbClr val="010202"/>
              </a:solidFill>
            </a:endParaRPr>
          </a:p>
          <a:p>
            <a:pPr indent="-317500" lvl="0" marL="457200" rtl="0" algn="l">
              <a:spcBef>
                <a:spcPts val="0"/>
              </a:spcBef>
              <a:spcAft>
                <a:spcPts val="0"/>
              </a:spcAft>
              <a:buClr>
                <a:srgbClr val="010202"/>
              </a:buClr>
              <a:buSzPts val="1400"/>
              <a:buChar char="●"/>
            </a:pPr>
            <a:r>
              <a:rPr lang="uk" sz="1400">
                <a:solidFill>
                  <a:srgbClr val="010202"/>
                </a:solidFill>
              </a:rPr>
              <a:t>Cross-site Scripting</a:t>
            </a:r>
            <a:endParaRPr sz="1400">
              <a:solidFill>
                <a:srgbClr val="010202"/>
              </a:solidFill>
            </a:endParaRPr>
          </a:p>
          <a:p>
            <a:pPr indent="-317500" lvl="0" marL="457200" rtl="0" algn="l">
              <a:spcBef>
                <a:spcPts val="0"/>
              </a:spcBef>
              <a:spcAft>
                <a:spcPts val="0"/>
              </a:spcAft>
              <a:buClr>
                <a:srgbClr val="010202"/>
              </a:buClr>
              <a:buSzPts val="1400"/>
              <a:buChar char="●"/>
            </a:pPr>
            <a:r>
              <a:rPr lang="uk" sz="1400">
                <a:solidFill>
                  <a:srgbClr val="010202"/>
                </a:solidFill>
              </a:rPr>
              <a:t>Worms</a:t>
            </a:r>
            <a:endParaRPr sz="1400">
              <a:solidFill>
                <a:srgbClr val="010202"/>
              </a:solidFill>
            </a:endParaRPr>
          </a:p>
          <a:p>
            <a:pPr indent="-317500" lvl="0" marL="457200" rtl="0" algn="l">
              <a:spcBef>
                <a:spcPts val="0"/>
              </a:spcBef>
              <a:spcAft>
                <a:spcPts val="0"/>
              </a:spcAft>
              <a:buClr>
                <a:srgbClr val="010202"/>
              </a:buClr>
              <a:buSzPts val="1400"/>
              <a:buChar char="●"/>
            </a:pPr>
            <a:r>
              <a:rPr lang="uk" sz="1400">
                <a:solidFill>
                  <a:srgbClr val="010202"/>
                </a:solidFill>
              </a:rPr>
              <a:t>Trojans</a:t>
            </a:r>
            <a:endParaRPr sz="1400">
              <a:solidFill>
                <a:srgbClr val="010202"/>
              </a:solidFill>
            </a:endParaRPr>
          </a:p>
          <a:p>
            <a:pPr indent="-317500" lvl="0" marL="457200" rtl="0" algn="l">
              <a:spcBef>
                <a:spcPts val="0"/>
              </a:spcBef>
              <a:spcAft>
                <a:spcPts val="0"/>
              </a:spcAft>
              <a:buClr>
                <a:srgbClr val="010202"/>
              </a:buClr>
              <a:buSzPts val="1400"/>
              <a:buChar char="●"/>
            </a:pPr>
            <a:r>
              <a:rPr lang="uk" sz="1400">
                <a:solidFill>
                  <a:srgbClr val="010202"/>
                </a:solidFill>
              </a:rPr>
              <a:t>Spyware/Adware</a:t>
            </a:r>
            <a:endParaRPr sz="1400">
              <a:solidFill>
                <a:srgbClr val="010202"/>
              </a:solidFill>
            </a:endParaRPr>
          </a:p>
          <a:p>
            <a:pPr indent="-317500" lvl="0" marL="457200" rtl="0" algn="l">
              <a:spcBef>
                <a:spcPts val="0"/>
              </a:spcBef>
              <a:spcAft>
                <a:spcPts val="0"/>
              </a:spcAft>
              <a:buClr>
                <a:srgbClr val="010202"/>
              </a:buClr>
              <a:buSzPts val="1400"/>
              <a:buChar char="●"/>
            </a:pPr>
            <a:r>
              <a:rPr lang="uk" sz="1400">
                <a:solidFill>
                  <a:srgbClr val="010202"/>
                </a:solidFill>
              </a:rPr>
              <a:t>Logic Bombs</a:t>
            </a:r>
            <a:endParaRPr sz="1400">
              <a:solidFill>
                <a:srgbClr val="010202"/>
              </a:solidFill>
            </a:endParaRPr>
          </a:p>
          <a:p>
            <a:pPr indent="-317500" lvl="0" marL="457200" rtl="0" algn="l">
              <a:spcBef>
                <a:spcPts val="0"/>
              </a:spcBef>
              <a:spcAft>
                <a:spcPts val="0"/>
              </a:spcAft>
              <a:buClr>
                <a:srgbClr val="010202"/>
              </a:buClr>
              <a:buSzPts val="1400"/>
              <a:buChar char="●"/>
            </a:pPr>
            <a:r>
              <a:rPr lang="uk" sz="1400">
                <a:solidFill>
                  <a:srgbClr val="010202"/>
                </a:solidFill>
              </a:rPr>
              <a:t>Backdoors</a:t>
            </a:r>
            <a:endParaRPr sz="1400">
              <a:solidFill>
                <a:srgbClr val="010202"/>
              </a:solidFill>
            </a:endParaRPr>
          </a:p>
          <a:p>
            <a:pPr indent="-317500" lvl="0" marL="457200" rtl="0" algn="l">
              <a:spcBef>
                <a:spcPts val="0"/>
              </a:spcBef>
              <a:spcAft>
                <a:spcPts val="0"/>
              </a:spcAft>
              <a:buClr>
                <a:srgbClr val="010202"/>
              </a:buClr>
              <a:buSzPts val="1400"/>
              <a:buChar char="●"/>
            </a:pPr>
            <a:r>
              <a:rPr lang="uk" sz="1400">
                <a:solidFill>
                  <a:srgbClr val="010202"/>
                </a:solidFill>
              </a:rPr>
              <a:t>Bots</a:t>
            </a:r>
            <a:endParaRPr sz="1400">
              <a:solidFill>
                <a:srgbClr val="010202"/>
              </a:solidFill>
            </a:endParaRPr>
          </a:p>
          <a:p>
            <a:pPr indent="0" lvl="0" marL="0" rtl="0" algn="l">
              <a:spcBef>
                <a:spcPts val="1200"/>
              </a:spcBef>
              <a:spcAft>
                <a:spcPts val="0"/>
              </a:spcAft>
              <a:buNone/>
            </a:pPr>
            <a:r>
              <a:rPr b="1" lang="uk" sz="1400">
                <a:solidFill>
                  <a:srgbClr val="010202"/>
                </a:solidFill>
              </a:rPr>
              <a:t>Application Threats</a:t>
            </a:r>
            <a:endParaRPr b="1" sz="1400">
              <a:solidFill>
                <a:srgbClr val="010202"/>
              </a:solidFill>
            </a:endParaRPr>
          </a:p>
          <a:p>
            <a:pPr indent="-317500" lvl="0" marL="457200" rtl="0" algn="l">
              <a:spcBef>
                <a:spcPts val="1200"/>
              </a:spcBef>
              <a:spcAft>
                <a:spcPts val="0"/>
              </a:spcAft>
              <a:buClr>
                <a:srgbClr val="010202"/>
              </a:buClr>
              <a:buSzPts val="1400"/>
              <a:buChar char="●"/>
            </a:pPr>
            <a:r>
              <a:rPr lang="uk" sz="1400">
                <a:solidFill>
                  <a:srgbClr val="010202"/>
                </a:solidFill>
              </a:rPr>
              <a:t>Buffer overflows</a:t>
            </a:r>
            <a:endParaRPr sz="1400">
              <a:solidFill>
                <a:srgbClr val="010202"/>
              </a:solidFill>
            </a:endParaRPr>
          </a:p>
          <a:p>
            <a:pPr indent="-317500" lvl="0" marL="457200" rtl="0" algn="l">
              <a:spcBef>
                <a:spcPts val="0"/>
              </a:spcBef>
              <a:spcAft>
                <a:spcPts val="0"/>
              </a:spcAft>
              <a:buClr>
                <a:srgbClr val="010202"/>
              </a:buClr>
              <a:buSzPts val="1400"/>
              <a:buChar char="●"/>
            </a:pPr>
            <a:r>
              <a:rPr lang="uk" sz="1400">
                <a:solidFill>
                  <a:srgbClr val="010202"/>
                </a:solidFill>
              </a:rPr>
              <a:t>SQL Injection</a:t>
            </a:r>
            <a:endParaRPr sz="1400">
              <a:solidFill>
                <a:srgbClr val="010202"/>
              </a:solidFill>
            </a:endParaRPr>
          </a:p>
          <a:p>
            <a:pPr indent="-317500" lvl="0" marL="457200" rtl="0" algn="l">
              <a:spcBef>
                <a:spcPts val="0"/>
              </a:spcBef>
              <a:spcAft>
                <a:spcPts val="0"/>
              </a:spcAft>
              <a:buClr>
                <a:srgbClr val="010202"/>
              </a:buClr>
              <a:buSzPts val="1400"/>
              <a:buChar char="●"/>
            </a:pPr>
            <a:r>
              <a:rPr lang="uk" sz="1400">
                <a:solidFill>
                  <a:srgbClr val="010202"/>
                </a:solidFill>
              </a:rPr>
              <a:t>Cross-site Scripting</a:t>
            </a:r>
            <a:endParaRPr sz="1400">
              <a:solidFill>
                <a:srgbClr val="010202"/>
              </a:solidFill>
            </a:endParaRPr>
          </a:p>
          <a:p>
            <a:pPr indent="0" lvl="0" marL="457200" rtl="0" algn="l">
              <a:spcBef>
                <a:spcPts val="1200"/>
              </a:spcBef>
              <a:spcAft>
                <a:spcPts val="0"/>
              </a:spcAft>
              <a:buNone/>
            </a:pPr>
            <a:r>
              <a:t/>
            </a:r>
            <a:endParaRPr b="1" sz="1400">
              <a:solidFill>
                <a:srgbClr val="010202"/>
              </a:solidFill>
            </a:endParaRPr>
          </a:p>
          <a:p>
            <a:pPr indent="0" lvl="0" marL="0" rtl="0" algn="l">
              <a:spcBef>
                <a:spcPts val="12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b="1" lang="uk" sz="2100">
                <a:solidFill>
                  <a:srgbClr val="1D1D1B"/>
                </a:solidFill>
              </a:rPr>
              <a:t>Vulnerability and exploit</a:t>
            </a:r>
            <a:endParaRPr b="1" sz="3100"/>
          </a:p>
        </p:txBody>
      </p:sp>
      <p:sp>
        <p:nvSpPr>
          <p:cNvPr id="67" name="Google Shape;67;p15"/>
          <p:cNvSpPr txBox="1"/>
          <p:nvPr>
            <p:ph idx="1" type="body"/>
          </p:nvPr>
        </p:nvSpPr>
        <p:spPr>
          <a:xfrm>
            <a:off x="311700" y="572700"/>
            <a:ext cx="8520600" cy="4269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uk">
                <a:solidFill>
                  <a:srgbClr val="1D1D1B"/>
                </a:solidFill>
              </a:rPr>
              <a:t>Vulnerabilities</a:t>
            </a:r>
            <a:r>
              <a:rPr lang="uk">
                <a:solidFill>
                  <a:srgbClr val="1D1D1B"/>
                </a:solidFill>
              </a:rPr>
              <a:t> are weaknesses leveraged by adversaries to compromise the confidentiality, availability or integrity of a resource; such weaknesses may result from design choices</a:t>
            </a:r>
            <a:endParaRPr>
              <a:solidFill>
                <a:srgbClr val="1D1D1B"/>
              </a:solidFill>
            </a:endParaRPr>
          </a:p>
          <a:p>
            <a:pPr indent="0" lvl="0" marL="0" rtl="0" algn="l">
              <a:spcBef>
                <a:spcPts val="1200"/>
              </a:spcBef>
              <a:spcAft>
                <a:spcPts val="0"/>
              </a:spcAft>
              <a:buNone/>
            </a:pPr>
            <a:r>
              <a:rPr b="1" lang="uk">
                <a:solidFill>
                  <a:srgbClr val="202122"/>
                </a:solidFill>
              </a:rPr>
              <a:t>Vulnerability</a:t>
            </a:r>
            <a:r>
              <a:rPr lang="uk">
                <a:solidFill>
                  <a:srgbClr val="202122"/>
                </a:solidFill>
                <a:highlight>
                  <a:srgbClr val="FFFFFF"/>
                </a:highlight>
              </a:rPr>
              <a:t> refers to the inability (of a system or a unit) to withstand the effects of a hostile environment</a:t>
            </a:r>
            <a:endParaRPr>
              <a:solidFill>
                <a:srgbClr val="202122"/>
              </a:solidFill>
              <a:highlight>
                <a:srgbClr val="FFFFFF"/>
              </a:highlight>
            </a:endParaRPr>
          </a:p>
          <a:p>
            <a:pPr indent="0" lvl="0" marL="0" rtl="0" algn="l">
              <a:spcBef>
                <a:spcPts val="1200"/>
              </a:spcBef>
              <a:spcAft>
                <a:spcPts val="0"/>
              </a:spcAft>
              <a:buNone/>
            </a:pPr>
            <a:r>
              <a:rPr b="1" lang="uk">
                <a:solidFill>
                  <a:srgbClr val="000000"/>
                </a:solidFill>
                <a:highlight>
                  <a:srgbClr val="FFFFFF"/>
                </a:highlight>
              </a:rPr>
              <a:t>Exploit</a:t>
            </a:r>
            <a:r>
              <a:rPr lang="uk">
                <a:solidFill>
                  <a:srgbClr val="000000"/>
                </a:solidFill>
                <a:highlight>
                  <a:srgbClr val="FFFFFF"/>
                </a:highlight>
              </a:rPr>
              <a:t> is a piece of software, a chunk of data, or a sequence of commands that takes advantage of a bug or vulnerability to cause unintended or unanticipated behavior to occur on computer software, hardware, or something electronic.</a:t>
            </a:r>
            <a:endParaRPr>
              <a:solidFill>
                <a:srgbClr val="000000"/>
              </a:solidFill>
              <a:highlight>
                <a:srgbClr val="FFFFFF"/>
              </a:highlight>
            </a:endParaRPr>
          </a:p>
          <a:p>
            <a:pPr indent="0" lvl="0" marL="0" rtl="0" algn="l">
              <a:spcBef>
                <a:spcPts val="1200"/>
              </a:spcBef>
              <a:spcAft>
                <a:spcPts val="1200"/>
              </a:spcAft>
              <a:buNone/>
            </a:pPr>
            <a:r>
              <a:t/>
            </a:r>
            <a:endParaRPr>
              <a:solidFill>
                <a:srgbClr val="1D1D1B"/>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2"/>
          <p:cNvSpPr txBox="1"/>
          <p:nvPr>
            <p:ph type="title"/>
          </p:nvPr>
        </p:nvSpPr>
        <p:spPr>
          <a:xfrm>
            <a:off x="311700" y="9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Classification of threats</a:t>
            </a:r>
            <a:endParaRPr/>
          </a:p>
        </p:txBody>
      </p:sp>
      <p:sp>
        <p:nvSpPr>
          <p:cNvPr id="220" name="Google Shape;220;p42"/>
          <p:cNvSpPr txBox="1"/>
          <p:nvPr>
            <p:ph idx="1" type="body"/>
          </p:nvPr>
        </p:nvSpPr>
        <p:spPr>
          <a:xfrm>
            <a:off x="311700" y="457900"/>
            <a:ext cx="8520600" cy="4110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uk" sz="1400">
                <a:solidFill>
                  <a:srgbClr val="010202"/>
                </a:solidFill>
              </a:rPr>
              <a:t>Social engineering </a:t>
            </a:r>
            <a:endParaRPr sz="1400">
              <a:solidFill>
                <a:srgbClr val="010202"/>
              </a:solidFill>
            </a:endParaRPr>
          </a:p>
          <a:p>
            <a:pPr indent="-317500" lvl="0" marL="457200" rtl="0" algn="l">
              <a:spcBef>
                <a:spcPts val="1200"/>
              </a:spcBef>
              <a:spcAft>
                <a:spcPts val="0"/>
              </a:spcAft>
              <a:buClr>
                <a:srgbClr val="010202"/>
              </a:buClr>
              <a:buSzPts val="1400"/>
              <a:buChar char="●"/>
            </a:pPr>
            <a:r>
              <a:rPr lang="uk" sz="1400">
                <a:solidFill>
                  <a:srgbClr val="010202"/>
                </a:solidFill>
              </a:rPr>
              <a:t>Dumpster diving</a:t>
            </a:r>
            <a:endParaRPr sz="1400">
              <a:solidFill>
                <a:srgbClr val="010202"/>
              </a:solidFill>
            </a:endParaRPr>
          </a:p>
          <a:p>
            <a:pPr indent="-317500" lvl="0" marL="457200" rtl="0" algn="l">
              <a:spcBef>
                <a:spcPts val="0"/>
              </a:spcBef>
              <a:spcAft>
                <a:spcPts val="0"/>
              </a:spcAft>
              <a:buClr>
                <a:srgbClr val="010202"/>
              </a:buClr>
              <a:buSzPts val="1400"/>
              <a:buChar char="●"/>
            </a:pPr>
            <a:r>
              <a:rPr lang="uk" sz="1400">
                <a:solidFill>
                  <a:srgbClr val="010202"/>
                </a:solidFill>
              </a:rPr>
              <a:t>Impersonation</a:t>
            </a:r>
            <a:endParaRPr sz="1400">
              <a:solidFill>
                <a:srgbClr val="010202"/>
              </a:solidFill>
            </a:endParaRPr>
          </a:p>
          <a:p>
            <a:pPr indent="-317500" lvl="0" marL="457200" rtl="0" algn="l">
              <a:spcBef>
                <a:spcPts val="0"/>
              </a:spcBef>
              <a:spcAft>
                <a:spcPts val="0"/>
              </a:spcAft>
              <a:buClr>
                <a:srgbClr val="010202"/>
              </a:buClr>
              <a:buSzPts val="1400"/>
              <a:buChar char="●"/>
            </a:pPr>
            <a:r>
              <a:rPr lang="uk" sz="1400">
                <a:solidFill>
                  <a:srgbClr val="010202"/>
                </a:solidFill>
              </a:rPr>
              <a:t>Shoulder surfing</a:t>
            </a:r>
            <a:endParaRPr sz="1400">
              <a:solidFill>
                <a:srgbClr val="010202"/>
              </a:solidFill>
            </a:endParaRPr>
          </a:p>
          <a:p>
            <a:pPr indent="0" lvl="0" marL="0" rtl="0" algn="l">
              <a:spcBef>
                <a:spcPts val="1200"/>
              </a:spcBef>
              <a:spcAft>
                <a:spcPts val="0"/>
              </a:spcAft>
              <a:buNone/>
            </a:pPr>
            <a:r>
              <a:rPr b="1" lang="uk" sz="1400">
                <a:solidFill>
                  <a:srgbClr val="010202"/>
                </a:solidFill>
              </a:rPr>
              <a:t>Improper usage/Unauthorized access</a:t>
            </a:r>
            <a:endParaRPr b="1" sz="1400">
              <a:solidFill>
                <a:srgbClr val="010202"/>
              </a:solidFill>
            </a:endParaRPr>
          </a:p>
          <a:p>
            <a:pPr indent="-317500" lvl="0" marL="457200" rtl="0" algn="l">
              <a:spcBef>
                <a:spcPts val="1200"/>
              </a:spcBef>
              <a:spcAft>
                <a:spcPts val="0"/>
              </a:spcAft>
              <a:buClr>
                <a:srgbClr val="010202"/>
              </a:buClr>
              <a:buSzPts val="1400"/>
              <a:buChar char="●"/>
            </a:pPr>
            <a:r>
              <a:rPr lang="uk" sz="1400">
                <a:solidFill>
                  <a:srgbClr val="010202"/>
                </a:solidFill>
              </a:rPr>
              <a:t>Hackers</a:t>
            </a:r>
            <a:endParaRPr sz="1400">
              <a:solidFill>
                <a:srgbClr val="010202"/>
              </a:solidFill>
            </a:endParaRPr>
          </a:p>
          <a:p>
            <a:pPr indent="-317500" lvl="0" marL="457200" rtl="0" algn="l">
              <a:spcBef>
                <a:spcPts val="0"/>
              </a:spcBef>
              <a:spcAft>
                <a:spcPts val="0"/>
              </a:spcAft>
              <a:buClr>
                <a:srgbClr val="010202"/>
              </a:buClr>
              <a:buSzPts val="1400"/>
              <a:buChar char="●"/>
            </a:pPr>
            <a:r>
              <a:rPr lang="uk" sz="1400">
                <a:solidFill>
                  <a:srgbClr val="010202"/>
                </a:solidFill>
              </a:rPr>
              <a:t>Greyhats, Whitehats, Black hats</a:t>
            </a:r>
            <a:endParaRPr sz="1400">
              <a:solidFill>
                <a:srgbClr val="010202"/>
              </a:solidFill>
            </a:endParaRPr>
          </a:p>
          <a:p>
            <a:pPr indent="-317500" lvl="0" marL="457200" rtl="0" algn="l">
              <a:spcBef>
                <a:spcPts val="0"/>
              </a:spcBef>
              <a:spcAft>
                <a:spcPts val="0"/>
              </a:spcAft>
              <a:buClr>
                <a:srgbClr val="010202"/>
              </a:buClr>
              <a:buSzPts val="1400"/>
              <a:buChar char="●"/>
            </a:pPr>
            <a:r>
              <a:rPr lang="uk" sz="1400">
                <a:solidFill>
                  <a:srgbClr val="010202"/>
                </a:solidFill>
              </a:rPr>
              <a:t>Internal intruders</a:t>
            </a:r>
            <a:endParaRPr sz="1400">
              <a:solidFill>
                <a:srgbClr val="010202"/>
              </a:solidFill>
            </a:endParaRPr>
          </a:p>
          <a:p>
            <a:pPr indent="-317500" lvl="0" marL="457200" rtl="0" algn="l">
              <a:spcBef>
                <a:spcPts val="0"/>
              </a:spcBef>
              <a:spcAft>
                <a:spcPts val="0"/>
              </a:spcAft>
              <a:buClr>
                <a:srgbClr val="010202"/>
              </a:buClr>
              <a:buSzPts val="1400"/>
              <a:buChar char="●"/>
            </a:pPr>
            <a:r>
              <a:rPr lang="uk" sz="1400">
                <a:solidFill>
                  <a:srgbClr val="010202"/>
                </a:solidFill>
              </a:rPr>
              <a:t>Defacement</a:t>
            </a:r>
            <a:endParaRPr sz="1400">
              <a:solidFill>
                <a:srgbClr val="010202"/>
              </a:solidFill>
            </a:endParaRPr>
          </a:p>
          <a:p>
            <a:pPr indent="-317500" lvl="0" marL="457200" rtl="0" algn="l">
              <a:spcBef>
                <a:spcPts val="0"/>
              </a:spcBef>
              <a:spcAft>
                <a:spcPts val="0"/>
              </a:spcAft>
              <a:buClr>
                <a:srgbClr val="010202"/>
              </a:buClr>
              <a:buSzPts val="1400"/>
              <a:buChar char="●"/>
            </a:pPr>
            <a:r>
              <a:rPr lang="uk" sz="1400">
                <a:solidFill>
                  <a:srgbClr val="010202"/>
                </a:solidFill>
              </a:rPr>
              <a:t>Spam</a:t>
            </a:r>
            <a:endParaRPr sz="1400">
              <a:solidFill>
                <a:srgbClr val="010202"/>
              </a:solidFill>
            </a:endParaRPr>
          </a:p>
          <a:p>
            <a:pPr indent="-317500" lvl="0" marL="457200" rtl="0" algn="l">
              <a:spcBef>
                <a:spcPts val="0"/>
              </a:spcBef>
              <a:spcAft>
                <a:spcPts val="0"/>
              </a:spcAft>
              <a:buClr>
                <a:srgbClr val="010202"/>
              </a:buClr>
              <a:buSzPts val="1400"/>
              <a:buChar char="●"/>
            </a:pPr>
            <a:r>
              <a:rPr lang="uk" sz="1400">
                <a:solidFill>
                  <a:srgbClr val="010202"/>
                </a:solidFill>
              </a:rPr>
              <a:t>Phishing</a:t>
            </a:r>
            <a:endParaRPr b="1" sz="1400">
              <a:solidFill>
                <a:srgbClr val="010202"/>
              </a:solidFill>
            </a:endParaRPr>
          </a:p>
          <a:p>
            <a:pPr indent="0" lvl="0" marL="457200" rtl="0" algn="l">
              <a:spcBef>
                <a:spcPts val="1200"/>
              </a:spcBef>
              <a:spcAft>
                <a:spcPts val="0"/>
              </a:spcAft>
              <a:buNone/>
            </a:pPr>
            <a:r>
              <a:t/>
            </a:r>
            <a:endParaRPr b="1" sz="1400">
              <a:solidFill>
                <a:srgbClr val="010202"/>
              </a:solidFill>
            </a:endParaRPr>
          </a:p>
          <a:p>
            <a:pPr indent="0" lvl="0" marL="0" rtl="0" algn="l">
              <a:spcBef>
                <a:spcPts val="120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3"/>
          <p:cNvSpPr txBox="1"/>
          <p:nvPr>
            <p:ph idx="1" type="body"/>
          </p:nvPr>
        </p:nvSpPr>
        <p:spPr>
          <a:xfrm>
            <a:off x="311700" y="263625"/>
            <a:ext cx="8520600" cy="4305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uk" sz="2400">
                <a:solidFill>
                  <a:schemeClr val="dk1"/>
                </a:solidFill>
                <a:highlight>
                  <a:srgbClr val="FFFFFF"/>
                </a:highlight>
              </a:rPr>
              <a:t>Threat Modeling is a process that helps:</a:t>
            </a:r>
            <a:endParaRPr sz="24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uk" sz="2000">
                <a:solidFill>
                  <a:schemeClr val="dk1"/>
                </a:solidFill>
                <a:highlight>
                  <a:srgbClr val="FFFFFF"/>
                </a:highlight>
              </a:rPr>
              <a:t>– Accurately determine the attack surface for the application – Assign risk to the various threats</a:t>
            </a:r>
            <a:endParaRPr sz="20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uk" sz="2000">
                <a:solidFill>
                  <a:schemeClr val="dk1"/>
                </a:solidFill>
                <a:highlight>
                  <a:srgbClr val="FFFFFF"/>
                </a:highlight>
              </a:rPr>
              <a:t>– Drive the vulnerability mitigation process</a:t>
            </a:r>
            <a:endParaRPr sz="20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uk" sz="2400">
                <a:solidFill>
                  <a:schemeClr val="dk1"/>
                </a:solidFill>
                <a:highlight>
                  <a:srgbClr val="FFFFFF"/>
                </a:highlight>
              </a:rPr>
              <a:t>It is widely considered to be the one best method of improving the security</a:t>
            </a:r>
            <a:endParaRPr sz="2400">
              <a:solidFill>
                <a:schemeClr val="dk1"/>
              </a:solidFill>
              <a:highlight>
                <a:srgbClr val="FFFFFF"/>
              </a:highlight>
            </a:endParaRPr>
          </a:p>
          <a:p>
            <a:pPr indent="0" lvl="0" marL="0" rtl="0" algn="l">
              <a:spcBef>
                <a:spcPts val="12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4"/>
          <p:cNvSpPr txBox="1"/>
          <p:nvPr>
            <p:ph type="title"/>
          </p:nvPr>
        </p:nvSpPr>
        <p:spPr>
          <a:xfrm>
            <a:off x="311700" y="2507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uk" sz="2200">
                <a:solidFill>
                  <a:srgbClr val="004E7E"/>
                </a:solidFill>
              </a:rPr>
              <a:t>Threat Models</a:t>
            </a:r>
            <a:endParaRPr sz="2200">
              <a:solidFill>
                <a:srgbClr val="004E7E"/>
              </a:solidFill>
            </a:endParaRPr>
          </a:p>
          <a:p>
            <a:pPr indent="0" lvl="0" marL="0" rtl="0" algn="l">
              <a:spcBef>
                <a:spcPts val="1200"/>
              </a:spcBef>
              <a:spcAft>
                <a:spcPts val="0"/>
              </a:spcAft>
              <a:buNone/>
            </a:pPr>
            <a:r>
              <a:t/>
            </a:r>
            <a:endParaRPr sz="3700"/>
          </a:p>
        </p:txBody>
      </p:sp>
      <p:sp>
        <p:nvSpPr>
          <p:cNvPr id="231" name="Google Shape;231;p44"/>
          <p:cNvSpPr txBox="1"/>
          <p:nvPr>
            <p:ph idx="1" type="body"/>
          </p:nvPr>
        </p:nvSpPr>
        <p:spPr>
          <a:xfrm>
            <a:off x="311700" y="823450"/>
            <a:ext cx="8520600" cy="3745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uk"/>
              <a:t>A model is a simplified representation of something else. A model ignores, masks, or abstracts unimportant or unnecessary details, thereby highlighting the details of interest.</a:t>
            </a:r>
            <a:endParaRPr/>
          </a:p>
          <a:p>
            <a:pPr indent="0" lvl="0" marL="0" rtl="0" algn="l">
              <a:spcBef>
                <a:spcPts val="1200"/>
              </a:spcBef>
              <a:spcAft>
                <a:spcPts val="0"/>
              </a:spcAft>
              <a:buNone/>
            </a:pPr>
            <a:r>
              <a:rPr lang="uk"/>
              <a:t>A threat model highlights the details of interest regarding a threat, class of threat, or threats in general</a:t>
            </a:r>
            <a:endParaRPr/>
          </a:p>
          <a:p>
            <a:pPr indent="0" lvl="0" marL="0" rtl="0" algn="l">
              <a:spcBef>
                <a:spcPts val="1200"/>
              </a:spcBef>
              <a:spcAft>
                <a:spcPts val="0"/>
              </a:spcAft>
              <a:buClr>
                <a:schemeClr val="dk1"/>
              </a:buClr>
              <a:buSzPts val="1100"/>
              <a:buFont typeface="Arial"/>
              <a:buNone/>
            </a:pPr>
            <a:r>
              <a:rPr lang="uk"/>
              <a:t>A threat model will generally address both a threat capabilities and its intent. Basically, threat modeling is a structured approach that allows cyber security threats to be identified in terms of objectives and vulnerabilities, as well as identifying appropriate countermeasures to prevent, or mitigate the effects of, threats to the system.</a:t>
            </a:r>
            <a:endParaRPr/>
          </a:p>
          <a:p>
            <a:pPr indent="0" lvl="0" marL="0" rtl="0" algn="l">
              <a:spcBef>
                <a:spcPts val="120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uk" sz="2000"/>
              <a:t>There are at least three general approaches to threat modelling:</a:t>
            </a:r>
            <a:endParaRPr b="1" sz="2000"/>
          </a:p>
          <a:p>
            <a:pPr indent="0" lvl="0" marL="0" rtl="0" algn="l">
              <a:spcBef>
                <a:spcPts val="1200"/>
              </a:spcBef>
              <a:spcAft>
                <a:spcPts val="0"/>
              </a:spcAft>
              <a:buClr>
                <a:schemeClr val="dk1"/>
              </a:buClr>
              <a:buSzPts val="1100"/>
              <a:buFont typeface="Arial"/>
              <a:buNone/>
            </a:pPr>
            <a:r>
              <a:rPr lang="uk" sz="2000"/>
              <a:t>Attacker-centric;</a:t>
            </a:r>
            <a:endParaRPr sz="2000"/>
          </a:p>
          <a:p>
            <a:pPr indent="0" lvl="0" marL="0" rtl="0" algn="l">
              <a:spcBef>
                <a:spcPts val="1200"/>
              </a:spcBef>
              <a:spcAft>
                <a:spcPts val="0"/>
              </a:spcAft>
              <a:buNone/>
            </a:pPr>
            <a:r>
              <a:rPr lang="uk" sz="2000"/>
              <a:t>System-centric;</a:t>
            </a:r>
            <a:endParaRPr sz="2000"/>
          </a:p>
          <a:p>
            <a:pPr indent="0" lvl="0" marL="0" rtl="0" algn="l">
              <a:spcBef>
                <a:spcPts val="1200"/>
              </a:spcBef>
              <a:spcAft>
                <a:spcPts val="0"/>
              </a:spcAft>
              <a:buClr>
                <a:schemeClr val="dk1"/>
              </a:buClr>
              <a:buSzPts val="1100"/>
              <a:buFont typeface="Arial"/>
              <a:buNone/>
            </a:pPr>
            <a:r>
              <a:rPr lang="uk" sz="2000"/>
              <a:t>Asset-centric.</a:t>
            </a:r>
            <a:endParaRPr sz="2000"/>
          </a:p>
          <a:p>
            <a:pPr indent="0" lvl="0" marL="0" rtl="0" algn="l">
              <a:spcBef>
                <a:spcPts val="1200"/>
              </a:spcBef>
              <a:spcAft>
                <a:spcPts val="1600"/>
              </a:spcAft>
              <a:buNone/>
            </a:pPr>
            <a:r>
              <a:t/>
            </a:r>
            <a:endParaRPr sz="2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6"/>
          <p:cNvSpPr txBox="1"/>
          <p:nvPr>
            <p:ph type="title"/>
          </p:nvPr>
        </p:nvSpPr>
        <p:spPr>
          <a:xfrm>
            <a:off x="311700" y="981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uk" sz="1800">
                <a:solidFill>
                  <a:srgbClr val="004E7E"/>
                </a:solidFill>
              </a:rPr>
              <a:t>Common Language Security Incident Taxonomy</a:t>
            </a:r>
            <a:endParaRPr b="1" sz="1800">
              <a:solidFill>
                <a:srgbClr val="004E7E"/>
              </a:solidFill>
            </a:endParaRPr>
          </a:p>
          <a:p>
            <a:pPr indent="0" lvl="0" marL="0" rtl="0" algn="l">
              <a:spcBef>
                <a:spcPts val="1200"/>
              </a:spcBef>
              <a:spcAft>
                <a:spcPts val="0"/>
              </a:spcAft>
              <a:buNone/>
            </a:pPr>
            <a:r>
              <a:t/>
            </a:r>
            <a:endParaRPr sz="3300"/>
          </a:p>
        </p:txBody>
      </p:sp>
      <p:sp>
        <p:nvSpPr>
          <p:cNvPr id="242" name="Google Shape;242;p46"/>
          <p:cNvSpPr txBox="1"/>
          <p:nvPr>
            <p:ph idx="1" type="body"/>
          </p:nvPr>
        </p:nvSpPr>
        <p:spPr>
          <a:xfrm>
            <a:off x="311700" y="670825"/>
            <a:ext cx="8520600" cy="3898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uk"/>
              <a:t>Event - an action directed at a target which is intended to result in a change of state (status) of the target;</a:t>
            </a:r>
            <a:endParaRPr/>
          </a:p>
          <a:p>
            <a:pPr indent="0" lvl="0" marL="0" rtl="0" algn="l">
              <a:spcBef>
                <a:spcPts val="1200"/>
              </a:spcBef>
              <a:spcAft>
                <a:spcPts val="0"/>
              </a:spcAft>
              <a:buClr>
                <a:schemeClr val="dk1"/>
              </a:buClr>
              <a:buSzPts val="1100"/>
              <a:buFont typeface="Arial"/>
              <a:buNone/>
            </a:pPr>
            <a:r>
              <a:rPr lang="uk"/>
              <a:t>Attack - a series of steps taken by an attacker to achieve an unauthorized result. The first two steps in an attack, tool and vulnerability, are used to cause an event on a computer or network. </a:t>
            </a:r>
            <a:endParaRPr/>
          </a:p>
          <a:p>
            <a:pPr indent="0" lvl="0" marL="0" rtl="0" algn="l">
              <a:spcBef>
                <a:spcPts val="1200"/>
              </a:spcBef>
              <a:spcAft>
                <a:spcPts val="0"/>
              </a:spcAft>
              <a:buNone/>
            </a:pPr>
            <a:r>
              <a:rPr lang="uk"/>
              <a:t>Incident - a group of attacks that can be distinguished from other attacks because of the distinctiveness of the attackers, attacks, objectives, sites, and timing;</a:t>
            </a:r>
            <a:endParaRPr/>
          </a:p>
          <a:p>
            <a:pPr indent="0" lvl="0" marL="0" rtl="0" algn="l">
              <a:spcBef>
                <a:spcPts val="1200"/>
              </a:spcBef>
              <a:spcAft>
                <a:spcPts val="0"/>
              </a:spcAft>
              <a:buNone/>
            </a:pPr>
            <a:r>
              <a:rPr lang="uk"/>
              <a:t>Attacker – an individual who attempts one or more attacks i n order to achieve an objective;</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47"/>
          <p:cNvPicPr preferRelativeResize="0"/>
          <p:nvPr/>
        </p:nvPicPr>
        <p:blipFill>
          <a:blip r:embed="rId3">
            <a:alphaModFix/>
          </a:blip>
          <a:stretch>
            <a:fillRect/>
          </a:stretch>
        </p:blipFill>
        <p:spPr>
          <a:xfrm>
            <a:off x="610275" y="0"/>
            <a:ext cx="7663588" cy="51435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8"/>
          <p:cNvSpPr txBox="1"/>
          <p:nvPr>
            <p:ph type="title"/>
          </p:nvPr>
        </p:nvSpPr>
        <p:spPr>
          <a:xfrm>
            <a:off x="311700" y="1397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uk" sz="1900">
                <a:solidFill>
                  <a:srgbClr val="004E7E"/>
                </a:solidFill>
              </a:rPr>
              <a:t>Threat Attributes &amp; Profile</a:t>
            </a:r>
            <a:endParaRPr b="1" sz="1900">
              <a:solidFill>
                <a:srgbClr val="004E7E"/>
              </a:solidFill>
            </a:endParaRPr>
          </a:p>
          <a:p>
            <a:pPr indent="0" lvl="0" marL="0" rtl="0" algn="l">
              <a:spcBef>
                <a:spcPts val="1200"/>
              </a:spcBef>
              <a:spcAft>
                <a:spcPts val="0"/>
              </a:spcAft>
              <a:buNone/>
            </a:pPr>
            <a:r>
              <a:t/>
            </a:r>
            <a:endParaRPr b="1" sz="1900">
              <a:solidFill>
                <a:srgbClr val="004E7E"/>
              </a:solidFill>
            </a:endParaRPr>
          </a:p>
        </p:txBody>
      </p:sp>
      <p:sp>
        <p:nvSpPr>
          <p:cNvPr id="253" name="Google Shape;253;p48"/>
          <p:cNvSpPr txBox="1"/>
          <p:nvPr>
            <p:ph idx="1" type="body"/>
          </p:nvPr>
        </p:nvSpPr>
        <p:spPr>
          <a:xfrm>
            <a:off x="311700" y="625200"/>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uk"/>
              <a:t>A threat attribute is a discrete characteristic, or distinguishing property, of a threat. The combined characteristics of a threat describe the threat’s willingness and ability to pursue its goal. </a:t>
            </a:r>
            <a:endParaRPr/>
          </a:p>
          <a:p>
            <a:pPr indent="0" lvl="0" marL="0" rtl="0" algn="l">
              <a:spcBef>
                <a:spcPts val="1200"/>
              </a:spcBef>
              <a:spcAft>
                <a:spcPts val="0"/>
              </a:spcAft>
              <a:buNone/>
            </a:pPr>
            <a:r>
              <a:rPr lang="uk"/>
              <a:t>Intensity - The threat attribute of Intensity describes the diligence, or persevering determination, of a threat in the pursuit of its goal.</a:t>
            </a:r>
            <a:endParaRPr/>
          </a:p>
          <a:p>
            <a:pPr indent="0" lvl="0" marL="0" rtl="0" algn="l">
              <a:spcBef>
                <a:spcPts val="1200"/>
              </a:spcBef>
              <a:spcAft>
                <a:spcPts val="0"/>
              </a:spcAft>
              <a:buNone/>
            </a:pPr>
            <a:r>
              <a:rPr lang="uk"/>
              <a:t>Stealth - The threat attribute of Stealth describes the abilityof the threat to maintain a necessary level of secrecy throughout the pursuit of its goal. </a:t>
            </a:r>
            <a:endParaRPr/>
          </a:p>
          <a:p>
            <a:pPr indent="0" lvl="0" marL="0" rtl="0" algn="l">
              <a:spcBef>
                <a:spcPts val="1200"/>
              </a:spcBef>
              <a:spcAft>
                <a:spcPts val="0"/>
              </a:spcAft>
              <a:buNone/>
            </a:pPr>
            <a:r>
              <a:rPr lang="uk"/>
              <a:t>Time - The threat attribute of Time quantifies the period of ti me that a threat is capable of dedicating to planning, developing, and deploying methods to reach an objective.</a:t>
            </a:r>
            <a:endParaRPr/>
          </a:p>
          <a:p>
            <a:pPr indent="0" lvl="0" marL="0" rtl="0" algn="l">
              <a:spcBef>
                <a:spcPts val="1200"/>
              </a:spcBef>
              <a:spcAft>
                <a:spcPts val="16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9"/>
          <p:cNvSpPr txBox="1"/>
          <p:nvPr>
            <p:ph type="title"/>
          </p:nvPr>
        </p:nvSpPr>
        <p:spPr>
          <a:xfrm>
            <a:off x="311700" y="1397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uk" sz="1900">
                <a:solidFill>
                  <a:srgbClr val="004E7E"/>
                </a:solidFill>
              </a:rPr>
              <a:t>Threat Attributes &amp; Profile</a:t>
            </a:r>
            <a:endParaRPr b="1" sz="1900">
              <a:solidFill>
                <a:srgbClr val="004E7E"/>
              </a:solidFill>
            </a:endParaRPr>
          </a:p>
          <a:p>
            <a:pPr indent="0" lvl="0" marL="0" rtl="0" algn="l">
              <a:spcBef>
                <a:spcPts val="1200"/>
              </a:spcBef>
              <a:spcAft>
                <a:spcPts val="0"/>
              </a:spcAft>
              <a:buNone/>
            </a:pPr>
            <a:r>
              <a:t/>
            </a:r>
            <a:endParaRPr b="1" sz="1900">
              <a:solidFill>
                <a:srgbClr val="004E7E"/>
              </a:solidFill>
            </a:endParaRPr>
          </a:p>
        </p:txBody>
      </p:sp>
      <p:sp>
        <p:nvSpPr>
          <p:cNvPr id="259" name="Google Shape;259;p49"/>
          <p:cNvSpPr txBox="1"/>
          <p:nvPr>
            <p:ph idx="1" type="body"/>
          </p:nvPr>
        </p:nvSpPr>
        <p:spPr>
          <a:xfrm>
            <a:off x="311700" y="625200"/>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uk"/>
              <a:t>Personnel - The threat attribute of Technical Personnel quantifies the number of group members that a threat is capable of dedicating to the building and deployment of the technical capability in pursuit of its goal. </a:t>
            </a:r>
            <a:endParaRPr/>
          </a:p>
          <a:p>
            <a:pPr indent="0" lvl="0" marL="0" rtl="0" algn="l">
              <a:spcBef>
                <a:spcPts val="1200"/>
              </a:spcBef>
              <a:spcAft>
                <a:spcPts val="0"/>
              </a:spcAft>
              <a:buNone/>
            </a:pPr>
            <a:r>
              <a:rPr lang="uk"/>
              <a:t>Knowledge -The threat attribute of Knowledge defines the threat’s level of theoretical and practical proficiency and the threat’s capability of employing that proficiency in pursuit of its goal. </a:t>
            </a:r>
            <a:endParaRPr/>
          </a:p>
          <a:p>
            <a:pPr indent="0" lvl="0" marL="0" rtl="0" algn="l">
              <a:spcBef>
                <a:spcPts val="1200"/>
              </a:spcBef>
              <a:spcAft>
                <a:spcPts val="0"/>
              </a:spcAft>
              <a:buNone/>
            </a:pPr>
            <a:r>
              <a:rPr lang="uk"/>
              <a:t>Access - The threat attribute of Access defines a threat’s ability to place a group member within a restricted system—whether through cyber or kinetic means—in pursuit of the threat’s goal.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6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50"/>
          <p:cNvPicPr preferRelativeResize="0"/>
          <p:nvPr/>
        </p:nvPicPr>
        <p:blipFill>
          <a:blip r:embed="rId3">
            <a:alphaModFix/>
          </a:blip>
          <a:stretch>
            <a:fillRect/>
          </a:stretch>
        </p:blipFill>
        <p:spPr>
          <a:xfrm>
            <a:off x="624288" y="82975"/>
            <a:ext cx="7895424" cy="49775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Threat Characterization Framework</a:t>
            </a:r>
            <a:endParaRPr/>
          </a:p>
        </p:txBody>
      </p:sp>
      <p:pic>
        <p:nvPicPr>
          <p:cNvPr id="270" name="Google Shape;270;p51"/>
          <p:cNvPicPr preferRelativeResize="0"/>
          <p:nvPr/>
        </p:nvPicPr>
        <p:blipFill>
          <a:blip r:embed="rId3">
            <a:alphaModFix/>
          </a:blip>
          <a:stretch>
            <a:fillRect/>
          </a:stretch>
        </p:blipFill>
        <p:spPr>
          <a:xfrm>
            <a:off x="152400" y="1874150"/>
            <a:ext cx="8839200" cy="139520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Threat</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uk">
                <a:solidFill>
                  <a:srgbClr val="87C540"/>
                </a:solidFill>
              </a:rPr>
              <a:t>An event, the occurrence of which could have an undesirable impact on the well-being of an </a:t>
            </a:r>
            <a:r>
              <a:rPr b="1" lang="uk">
                <a:solidFill>
                  <a:srgbClr val="87C540"/>
                </a:solidFill>
              </a:rPr>
              <a:t>asset</a:t>
            </a:r>
            <a:r>
              <a:rPr lang="uk">
                <a:solidFill>
                  <a:srgbClr val="87C540"/>
                </a:solidFill>
              </a:rPr>
              <a:t>.</a:t>
            </a:r>
            <a:endParaRPr>
              <a:solidFill>
                <a:srgbClr val="87C540"/>
              </a:solidFill>
            </a:endParaRPr>
          </a:p>
          <a:p>
            <a:pPr indent="0" lvl="0" marL="0" rtl="0" algn="l">
              <a:spcBef>
                <a:spcPts val="1200"/>
              </a:spcBef>
              <a:spcAft>
                <a:spcPts val="0"/>
              </a:spcAft>
              <a:buNone/>
            </a:pPr>
            <a:r>
              <a:rPr b="1" lang="uk">
                <a:solidFill>
                  <a:schemeClr val="dk1"/>
                </a:solidFill>
                <a:highlight>
                  <a:srgbClr val="FFFFFF"/>
                </a:highlight>
              </a:rPr>
              <a:t>Threat</a:t>
            </a:r>
            <a:r>
              <a:rPr lang="uk">
                <a:solidFill>
                  <a:schemeClr val="dk1"/>
                </a:solidFill>
                <a:highlight>
                  <a:srgbClr val="FFFFFF"/>
                </a:highlight>
              </a:rPr>
              <a:t> is a potential negative action or event facilitated by a vulnerability that results in an unwanted impact to a computer system or application</a:t>
            </a:r>
            <a:endParaRPr>
              <a:solidFill>
                <a:schemeClr val="dk1"/>
              </a:solidFill>
              <a:highlight>
                <a:srgbClr val="FFFFFF"/>
              </a:highlight>
            </a:endParaRPr>
          </a:p>
          <a:p>
            <a:pPr indent="0" lvl="0" marL="0" rtl="0" algn="l">
              <a:spcBef>
                <a:spcPts val="1200"/>
              </a:spcBef>
              <a:spcAft>
                <a:spcPts val="0"/>
              </a:spcAft>
              <a:buNone/>
            </a:pPr>
            <a:r>
              <a:rPr lang="uk">
                <a:solidFill>
                  <a:srgbClr val="2C2B7E"/>
                </a:solidFill>
              </a:rPr>
              <a:t>Any circumstances or event that has the potential to cause harm to a system or network. That means, that even the existence of an (unknown) vulnerability implies a threat by definition.</a:t>
            </a:r>
            <a:endParaRPr>
              <a:solidFill>
                <a:srgbClr val="2C2B7E"/>
              </a:solidFill>
            </a:endParaRPr>
          </a:p>
          <a:p>
            <a:pPr indent="0" lvl="0" marL="0" rtl="0" algn="l">
              <a:spcBef>
                <a:spcPts val="1200"/>
              </a:spcBef>
              <a:spcAft>
                <a:spcPts val="0"/>
              </a:spcAft>
              <a:buClr>
                <a:schemeClr val="dk1"/>
              </a:buClr>
              <a:buSzPts val="1100"/>
              <a:buFont typeface="Arial"/>
              <a:buNone/>
            </a:pPr>
            <a:r>
              <a:t/>
            </a:r>
            <a:endParaRPr b="1">
              <a:solidFill>
                <a:srgbClr val="87C540"/>
              </a:solidFill>
            </a:endParaRPr>
          </a:p>
          <a:p>
            <a:pPr indent="0" lvl="0" marL="0" rtl="0" algn="l">
              <a:spcBef>
                <a:spcPts val="120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52"/>
          <p:cNvPicPr preferRelativeResize="0"/>
          <p:nvPr/>
        </p:nvPicPr>
        <p:blipFill>
          <a:blip r:embed="rId3">
            <a:alphaModFix/>
          </a:blip>
          <a:stretch>
            <a:fillRect/>
          </a:stretch>
        </p:blipFill>
        <p:spPr>
          <a:xfrm>
            <a:off x="1293300" y="152400"/>
            <a:ext cx="6557406" cy="48387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53"/>
          <p:cNvPicPr preferRelativeResize="0"/>
          <p:nvPr/>
        </p:nvPicPr>
        <p:blipFill>
          <a:blip r:embed="rId3">
            <a:alphaModFix/>
          </a:blip>
          <a:stretch>
            <a:fillRect/>
          </a:stretch>
        </p:blipFill>
        <p:spPr>
          <a:xfrm>
            <a:off x="152400" y="152400"/>
            <a:ext cx="8617093" cy="48387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54"/>
          <p:cNvPicPr preferRelativeResize="0"/>
          <p:nvPr/>
        </p:nvPicPr>
        <p:blipFill>
          <a:blip r:embed="rId3">
            <a:alphaModFix/>
          </a:blip>
          <a:stretch>
            <a:fillRect/>
          </a:stretch>
        </p:blipFill>
        <p:spPr>
          <a:xfrm>
            <a:off x="1914600" y="152400"/>
            <a:ext cx="5492181" cy="483869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55"/>
          <p:cNvPicPr preferRelativeResize="0"/>
          <p:nvPr/>
        </p:nvPicPr>
        <p:blipFill>
          <a:blip r:embed="rId3">
            <a:alphaModFix/>
          </a:blip>
          <a:stretch>
            <a:fillRect/>
          </a:stretch>
        </p:blipFill>
        <p:spPr>
          <a:xfrm>
            <a:off x="152400" y="152400"/>
            <a:ext cx="8552333" cy="48387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6"/>
          <p:cNvSpPr txBox="1"/>
          <p:nvPr>
            <p:ph type="title"/>
          </p:nvPr>
        </p:nvSpPr>
        <p:spPr>
          <a:xfrm>
            <a:off x="408850" y="16938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uk" sz="2700">
                <a:solidFill>
                  <a:srgbClr val="365F91"/>
                </a:solidFill>
              </a:rPr>
              <a:t>STRIDE Threat analysis</a:t>
            </a:r>
            <a:endParaRPr b="1" sz="2700">
              <a:solidFill>
                <a:srgbClr val="365F91"/>
              </a:solidFill>
            </a:endParaRPr>
          </a:p>
          <a:p>
            <a:pPr indent="0" lvl="0" marL="0" rtl="0" algn="l">
              <a:spcBef>
                <a:spcPts val="1200"/>
              </a:spcBef>
              <a:spcAft>
                <a:spcPts val="0"/>
              </a:spcAft>
              <a:buNone/>
            </a:pPr>
            <a:r>
              <a:t/>
            </a:r>
            <a:endParaRPr sz="41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7"/>
          <p:cNvSpPr txBox="1"/>
          <p:nvPr>
            <p:ph idx="1" type="body"/>
          </p:nvPr>
        </p:nvSpPr>
        <p:spPr>
          <a:xfrm>
            <a:off x="311700" y="152625"/>
            <a:ext cx="8520600" cy="3972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uk">
                <a:solidFill>
                  <a:srgbClr val="000000"/>
                </a:solidFill>
              </a:rPr>
              <a:t>STRIDE categorizes threats into six types:</a:t>
            </a:r>
            <a:endParaRPr>
              <a:solidFill>
                <a:srgbClr val="000000"/>
              </a:solidFill>
            </a:endParaRPr>
          </a:p>
          <a:p>
            <a:pPr indent="-342900" lvl="0" marL="457200" rtl="0" algn="l">
              <a:spcBef>
                <a:spcPts val="1200"/>
              </a:spcBef>
              <a:spcAft>
                <a:spcPts val="0"/>
              </a:spcAft>
              <a:buClr>
                <a:srgbClr val="000000"/>
              </a:buClr>
              <a:buSzPts val="1800"/>
              <a:buChar char="●"/>
            </a:pPr>
            <a:r>
              <a:rPr i="1" lang="uk">
                <a:solidFill>
                  <a:srgbClr val="000000"/>
                </a:solidFill>
              </a:rPr>
              <a:t> </a:t>
            </a:r>
            <a:r>
              <a:rPr b="1" i="1" lang="uk">
                <a:solidFill>
                  <a:srgbClr val="000000"/>
                </a:solidFill>
              </a:rPr>
              <a:t>S</a:t>
            </a:r>
            <a:r>
              <a:rPr i="1" lang="uk">
                <a:solidFill>
                  <a:srgbClr val="000000"/>
                </a:solidFill>
              </a:rPr>
              <a:t>poofing threats:</a:t>
            </a:r>
            <a:r>
              <a:rPr lang="uk">
                <a:solidFill>
                  <a:srgbClr val="000000"/>
                </a:solidFill>
              </a:rPr>
              <a:t> a process or an interactor pretends to be someone/thing else.</a:t>
            </a:r>
            <a:endParaRPr>
              <a:solidFill>
                <a:srgbClr val="000000"/>
              </a:solidFill>
            </a:endParaRPr>
          </a:p>
          <a:p>
            <a:pPr indent="-342900" lvl="0" marL="457200" rtl="0" algn="l">
              <a:spcBef>
                <a:spcPts val="0"/>
              </a:spcBef>
              <a:spcAft>
                <a:spcPts val="0"/>
              </a:spcAft>
              <a:buClr>
                <a:srgbClr val="000000"/>
              </a:buClr>
              <a:buSzPts val="1800"/>
              <a:buChar char="●"/>
            </a:pPr>
            <a:r>
              <a:rPr b="1" lang="uk">
                <a:solidFill>
                  <a:srgbClr val="000000"/>
                </a:solidFill>
              </a:rPr>
              <a:t> </a:t>
            </a:r>
            <a:r>
              <a:rPr b="1" i="1" lang="uk">
                <a:solidFill>
                  <a:srgbClr val="000000"/>
                </a:solidFill>
              </a:rPr>
              <a:t>T</a:t>
            </a:r>
            <a:r>
              <a:rPr i="1" lang="uk">
                <a:solidFill>
                  <a:srgbClr val="000000"/>
                </a:solidFill>
              </a:rPr>
              <a:t>ampering threats:</a:t>
            </a:r>
            <a:r>
              <a:rPr lang="uk">
                <a:solidFill>
                  <a:srgbClr val="000000"/>
                </a:solidFill>
              </a:rPr>
              <a:t> a process, a data flow, or a datastore is changed.</a:t>
            </a:r>
            <a:endParaRPr>
              <a:solidFill>
                <a:srgbClr val="000000"/>
              </a:solidFill>
            </a:endParaRPr>
          </a:p>
          <a:p>
            <a:pPr indent="-342900" lvl="0" marL="457200" rtl="0" algn="l">
              <a:spcBef>
                <a:spcPts val="0"/>
              </a:spcBef>
              <a:spcAft>
                <a:spcPts val="0"/>
              </a:spcAft>
              <a:buClr>
                <a:srgbClr val="000000"/>
              </a:buClr>
              <a:buSzPts val="1800"/>
              <a:buChar char="●"/>
            </a:pPr>
            <a:r>
              <a:rPr b="1" lang="uk">
                <a:solidFill>
                  <a:srgbClr val="000000"/>
                </a:solidFill>
              </a:rPr>
              <a:t> </a:t>
            </a:r>
            <a:r>
              <a:rPr b="1" i="1" lang="uk">
                <a:solidFill>
                  <a:srgbClr val="000000"/>
                </a:solidFill>
              </a:rPr>
              <a:t>R</a:t>
            </a:r>
            <a:r>
              <a:rPr i="1" lang="uk">
                <a:solidFill>
                  <a:srgbClr val="000000"/>
                </a:solidFill>
              </a:rPr>
              <a:t>epudiation threats:</a:t>
            </a:r>
            <a:r>
              <a:rPr lang="uk">
                <a:solidFill>
                  <a:srgbClr val="000000"/>
                </a:solidFill>
              </a:rPr>
              <a:t> evidence of an action by a process or an interactor disappears.</a:t>
            </a:r>
            <a:endParaRPr>
              <a:solidFill>
                <a:srgbClr val="000000"/>
              </a:solidFill>
            </a:endParaRPr>
          </a:p>
          <a:p>
            <a:pPr indent="-342900" lvl="0" marL="457200" rtl="0" algn="l">
              <a:spcBef>
                <a:spcPts val="0"/>
              </a:spcBef>
              <a:spcAft>
                <a:spcPts val="0"/>
              </a:spcAft>
              <a:buClr>
                <a:srgbClr val="000000"/>
              </a:buClr>
              <a:buSzPts val="1800"/>
              <a:buChar char="●"/>
            </a:pPr>
            <a:r>
              <a:rPr b="1" i="1" lang="uk">
                <a:solidFill>
                  <a:srgbClr val="000000"/>
                </a:solidFill>
              </a:rPr>
              <a:t> I</a:t>
            </a:r>
            <a:r>
              <a:rPr i="1" lang="uk">
                <a:solidFill>
                  <a:srgbClr val="000000"/>
                </a:solidFill>
              </a:rPr>
              <a:t>nformation disclosure threats: </a:t>
            </a:r>
            <a:r>
              <a:rPr lang="uk">
                <a:solidFill>
                  <a:srgbClr val="000000"/>
                </a:solidFill>
              </a:rPr>
              <a:t>a process, a dataflow, or a datastore reveals sensitive data.</a:t>
            </a:r>
            <a:endParaRPr>
              <a:solidFill>
                <a:srgbClr val="000000"/>
              </a:solidFill>
            </a:endParaRPr>
          </a:p>
          <a:p>
            <a:pPr indent="-342900" lvl="0" marL="457200" rtl="0" algn="l">
              <a:spcBef>
                <a:spcPts val="0"/>
              </a:spcBef>
              <a:spcAft>
                <a:spcPts val="0"/>
              </a:spcAft>
              <a:buClr>
                <a:srgbClr val="000000"/>
              </a:buClr>
              <a:buSzPts val="1800"/>
              <a:buChar char="●"/>
            </a:pPr>
            <a:r>
              <a:rPr i="1" lang="uk">
                <a:solidFill>
                  <a:srgbClr val="000000"/>
                </a:solidFill>
              </a:rPr>
              <a:t> </a:t>
            </a:r>
            <a:r>
              <a:rPr b="1" i="1" lang="uk">
                <a:solidFill>
                  <a:srgbClr val="000000"/>
                </a:solidFill>
              </a:rPr>
              <a:t>D</a:t>
            </a:r>
            <a:r>
              <a:rPr i="1" lang="uk">
                <a:solidFill>
                  <a:srgbClr val="000000"/>
                </a:solidFill>
              </a:rPr>
              <a:t>enial of service threats: </a:t>
            </a:r>
            <a:r>
              <a:rPr lang="uk">
                <a:solidFill>
                  <a:srgbClr val="000000"/>
                </a:solidFill>
              </a:rPr>
              <a:t>a data flow, a datastore, or a process is overloaded, rendering</a:t>
            </a:r>
            <a:br>
              <a:rPr lang="uk">
                <a:solidFill>
                  <a:srgbClr val="000000"/>
                </a:solidFill>
              </a:rPr>
            </a:br>
            <a:r>
              <a:rPr lang="uk">
                <a:solidFill>
                  <a:srgbClr val="000000"/>
                </a:solidFill>
              </a:rPr>
              <a:t>normal use impossible.</a:t>
            </a:r>
            <a:endParaRPr>
              <a:solidFill>
                <a:srgbClr val="000000"/>
              </a:solidFill>
            </a:endParaRPr>
          </a:p>
          <a:p>
            <a:pPr indent="-342900" lvl="0" marL="457200" rtl="0" algn="l">
              <a:spcBef>
                <a:spcPts val="0"/>
              </a:spcBef>
              <a:spcAft>
                <a:spcPts val="0"/>
              </a:spcAft>
              <a:buClr>
                <a:srgbClr val="000000"/>
              </a:buClr>
              <a:buSzPts val="1800"/>
              <a:buChar char="●"/>
            </a:pPr>
            <a:r>
              <a:rPr b="1" lang="uk">
                <a:solidFill>
                  <a:srgbClr val="000000"/>
                </a:solidFill>
              </a:rPr>
              <a:t> </a:t>
            </a:r>
            <a:r>
              <a:rPr b="1" i="1" lang="uk">
                <a:solidFill>
                  <a:srgbClr val="000000"/>
                </a:solidFill>
              </a:rPr>
              <a:t>E</a:t>
            </a:r>
            <a:r>
              <a:rPr i="1" lang="uk">
                <a:solidFill>
                  <a:srgbClr val="000000"/>
                </a:solidFill>
              </a:rPr>
              <a:t>levation of privilege threats: </a:t>
            </a:r>
            <a:r>
              <a:rPr lang="uk">
                <a:solidFill>
                  <a:srgbClr val="000000"/>
                </a:solidFill>
              </a:rPr>
              <a:t>a process is used to perform unauthorized actions.</a:t>
            </a:r>
            <a:endParaRPr>
              <a:solidFill>
                <a:srgbClr val="00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Example</a:t>
            </a:r>
            <a:endParaRPr/>
          </a:p>
        </p:txBody>
      </p:sp>
      <p:pic>
        <p:nvPicPr>
          <p:cNvPr id="306" name="Google Shape;306;p58"/>
          <p:cNvPicPr preferRelativeResize="0"/>
          <p:nvPr/>
        </p:nvPicPr>
        <p:blipFill>
          <a:blip r:embed="rId3">
            <a:alphaModFix/>
          </a:blip>
          <a:stretch>
            <a:fillRect/>
          </a:stretch>
        </p:blipFill>
        <p:spPr>
          <a:xfrm>
            <a:off x="152400" y="1253375"/>
            <a:ext cx="8839202" cy="231024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Example</a:t>
            </a:r>
            <a:endParaRPr/>
          </a:p>
        </p:txBody>
      </p:sp>
      <p:pic>
        <p:nvPicPr>
          <p:cNvPr id="312" name="Google Shape;312;p59"/>
          <p:cNvPicPr preferRelativeResize="0"/>
          <p:nvPr/>
        </p:nvPicPr>
        <p:blipFill>
          <a:blip r:embed="rId3">
            <a:alphaModFix/>
          </a:blip>
          <a:stretch>
            <a:fillRect/>
          </a:stretch>
        </p:blipFill>
        <p:spPr>
          <a:xfrm>
            <a:off x="152400" y="1392125"/>
            <a:ext cx="8839199" cy="25288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60"/>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uk" sz="2200">
                <a:solidFill>
                  <a:srgbClr val="4F81BD"/>
                </a:solidFill>
              </a:rPr>
              <a:t>Attack tree</a:t>
            </a:r>
            <a:endParaRPr sz="2200">
              <a:solidFill>
                <a:srgbClr val="4F81BD"/>
              </a:solidFill>
            </a:endParaRPr>
          </a:p>
          <a:p>
            <a:pPr indent="0" lvl="0" marL="0" rtl="0" algn="l">
              <a:spcBef>
                <a:spcPts val="1200"/>
              </a:spcBef>
              <a:spcAft>
                <a:spcPts val="0"/>
              </a:spcAft>
              <a:buNone/>
            </a:pPr>
            <a:r>
              <a:t/>
            </a:r>
            <a:endParaRPr/>
          </a:p>
        </p:txBody>
      </p:sp>
      <p:pic>
        <p:nvPicPr>
          <p:cNvPr id="318" name="Google Shape;318;p60"/>
          <p:cNvPicPr preferRelativeResize="0"/>
          <p:nvPr/>
        </p:nvPicPr>
        <p:blipFill>
          <a:blip r:embed="rId3">
            <a:alphaModFix/>
          </a:blip>
          <a:stretch>
            <a:fillRect/>
          </a:stretch>
        </p:blipFill>
        <p:spPr>
          <a:xfrm>
            <a:off x="638050" y="656950"/>
            <a:ext cx="8042536" cy="45423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61"/>
          <p:cNvSpPr txBox="1"/>
          <p:nvPr>
            <p:ph type="title"/>
          </p:nvPr>
        </p:nvSpPr>
        <p:spPr>
          <a:xfrm>
            <a:off x="311700" y="16750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uk" sz="2600">
                <a:solidFill>
                  <a:srgbClr val="4F81BD"/>
                </a:solidFill>
              </a:rPr>
              <a:t>Lines of defence</a:t>
            </a:r>
            <a:endParaRPr sz="2600">
              <a:solidFill>
                <a:srgbClr val="4F81BD"/>
              </a:solidFill>
            </a:endParaRPr>
          </a:p>
          <a:p>
            <a:pPr indent="0" lvl="0" marL="0" rtl="0" algn="l">
              <a:spcBef>
                <a:spcPts val="1200"/>
              </a:spcBef>
              <a:spcAft>
                <a:spcPts val="0"/>
              </a:spcAft>
              <a:buNone/>
            </a:pPr>
            <a:r>
              <a:t/>
            </a:r>
            <a:endParaRPr sz="4100"/>
          </a:p>
        </p:txBody>
      </p:sp>
      <p:pic>
        <p:nvPicPr>
          <p:cNvPr id="324" name="Google Shape;324;p61"/>
          <p:cNvPicPr preferRelativeResize="0"/>
          <p:nvPr/>
        </p:nvPicPr>
        <p:blipFill>
          <a:blip r:embed="rId3">
            <a:alphaModFix/>
          </a:blip>
          <a:stretch>
            <a:fillRect/>
          </a:stretch>
        </p:blipFill>
        <p:spPr>
          <a:xfrm>
            <a:off x="152400" y="892600"/>
            <a:ext cx="8839199" cy="387774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494650" y="115600"/>
            <a:ext cx="8154698" cy="50279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62"/>
          <p:cNvSpPr txBox="1"/>
          <p:nvPr>
            <p:ph type="title"/>
          </p:nvPr>
        </p:nvSpPr>
        <p:spPr>
          <a:xfrm>
            <a:off x="311700" y="139750"/>
            <a:ext cx="8520600" cy="5727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1200"/>
              </a:spcBef>
              <a:spcAft>
                <a:spcPts val="0"/>
              </a:spcAft>
              <a:buSzPts val="1800"/>
              <a:buNone/>
            </a:pPr>
            <a:r>
              <a:rPr lang="uk" sz="2100"/>
              <a:t>Addressing Threats</a:t>
            </a:r>
            <a:endParaRPr sz="2100"/>
          </a:p>
          <a:p>
            <a:pPr indent="0" lvl="0" marL="0" rtl="0" algn="l">
              <a:spcBef>
                <a:spcPts val="1200"/>
              </a:spcBef>
              <a:spcAft>
                <a:spcPts val="0"/>
              </a:spcAft>
              <a:buNone/>
            </a:pPr>
            <a:r>
              <a:t/>
            </a:r>
            <a:endParaRPr sz="3500"/>
          </a:p>
        </p:txBody>
      </p:sp>
      <p:sp>
        <p:nvSpPr>
          <p:cNvPr id="330" name="Google Shape;330;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79400" lvl="0" marL="457200" rtl="0" algn="l">
              <a:spcBef>
                <a:spcPts val="1200"/>
              </a:spcBef>
              <a:spcAft>
                <a:spcPts val="0"/>
              </a:spcAft>
              <a:buClr>
                <a:schemeClr val="dk1"/>
              </a:buClr>
              <a:buSzPts val="800"/>
              <a:buChar char="■"/>
            </a:pPr>
            <a:r>
              <a:rPr b="1" lang="uk" sz="1700">
                <a:solidFill>
                  <a:schemeClr val="dk1"/>
                </a:solidFill>
              </a:rPr>
              <a:t>Mitigating threats </a:t>
            </a:r>
            <a:r>
              <a:rPr lang="uk" sz="1700">
                <a:solidFill>
                  <a:schemeClr val="dk1"/>
                </a:solidFill>
              </a:rPr>
              <a:t>is about doing things to make it harder to take advan</a:t>
            </a:r>
            <a:r>
              <a:rPr lang="uk">
                <a:solidFill>
                  <a:schemeClr val="dk1"/>
                </a:solidFill>
              </a:rPr>
              <a:t>tage of a threat. Requiring passwords to control who can log in mitigates the threat of spoofing. Adding password controls that enforce complexity or expiration makes it less likely that a password will be guessed or usable if stolen.</a:t>
            </a:r>
            <a:endParaRPr>
              <a:solidFill>
                <a:schemeClr val="dk1"/>
              </a:solidFill>
            </a:endParaRPr>
          </a:p>
          <a:p>
            <a:pPr indent="-279400" lvl="0" marL="457200" rtl="0" algn="l">
              <a:spcBef>
                <a:spcPts val="0"/>
              </a:spcBef>
              <a:spcAft>
                <a:spcPts val="0"/>
              </a:spcAft>
              <a:buClr>
                <a:schemeClr val="dk1"/>
              </a:buClr>
              <a:buSzPts val="800"/>
              <a:buChar char="■"/>
            </a:pPr>
            <a:r>
              <a:rPr b="1" lang="uk" sz="1700">
                <a:solidFill>
                  <a:schemeClr val="dk1"/>
                </a:solidFill>
              </a:rPr>
              <a:t>Eliminating threats </a:t>
            </a:r>
            <a:r>
              <a:rPr lang="uk" sz="1700">
                <a:solidFill>
                  <a:schemeClr val="dk1"/>
                </a:solidFill>
              </a:rPr>
              <a:t>is almost always achieved by eliminating features. If you have a threat that someone will access the administrative function of a website by visiting the /</a:t>
            </a:r>
            <a:r>
              <a:rPr lang="uk" sz="1600">
                <a:solidFill>
                  <a:schemeClr val="dk1"/>
                </a:solidFill>
              </a:rPr>
              <a:t>admin</a:t>
            </a:r>
            <a:r>
              <a:rPr lang="uk" sz="1700">
                <a:solidFill>
                  <a:schemeClr val="dk1"/>
                </a:solidFill>
              </a:rPr>
              <a:t>/</a:t>
            </a:r>
            <a:r>
              <a:rPr lang="uk" sz="1600">
                <a:solidFill>
                  <a:schemeClr val="dk1"/>
                </a:solidFill>
              </a:rPr>
              <a:t>URL</a:t>
            </a:r>
            <a:r>
              <a:rPr lang="uk" sz="1700">
                <a:solidFill>
                  <a:schemeClr val="dk1"/>
                </a:solidFill>
              </a:rPr>
              <a:t>, you can mitigate it with passwords </a:t>
            </a:r>
            <a:r>
              <a:rPr lang="uk">
                <a:solidFill>
                  <a:schemeClr val="dk1"/>
                </a:solidFill>
              </a:rPr>
              <a:t>or other authentication techniques, but the threat is still present. You can eliminate it by removing the interface, </a:t>
            </a:r>
            <a:r>
              <a:rPr lang="uk" sz="1700">
                <a:solidFill>
                  <a:schemeClr val="dk1"/>
                </a:solidFill>
              </a:rPr>
              <a:t>handling administration through the command line.</a:t>
            </a:r>
            <a:endParaRPr sz="20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63"/>
          <p:cNvSpPr txBox="1"/>
          <p:nvPr>
            <p:ph type="title"/>
          </p:nvPr>
        </p:nvSpPr>
        <p:spPr>
          <a:xfrm>
            <a:off x="311700" y="139750"/>
            <a:ext cx="8520600" cy="5727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1200"/>
              </a:spcBef>
              <a:spcAft>
                <a:spcPts val="0"/>
              </a:spcAft>
              <a:buSzPts val="1800"/>
              <a:buNone/>
            </a:pPr>
            <a:r>
              <a:rPr lang="uk" sz="2100"/>
              <a:t>Addressing Threats</a:t>
            </a:r>
            <a:endParaRPr sz="2100"/>
          </a:p>
          <a:p>
            <a:pPr indent="0" lvl="0" marL="0" rtl="0" algn="l">
              <a:spcBef>
                <a:spcPts val="1200"/>
              </a:spcBef>
              <a:spcAft>
                <a:spcPts val="0"/>
              </a:spcAft>
              <a:buNone/>
            </a:pPr>
            <a:r>
              <a:t/>
            </a:r>
            <a:endParaRPr sz="3500"/>
          </a:p>
        </p:txBody>
      </p:sp>
      <p:sp>
        <p:nvSpPr>
          <p:cNvPr id="336" name="Google Shape;336;p63"/>
          <p:cNvSpPr txBox="1"/>
          <p:nvPr>
            <p:ph idx="1" type="body"/>
          </p:nvPr>
        </p:nvSpPr>
        <p:spPr>
          <a:xfrm>
            <a:off x="311700" y="860275"/>
            <a:ext cx="8520600" cy="3708600"/>
          </a:xfrm>
          <a:prstGeom prst="rect">
            <a:avLst/>
          </a:prstGeom>
        </p:spPr>
        <p:txBody>
          <a:bodyPr anchorCtr="0" anchor="t" bIns="91425" lIns="91425" spcFirstLastPara="1" rIns="91425" wrap="square" tIns="91425">
            <a:noAutofit/>
          </a:bodyPr>
          <a:lstStyle/>
          <a:p>
            <a:pPr indent="-279400" lvl="0" marL="457200" rtl="0" algn="l">
              <a:spcBef>
                <a:spcPts val="1200"/>
              </a:spcBef>
              <a:spcAft>
                <a:spcPts val="0"/>
              </a:spcAft>
              <a:buClr>
                <a:schemeClr val="dk1"/>
              </a:buClr>
              <a:buSzPts val="800"/>
              <a:buChar char="■"/>
            </a:pPr>
            <a:r>
              <a:rPr b="1" lang="uk">
                <a:solidFill>
                  <a:schemeClr val="dk1"/>
                </a:solidFill>
              </a:rPr>
              <a:t>Transferring threats </a:t>
            </a:r>
            <a:r>
              <a:rPr lang="uk">
                <a:solidFill>
                  <a:schemeClr val="dk1"/>
                </a:solidFill>
              </a:rPr>
              <a:t>is about letting someone or something else handle the </a:t>
            </a:r>
            <a:r>
              <a:rPr lang="uk" sz="1900">
                <a:solidFill>
                  <a:schemeClr val="dk1"/>
                </a:solidFill>
              </a:rPr>
              <a:t>risk. For example, you could pass authentication threats to the operating </a:t>
            </a:r>
            <a:r>
              <a:rPr lang="uk">
                <a:solidFill>
                  <a:schemeClr val="dk1"/>
                </a:solidFill>
              </a:rPr>
              <a:t>system, or trust boundary enforcement to a firewall product.</a:t>
            </a:r>
            <a:endParaRPr sz="1900">
              <a:solidFill>
                <a:schemeClr val="dk1"/>
              </a:solidFill>
            </a:endParaRPr>
          </a:p>
          <a:p>
            <a:pPr indent="-279400" lvl="0" marL="457200" rtl="0" algn="l">
              <a:spcBef>
                <a:spcPts val="0"/>
              </a:spcBef>
              <a:spcAft>
                <a:spcPts val="0"/>
              </a:spcAft>
              <a:buClr>
                <a:schemeClr val="dk1"/>
              </a:buClr>
              <a:buSzPts val="800"/>
              <a:buChar char="■"/>
            </a:pPr>
            <a:r>
              <a:rPr b="1" lang="uk" sz="1900">
                <a:solidFill>
                  <a:schemeClr val="dk1"/>
                </a:solidFill>
              </a:rPr>
              <a:t>Accepting the risk </a:t>
            </a:r>
            <a:r>
              <a:rPr lang="uk" sz="1900">
                <a:solidFill>
                  <a:schemeClr val="dk1"/>
                </a:solidFill>
              </a:rPr>
              <a:t>is the final approach to addressing threats. For most </a:t>
            </a:r>
            <a:r>
              <a:rPr lang="uk">
                <a:solidFill>
                  <a:schemeClr val="dk1"/>
                </a:solidFill>
              </a:rPr>
              <a:t>organizations most of the time, searching everyone on the way in and out </a:t>
            </a:r>
            <a:r>
              <a:rPr lang="uk" sz="1900">
                <a:solidFill>
                  <a:schemeClr val="dk1"/>
                </a:solidFill>
              </a:rPr>
              <a:t>of the building is not worth the expense or the cost to the dignity and job satisfaction of those workers. Similarly, the cost of preventing someone from inserting a back door in the motherboard is expensive, so for each of these examples you might choose to accept the risk.</a:t>
            </a:r>
            <a:endParaRPr sz="2600">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uk" sz="1800">
                <a:solidFill>
                  <a:srgbClr val="000000"/>
                </a:solidFill>
              </a:rPr>
              <a:t>Abbreviations</a:t>
            </a:r>
            <a:endParaRPr sz="1800">
              <a:solidFill>
                <a:srgbClr val="000000"/>
              </a:solidFill>
            </a:endParaRPr>
          </a:p>
          <a:p>
            <a:pPr indent="0" lvl="0" marL="0" rtl="0" algn="l">
              <a:spcBef>
                <a:spcPts val="1200"/>
              </a:spcBef>
              <a:spcAft>
                <a:spcPts val="0"/>
              </a:spcAft>
              <a:buNone/>
            </a:pPr>
            <a:r>
              <a:t/>
            </a:r>
            <a:endParaRPr/>
          </a:p>
        </p:txBody>
      </p:sp>
      <p:sp>
        <p:nvSpPr>
          <p:cNvPr id="342" name="Google Shape;342;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uk" sz="1600">
                <a:solidFill>
                  <a:srgbClr val="1D1D1B"/>
                </a:solidFill>
              </a:rPr>
              <a:t>CKC - Cyber Kill Chain</a:t>
            </a:r>
            <a:endParaRPr sz="1600">
              <a:solidFill>
                <a:srgbClr val="1D1D1B"/>
              </a:solidFill>
            </a:endParaRPr>
          </a:p>
          <a:p>
            <a:pPr indent="0" lvl="0" marL="0" rtl="0" algn="l">
              <a:spcBef>
                <a:spcPts val="1200"/>
              </a:spcBef>
              <a:spcAft>
                <a:spcPts val="0"/>
              </a:spcAft>
              <a:buNone/>
            </a:pPr>
            <a:r>
              <a:rPr lang="uk" sz="1600">
                <a:solidFill>
                  <a:srgbClr val="1D1D1B"/>
                </a:solidFill>
              </a:rPr>
              <a:t>CWE - Common Weakness Enumeration</a:t>
            </a:r>
            <a:endParaRPr sz="1600">
              <a:solidFill>
                <a:srgbClr val="1D1D1B"/>
              </a:solidFill>
            </a:endParaRPr>
          </a:p>
          <a:p>
            <a:pPr indent="0" lvl="0" marL="0" rtl="0" algn="l">
              <a:spcBef>
                <a:spcPts val="1200"/>
              </a:spcBef>
              <a:spcAft>
                <a:spcPts val="0"/>
              </a:spcAft>
              <a:buNone/>
            </a:pPr>
            <a:r>
              <a:rPr lang="uk" sz="1600">
                <a:solidFill>
                  <a:srgbClr val="1D1D1B"/>
                </a:solidFill>
              </a:rPr>
              <a:t>CWSS - Common Weakness Scoring System</a:t>
            </a:r>
            <a:endParaRPr sz="1600">
              <a:solidFill>
                <a:srgbClr val="1D1D1B"/>
              </a:solidFill>
            </a:endParaRPr>
          </a:p>
          <a:p>
            <a:pPr indent="0" lvl="0" marL="0" rtl="0" algn="l">
              <a:spcBef>
                <a:spcPts val="1200"/>
              </a:spcBef>
              <a:spcAft>
                <a:spcPts val="0"/>
              </a:spcAft>
              <a:buNone/>
            </a:pPr>
            <a:r>
              <a:rPr lang="uk" sz="1600">
                <a:solidFill>
                  <a:srgbClr val="1D1D1B"/>
                </a:solidFill>
              </a:rPr>
              <a:t>CAPEC - Common Attack Pattern Enumeration and Classification</a:t>
            </a:r>
            <a:endParaRPr sz="1600">
              <a:solidFill>
                <a:srgbClr val="1D1D1B"/>
              </a:solidFill>
            </a:endParaRPr>
          </a:p>
          <a:p>
            <a:pPr indent="0" lvl="0" marL="0" rtl="0" algn="l">
              <a:spcBef>
                <a:spcPts val="1200"/>
              </a:spcBef>
              <a:spcAft>
                <a:spcPts val="0"/>
              </a:spcAft>
              <a:buNone/>
            </a:pPr>
            <a:r>
              <a:rPr lang="uk" sz="1600">
                <a:solidFill>
                  <a:srgbClr val="1D1D1B"/>
                </a:solidFill>
              </a:rPr>
              <a:t>CPE - Common Platform Enumeration</a:t>
            </a:r>
            <a:endParaRPr sz="1600">
              <a:solidFill>
                <a:srgbClr val="1D1D1B"/>
              </a:solidFill>
            </a:endParaRPr>
          </a:p>
          <a:p>
            <a:pPr indent="0" lvl="0" marL="0" rtl="0" algn="l">
              <a:spcBef>
                <a:spcPts val="1200"/>
              </a:spcBef>
              <a:spcAft>
                <a:spcPts val="0"/>
              </a:spcAft>
              <a:buNone/>
            </a:pPr>
            <a:r>
              <a:rPr lang="uk" sz="1600">
                <a:solidFill>
                  <a:srgbClr val="1D1D1B"/>
                </a:solidFill>
              </a:rPr>
              <a:t>CVSS - Common Vulnerability Scoring System</a:t>
            </a:r>
            <a:endParaRPr sz="1600">
              <a:solidFill>
                <a:srgbClr val="1D1D1B"/>
              </a:solidFill>
            </a:endParaRPr>
          </a:p>
          <a:p>
            <a:pPr indent="0" lvl="0" marL="0" rtl="0" algn="l">
              <a:spcBef>
                <a:spcPts val="1200"/>
              </a:spcBef>
              <a:spcAft>
                <a:spcPts val="0"/>
              </a:spcAft>
              <a:buNone/>
            </a:pPr>
            <a:r>
              <a:rPr lang="uk" sz="1600">
                <a:solidFill>
                  <a:srgbClr val="1D1D1B"/>
                </a:solidFill>
              </a:rPr>
              <a:t>CVE - Common Vulnerabilities and Exposures</a:t>
            </a:r>
            <a:endParaRPr sz="1600">
              <a:solidFill>
                <a:srgbClr val="1D1D1B"/>
              </a:solidFill>
            </a:endParaRPr>
          </a:p>
          <a:p>
            <a:pPr indent="0" lvl="0" marL="0" rtl="0" algn="l">
              <a:spcBef>
                <a:spcPts val="1200"/>
              </a:spcBef>
              <a:spcAft>
                <a:spcPts val="0"/>
              </a:spcAft>
              <a:buNone/>
            </a:pPr>
            <a:r>
              <a:t/>
            </a:r>
            <a:endParaRPr sz="1600">
              <a:solidFill>
                <a:srgbClr val="1D1D1B"/>
              </a:solidFill>
            </a:endParaRPr>
          </a:p>
          <a:p>
            <a:pPr indent="0" lvl="0" marL="0" rtl="0" algn="l">
              <a:spcBef>
                <a:spcPts val="1200"/>
              </a:spcBef>
              <a:spcAft>
                <a:spcPts val="0"/>
              </a:spcAft>
              <a:buNone/>
            </a:pPr>
            <a:r>
              <a:t/>
            </a:r>
            <a:endParaRPr sz="1600">
              <a:solidFill>
                <a:srgbClr val="1D1D1B"/>
              </a:solidFill>
            </a:endParaRPr>
          </a:p>
          <a:p>
            <a:pPr indent="0" lvl="0" marL="0" rtl="0" algn="l">
              <a:spcBef>
                <a:spcPts val="1200"/>
              </a:spcBef>
              <a:spcAft>
                <a:spcPts val="0"/>
              </a:spcAft>
              <a:buClr>
                <a:schemeClr val="dk1"/>
              </a:buClr>
              <a:buSzPts val="1100"/>
              <a:buFont typeface="Arial"/>
              <a:buNone/>
            </a:pPr>
            <a:r>
              <a:t/>
            </a:r>
            <a:endParaRPr sz="1600">
              <a:solidFill>
                <a:srgbClr val="1D1D1B"/>
              </a:solidFill>
            </a:endParaRPr>
          </a:p>
          <a:p>
            <a:pPr indent="0" lvl="0" marL="0" rtl="0" algn="l">
              <a:spcBef>
                <a:spcPts val="1200"/>
              </a:spcBef>
              <a:spcAft>
                <a:spcPts val="1600"/>
              </a:spcAft>
              <a:buNone/>
            </a:pPr>
            <a:r>
              <a:t/>
            </a:r>
            <a:endParaRPr sz="25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References:</a:t>
            </a:r>
            <a:endParaRPr/>
          </a:p>
        </p:txBody>
      </p:sp>
      <p:sp>
        <p:nvSpPr>
          <p:cNvPr id="348" name="Google Shape;348;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 sz="1700">
                <a:solidFill>
                  <a:schemeClr val="dk1"/>
                </a:solidFill>
              </a:rPr>
              <a:t>- Stilianos Vidalis, Andrew Jones, Analyzing Threat Agents and Their Attributes, Research Group Leader, BT Group, 2005.</a:t>
            </a:r>
            <a:endParaRPr sz="1700">
              <a:solidFill>
                <a:schemeClr val="dk1"/>
              </a:solidFill>
            </a:endParaRPr>
          </a:p>
          <a:p>
            <a:pPr indent="0" lvl="0" marL="0" rtl="0" algn="l">
              <a:spcBef>
                <a:spcPts val="0"/>
              </a:spcBef>
              <a:spcAft>
                <a:spcPts val="0"/>
              </a:spcAft>
              <a:buClr>
                <a:schemeClr val="dk1"/>
              </a:buClr>
              <a:buSzPts val="1100"/>
              <a:buFont typeface="Arial"/>
              <a:buNone/>
            </a:pPr>
            <a:r>
              <a:rPr lang="uk" sz="1700">
                <a:solidFill>
                  <a:schemeClr val="dk1"/>
                </a:solidFill>
              </a:rPr>
              <a:t>- Timothy Casey, Threat Agent Library Helps Identify Information Security Risks,  White Paper, Intel Information Technology, 2007.</a:t>
            </a:r>
            <a:endParaRPr sz="1700">
              <a:solidFill>
                <a:schemeClr val="dk1"/>
              </a:solidFill>
            </a:endParaRPr>
          </a:p>
          <a:p>
            <a:pPr indent="0" lvl="0" marL="0" rtl="0" algn="l">
              <a:spcBef>
                <a:spcPts val="0"/>
              </a:spcBef>
              <a:spcAft>
                <a:spcPts val="0"/>
              </a:spcAft>
              <a:buNone/>
            </a:pPr>
            <a:r>
              <a:rPr lang="uk" sz="1700">
                <a:solidFill>
                  <a:schemeClr val="dk1"/>
                </a:solidFill>
              </a:rPr>
              <a:t>- A.Shostack, Threat Modelling, Wiley.</a:t>
            </a:r>
            <a:endParaRPr sz="1700">
              <a:solidFill>
                <a:schemeClr val="dk1"/>
              </a:solidFill>
            </a:endParaRPr>
          </a:p>
          <a:p>
            <a:pPr indent="0" lvl="0" marL="0" rtl="0" algn="l">
              <a:spcBef>
                <a:spcPts val="0"/>
              </a:spcBef>
              <a:spcAft>
                <a:spcPts val="0"/>
              </a:spcAft>
              <a:buNone/>
            </a:pPr>
            <a:r>
              <a:rPr lang="uk" sz="1700">
                <a:solidFill>
                  <a:schemeClr val="dk1"/>
                </a:solidFill>
              </a:rPr>
              <a:t>- MITRE ATT&amp;CK: </a:t>
            </a:r>
            <a:r>
              <a:rPr lang="uk" sz="1700" u="sng">
                <a:solidFill>
                  <a:schemeClr val="hlink"/>
                </a:solidFill>
                <a:hlinkClick r:id="rId3"/>
              </a:rPr>
              <a:t>https://attack.mitre.org</a:t>
            </a:r>
            <a:r>
              <a:rPr lang="uk" sz="1700">
                <a:solidFill>
                  <a:schemeClr val="dk1"/>
                </a:solidFill>
              </a:rPr>
              <a:t> </a:t>
            </a:r>
            <a:endParaRPr sz="1700">
              <a:solidFill>
                <a:schemeClr val="dk1"/>
              </a:solidFill>
            </a:endParaRPr>
          </a:p>
          <a:p>
            <a:pPr indent="0" lvl="0" marL="0" rtl="0" algn="l">
              <a:spcBef>
                <a:spcPts val="0"/>
              </a:spcBef>
              <a:spcAft>
                <a:spcPts val="0"/>
              </a:spcAft>
              <a:buNone/>
            </a:pPr>
            <a:r>
              <a:rPr lang="uk" sz="1700">
                <a:solidFill>
                  <a:schemeClr val="dk1"/>
                </a:solidFill>
              </a:rPr>
              <a:t>- Common Vulnerabilities and Exposures: </a:t>
            </a:r>
            <a:r>
              <a:rPr lang="uk" sz="1700" u="sng">
                <a:solidFill>
                  <a:schemeClr val="accent5"/>
                </a:solidFill>
                <a:hlinkClick r:id="rId4">
                  <a:extLst>
                    <a:ext uri="{A12FA001-AC4F-418D-AE19-62706E023703}">
                      <ahyp:hlinkClr val="tx"/>
                    </a:ext>
                  </a:extLst>
                </a:hlinkClick>
              </a:rPr>
              <a:t>https://cve.mitre.org</a:t>
            </a:r>
            <a:endParaRPr sz="1700">
              <a:solidFill>
                <a:schemeClr val="accent5"/>
              </a:solidFill>
            </a:endParaRPr>
          </a:p>
          <a:p>
            <a:pPr indent="0" lvl="0" marL="0" rtl="0" algn="l">
              <a:spcBef>
                <a:spcPts val="0"/>
              </a:spcBef>
              <a:spcAft>
                <a:spcPts val="0"/>
              </a:spcAft>
              <a:buNone/>
            </a:pPr>
            <a:r>
              <a:rPr lang="uk" sz="1700">
                <a:solidFill>
                  <a:srgbClr val="000000"/>
                </a:solidFill>
              </a:rPr>
              <a:t>- </a:t>
            </a:r>
            <a:r>
              <a:rPr lang="uk" sz="1700">
                <a:solidFill>
                  <a:schemeClr val="dk1"/>
                </a:solidFill>
              </a:rPr>
              <a:t>National Vulnerability Database:</a:t>
            </a:r>
            <a:r>
              <a:rPr lang="uk" sz="1700">
                <a:solidFill>
                  <a:schemeClr val="accent5"/>
                </a:solidFill>
              </a:rPr>
              <a:t> </a:t>
            </a:r>
            <a:r>
              <a:rPr lang="uk" sz="1700" u="sng">
                <a:solidFill>
                  <a:schemeClr val="accent5"/>
                </a:solidFill>
                <a:hlinkClick r:id="rId5">
                  <a:extLst>
                    <a:ext uri="{A12FA001-AC4F-418D-AE19-62706E023703}">
                      <ahyp:hlinkClr val="tx"/>
                    </a:ext>
                  </a:extLst>
                </a:hlinkClick>
              </a:rPr>
              <a:t>https://nvd.nist.gov/general</a:t>
            </a:r>
            <a:r>
              <a:rPr lang="uk" sz="1700">
                <a:solidFill>
                  <a:schemeClr val="accent5"/>
                </a:solidFill>
              </a:rPr>
              <a:t> </a:t>
            </a:r>
            <a:endParaRPr sz="1700">
              <a:solidFill>
                <a:schemeClr val="accent5"/>
              </a:solidFill>
            </a:endParaRPr>
          </a:p>
          <a:p>
            <a:pPr indent="0" lvl="0" marL="0" rtl="0" algn="l">
              <a:spcBef>
                <a:spcPts val="0"/>
              </a:spcBef>
              <a:spcAft>
                <a:spcPts val="0"/>
              </a:spcAft>
              <a:buNone/>
            </a:pPr>
            <a:r>
              <a:rPr lang="uk" sz="1700">
                <a:solidFill>
                  <a:srgbClr val="000000"/>
                </a:solidFill>
              </a:rPr>
              <a:t>- Zerodium:</a:t>
            </a:r>
            <a:r>
              <a:rPr lang="uk" sz="1700">
                <a:solidFill>
                  <a:schemeClr val="accent5"/>
                </a:solidFill>
              </a:rPr>
              <a:t> </a:t>
            </a:r>
            <a:r>
              <a:rPr lang="uk" sz="1700" u="sng">
                <a:solidFill>
                  <a:schemeClr val="hlink"/>
                </a:solidFill>
                <a:hlinkClick r:id="rId6"/>
              </a:rPr>
              <a:t>https://zerodium.com</a:t>
            </a:r>
            <a:r>
              <a:rPr lang="uk" sz="1700">
                <a:solidFill>
                  <a:schemeClr val="accent5"/>
                </a:solidFill>
              </a:rPr>
              <a:t> </a:t>
            </a:r>
            <a:endParaRPr sz="1700">
              <a:solidFill>
                <a:schemeClr val="accent5"/>
              </a:solidFill>
            </a:endParaRPr>
          </a:p>
          <a:p>
            <a:pPr indent="0" lvl="0" marL="0" rtl="0" algn="l">
              <a:spcBef>
                <a:spcPts val="0"/>
              </a:spcBef>
              <a:spcAft>
                <a:spcPts val="0"/>
              </a:spcAft>
              <a:buNone/>
            </a:pPr>
            <a:r>
              <a:rPr lang="uk" sz="1700">
                <a:solidFill>
                  <a:schemeClr val="dk1"/>
                </a:solidFill>
              </a:rPr>
              <a:t>- Exploits Kits: </a:t>
            </a:r>
            <a:r>
              <a:rPr lang="uk" sz="1700" u="sng">
                <a:solidFill>
                  <a:schemeClr val="hlink"/>
                </a:solidFill>
                <a:hlinkClick r:id="rId7"/>
              </a:rPr>
              <a:t>https://www.trendmicro.com/vinfo/us/security/definition/exploit-kit</a:t>
            </a:r>
            <a:r>
              <a:rPr lang="uk" sz="1700">
                <a:solidFill>
                  <a:schemeClr val="dk1"/>
                </a:solidFill>
              </a:rPr>
              <a:t>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uk" sz="2300"/>
              <a:t>As regards risks, we adopt the definition according to the widely accepted standard ISO 27005:</a:t>
            </a:r>
            <a:endParaRPr sz="2300"/>
          </a:p>
          <a:p>
            <a:pPr indent="0" lvl="0" marL="0" rtl="0" algn="l">
              <a:spcBef>
                <a:spcPts val="1200"/>
              </a:spcBef>
              <a:spcAft>
                <a:spcPts val="0"/>
              </a:spcAft>
              <a:buClr>
                <a:schemeClr val="dk1"/>
              </a:buClr>
              <a:buSzPts val="1100"/>
              <a:buFont typeface="Arial"/>
              <a:buNone/>
            </a:pPr>
            <a:r>
              <a:rPr lang="uk" sz="2300"/>
              <a:t>“Threats abuse vulnerabilities of assets to generate harm for the organisation”. In more detailed terms, we consider risk as being composed of the following elements:</a:t>
            </a:r>
            <a:endParaRPr sz="2300"/>
          </a:p>
          <a:p>
            <a:pPr indent="0" lvl="0" marL="0" rtl="0" algn="l">
              <a:spcBef>
                <a:spcPts val="1200"/>
              </a:spcBef>
              <a:spcAft>
                <a:spcPts val="1600"/>
              </a:spcAft>
              <a:buNone/>
            </a:pPr>
            <a:r>
              <a:t/>
            </a:r>
            <a:endParaRPr sz="2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9"/>
          <p:cNvPicPr preferRelativeResize="0"/>
          <p:nvPr/>
        </p:nvPicPr>
        <p:blipFill>
          <a:blip r:embed="rId3">
            <a:alphaModFix/>
          </a:blip>
          <a:stretch>
            <a:fillRect/>
          </a:stretch>
        </p:blipFill>
        <p:spPr>
          <a:xfrm>
            <a:off x="1276325" y="152400"/>
            <a:ext cx="6763611" cy="4838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uk" sz="1800">
                <a:solidFill>
                  <a:srgbClr val="000000"/>
                </a:solidFill>
              </a:rPr>
              <a:t>STANDARDISATION IN VULNERABILITY MODELLING</a:t>
            </a:r>
            <a:endParaRPr b="1" sz="1800">
              <a:solidFill>
                <a:srgbClr val="000000"/>
              </a:solidFill>
            </a:endParaRPr>
          </a:p>
          <a:p>
            <a:pPr indent="0" lvl="0" marL="0" rtl="0" algn="l">
              <a:spcBef>
                <a:spcPts val="1200"/>
              </a:spcBef>
              <a:spcAft>
                <a:spcPts val="0"/>
              </a:spcAft>
              <a:buNone/>
            </a:pPr>
            <a:r>
              <a:t/>
            </a:r>
            <a:endParaRPr/>
          </a:p>
        </p:txBody>
      </p:sp>
      <p:sp>
        <p:nvSpPr>
          <p:cNvPr id="94" name="Google Shape;9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uk">
                <a:solidFill>
                  <a:srgbClr val="1D1D1B"/>
                </a:solidFill>
              </a:rPr>
              <a:t>Common Vulnerabilities and Exposures (CVE),</a:t>
            </a:r>
            <a:endParaRPr>
              <a:solidFill>
                <a:srgbClr val="1D1D1B"/>
              </a:solidFill>
            </a:endParaRPr>
          </a:p>
          <a:p>
            <a:pPr indent="0" lvl="0" marL="0" rtl="0" algn="l">
              <a:spcBef>
                <a:spcPts val="1200"/>
              </a:spcBef>
              <a:spcAft>
                <a:spcPts val="0"/>
              </a:spcAft>
              <a:buNone/>
            </a:pPr>
            <a:r>
              <a:rPr lang="uk">
                <a:solidFill>
                  <a:srgbClr val="1D1D1B"/>
                </a:solidFill>
              </a:rPr>
              <a:t>Microsoft’s Security Bulletin (MS),</a:t>
            </a:r>
            <a:endParaRPr>
              <a:solidFill>
                <a:srgbClr val="1D1D1B"/>
              </a:solidFill>
            </a:endParaRPr>
          </a:p>
          <a:p>
            <a:pPr indent="0" lvl="0" marL="0" rtl="0" algn="l">
              <a:spcBef>
                <a:spcPts val="1200"/>
              </a:spcBef>
              <a:spcAft>
                <a:spcPts val="0"/>
              </a:spcAft>
              <a:buNone/>
            </a:pPr>
            <a:r>
              <a:rPr lang="uk">
                <a:solidFill>
                  <a:srgbClr val="1D1D1B"/>
                </a:solidFill>
              </a:rPr>
              <a:t>Seebug’s Vulnerability Database (SSV),</a:t>
            </a:r>
            <a:endParaRPr>
              <a:solidFill>
                <a:srgbClr val="1D1D1B"/>
              </a:solidFill>
            </a:endParaRPr>
          </a:p>
          <a:p>
            <a:pPr indent="0" lvl="0" marL="0" rtl="0" algn="l">
              <a:spcBef>
                <a:spcPts val="1200"/>
              </a:spcBef>
              <a:spcAft>
                <a:spcPts val="0"/>
              </a:spcAft>
              <a:buClr>
                <a:schemeClr val="dk1"/>
              </a:buClr>
              <a:buSzPts val="1100"/>
              <a:buFont typeface="Arial"/>
              <a:buNone/>
            </a:pPr>
            <a:r>
              <a:rPr lang="uk">
                <a:solidFill>
                  <a:srgbClr val="1D1D1B"/>
                </a:solidFill>
              </a:rPr>
              <a:t>VMWare’s Security Advisory (VMSA).</a:t>
            </a:r>
            <a:endParaRPr>
              <a:solidFill>
                <a:srgbClr val="1D1D1B"/>
              </a:solidFill>
            </a:endParaRPr>
          </a:p>
          <a:p>
            <a:pPr indent="0" lvl="0" marL="0" rtl="0" algn="l">
              <a:spcBef>
                <a:spcPts val="12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idx="1" type="body"/>
          </p:nvPr>
        </p:nvSpPr>
        <p:spPr>
          <a:xfrm>
            <a:off x="311700" y="291375"/>
            <a:ext cx="8520600" cy="4277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uk" sz="2400">
                <a:solidFill>
                  <a:srgbClr val="1D1D1B"/>
                </a:solidFill>
              </a:rPr>
              <a:t>Vulnerabilities kept private and not publicly disclosed are often referred to as </a:t>
            </a:r>
            <a:r>
              <a:rPr b="1" lang="uk" sz="2400">
                <a:solidFill>
                  <a:srgbClr val="1D1D1B"/>
                </a:solidFill>
              </a:rPr>
              <a:t>“zero-day vulnerabilities”,</a:t>
            </a:r>
            <a:endParaRPr b="1" sz="2400">
              <a:solidFill>
                <a:srgbClr val="1D1D1B"/>
              </a:solidFill>
            </a:endParaRPr>
          </a:p>
          <a:p>
            <a:pPr indent="0" lvl="0" marL="0" rtl="0" algn="l">
              <a:spcBef>
                <a:spcPts val="1200"/>
              </a:spcBef>
              <a:spcAft>
                <a:spcPts val="0"/>
              </a:spcAft>
              <a:buNone/>
            </a:pPr>
            <a:r>
              <a:rPr lang="uk" sz="2400">
                <a:solidFill>
                  <a:srgbClr val="1D1D1B"/>
                </a:solidFill>
              </a:rPr>
              <a:t>and the corresponding exploits are referred to as </a:t>
            </a:r>
            <a:r>
              <a:rPr b="1" lang="uk" sz="2400">
                <a:solidFill>
                  <a:srgbClr val="1D1D1B"/>
                </a:solidFill>
              </a:rPr>
              <a:t>zero-day (0day) exploits</a:t>
            </a:r>
            <a:r>
              <a:rPr lang="uk" sz="2400">
                <a:solidFill>
                  <a:srgbClr val="1D1D1B"/>
                </a:solidFill>
              </a:rPr>
              <a:t>.</a:t>
            </a:r>
            <a:endParaRPr sz="2400">
              <a:solidFill>
                <a:srgbClr val="1D1D1B"/>
              </a:solidFill>
            </a:endParaRPr>
          </a:p>
          <a:p>
            <a:pPr indent="457200" lvl="0" marL="0" rtl="0" algn="l">
              <a:spcBef>
                <a:spcPts val="1200"/>
              </a:spcBef>
              <a:spcAft>
                <a:spcPts val="0"/>
              </a:spcAft>
              <a:buNone/>
            </a:pPr>
            <a:r>
              <a:rPr lang="uk" sz="2100">
                <a:solidFill>
                  <a:srgbClr val="004F9F"/>
                </a:solidFill>
              </a:rPr>
              <a:t>At least 8.65% of the vulnerabilities are exploitable</a:t>
            </a:r>
            <a:endParaRPr sz="2100">
              <a:solidFill>
                <a:srgbClr val="004F9F"/>
              </a:solidFill>
            </a:endParaRPr>
          </a:p>
          <a:p>
            <a:pPr indent="457200" lvl="0" marL="0" rtl="0" algn="l">
              <a:spcBef>
                <a:spcPts val="1200"/>
              </a:spcBef>
              <a:spcAft>
                <a:spcPts val="0"/>
              </a:spcAft>
              <a:buNone/>
            </a:pPr>
            <a:r>
              <a:rPr lang="uk" sz="2100">
                <a:solidFill>
                  <a:srgbClr val="004F9F"/>
                </a:solidFill>
              </a:rPr>
              <a:t>Most exploits target web and client-side related vulnerabilities.</a:t>
            </a:r>
            <a:endParaRPr sz="2100">
              <a:solidFill>
                <a:srgbClr val="004F9F"/>
              </a:solidFill>
            </a:endParaRPr>
          </a:p>
          <a:p>
            <a:pPr indent="0" lvl="0" marL="457200" rtl="0" algn="l">
              <a:spcBef>
                <a:spcPts val="1200"/>
              </a:spcBef>
              <a:spcAft>
                <a:spcPts val="0"/>
              </a:spcAft>
              <a:buNone/>
            </a:pPr>
            <a:r>
              <a:rPr lang="uk" sz="2100">
                <a:solidFill>
                  <a:srgbClr val="004F9F"/>
                </a:solidFill>
              </a:rPr>
              <a:t>The top 10 weaknesses account for almost two thirds (64%) of the vulnerabilities.</a:t>
            </a:r>
            <a:endParaRPr sz="2100">
              <a:solidFill>
                <a:srgbClr val="004F9F"/>
              </a:solidFill>
            </a:endParaRPr>
          </a:p>
          <a:p>
            <a:pPr indent="457200" lvl="0" marL="0" rtl="0" algn="l">
              <a:spcBef>
                <a:spcPts val="1200"/>
              </a:spcBef>
              <a:spcAft>
                <a:spcPts val="0"/>
              </a:spcAft>
              <a:buNone/>
            </a:pPr>
            <a:r>
              <a:t/>
            </a:r>
            <a:endParaRPr sz="2100">
              <a:solidFill>
                <a:srgbClr val="004F9F"/>
              </a:solidFill>
            </a:endParaRPr>
          </a:p>
          <a:p>
            <a:pPr indent="0" lvl="0" marL="0" rtl="0" algn="l">
              <a:spcBef>
                <a:spcPts val="1200"/>
              </a:spcBef>
              <a:spcAft>
                <a:spcPts val="0"/>
              </a:spcAft>
              <a:buClr>
                <a:schemeClr val="dk1"/>
              </a:buClr>
              <a:buSzPts val="1100"/>
              <a:buFont typeface="Arial"/>
              <a:buNone/>
            </a:pPr>
            <a:r>
              <a:t/>
            </a:r>
            <a:endParaRPr sz="2400">
              <a:solidFill>
                <a:srgbClr val="1D1D1B"/>
              </a:solidFill>
            </a:endParaRPr>
          </a:p>
          <a:p>
            <a:pPr indent="0" lvl="0" marL="0" rtl="0" algn="l">
              <a:spcBef>
                <a:spcPts val="1200"/>
              </a:spcBef>
              <a:spcAft>
                <a:spcPts val="1600"/>
              </a:spcAft>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7534253CD6344A82F5789CC138DDB8" ma:contentTypeVersion="3" ma:contentTypeDescription="Create a new document." ma:contentTypeScope="" ma:versionID="3467ed2b0ead57b4182046075dde1390">
  <xsd:schema xmlns:xsd="http://www.w3.org/2001/XMLSchema" xmlns:xs="http://www.w3.org/2001/XMLSchema" xmlns:p="http://schemas.microsoft.com/office/2006/metadata/properties" xmlns:ns2="244b0da1-45c2-48f0-b56e-d7887c085963" targetNamespace="http://schemas.microsoft.com/office/2006/metadata/properties" ma:root="true" ma:fieldsID="dcb16075f9fb0030298d8d11f5dec551" ns2:_="">
    <xsd:import namespace="244b0da1-45c2-48f0-b56e-d7887c085963"/>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4b0da1-45c2-48f0-b56e-d7887c0859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065C644-9A38-4461-AC45-DB91384A277C}"/>
</file>

<file path=customXml/itemProps2.xml><?xml version="1.0" encoding="utf-8"?>
<ds:datastoreItem xmlns:ds="http://schemas.openxmlformats.org/officeDocument/2006/customXml" ds:itemID="{41E20489-A2F7-4BF0-9701-B530449AF685}"/>
</file>

<file path=customXml/itemProps3.xml><?xml version="1.0" encoding="utf-8"?>
<ds:datastoreItem xmlns:ds="http://schemas.openxmlformats.org/officeDocument/2006/customXml" ds:itemID="{46C467FD-FB3E-4F11-BFA6-A7E2B7D12A8F}"/>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0x010100B87534253CD6344A82F5789CC138DDB8</vt:lpwstr>
  </property>
</Properties>
</file>