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6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17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5143500" type="screen16x9"/>
  <p:notesSz cx="6858000" cy="9144000"/>
  <p:embeddedFontLst>
    <p:embeddedFont>
      <p:font typeface="Roboto" panose="020B0604020202020204" charset="0"/>
      <p:regular r:id="rId68"/>
      <p:bold r:id="rId69"/>
      <p:italic r:id="rId70"/>
      <p:boldItalic r:id="rId71"/>
    </p:embeddedFont>
    <p:embeddedFont>
      <p:font typeface="Trebuchet MS" panose="020B060302020202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B16C6-6CDE-ACCE-A4CB-6938364779C8}" v="1" dt="2020-12-08T07:46:38.854"/>
    <p1510:client id="{7E56BC99-66BB-1AF6-E3AE-AA4E41706DEC}" v="7" dt="2020-12-01T17:32:15.396"/>
    <p1510:client id="{8CFC2ACC-C96A-4760-B4F2-CC3B8086B449}" v="1" dt="2020-12-01T17:31:3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Chavali" userId="S::chavar1_aehit@students.vizja.pl::95214e95-8e35-4ee5-af25-cdd01764b2f7" providerId="AD" clId="Web-{7E56BC99-66BB-1AF6-E3AE-AA4E41706DEC}"/>
    <pc:docChg chg="modSld">
      <pc:chgData name="Rakesh Chavali" userId="S::chavar1_aehit@students.vizja.pl::95214e95-8e35-4ee5-af25-cdd01764b2f7" providerId="AD" clId="Web-{7E56BC99-66BB-1AF6-E3AE-AA4E41706DEC}" dt="2020-12-01T17:32:15.396" v="6" actId="20577"/>
      <pc:docMkLst>
        <pc:docMk/>
      </pc:docMkLst>
      <pc:sldChg chg="modSp">
        <pc:chgData name="Rakesh Chavali" userId="S::chavar1_aehit@students.vizja.pl::95214e95-8e35-4ee5-af25-cdd01764b2f7" providerId="AD" clId="Web-{7E56BC99-66BB-1AF6-E3AE-AA4E41706DEC}" dt="2020-12-01T17:32:15.396" v="6" actId="20577"/>
        <pc:sldMkLst>
          <pc:docMk/>
          <pc:sldMk cId="2325040714" sldId="317"/>
        </pc:sldMkLst>
        <pc:spChg chg="mod">
          <ac:chgData name="Rakesh Chavali" userId="S::chavar1_aehit@students.vizja.pl::95214e95-8e35-4ee5-af25-cdd01764b2f7" providerId="AD" clId="Web-{7E56BC99-66BB-1AF6-E3AE-AA4E41706DEC}" dt="2020-12-01T17:32:15.396" v="6" actId="20577"/>
          <ac:spMkLst>
            <pc:docMk/>
            <pc:sldMk cId="2325040714" sldId="317"/>
            <ac:spMk id="3" creationId="{D6EE35CB-CCB0-457B-9317-BCA7E4C4E2B2}"/>
          </ac:spMkLst>
        </pc:spChg>
      </pc:sldChg>
    </pc:docChg>
  </pc:docChgLst>
  <pc:docChgLst>
    <pc:chgData name="Rakesh Chavali" userId="S::chavar1_aehit@students.vizja.pl::95214e95-8e35-4ee5-af25-cdd01764b2f7" providerId="AD" clId="Web-{734B16C6-6CDE-ACCE-A4CB-6938364779C8}"/>
    <pc:docChg chg="modSld">
      <pc:chgData name="Rakesh Chavali" userId="S::chavar1_aehit@students.vizja.pl::95214e95-8e35-4ee5-af25-cdd01764b2f7" providerId="AD" clId="Web-{734B16C6-6CDE-ACCE-A4CB-6938364779C8}" dt="2020-12-08T07:46:38.854" v="0" actId="14100"/>
      <pc:docMkLst>
        <pc:docMk/>
      </pc:docMkLst>
      <pc:sldChg chg="modSp">
        <pc:chgData name="Rakesh Chavali" userId="S::chavar1_aehit@students.vizja.pl::95214e95-8e35-4ee5-af25-cdd01764b2f7" providerId="AD" clId="Web-{734B16C6-6CDE-ACCE-A4CB-6938364779C8}" dt="2020-12-08T07:46:38.854" v="0" actId="14100"/>
        <pc:sldMkLst>
          <pc:docMk/>
          <pc:sldMk cId="0" sldId="287"/>
        </pc:sldMkLst>
        <pc:spChg chg="mod">
          <ac:chgData name="Rakesh Chavali" userId="S::chavar1_aehit@students.vizja.pl::95214e95-8e35-4ee5-af25-cdd01764b2f7" providerId="AD" clId="Web-{734B16C6-6CDE-ACCE-A4CB-6938364779C8}" dt="2020-12-08T07:46:38.854" v="0" actId="14100"/>
          <ac:spMkLst>
            <pc:docMk/>
            <pc:sldMk cId="0" sldId="287"/>
            <ac:spMk id="298" creationId="{00000000-0000-0000-0000-000000000000}"/>
          </ac:spMkLst>
        </pc:spChg>
      </pc:sldChg>
    </pc:docChg>
  </pc:docChgLst>
  <pc:docChgLst>
    <pc:chgData name="Rakesh Chavali" userId="S::chavar1_aehit@students.vizja.pl::95214e95-8e35-4ee5-af25-cdd01764b2f7" providerId="AD" clId="Web-{8CFC2ACC-C96A-4760-B4F2-CC3B8086B449}"/>
    <pc:docChg chg="addSld">
      <pc:chgData name="Rakesh Chavali" userId="S::chavar1_aehit@students.vizja.pl::95214e95-8e35-4ee5-af25-cdd01764b2f7" providerId="AD" clId="Web-{8CFC2ACC-C96A-4760-B4F2-CC3B8086B449}" dt="2020-12-01T17:31:34.238" v="0"/>
      <pc:docMkLst>
        <pc:docMk/>
      </pc:docMkLst>
      <pc:sldChg chg="new">
        <pc:chgData name="Rakesh Chavali" userId="S::chavar1_aehit@students.vizja.pl::95214e95-8e35-4ee5-af25-cdd01764b2f7" providerId="AD" clId="Web-{8CFC2ACC-C96A-4760-B4F2-CC3B8086B449}" dt="2020-12-01T17:31:34.238" v="0"/>
        <pc:sldMkLst>
          <pc:docMk/>
          <pc:sldMk cId="2325040714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e749890b_1_58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e749890b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e749890b_1_69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6e749890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e749890b_1_130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a6e749890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6e749890b_1_144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6e74989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e74989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6e74989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ef08f8b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ef08f8b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6e749890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6e749890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e749890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6e749890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ef08f8b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ef08f8b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e749890b_1_153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a6e749890b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e749890b_1_46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a6e749890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6e749890b_1_168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6e749890b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6e749890b_1_196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6e749890b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e749890b_1_223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6e749890b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e749890b_1_249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6e749890b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6e749890b_1_273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a6e749890b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6e749890b_1_294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a6e749890b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6e749890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6e749890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6e74989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6e749890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6e749890b_1_307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a6e749890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6e749890b_1_332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6e749890b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ef08f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ef08f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6e749890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6e749890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6e74989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6e749890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e749890b_1_400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6e749890b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e749890b_1_441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a6e749890b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6e749890b_1_454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a6e749890b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6e749890b_1_470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a6e749890b_1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ef08f8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ef08f8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6e749890b_1_483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a6e749890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6e749890b_1_498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6e749890b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6e749890b_1_514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a6e749890b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ef08f8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ef08f8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6e749890b_1_525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a6e749890b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6e749890b_1_536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a6e749890b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e749890b_1_547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a6e749890b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6e749890b_1_568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a6e749890b_1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6ef08f8b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6ef08f8b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e749890b_1_574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a6e749890b_1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6ef08f8b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6ef08f8b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6ef08f8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6ef08f8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ef08f8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ef08f8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6ef08f8b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6ef08f8b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ef08f8b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ef08f8b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e749890b_1_591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a6e749890b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6e749890b_1_606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a6e749890b_1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6e749890b_1_629:notes"/>
          <p:cNvSpPr txBox="1">
            <a:spLocks noGrp="1"/>
          </p:cNvSpPr>
          <p:nvPr>
            <p:ph type="body" idx="1"/>
          </p:nvPr>
        </p:nvSpPr>
        <p:spPr>
          <a:xfrm>
            <a:off x="685797" y="4343391"/>
            <a:ext cx="5486392" cy="4114781"/>
          </a:xfrm>
          <a:prstGeom prst="rect">
            <a:avLst/>
          </a:prstGeom>
        </p:spPr>
        <p:txBody>
          <a:bodyPr spcFirstLastPara="1" wrap="square" lIns="60700" tIns="60700" rIns="60700" bIns="60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a6e749890b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6ef08f8b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6ef08f8b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6ef08f8b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6ef08f8b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6ef08f8b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6ef08f8b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6ef08f8b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6ef08f8b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6ef08f8b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6ef08f8b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6ef08f8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6ef08f8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6ef08f8b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6ef08f8b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ef08f8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ef08f8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6ef08f8b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6ef08f8b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6ef08f8b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6ef08f8b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ef08f8b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ef08f8b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ef08f8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ef08f8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ef08f8b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ef08f8b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32" cy="72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781" cy="228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15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600"/>
              </a:spcBef>
              <a:spcAft>
                <a:spcPts val="1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566838" y="4798308"/>
            <a:ext cx="1097458" cy="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73100" marR="0" lvl="0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73100" marR="0" lvl="1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73100" marR="0" lvl="2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73100" marR="0" lvl="3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673100" marR="0" lvl="4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673100" marR="0" lvl="5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673100" marR="0" lvl="6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673100" marR="0" lvl="7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73100" marR="0" lvl="8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673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SLIDE </a:t>
            </a:r>
            <a:fld id="{00000000-1234-1234-1234-123412341234}" type="slidenum">
              <a:rPr lang="uk"/>
              <a:t>‹#›</a:t>
            </a:fld>
            <a:endParaRPr sz="900" b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32" cy="72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566838" y="4798308"/>
            <a:ext cx="1097458" cy="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73100" marR="0" lvl="0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73100" marR="0" lvl="1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73100" marR="0" lvl="2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73100" marR="0" lvl="3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673100" marR="0" lvl="4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673100" marR="0" lvl="5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673100" marR="0" lvl="6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673100" marR="0" lvl="7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73100" marR="0" lvl="8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673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SLIDE </a:t>
            </a:r>
            <a:fld id="{00000000-1234-1234-1234-123412341234}" type="slidenum">
              <a:rPr lang="uk"/>
              <a:t>‹#›</a:t>
            </a:fld>
            <a:endParaRPr sz="900" b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32" cy="72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911095" y="1610759"/>
            <a:ext cx="3405783" cy="27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1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600"/>
              </a:spcBef>
              <a:spcAft>
                <a:spcPts val="1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600"/>
              </a:spcBef>
              <a:spcAft>
                <a:spcPts val="1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7566838" y="4798308"/>
            <a:ext cx="1097458" cy="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73100" marR="0" lvl="0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73100" marR="0" lvl="1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73100" marR="0" lvl="2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73100" marR="0" lvl="3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673100" marR="0" lvl="4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673100" marR="0" lvl="5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673100" marR="0" lvl="6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673100" marR="0" lvl="7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73100" marR="0" lvl="8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673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SLIDE </a:t>
            </a:r>
            <a:fld id="{00000000-1234-1234-1234-123412341234}" type="slidenum">
              <a:rPr lang="uk"/>
              <a:t>‹#›</a:t>
            </a:fld>
            <a:endParaRPr sz="900" b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071" y="0"/>
            <a:ext cx="9142572" cy="514269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" name="Google Shape;70;p16"/>
          <p:cNvSpPr/>
          <p:nvPr/>
        </p:nvSpPr>
        <p:spPr>
          <a:xfrm>
            <a:off x="774739" y="4531905"/>
            <a:ext cx="1086564" cy="2202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" name="Google Shape;71;p16"/>
          <p:cNvSpPr/>
          <p:nvPr/>
        </p:nvSpPr>
        <p:spPr>
          <a:xfrm>
            <a:off x="5730716" y="1528584"/>
            <a:ext cx="2912864" cy="2210098"/>
          </a:xfrm>
          <a:custGeom>
            <a:avLst/>
            <a:gdLst/>
            <a:ahLst/>
            <a:cxnLst/>
            <a:rect l="l" t="t" r="r" b="b"/>
            <a:pathLst>
              <a:path w="4142740" h="4191000" extrusionOk="0">
                <a:moveTo>
                  <a:pt x="2071116" y="0"/>
                </a:moveTo>
                <a:lnTo>
                  <a:pt x="2022913" y="556"/>
                </a:lnTo>
                <a:lnTo>
                  <a:pt x="1974980" y="2217"/>
                </a:lnTo>
                <a:lnTo>
                  <a:pt x="1927330" y="4970"/>
                </a:lnTo>
                <a:lnTo>
                  <a:pt x="1879972" y="8804"/>
                </a:lnTo>
                <a:lnTo>
                  <a:pt x="1832920" y="13706"/>
                </a:lnTo>
                <a:lnTo>
                  <a:pt x="1786186" y="19665"/>
                </a:lnTo>
                <a:lnTo>
                  <a:pt x="1739781" y="26668"/>
                </a:lnTo>
                <a:lnTo>
                  <a:pt x="1693717" y="34703"/>
                </a:lnTo>
                <a:lnTo>
                  <a:pt x="1648007" y="43758"/>
                </a:lnTo>
                <a:lnTo>
                  <a:pt x="1602661" y="53822"/>
                </a:lnTo>
                <a:lnTo>
                  <a:pt x="1557693" y="64882"/>
                </a:lnTo>
                <a:lnTo>
                  <a:pt x="1513113" y="76925"/>
                </a:lnTo>
                <a:lnTo>
                  <a:pt x="1468935" y="89941"/>
                </a:lnTo>
                <a:lnTo>
                  <a:pt x="1425169" y="103917"/>
                </a:lnTo>
                <a:lnTo>
                  <a:pt x="1381827" y="118840"/>
                </a:lnTo>
                <a:lnTo>
                  <a:pt x="1338923" y="134699"/>
                </a:lnTo>
                <a:lnTo>
                  <a:pt x="1296466" y="151483"/>
                </a:lnTo>
                <a:lnTo>
                  <a:pt x="1254470" y="169177"/>
                </a:lnTo>
                <a:lnTo>
                  <a:pt x="1212947" y="187772"/>
                </a:lnTo>
                <a:lnTo>
                  <a:pt x="1171907" y="207254"/>
                </a:lnTo>
                <a:lnTo>
                  <a:pt x="1131364" y="227612"/>
                </a:lnTo>
                <a:lnTo>
                  <a:pt x="1091329" y="248833"/>
                </a:lnTo>
                <a:lnTo>
                  <a:pt x="1051813" y="270906"/>
                </a:lnTo>
                <a:lnTo>
                  <a:pt x="1012830" y="293818"/>
                </a:lnTo>
                <a:lnTo>
                  <a:pt x="974390" y="317558"/>
                </a:lnTo>
                <a:lnTo>
                  <a:pt x="936506" y="342112"/>
                </a:lnTo>
                <a:lnTo>
                  <a:pt x="899189" y="367471"/>
                </a:lnTo>
                <a:lnTo>
                  <a:pt x="862452" y="393620"/>
                </a:lnTo>
                <a:lnTo>
                  <a:pt x="826307" y="420548"/>
                </a:lnTo>
                <a:lnTo>
                  <a:pt x="790765" y="448244"/>
                </a:lnTo>
                <a:lnTo>
                  <a:pt x="755838" y="476694"/>
                </a:lnTo>
                <a:lnTo>
                  <a:pt x="721538" y="505888"/>
                </a:lnTo>
                <a:lnTo>
                  <a:pt x="687877" y="535813"/>
                </a:lnTo>
                <a:lnTo>
                  <a:pt x="654867" y="566456"/>
                </a:lnTo>
                <a:lnTo>
                  <a:pt x="622520" y="597806"/>
                </a:lnTo>
                <a:lnTo>
                  <a:pt x="590848" y="629852"/>
                </a:lnTo>
                <a:lnTo>
                  <a:pt x="559863" y="662579"/>
                </a:lnTo>
                <a:lnTo>
                  <a:pt x="529576" y="695978"/>
                </a:lnTo>
                <a:lnTo>
                  <a:pt x="500000" y="730035"/>
                </a:lnTo>
                <a:lnTo>
                  <a:pt x="471146" y="764739"/>
                </a:lnTo>
                <a:lnTo>
                  <a:pt x="443026" y="800077"/>
                </a:lnTo>
                <a:lnTo>
                  <a:pt x="415653" y="836038"/>
                </a:lnTo>
                <a:lnTo>
                  <a:pt x="389038" y="872609"/>
                </a:lnTo>
                <a:lnTo>
                  <a:pt x="363193" y="909778"/>
                </a:lnTo>
                <a:lnTo>
                  <a:pt x="338130" y="947534"/>
                </a:lnTo>
                <a:lnTo>
                  <a:pt x="313861" y="985864"/>
                </a:lnTo>
                <a:lnTo>
                  <a:pt x="290398" y="1024757"/>
                </a:lnTo>
                <a:lnTo>
                  <a:pt x="267752" y="1064199"/>
                </a:lnTo>
                <a:lnTo>
                  <a:pt x="245937" y="1104180"/>
                </a:lnTo>
                <a:lnTo>
                  <a:pt x="224962" y="1144686"/>
                </a:lnTo>
                <a:lnTo>
                  <a:pt x="204842" y="1185707"/>
                </a:lnTo>
                <a:lnTo>
                  <a:pt x="185586" y="1227229"/>
                </a:lnTo>
                <a:lnTo>
                  <a:pt x="167208" y="1269242"/>
                </a:lnTo>
                <a:lnTo>
                  <a:pt x="149719" y="1311732"/>
                </a:lnTo>
                <a:lnTo>
                  <a:pt x="133131" y="1354688"/>
                </a:lnTo>
                <a:lnTo>
                  <a:pt x="117457" y="1398098"/>
                </a:lnTo>
                <a:lnTo>
                  <a:pt x="102707" y="1441950"/>
                </a:lnTo>
                <a:lnTo>
                  <a:pt x="88894" y="1486231"/>
                </a:lnTo>
                <a:lnTo>
                  <a:pt x="76030" y="1530930"/>
                </a:lnTo>
                <a:lnTo>
                  <a:pt x="64126" y="1576034"/>
                </a:lnTo>
                <a:lnTo>
                  <a:pt x="53195" y="1621532"/>
                </a:lnTo>
                <a:lnTo>
                  <a:pt x="43249" y="1667411"/>
                </a:lnTo>
                <a:lnTo>
                  <a:pt x="34299" y="1713660"/>
                </a:lnTo>
                <a:lnTo>
                  <a:pt x="26357" y="1760266"/>
                </a:lnTo>
                <a:lnTo>
                  <a:pt x="19436" y="1807217"/>
                </a:lnTo>
                <a:lnTo>
                  <a:pt x="13547" y="1854501"/>
                </a:lnTo>
                <a:lnTo>
                  <a:pt x="8701" y="1902107"/>
                </a:lnTo>
                <a:lnTo>
                  <a:pt x="4912" y="1950021"/>
                </a:lnTo>
                <a:lnTo>
                  <a:pt x="2191" y="1998233"/>
                </a:lnTo>
                <a:lnTo>
                  <a:pt x="549" y="2046730"/>
                </a:lnTo>
                <a:lnTo>
                  <a:pt x="0" y="2095500"/>
                </a:lnTo>
                <a:lnTo>
                  <a:pt x="549" y="2144269"/>
                </a:lnTo>
                <a:lnTo>
                  <a:pt x="2191" y="2192766"/>
                </a:lnTo>
                <a:lnTo>
                  <a:pt x="4912" y="2240978"/>
                </a:lnTo>
                <a:lnTo>
                  <a:pt x="8701" y="2288892"/>
                </a:lnTo>
                <a:lnTo>
                  <a:pt x="13547" y="2336498"/>
                </a:lnTo>
                <a:lnTo>
                  <a:pt x="19436" y="2383782"/>
                </a:lnTo>
                <a:lnTo>
                  <a:pt x="26357" y="2430733"/>
                </a:lnTo>
                <a:lnTo>
                  <a:pt x="34299" y="2477339"/>
                </a:lnTo>
                <a:lnTo>
                  <a:pt x="43249" y="2523588"/>
                </a:lnTo>
                <a:lnTo>
                  <a:pt x="53195" y="2569467"/>
                </a:lnTo>
                <a:lnTo>
                  <a:pt x="64126" y="2614965"/>
                </a:lnTo>
                <a:lnTo>
                  <a:pt x="76030" y="2660069"/>
                </a:lnTo>
                <a:lnTo>
                  <a:pt x="88894" y="2704768"/>
                </a:lnTo>
                <a:lnTo>
                  <a:pt x="102707" y="2749049"/>
                </a:lnTo>
                <a:lnTo>
                  <a:pt x="117457" y="2792901"/>
                </a:lnTo>
                <a:lnTo>
                  <a:pt x="133131" y="2836311"/>
                </a:lnTo>
                <a:lnTo>
                  <a:pt x="149719" y="2879267"/>
                </a:lnTo>
                <a:lnTo>
                  <a:pt x="167208" y="2921757"/>
                </a:lnTo>
                <a:lnTo>
                  <a:pt x="185586" y="2963770"/>
                </a:lnTo>
                <a:lnTo>
                  <a:pt x="204842" y="3005292"/>
                </a:lnTo>
                <a:lnTo>
                  <a:pt x="224962" y="3046313"/>
                </a:lnTo>
                <a:lnTo>
                  <a:pt x="245937" y="3086819"/>
                </a:lnTo>
                <a:lnTo>
                  <a:pt x="267752" y="3126800"/>
                </a:lnTo>
                <a:lnTo>
                  <a:pt x="290398" y="3166242"/>
                </a:lnTo>
                <a:lnTo>
                  <a:pt x="313861" y="3205135"/>
                </a:lnTo>
                <a:lnTo>
                  <a:pt x="338130" y="3243465"/>
                </a:lnTo>
                <a:lnTo>
                  <a:pt x="363193" y="3281221"/>
                </a:lnTo>
                <a:lnTo>
                  <a:pt x="389038" y="3318390"/>
                </a:lnTo>
                <a:lnTo>
                  <a:pt x="415653" y="3354961"/>
                </a:lnTo>
                <a:lnTo>
                  <a:pt x="443026" y="3390922"/>
                </a:lnTo>
                <a:lnTo>
                  <a:pt x="471146" y="3426260"/>
                </a:lnTo>
                <a:lnTo>
                  <a:pt x="500000" y="3460964"/>
                </a:lnTo>
                <a:lnTo>
                  <a:pt x="529576" y="3495021"/>
                </a:lnTo>
                <a:lnTo>
                  <a:pt x="559863" y="3528420"/>
                </a:lnTo>
                <a:lnTo>
                  <a:pt x="590848" y="3561147"/>
                </a:lnTo>
                <a:lnTo>
                  <a:pt x="622520" y="3593193"/>
                </a:lnTo>
                <a:lnTo>
                  <a:pt x="654867" y="3624543"/>
                </a:lnTo>
                <a:lnTo>
                  <a:pt x="687877" y="3655186"/>
                </a:lnTo>
                <a:lnTo>
                  <a:pt x="721538" y="3685111"/>
                </a:lnTo>
                <a:lnTo>
                  <a:pt x="755838" y="3714305"/>
                </a:lnTo>
                <a:lnTo>
                  <a:pt x="790765" y="3742755"/>
                </a:lnTo>
                <a:lnTo>
                  <a:pt x="826307" y="3770451"/>
                </a:lnTo>
                <a:lnTo>
                  <a:pt x="862452" y="3797379"/>
                </a:lnTo>
                <a:lnTo>
                  <a:pt x="899189" y="3823528"/>
                </a:lnTo>
                <a:lnTo>
                  <a:pt x="936506" y="3848887"/>
                </a:lnTo>
                <a:lnTo>
                  <a:pt x="974390" y="3873441"/>
                </a:lnTo>
                <a:lnTo>
                  <a:pt x="1012830" y="3897181"/>
                </a:lnTo>
                <a:lnTo>
                  <a:pt x="1051813" y="3920093"/>
                </a:lnTo>
                <a:lnTo>
                  <a:pt x="1091329" y="3942166"/>
                </a:lnTo>
                <a:lnTo>
                  <a:pt x="1131364" y="3963387"/>
                </a:lnTo>
                <a:lnTo>
                  <a:pt x="1171907" y="3983745"/>
                </a:lnTo>
                <a:lnTo>
                  <a:pt x="1212947" y="4003227"/>
                </a:lnTo>
                <a:lnTo>
                  <a:pt x="1254470" y="4021822"/>
                </a:lnTo>
                <a:lnTo>
                  <a:pt x="1296466" y="4039516"/>
                </a:lnTo>
                <a:lnTo>
                  <a:pt x="1338923" y="4056300"/>
                </a:lnTo>
                <a:lnTo>
                  <a:pt x="1381827" y="4072159"/>
                </a:lnTo>
                <a:lnTo>
                  <a:pt x="1425169" y="4087082"/>
                </a:lnTo>
                <a:lnTo>
                  <a:pt x="1468935" y="4101058"/>
                </a:lnTo>
                <a:lnTo>
                  <a:pt x="1513113" y="4114074"/>
                </a:lnTo>
                <a:lnTo>
                  <a:pt x="1557693" y="4126117"/>
                </a:lnTo>
                <a:lnTo>
                  <a:pt x="1602661" y="4137177"/>
                </a:lnTo>
                <a:lnTo>
                  <a:pt x="1648007" y="4147241"/>
                </a:lnTo>
                <a:lnTo>
                  <a:pt x="1693717" y="4156296"/>
                </a:lnTo>
                <a:lnTo>
                  <a:pt x="1739781" y="4164331"/>
                </a:lnTo>
                <a:lnTo>
                  <a:pt x="1786186" y="4171334"/>
                </a:lnTo>
                <a:lnTo>
                  <a:pt x="1832920" y="4177293"/>
                </a:lnTo>
                <a:lnTo>
                  <a:pt x="1879972" y="4182195"/>
                </a:lnTo>
                <a:lnTo>
                  <a:pt x="1927330" y="4186029"/>
                </a:lnTo>
                <a:lnTo>
                  <a:pt x="1974980" y="4188782"/>
                </a:lnTo>
                <a:lnTo>
                  <a:pt x="2022913" y="4190443"/>
                </a:lnTo>
                <a:lnTo>
                  <a:pt x="2071116" y="4191000"/>
                </a:lnTo>
                <a:lnTo>
                  <a:pt x="2119318" y="4190443"/>
                </a:lnTo>
                <a:lnTo>
                  <a:pt x="2167251" y="4188782"/>
                </a:lnTo>
                <a:lnTo>
                  <a:pt x="2214901" y="4186029"/>
                </a:lnTo>
                <a:lnTo>
                  <a:pt x="2262259" y="4182195"/>
                </a:lnTo>
                <a:lnTo>
                  <a:pt x="2309311" y="4177293"/>
                </a:lnTo>
                <a:lnTo>
                  <a:pt x="2356045" y="4171334"/>
                </a:lnTo>
                <a:lnTo>
                  <a:pt x="2402450" y="4164331"/>
                </a:lnTo>
                <a:lnTo>
                  <a:pt x="2448514" y="4156296"/>
                </a:lnTo>
                <a:lnTo>
                  <a:pt x="2494224" y="4147241"/>
                </a:lnTo>
                <a:lnTo>
                  <a:pt x="2539570" y="4137177"/>
                </a:lnTo>
                <a:lnTo>
                  <a:pt x="2584538" y="4126117"/>
                </a:lnTo>
                <a:lnTo>
                  <a:pt x="2629118" y="4114074"/>
                </a:lnTo>
                <a:lnTo>
                  <a:pt x="2673296" y="4101058"/>
                </a:lnTo>
                <a:lnTo>
                  <a:pt x="2717062" y="4087082"/>
                </a:lnTo>
                <a:lnTo>
                  <a:pt x="2760404" y="4072159"/>
                </a:lnTo>
                <a:lnTo>
                  <a:pt x="2803308" y="4056300"/>
                </a:lnTo>
                <a:lnTo>
                  <a:pt x="2845765" y="4039516"/>
                </a:lnTo>
                <a:lnTo>
                  <a:pt x="2887761" y="4021822"/>
                </a:lnTo>
                <a:lnTo>
                  <a:pt x="2929284" y="4003227"/>
                </a:lnTo>
                <a:lnTo>
                  <a:pt x="2970324" y="3983745"/>
                </a:lnTo>
                <a:lnTo>
                  <a:pt x="3010867" y="3963387"/>
                </a:lnTo>
                <a:lnTo>
                  <a:pt x="3050902" y="3942166"/>
                </a:lnTo>
                <a:lnTo>
                  <a:pt x="3090418" y="3920093"/>
                </a:lnTo>
                <a:lnTo>
                  <a:pt x="3129401" y="3897181"/>
                </a:lnTo>
                <a:lnTo>
                  <a:pt x="3167841" y="3873441"/>
                </a:lnTo>
                <a:lnTo>
                  <a:pt x="3205725" y="3848887"/>
                </a:lnTo>
                <a:lnTo>
                  <a:pt x="3243042" y="3823528"/>
                </a:lnTo>
                <a:lnTo>
                  <a:pt x="3279779" y="3797379"/>
                </a:lnTo>
                <a:lnTo>
                  <a:pt x="3315924" y="3770451"/>
                </a:lnTo>
                <a:lnTo>
                  <a:pt x="3351466" y="3742755"/>
                </a:lnTo>
                <a:lnTo>
                  <a:pt x="3386393" y="3714305"/>
                </a:lnTo>
                <a:lnTo>
                  <a:pt x="3420693" y="3685111"/>
                </a:lnTo>
                <a:lnTo>
                  <a:pt x="3454354" y="3655186"/>
                </a:lnTo>
                <a:lnTo>
                  <a:pt x="3487364" y="3624543"/>
                </a:lnTo>
                <a:lnTo>
                  <a:pt x="3519711" y="3593193"/>
                </a:lnTo>
                <a:lnTo>
                  <a:pt x="3551383" y="3561147"/>
                </a:lnTo>
                <a:lnTo>
                  <a:pt x="3582368" y="3528420"/>
                </a:lnTo>
                <a:lnTo>
                  <a:pt x="3612655" y="3495021"/>
                </a:lnTo>
                <a:lnTo>
                  <a:pt x="3642231" y="3460964"/>
                </a:lnTo>
                <a:lnTo>
                  <a:pt x="3671085" y="3426260"/>
                </a:lnTo>
                <a:lnTo>
                  <a:pt x="3699205" y="3390922"/>
                </a:lnTo>
                <a:lnTo>
                  <a:pt x="3726578" y="3354961"/>
                </a:lnTo>
                <a:lnTo>
                  <a:pt x="3753193" y="3318390"/>
                </a:lnTo>
                <a:lnTo>
                  <a:pt x="3779038" y="3281221"/>
                </a:lnTo>
                <a:lnTo>
                  <a:pt x="3804101" y="3243465"/>
                </a:lnTo>
                <a:lnTo>
                  <a:pt x="3828370" y="3205135"/>
                </a:lnTo>
                <a:lnTo>
                  <a:pt x="3851833" y="3166242"/>
                </a:lnTo>
                <a:lnTo>
                  <a:pt x="3874479" y="3126800"/>
                </a:lnTo>
                <a:lnTo>
                  <a:pt x="3896294" y="3086819"/>
                </a:lnTo>
                <a:lnTo>
                  <a:pt x="3917269" y="3046313"/>
                </a:lnTo>
                <a:lnTo>
                  <a:pt x="3937389" y="3005292"/>
                </a:lnTo>
                <a:lnTo>
                  <a:pt x="3956645" y="2963770"/>
                </a:lnTo>
                <a:lnTo>
                  <a:pt x="3975023" y="2921757"/>
                </a:lnTo>
                <a:lnTo>
                  <a:pt x="3992512" y="2879267"/>
                </a:lnTo>
                <a:lnTo>
                  <a:pt x="4009100" y="2836311"/>
                </a:lnTo>
                <a:lnTo>
                  <a:pt x="4024774" y="2792901"/>
                </a:lnTo>
                <a:lnTo>
                  <a:pt x="4039524" y="2749049"/>
                </a:lnTo>
                <a:lnTo>
                  <a:pt x="4053337" y="2704768"/>
                </a:lnTo>
                <a:lnTo>
                  <a:pt x="4066201" y="2660069"/>
                </a:lnTo>
                <a:lnTo>
                  <a:pt x="4078105" y="2614965"/>
                </a:lnTo>
                <a:lnTo>
                  <a:pt x="4089036" y="2569467"/>
                </a:lnTo>
                <a:lnTo>
                  <a:pt x="4098982" y="2523588"/>
                </a:lnTo>
                <a:lnTo>
                  <a:pt x="4107932" y="2477339"/>
                </a:lnTo>
                <a:lnTo>
                  <a:pt x="4115874" y="2430733"/>
                </a:lnTo>
                <a:lnTo>
                  <a:pt x="4122795" y="2383782"/>
                </a:lnTo>
                <a:lnTo>
                  <a:pt x="4128684" y="2336498"/>
                </a:lnTo>
                <a:lnTo>
                  <a:pt x="4133530" y="2288892"/>
                </a:lnTo>
                <a:lnTo>
                  <a:pt x="4137319" y="2240978"/>
                </a:lnTo>
                <a:lnTo>
                  <a:pt x="4140040" y="2192766"/>
                </a:lnTo>
                <a:lnTo>
                  <a:pt x="4141682" y="2144269"/>
                </a:lnTo>
                <a:lnTo>
                  <a:pt x="4142231" y="2095500"/>
                </a:lnTo>
                <a:lnTo>
                  <a:pt x="4141682" y="2046730"/>
                </a:lnTo>
                <a:lnTo>
                  <a:pt x="4140040" y="1998233"/>
                </a:lnTo>
                <a:lnTo>
                  <a:pt x="4137319" y="1950021"/>
                </a:lnTo>
                <a:lnTo>
                  <a:pt x="4133530" y="1902107"/>
                </a:lnTo>
                <a:lnTo>
                  <a:pt x="4128684" y="1854501"/>
                </a:lnTo>
                <a:lnTo>
                  <a:pt x="4122795" y="1807217"/>
                </a:lnTo>
                <a:lnTo>
                  <a:pt x="4115874" y="1760266"/>
                </a:lnTo>
                <a:lnTo>
                  <a:pt x="4107932" y="1713660"/>
                </a:lnTo>
                <a:lnTo>
                  <a:pt x="4098982" y="1667411"/>
                </a:lnTo>
                <a:lnTo>
                  <a:pt x="4089036" y="1621532"/>
                </a:lnTo>
                <a:lnTo>
                  <a:pt x="4078105" y="1576034"/>
                </a:lnTo>
                <a:lnTo>
                  <a:pt x="4066201" y="1530930"/>
                </a:lnTo>
                <a:lnTo>
                  <a:pt x="4053337" y="1486231"/>
                </a:lnTo>
                <a:lnTo>
                  <a:pt x="4039524" y="1441950"/>
                </a:lnTo>
                <a:lnTo>
                  <a:pt x="4024774" y="1398098"/>
                </a:lnTo>
                <a:lnTo>
                  <a:pt x="4009100" y="1354688"/>
                </a:lnTo>
                <a:lnTo>
                  <a:pt x="3992512" y="1311732"/>
                </a:lnTo>
                <a:lnTo>
                  <a:pt x="3975023" y="1269242"/>
                </a:lnTo>
                <a:lnTo>
                  <a:pt x="3956645" y="1227229"/>
                </a:lnTo>
                <a:lnTo>
                  <a:pt x="3937389" y="1185707"/>
                </a:lnTo>
                <a:lnTo>
                  <a:pt x="3917269" y="1144686"/>
                </a:lnTo>
                <a:lnTo>
                  <a:pt x="3896294" y="1104180"/>
                </a:lnTo>
                <a:lnTo>
                  <a:pt x="3874479" y="1064199"/>
                </a:lnTo>
                <a:lnTo>
                  <a:pt x="3851833" y="1024757"/>
                </a:lnTo>
                <a:lnTo>
                  <a:pt x="3828370" y="985864"/>
                </a:lnTo>
                <a:lnTo>
                  <a:pt x="3804101" y="947534"/>
                </a:lnTo>
                <a:lnTo>
                  <a:pt x="3779038" y="909778"/>
                </a:lnTo>
                <a:lnTo>
                  <a:pt x="3753193" y="872609"/>
                </a:lnTo>
                <a:lnTo>
                  <a:pt x="3726578" y="836038"/>
                </a:lnTo>
                <a:lnTo>
                  <a:pt x="3699205" y="800077"/>
                </a:lnTo>
                <a:lnTo>
                  <a:pt x="3671085" y="764739"/>
                </a:lnTo>
                <a:lnTo>
                  <a:pt x="3642231" y="730035"/>
                </a:lnTo>
                <a:lnTo>
                  <a:pt x="3612655" y="695978"/>
                </a:lnTo>
                <a:lnTo>
                  <a:pt x="3582368" y="662579"/>
                </a:lnTo>
                <a:lnTo>
                  <a:pt x="3551383" y="629852"/>
                </a:lnTo>
                <a:lnTo>
                  <a:pt x="3519711" y="597806"/>
                </a:lnTo>
                <a:lnTo>
                  <a:pt x="3487364" y="566456"/>
                </a:lnTo>
                <a:lnTo>
                  <a:pt x="3454354" y="535813"/>
                </a:lnTo>
                <a:lnTo>
                  <a:pt x="3420693" y="505888"/>
                </a:lnTo>
                <a:lnTo>
                  <a:pt x="3386393" y="476694"/>
                </a:lnTo>
                <a:lnTo>
                  <a:pt x="3351466" y="448244"/>
                </a:lnTo>
                <a:lnTo>
                  <a:pt x="3315924" y="420548"/>
                </a:lnTo>
                <a:lnTo>
                  <a:pt x="3279779" y="393620"/>
                </a:lnTo>
                <a:lnTo>
                  <a:pt x="3243042" y="367471"/>
                </a:lnTo>
                <a:lnTo>
                  <a:pt x="3205725" y="342112"/>
                </a:lnTo>
                <a:lnTo>
                  <a:pt x="3167841" y="317558"/>
                </a:lnTo>
                <a:lnTo>
                  <a:pt x="3129401" y="293818"/>
                </a:lnTo>
                <a:lnTo>
                  <a:pt x="3090418" y="270906"/>
                </a:lnTo>
                <a:lnTo>
                  <a:pt x="3050902" y="248833"/>
                </a:lnTo>
                <a:lnTo>
                  <a:pt x="3010867" y="227612"/>
                </a:lnTo>
                <a:lnTo>
                  <a:pt x="2970324" y="207254"/>
                </a:lnTo>
                <a:lnTo>
                  <a:pt x="2929284" y="187772"/>
                </a:lnTo>
                <a:lnTo>
                  <a:pt x="2887761" y="169177"/>
                </a:lnTo>
                <a:lnTo>
                  <a:pt x="2845765" y="151483"/>
                </a:lnTo>
                <a:lnTo>
                  <a:pt x="2803308" y="134699"/>
                </a:lnTo>
                <a:lnTo>
                  <a:pt x="2760404" y="118840"/>
                </a:lnTo>
                <a:lnTo>
                  <a:pt x="2717062" y="103917"/>
                </a:lnTo>
                <a:lnTo>
                  <a:pt x="2673296" y="89941"/>
                </a:lnTo>
                <a:lnTo>
                  <a:pt x="2629118" y="76925"/>
                </a:lnTo>
                <a:lnTo>
                  <a:pt x="2584538" y="64882"/>
                </a:lnTo>
                <a:lnTo>
                  <a:pt x="2539570" y="53822"/>
                </a:lnTo>
                <a:lnTo>
                  <a:pt x="2494224" y="43758"/>
                </a:lnTo>
                <a:lnTo>
                  <a:pt x="2448514" y="34703"/>
                </a:lnTo>
                <a:lnTo>
                  <a:pt x="2402450" y="26668"/>
                </a:lnTo>
                <a:lnTo>
                  <a:pt x="2356045" y="19665"/>
                </a:lnTo>
                <a:lnTo>
                  <a:pt x="2309311" y="13706"/>
                </a:lnTo>
                <a:lnTo>
                  <a:pt x="2262259" y="8804"/>
                </a:lnTo>
                <a:lnTo>
                  <a:pt x="2214901" y="4970"/>
                </a:lnTo>
                <a:lnTo>
                  <a:pt x="2167251" y="2217"/>
                </a:lnTo>
                <a:lnTo>
                  <a:pt x="2119318" y="556"/>
                </a:lnTo>
                <a:lnTo>
                  <a:pt x="2071116" y="0"/>
                </a:lnTo>
                <a:close/>
              </a:path>
            </a:pathLst>
          </a:custGeom>
          <a:solidFill>
            <a:srgbClr val="BD1527">
              <a:alpha val="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" name="Google Shape;72;p16"/>
          <p:cNvSpPr/>
          <p:nvPr/>
        </p:nvSpPr>
        <p:spPr>
          <a:xfrm>
            <a:off x="6271855" y="2028467"/>
            <a:ext cx="1942207" cy="1144563"/>
          </a:xfrm>
          <a:custGeom>
            <a:avLst/>
            <a:gdLst/>
            <a:ahLst/>
            <a:cxnLst/>
            <a:rect l="l" t="t" r="r" b="b"/>
            <a:pathLst>
              <a:path w="2762250" h="2170429" extrusionOk="0">
                <a:moveTo>
                  <a:pt x="1712976" y="1150366"/>
                </a:moveTo>
                <a:lnTo>
                  <a:pt x="1707578" y="1103604"/>
                </a:lnTo>
                <a:lnTo>
                  <a:pt x="1692236" y="1060678"/>
                </a:lnTo>
                <a:lnTo>
                  <a:pt x="1668157" y="1022807"/>
                </a:lnTo>
                <a:lnTo>
                  <a:pt x="1636572" y="991222"/>
                </a:lnTo>
                <a:lnTo>
                  <a:pt x="1598701" y="967143"/>
                </a:lnTo>
                <a:lnTo>
                  <a:pt x="1555775" y="951801"/>
                </a:lnTo>
                <a:lnTo>
                  <a:pt x="1509014" y="946404"/>
                </a:lnTo>
                <a:lnTo>
                  <a:pt x="203962" y="946404"/>
                </a:lnTo>
                <a:lnTo>
                  <a:pt x="157187" y="951801"/>
                </a:lnTo>
                <a:lnTo>
                  <a:pt x="114261" y="967143"/>
                </a:lnTo>
                <a:lnTo>
                  <a:pt x="76390" y="991222"/>
                </a:lnTo>
                <a:lnTo>
                  <a:pt x="44805" y="1022807"/>
                </a:lnTo>
                <a:lnTo>
                  <a:pt x="20726" y="1060678"/>
                </a:lnTo>
                <a:lnTo>
                  <a:pt x="5384" y="1103604"/>
                </a:lnTo>
                <a:lnTo>
                  <a:pt x="0" y="1150366"/>
                </a:lnTo>
                <a:lnTo>
                  <a:pt x="0" y="1966214"/>
                </a:lnTo>
                <a:lnTo>
                  <a:pt x="5384" y="2012988"/>
                </a:lnTo>
                <a:lnTo>
                  <a:pt x="20726" y="2055914"/>
                </a:lnTo>
                <a:lnTo>
                  <a:pt x="44805" y="2093785"/>
                </a:lnTo>
                <a:lnTo>
                  <a:pt x="76390" y="2125370"/>
                </a:lnTo>
                <a:lnTo>
                  <a:pt x="114261" y="2149449"/>
                </a:lnTo>
                <a:lnTo>
                  <a:pt x="157187" y="2164791"/>
                </a:lnTo>
                <a:lnTo>
                  <a:pt x="203962" y="2170176"/>
                </a:lnTo>
                <a:lnTo>
                  <a:pt x="1509014" y="2170176"/>
                </a:lnTo>
                <a:lnTo>
                  <a:pt x="1555775" y="2164791"/>
                </a:lnTo>
                <a:lnTo>
                  <a:pt x="1598701" y="2149449"/>
                </a:lnTo>
                <a:lnTo>
                  <a:pt x="1636572" y="2125370"/>
                </a:lnTo>
                <a:lnTo>
                  <a:pt x="1668157" y="2093785"/>
                </a:lnTo>
                <a:lnTo>
                  <a:pt x="1692236" y="2055914"/>
                </a:lnTo>
                <a:lnTo>
                  <a:pt x="1707578" y="2012988"/>
                </a:lnTo>
                <a:lnTo>
                  <a:pt x="1712976" y="1966214"/>
                </a:lnTo>
                <a:lnTo>
                  <a:pt x="1712976" y="1150366"/>
                </a:lnTo>
                <a:close/>
              </a:path>
              <a:path w="2762250" h="2170429" extrusionOk="0">
                <a:moveTo>
                  <a:pt x="2762250" y="788289"/>
                </a:moveTo>
                <a:lnTo>
                  <a:pt x="2758732" y="737844"/>
                </a:lnTo>
                <a:lnTo>
                  <a:pt x="2752471" y="688314"/>
                </a:lnTo>
                <a:lnTo>
                  <a:pt x="2743555" y="639787"/>
                </a:lnTo>
                <a:lnTo>
                  <a:pt x="2732062" y="592353"/>
                </a:lnTo>
                <a:lnTo>
                  <a:pt x="2718066" y="546100"/>
                </a:lnTo>
                <a:lnTo>
                  <a:pt x="2701658" y="501103"/>
                </a:lnTo>
                <a:lnTo>
                  <a:pt x="2682938" y="457454"/>
                </a:lnTo>
                <a:lnTo>
                  <a:pt x="2661970" y="415251"/>
                </a:lnTo>
                <a:lnTo>
                  <a:pt x="2638844" y="374561"/>
                </a:lnTo>
                <a:lnTo>
                  <a:pt x="2613647" y="335483"/>
                </a:lnTo>
                <a:lnTo>
                  <a:pt x="2586456" y="298107"/>
                </a:lnTo>
                <a:lnTo>
                  <a:pt x="2557361" y="262521"/>
                </a:lnTo>
                <a:lnTo>
                  <a:pt x="2526449" y="228790"/>
                </a:lnTo>
                <a:lnTo>
                  <a:pt x="2493797" y="197027"/>
                </a:lnTo>
                <a:lnTo>
                  <a:pt x="2459507" y="167309"/>
                </a:lnTo>
                <a:lnTo>
                  <a:pt x="2423630" y="139712"/>
                </a:lnTo>
                <a:lnTo>
                  <a:pt x="2386279" y="114338"/>
                </a:lnTo>
                <a:lnTo>
                  <a:pt x="2347518" y="91274"/>
                </a:lnTo>
                <a:lnTo>
                  <a:pt x="2307450" y="70586"/>
                </a:lnTo>
                <a:lnTo>
                  <a:pt x="2266150" y="52374"/>
                </a:lnTo>
                <a:lnTo>
                  <a:pt x="2223706" y="36741"/>
                </a:lnTo>
                <a:lnTo>
                  <a:pt x="2180196" y="23749"/>
                </a:lnTo>
                <a:lnTo>
                  <a:pt x="2135695" y="13487"/>
                </a:lnTo>
                <a:lnTo>
                  <a:pt x="2090318" y="6057"/>
                </a:lnTo>
                <a:lnTo>
                  <a:pt x="2044115" y="1536"/>
                </a:lnTo>
                <a:lnTo>
                  <a:pt x="1997202" y="0"/>
                </a:lnTo>
                <a:lnTo>
                  <a:pt x="1950542" y="1511"/>
                </a:lnTo>
                <a:lnTo>
                  <a:pt x="1904644" y="5969"/>
                </a:lnTo>
                <a:lnTo>
                  <a:pt x="1859546" y="13296"/>
                </a:lnTo>
                <a:lnTo>
                  <a:pt x="1815363" y="23406"/>
                </a:lnTo>
                <a:lnTo>
                  <a:pt x="1772145" y="36220"/>
                </a:lnTo>
                <a:lnTo>
                  <a:pt x="1729994" y="51638"/>
                </a:lnTo>
                <a:lnTo>
                  <a:pt x="1688985" y="69570"/>
                </a:lnTo>
                <a:lnTo>
                  <a:pt x="1649183" y="89941"/>
                </a:lnTo>
                <a:lnTo>
                  <a:pt x="1610690" y="112674"/>
                </a:lnTo>
                <a:lnTo>
                  <a:pt x="1573580" y="137655"/>
                </a:lnTo>
                <a:lnTo>
                  <a:pt x="1537919" y="164820"/>
                </a:lnTo>
                <a:lnTo>
                  <a:pt x="1503807" y="194081"/>
                </a:lnTo>
                <a:lnTo>
                  <a:pt x="1471307" y="225348"/>
                </a:lnTo>
                <a:lnTo>
                  <a:pt x="1440522" y="258533"/>
                </a:lnTo>
                <a:lnTo>
                  <a:pt x="1411503" y="293547"/>
                </a:lnTo>
                <a:lnTo>
                  <a:pt x="1384350" y="330301"/>
                </a:lnTo>
                <a:lnTo>
                  <a:pt x="1359141" y="368731"/>
                </a:lnTo>
                <a:lnTo>
                  <a:pt x="1335951" y="408724"/>
                </a:lnTo>
                <a:lnTo>
                  <a:pt x="1314856" y="450202"/>
                </a:lnTo>
                <a:lnTo>
                  <a:pt x="1295946" y="493090"/>
                </a:lnTo>
                <a:lnTo>
                  <a:pt x="1279296" y="537286"/>
                </a:lnTo>
                <a:lnTo>
                  <a:pt x="1264996" y="582714"/>
                </a:lnTo>
                <a:lnTo>
                  <a:pt x="1253109" y="629285"/>
                </a:lnTo>
                <a:lnTo>
                  <a:pt x="1243723" y="676910"/>
                </a:lnTo>
                <a:lnTo>
                  <a:pt x="1236929" y="725500"/>
                </a:lnTo>
                <a:lnTo>
                  <a:pt x="1232789" y="774979"/>
                </a:lnTo>
                <a:lnTo>
                  <a:pt x="1231392" y="825246"/>
                </a:lnTo>
                <a:lnTo>
                  <a:pt x="1540891" y="825246"/>
                </a:lnTo>
                <a:lnTo>
                  <a:pt x="1543113" y="774077"/>
                </a:lnTo>
                <a:lnTo>
                  <a:pt x="1549641" y="724293"/>
                </a:lnTo>
                <a:lnTo>
                  <a:pt x="1560271" y="676148"/>
                </a:lnTo>
                <a:lnTo>
                  <a:pt x="1574800" y="629869"/>
                </a:lnTo>
                <a:lnTo>
                  <a:pt x="1593024" y="585736"/>
                </a:lnTo>
                <a:lnTo>
                  <a:pt x="1614716" y="543953"/>
                </a:lnTo>
                <a:lnTo>
                  <a:pt x="1639697" y="504786"/>
                </a:lnTo>
                <a:lnTo>
                  <a:pt x="1667738" y="468477"/>
                </a:lnTo>
                <a:lnTo>
                  <a:pt x="1698650" y="435267"/>
                </a:lnTo>
                <a:lnTo>
                  <a:pt x="1732203" y="405396"/>
                </a:lnTo>
                <a:lnTo>
                  <a:pt x="1768221" y="379107"/>
                </a:lnTo>
                <a:lnTo>
                  <a:pt x="1806473" y="356654"/>
                </a:lnTo>
                <a:lnTo>
                  <a:pt x="1846757" y="338277"/>
                </a:lnTo>
                <a:lnTo>
                  <a:pt x="1888871" y="324218"/>
                </a:lnTo>
                <a:lnTo>
                  <a:pt x="1932609" y="314706"/>
                </a:lnTo>
                <a:lnTo>
                  <a:pt x="1977771" y="310007"/>
                </a:lnTo>
                <a:lnTo>
                  <a:pt x="2021751" y="310248"/>
                </a:lnTo>
                <a:lnTo>
                  <a:pt x="2064727" y="315112"/>
                </a:lnTo>
                <a:lnTo>
                  <a:pt x="2106498" y="324396"/>
                </a:lnTo>
                <a:lnTo>
                  <a:pt x="2146858" y="337908"/>
                </a:lnTo>
                <a:lnTo>
                  <a:pt x="2185619" y="355422"/>
                </a:lnTo>
                <a:lnTo>
                  <a:pt x="2222576" y="376745"/>
                </a:lnTo>
                <a:lnTo>
                  <a:pt x="2257539" y="401675"/>
                </a:lnTo>
                <a:lnTo>
                  <a:pt x="2290292" y="429983"/>
                </a:lnTo>
                <a:lnTo>
                  <a:pt x="2320633" y="461479"/>
                </a:lnTo>
                <a:lnTo>
                  <a:pt x="2348382" y="495960"/>
                </a:lnTo>
                <a:lnTo>
                  <a:pt x="2373325" y="533196"/>
                </a:lnTo>
                <a:lnTo>
                  <a:pt x="2395270" y="573011"/>
                </a:lnTo>
                <a:lnTo>
                  <a:pt x="2414016" y="615175"/>
                </a:lnTo>
                <a:lnTo>
                  <a:pt x="2429357" y="659498"/>
                </a:lnTo>
                <a:lnTo>
                  <a:pt x="2441105" y="705751"/>
                </a:lnTo>
                <a:lnTo>
                  <a:pt x="2449055" y="753757"/>
                </a:lnTo>
                <a:lnTo>
                  <a:pt x="2453005" y="803275"/>
                </a:lnTo>
                <a:lnTo>
                  <a:pt x="2762250" y="7882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757666" y="529660"/>
            <a:ext cx="7628667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1600"/>
              </a:spcBef>
              <a:spcAft>
                <a:spcPts val="1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566838" y="4798308"/>
            <a:ext cx="1097458" cy="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73100" marR="0" lvl="0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73100" marR="0" lvl="1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73100" marR="0" lvl="2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73100" marR="0" lvl="3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673100" marR="0" lvl="4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673100" marR="0" lvl="5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673100" marR="0" lvl="6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673100" marR="0" lvl="7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73100" marR="0" lvl="8" indent="0" algn="l">
              <a:lnSpc>
                <a:spcPct val="100000"/>
              </a:lnSpc>
              <a:spcBef>
                <a:spcPts val="0"/>
              </a:spcBef>
              <a:buNone/>
              <a:defRPr sz="700" b="1" i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673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SLIDE </a:t>
            </a:r>
            <a:fld id="{00000000-1234-1234-1234-123412341234}" type="slidenum">
              <a:rPr lang="uk"/>
              <a:t>‹#›</a:t>
            </a:fld>
            <a:endParaRPr sz="900" b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cdi.com/?p=2477&amp;elementor-preview=2477&amp;ver=1602792846#gdpr" TargetMode="External"/><Relationship Id="rId3" Type="http://schemas.openxmlformats.org/officeDocument/2006/relationships/hyperlink" Target="https://tcdi.com/?p=2477&amp;elementor-preview=2477&amp;ver=1602792846#nist" TargetMode="External"/><Relationship Id="rId7" Type="http://schemas.openxmlformats.org/officeDocument/2006/relationships/hyperlink" Target="https://tcdi.com/?p=2477&amp;elementor-preview=2477&amp;ver=1602792846#pc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cdi.com/?p=2477&amp;elementor-preview=2477&amp;ver=1602792846#hipaa" TargetMode="External"/><Relationship Id="rId5" Type="http://schemas.openxmlformats.org/officeDocument/2006/relationships/hyperlink" Target="https://tcdi.com/?p=2477&amp;elementor-preview=2477&amp;ver=1602792846#iso" TargetMode="External"/><Relationship Id="rId10" Type="http://schemas.openxmlformats.org/officeDocument/2006/relationships/hyperlink" Target="https://tcdi.com/?p=2477&amp;elementor-preview=2477&amp;ver=1602792846#aicpa" TargetMode="External"/><Relationship Id="rId4" Type="http://schemas.openxmlformats.org/officeDocument/2006/relationships/hyperlink" Target="https://tcdi.com/?p=2477&amp;elementor-preview=2477&amp;ver=1602792846#cis" TargetMode="External"/><Relationship Id="rId9" Type="http://schemas.openxmlformats.org/officeDocument/2006/relationships/hyperlink" Target="https://tcdi.com/?p=2477&amp;elementor-preview=2477&amp;ver=1602792846#ccp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cdi.com/?p=2477&amp;elementor-preview=2477&amp;ver=1602792846#ferpa" TargetMode="External"/><Relationship Id="rId3" Type="http://schemas.openxmlformats.org/officeDocument/2006/relationships/hyperlink" Target="https://tcdi.com/?p=2477&amp;elementor-preview=2477&amp;ver=1602792846#sox" TargetMode="External"/><Relationship Id="rId7" Type="http://schemas.openxmlformats.org/officeDocument/2006/relationships/hyperlink" Target="https://tcdi.com/?p=2477&amp;elementor-preview=2477&amp;ver=1602792846#fedram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cdi.com/?p=2477&amp;elementor-preview=2477&amp;ver=1602792846#fisma" TargetMode="External"/><Relationship Id="rId11" Type="http://schemas.openxmlformats.org/officeDocument/2006/relationships/hyperlink" Target="https://tcdi.com/?p=2477&amp;elementor-preview=2477&amp;ver=1602792846#nerc" TargetMode="External"/><Relationship Id="rId5" Type="http://schemas.openxmlformats.org/officeDocument/2006/relationships/hyperlink" Target="https://tcdi.com/?p=2477&amp;elementor-preview=2477&amp;ver=1602792846#glba" TargetMode="External"/><Relationship Id="rId10" Type="http://schemas.openxmlformats.org/officeDocument/2006/relationships/hyperlink" Target="https://tcdi.com/?p=2477&amp;elementor-preview=2477&amp;ver=1602792846#coppa" TargetMode="External"/><Relationship Id="rId4" Type="http://schemas.openxmlformats.org/officeDocument/2006/relationships/hyperlink" Target="https://tcdi.com/?p=2477&amp;elementor-preview=2477&amp;ver=1602792846#cobit" TargetMode="External"/><Relationship Id="rId9" Type="http://schemas.openxmlformats.org/officeDocument/2006/relationships/hyperlink" Target="https://tcdi.com/?p=2477&amp;elementor-preview=2477&amp;ver=1602792846#itar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c.gov/tips-advice/business-center/small-businesses/cybersecurity/nist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onsultantkuwait.com/2019/07/20/2392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ontr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cdi.com/information-security-compliance-pci-dss/" TargetMode="External"/><Relationship Id="rId4" Type="http://schemas.openxmlformats.org/officeDocument/2006/relationships/hyperlink" Target="https://www.pcisecuritystandards.org/pci_securit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dpr-info.e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isaca.org/cobit/pages/default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isoiec-27001-information-securit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cdi.com/iso-27000-certification-history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International Standards and Legal Framework of Information Security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3867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958075" y="463825"/>
            <a:ext cx="77883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All state agencies and organisations shall have a  management system for information  security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2794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The management system should be  based on recognized security  standards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The system's scope and level of detail  has to be adapted to the risk  “appetite”, scope and nature of the  individual organizations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948000" y="567175"/>
            <a:ext cx="7506900" cy="3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The institutions shall: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01600" lvl="0" indent="0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have contingency plans that should be based  on regular risk and vulnerability assessments  and perform annual emergency drills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comply with applicable regulations and  guidelines for information security, including  having or introducing an information security  management system built on the principles of  recognized security standards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651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continue to work with the follow-up recommendations to  strengthen risk awareness, security culture,  attitudes and leadership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757666" y="531267"/>
            <a:ext cx="6789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/>
              <a:t>Where are management systems used?</a:t>
            </a:r>
            <a:endParaRPr sz="1700"/>
          </a:p>
        </p:txBody>
      </p:sp>
      <p:sp>
        <p:nvSpPr>
          <p:cNvPr id="151" name="Google Shape;151;p28"/>
          <p:cNvSpPr txBox="1"/>
          <p:nvPr/>
        </p:nvSpPr>
        <p:spPr>
          <a:xfrm>
            <a:off x="1219075" y="899075"/>
            <a:ext cx="6737100" cy="3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Corporate Governance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COSO ERM framework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Financial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Economy Regulations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Quality Control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ISO 9000 series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IT management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– COBIT, TOGAF, ITIL, ISO 38500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HSE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– OHSAS 18001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Environmental Management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ISO 14001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Food security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ISO 22000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8124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2100" b="1">
                <a:latin typeface="Trebuchet MS"/>
                <a:ea typeface="Trebuchet MS"/>
                <a:cs typeface="Trebuchet MS"/>
                <a:sym typeface="Trebuchet MS"/>
              </a:rPr>
              <a:t>Information security </a:t>
            </a: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- ISO 27000 series, COBIT 5 for  IS, NIST, ISF Best Practice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757666" y="201588"/>
            <a:ext cx="4708624" cy="36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Frameworks and standards</a:t>
            </a:r>
            <a:endParaRPr sz="1800"/>
          </a:p>
        </p:txBody>
      </p:sp>
      <p:sp>
        <p:nvSpPr>
          <p:cNvPr id="157" name="Google Shape;157;p29"/>
          <p:cNvSpPr txBox="1"/>
          <p:nvPr/>
        </p:nvSpPr>
        <p:spPr>
          <a:xfrm>
            <a:off x="6140721" y="4825406"/>
            <a:ext cx="2784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Source: Jan T. Bjørnsen 2012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00" y="610199"/>
            <a:ext cx="7003774" cy="3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latin typeface="Arial"/>
                <a:ea typeface="Arial"/>
                <a:cs typeface="Arial"/>
                <a:sym typeface="Arial"/>
              </a:rPr>
              <a:t>General requirements for ISMS on the organization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develop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implement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maintain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continually improve documented ISMS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Arial"/>
                <a:ea typeface="Arial"/>
                <a:cs typeface="Arial"/>
                <a:sym typeface="Arial"/>
              </a:rPr>
              <a:t>PDCA model (Work Life Management)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" y="1314942"/>
            <a:ext cx="7329564" cy="358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Arial"/>
                <a:ea typeface="Arial"/>
                <a:cs typeface="Arial"/>
                <a:sym typeface="Arial"/>
              </a:rPr>
              <a:t>The PDCA model applied to ISMS process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50" y="1252767"/>
            <a:ext cx="4811943" cy="358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latin typeface="Arial"/>
                <a:ea typeface="Arial"/>
                <a:cs typeface="Arial"/>
                <a:sym typeface="Arial"/>
              </a:rPr>
              <a:t> PDCA model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100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uk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2200"/>
              <a:t>Do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2200"/>
              <a:t>Check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2200"/>
              <a:t>Act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ISO 27001 STRUCTURE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00" y="1201651"/>
            <a:ext cx="7427475" cy="3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0" y="152400"/>
            <a:ext cx="82509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958074" y="1361825"/>
            <a:ext cx="71124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9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</a:t>
            </a: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 Security Legal Framework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Background and context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Information Security  Management Systems (ISMS)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Information Security Policy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Asset and Risk Assessment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57702" y="529644"/>
            <a:ext cx="5784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Covered in Lecture 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59FA-8E19-46E5-A0D6-516DFEC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35CB-CCB0-457B-9317-BCA7E4C4E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/>
        </p:nvSpPr>
        <p:spPr>
          <a:xfrm>
            <a:off x="958083" y="1497650"/>
            <a:ext cx="7576200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Define the scope and IS policy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Define risk assessment approach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Identify and assess risks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Evaluate options for risk treament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Select controls (Annex A)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Obtain management approval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Prepare Statement of Applicability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757666" y="529660"/>
            <a:ext cx="1783705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Establish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958085" y="1497650"/>
            <a:ext cx="7311300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Implement risk treatment plan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Implement controls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Training and awareness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Manage operations of the ISMS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Manage resources of ISMS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Detect and handle incidents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757666" y="529660"/>
            <a:ext cx="2172146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Implement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958075" y="1497650"/>
            <a:ext cx="67413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uk" sz="2200">
                <a:latin typeface="Trebuchet MS"/>
                <a:ea typeface="Trebuchet MS"/>
                <a:cs typeface="Trebuchet MS"/>
                <a:sym typeface="Trebuchet MS"/>
              </a:rPr>
              <a:t>Monitor ISMS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uk" sz="2200">
                <a:latin typeface="Trebuchet MS"/>
                <a:ea typeface="Trebuchet MS"/>
                <a:cs typeface="Trebuchet MS"/>
                <a:sym typeface="Trebuchet MS"/>
              </a:rPr>
              <a:t>Review and measure effectiveness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uk" sz="2200">
                <a:latin typeface="Trebuchet MS"/>
                <a:ea typeface="Trebuchet MS"/>
                <a:cs typeface="Trebuchet MS"/>
                <a:sym typeface="Trebuchet MS"/>
              </a:rPr>
              <a:t>Internal audit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uk" sz="2200">
                <a:latin typeface="Trebuchet MS"/>
                <a:ea typeface="Trebuchet MS"/>
                <a:cs typeface="Trebuchet MS"/>
                <a:sym typeface="Trebuchet MS"/>
              </a:rPr>
              <a:t>Management review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uk" sz="2200">
                <a:latin typeface="Trebuchet MS"/>
                <a:ea typeface="Trebuchet MS"/>
                <a:cs typeface="Trebuchet MS"/>
                <a:sym typeface="Trebuchet MS"/>
              </a:rPr>
              <a:t>Update security plans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757666" y="529660"/>
            <a:ext cx="1723876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Maintain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958075" y="1497650"/>
            <a:ext cx="64233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4826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rebuchet MS"/>
              <a:buChar char="●"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Implement identified  improvements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4826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rebuchet MS"/>
              <a:buChar char="●"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Take corrective actions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4826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rebuchet MS"/>
              <a:buChar char="●"/>
            </a:pPr>
            <a:r>
              <a:rPr lang="uk" sz="2300">
                <a:latin typeface="Trebuchet MS"/>
                <a:ea typeface="Trebuchet MS"/>
                <a:cs typeface="Trebuchet MS"/>
                <a:sym typeface="Trebuchet MS"/>
              </a:rPr>
              <a:t>Communicate actions and  improvement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757666" y="529660"/>
            <a:ext cx="1636812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Improve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57666" y="531267"/>
            <a:ext cx="4125069" cy="3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ISMS Document	Hieracy</a:t>
            </a:r>
            <a:endParaRPr sz="1600"/>
          </a:p>
        </p:txBody>
      </p:sp>
      <p:sp>
        <p:nvSpPr>
          <p:cNvPr id="223" name="Google Shape;223;p40"/>
          <p:cNvSpPr/>
          <p:nvPr/>
        </p:nvSpPr>
        <p:spPr>
          <a:xfrm>
            <a:off x="3288625" y="1076117"/>
            <a:ext cx="5622489" cy="885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4" name="Google Shape;224;p40"/>
          <p:cNvSpPr txBox="1"/>
          <p:nvPr/>
        </p:nvSpPr>
        <p:spPr>
          <a:xfrm>
            <a:off x="4093446" y="1116025"/>
            <a:ext cx="2919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524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Policy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Risk assessment plan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etc.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2583537" y="1079331"/>
            <a:ext cx="1490543" cy="864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40"/>
          <p:cNvSpPr txBox="1"/>
          <p:nvPr/>
        </p:nvSpPr>
        <p:spPr>
          <a:xfrm>
            <a:off x="2827943" y="1176951"/>
            <a:ext cx="1001464" cy="5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0" marR="0" lvl="0" indent="0" algn="ctr" rtl="0">
              <a:lnSpc>
                <a:spcPct val="112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ISMS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12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4003358" y="1884610"/>
            <a:ext cx="4907756" cy="8615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8" name="Google Shape;228;p40"/>
          <p:cNvSpPr txBox="1"/>
          <p:nvPr/>
        </p:nvSpPr>
        <p:spPr>
          <a:xfrm>
            <a:off x="4807744" y="2116939"/>
            <a:ext cx="3640634" cy="34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52400" marR="0" lvl="0" indent="-139700" algn="l" rtl="0">
              <a:lnSpc>
                <a:spcPct val="112045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Describes processes – who,what, when,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0" lvl="0" indent="0" algn="l" rtl="0">
              <a:lnSpc>
                <a:spcPct val="11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1868804" y="1887825"/>
            <a:ext cx="2920008" cy="8647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0" name="Google Shape;230;p40"/>
          <p:cNvSpPr txBox="1"/>
          <p:nvPr/>
        </p:nvSpPr>
        <p:spPr>
          <a:xfrm>
            <a:off x="2535406" y="1985739"/>
            <a:ext cx="1691283" cy="58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350" rIns="0" bIns="0" anchor="t" anchorCtr="0">
            <a:noAutofit/>
          </a:bodyPr>
          <a:lstStyle/>
          <a:p>
            <a:pPr marL="50800" marR="0" lvl="0" indent="-38100" algn="l" rtl="0">
              <a:lnSpc>
                <a:spcPct val="104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Procedures  Principles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4718089" y="2693104"/>
            <a:ext cx="4193024" cy="8607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40"/>
          <p:cNvSpPr txBox="1"/>
          <p:nvPr/>
        </p:nvSpPr>
        <p:spPr>
          <a:xfrm>
            <a:off x="5522297" y="2925567"/>
            <a:ext cx="3020913" cy="34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650" rIns="0" bIns="0" anchor="t" anchorCtr="0">
            <a:noAutofit/>
          </a:bodyPr>
          <a:lstStyle/>
          <a:p>
            <a:pPr marL="152400" marR="0" lvl="0" indent="-139700" algn="l" rtl="0">
              <a:lnSpc>
                <a:spcPct val="10409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Describes how tasks and spesific  activities are executed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1154073" y="2696319"/>
            <a:ext cx="4348401" cy="8543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Google Shape;234;p40"/>
          <p:cNvSpPr txBox="1"/>
          <p:nvPr/>
        </p:nvSpPr>
        <p:spPr>
          <a:xfrm>
            <a:off x="2001321" y="2927013"/>
            <a:ext cx="2655243" cy="31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Work instructions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5431750" y="3500795"/>
            <a:ext cx="3479364" cy="86153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6" name="Google Shape;236;p40"/>
          <p:cNvSpPr txBox="1"/>
          <p:nvPr/>
        </p:nvSpPr>
        <p:spPr>
          <a:xfrm>
            <a:off x="6236761" y="3734060"/>
            <a:ext cx="2214116" cy="34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50" rIns="0" bIns="0" anchor="t" anchorCtr="0">
            <a:noAutofit/>
          </a:bodyPr>
          <a:lstStyle/>
          <a:p>
            <a:pPr marL="152400" marR="0" lvl="0" indent="-139700" algn="l" rtl="0">
              <a:lnSpc>
                <a:spcPct val="10409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•"/>
            </a:pPr>
            <a:r>
              <a:rPr lang="uk" sz="1400">
                <a:latin typeface="Trebuchet MS"/>
                <a:ea typeface="Trebuchet MS"/>
                <a:cs typeface="Trebuchet MS"/>
                <a:sym typeface="Trebuchet MS"/>
              </a:rPr>
              <a:t>Provides compliance to  ISMS requirements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439341" y="3504009"/>
            <a:ext cx="5777865" cy="8551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8" name="Google Shape;238;p40"/>
          <p:cNvSpPr txBox="1"/>
          <p:nvPr/>
        </p:nvSpPr>
        <p:spPr>
          <a:xfrm>
            <a:off x="1543318" y="3735869"/>
            <a:ext cx="3568750" cy="3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Trebuchet MS"/>
                <a:ea typeface="Trebuchet MS"/>
                <a:cs typeface="Trebuchet MS"/>
                <a:sym typeface="Trebuchet MS"/>
              </a:rPr>
              <a:t>Documents and records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757666" y="508429"/>
            <a:ext cx="6832104" cy="3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Risk treatment is the essential activity</a:t>
            </a:r>
            <a:endParaRPr sz="1900"/>
          </a:p>
        </p:txBody>
      </p:sp>
      <p:grpSp>
        <p:nvGrpSpPr>
          <p:cNvPr id="244" name="Google Shape;244;p41"/>
          <p:cNvGrpSpPr/>
          <p:nvPr/>
        </p:nvGrpSpPr>
        <p:grpSpPr>
          <a:xfrm>
            <a:off x="1903094" y="1140410"/>
            <a:ext cx="5371742" cy="3518476"/>
            <a:chOff x="2706623" y="2162555"/>
            <a:chExt cx="7639811" cy="6672072"/>
          </a:xfrm>
        </p:grpSpPr>
        <p:sp>
          <p:nvSpPr>
            <p:cNvPr id="245" name="Google Shape;245;p41"/>
            <p:cNvSpPr/>
            <p:nvPr/>
          </p:nvSpPr>
          <p:spPr>
            <a:xfrm>
              <a:off x="2706623" y="2162555"/>
              <a:ext cx="7639811" cy="66720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2901695" y="2357627"/>
              <a:ext cx="7051548" cy="608380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latin typeface="Arial"/>
                <a:ea typeface="Arial"/>
                <a:cs typeface="Arial"/>
                <a:sym typeface="Arial"/>
              </a:rPr>
              <a:t>Base of risk analysis is fulfilment of following activities: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9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463851" y="1252775"/>
            <a:ext cx="85374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threats identification;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estimation of threat likelihood;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identification of assets (process);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rating of assets (process);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determination of vulnerabilities;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calculation of expected losses at threat impact;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latin typeface="Arial"/>
                <a:ea typeface="Arial"/>
                <a:cs typeface="Arial"/>
                <a:sym typeface="Arial"/>
              </a:rPr>
              <a:t>– evaluation of risk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latin typeface="Arial"/>
                <a:ea typeface="Arial"/>
                <a:cs typeface="Arial"/>
                <a:sym typeface="Arial"/>
              </a:rPr>
              <a:t>interrelationships in risk management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00"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00" y="1252767"/>
            <a:ext cx="5296399" cy="358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84166" y="164169"/>
            <a:ext cx="7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The structure of controls </a:t>
            </a:r>
            <a:r>
              <a:rPr lang="uk" sz="2100"/>
              <a:t>(Ref. ISO 27002)</a:t>
            </a:r>
            <a:endParaRPr sz="2100"/>
          </a:p>
        </p:txBody>
      </p:sp>
      <p:sp>
        <p:nvSpPr>
          <p:cNvPr id="264" name="Google Shape;264;p44"/>
          <p:cNvSpPr txBox="1"/>
          <p:nvPr/>
        </p:nvSpPr>
        <p:spPr>
          <a:xfrm>
            <a:off x="636100" y="531975"/>
            <a:ext cx="4929900" cy="4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Information security policies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Organization of information security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Personal security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Asset management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Access control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Cryptography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Physical and environmental security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Operations security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Communication security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System acquisition, development and  maintenance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Supplier relationships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uk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Incident handling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uk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continuity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8900" lvl="0" indent="-323850" algn="l" rtl="0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uk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Compliance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6109250" y="1643275"/>
            <a:ext cx="2772600" cy="1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Describe the controls in the statement  of applicability (SOA). Also explain  why controls are omitted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 regulations and cybersecurity frameworks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83500" y="857250"/>
            <a:ext cx="7968300" cy="3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130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NIST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 (National Institute of Standards and Technology)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CIS Controls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(Center for Internet Security Controls)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ISO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(International Organization for Standardization)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HIPAA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(Health Insurance Portability and Accountability Act) / HITECH Omnibus Rule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PCI-DSS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(The Payment Card Industry Data Security Standard)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GDPR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(General Data Protection Regulation)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CCPA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(California Consumer Privacy Act)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AICPA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(American Institute of Certified Public Accountants)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32" cy="72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90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/>
              <a:t>The main elements of a IS management  system based on ISO 27001</a:t>
            </a:r>
            <a:endParaRPr sz="1800" b="1"/>
          </a:p>
        </p:txBody>
      </p:sp>
      <p:sp>
        <p:nvSpPr>
          <p:cNvPr id="271" name="Google Shape;271;p45"/>
          <p:cNvSpPr txBox="1"/>
          <p:nvPr/>
        </p:nvSpPr>
        <p:spPr>
          <a:xfrm>
            <a:off x="556775" y="1338475"/>
            <a:ext cx="4823700" cy="3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Policy (focus, goals and guidelines)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Define acceptable risk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Systematic and periodic risk assessments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Action plan for implementing selected security  controls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Events and exception handling  Systematic internal audits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uk" sz="1900">
                <a:latin typeface="Trebuchet MS"/>
                <a:ea typeface="Trebuchet MS"/>
                <a:cs typeface="Trebuchet MS"/>
                <a:sym typeface="Trebuchet MS"/>
              </a:rPr>
              <a:t>Management reviews on planned intervals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7469505" y="1900416"/>
            <a:ext cx="617488" cy="15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rebuchet MS"/>
                <a:ea typeface="Trebuchet MS"/>
                <a:cs typeface="Trebuchet MS"/>
                <a:sym typeface="Trebuchet MS"/>
              </a:rPr>
              <a:t>Establish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7826692" y="2251084"/>
            <a:ext cx="398621" cy="4629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4" name="Google Shape;274;p45"/>
          <p:cNvSpPr txBox="1"/>
          <p:nvPr/>
        </p:nvSpPr>
        <p:spPr>
          <a:xfrm>
            <a:off x="7403067" y="2885718"/>
            <a:ext cx="752326" cy="15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rebuchet MS"/>
                <a:ea typeface="Trebuchet MS"/>
                <a:cs typeface="Trebuchet MS"/>
                <a:sym typeface="Trebuchet MS"/>
              </a:rPr>
              <a:t>Implement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6823709" y="3020198"/>
            <a:ext cx="617220" cy="2989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6" name="Google Shape;276;p45"/>
          <p:cNvSpPr txBox="1"/>
          <p:nvPr/>
        </p:nvSpPr>
        <p:spPr>
          <a:xfrm>
            <a:off x="6165592" y="2885718"/>
            <a:ext cx="599181" cy="15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rebuchet MS"/>
                <a:ea typeface="Trebuchet MS"/>
                <a:cs typeface="Trebuchet MS"/>
                <a:sym typeface="Trebuchet MS"/>
              </a:rPr>
              <a:t>Maintain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6017894" y="2267962"/>
            <a:ext cx="398621" cy="4629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8" name="Google Shape;278;p45"/>
          <p:cNvSpPr txBox="1"/>
          <p:nvPr/>
        </p:nvSpPr>
        <p:spPr>
          <a:xfrm>
            <a:off x="6180414" y="1900416"/>
            <a:ext cx="569714" cy="15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rebuchet MS"/>
                <a:ea typeface="Trebuchet MS"/>
                <a:cs typeface="Trebuchet MS"/>
                <a:sym typeface="Trebuchet MS"/>
              </a:rPr>
              <a:t>Improve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6802279" y="1662797"/>
            <a:ext cx="617220" cy="2989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0" name="Google Shape;280;p45"/>
          <p:cNvSpPr txBox="1"/>
          <p:nvPr/>
        </p:nvSpPr>
        <p:spPr>
          <a:xfrm>
            <a:off x="5875466" y="3453284"/>
            <a:ext cx="2914649" cy="117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Around these elements are  requirements for  management commitment,  resources, document content,  taxonomy, monitoring results  and continuous improvement.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8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556809" y="1999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rgbClr val="000000"/>
                </a:solidFill>
                <a:highlight>
                  <a:srgbClr val="FFFFFF"/>
                </a:highlight>
              </a:rPr>
              <a:t>Information Security Functions</a:t>
            </a:r>
            <a:endParaRPr sz="2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50" y="778780"/>
            <a:ext cx="4093245" cy="358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757666" y="529660"/>
            <a:ext cx="7102673" cy="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Monitoring - example</a:t>
            </a:r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211622" y="1324350"/>
            <a:ext cx="57387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Policy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Risk assessment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Business impact assessment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Information security continuity plan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Audit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Management review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Information security management system!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48"/>
          <p:cNvSpPr/>
          <p:nvPr/>
        </p:nvSpPr>
        <p:spPr>
          <a:xfrm>
            <a:off x="5574633" y="795229"/>
            <a:ext cx="3569400" cy="24859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731166" y="186717"/>
            <a:ext cx="441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/>
              <a:t>ISO 27001 about IS Policy</a:t>
            </a:r>
            <a:endParaRPr sz="2300"/>
          </a:p>
        </p:txBody>
      </p:sp>
      <p:sp>
        <p:nvSpPr>
          <p:cNvPr id="304" name="Google Shape;304;p49"/>
          <p:cNvSpPr txBox="1"/>
          <p:nvPr/>
        </p:nvSpPr>
        <p:spPr>
          <a:xfrm>
            <a:off x="473257" y="646293"/>
            <a:ext cx="8197500" cy="3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06400" marR="508000" lvl="0" indent="-393700" algn="l" rtl="0">
              <a:lnSpc>
                <a:spcPct val="12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>
                <a:latin typeface="Trebuchet MS"/>
                <a:ea typeface="Trebuchet MS"/>
                <a:cs typeface="Trebuchet MS"/>
                <a:sym typeface="Trebuchet MS"/>
              </a:rPr>
              <a:t>Top management shall establish an information security policy that: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0" lvl="0" indent="-342900" algn="l" rtl="0">
              <a:lnSpc>
                <a:spcPct val="12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is appropriate to the purpose of the organization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0" lvl="0" indent="-342900" algn="l" rtl="0">
              <a:lnSpc>
                <a:spcPct val="12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includes information security objectives or provides the framework for setting information security objectives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0" lvl="0" indent="-342900" algn="l" rtl="0">
              <a:lnSpc>
                <a:spcPct val="12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includes a commitment to satisfy applicable requirements related to  information security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0" lvl="0" indent="-342900" algn="l" rtl="0">
              <a:lnSpc>
                <a:spcPct val="12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includes a commitment to continual improvement of the information  security management system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>
                <a:latin typeface="Trebuchet MS"/>
                <a:ea typeface="Trebuchet MS"/>
                <a:cs typeface="Trebuchet MS"/>
                <a:sym typeface="Trebuchet MS"/>
              </a:rPr>
              <a:t>The information security policy shall: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be available as documented information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be communicated within the organization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be available to interested parties, as appropriate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title"/>
          </p:nvPr>
        </p:nvSpPr>
        <p:spPr>
          <a:xfrm>
            <a:off x="784166" y="179169"/>
            <a:ext cx="61089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/>
              <a:t>Basic requirements for an IS Policy</a:t>
            </a:r>
            <a:endParaRPr sz="2000" b="1"/>
          </a:p>
        </p:txBody>
      </p:sp>
      <p:sp>
        <p:nvSpPr>
          <p:cNvPr id="310" name="Google Shape;310;p50"/>
          <p:cNvSpPr txBox="1"/>
          <p:nvPr/>
        </p:nvSpPr>
        <p:spPr>
          <a:xfrm>
            <a:off x="598219" y="546374"/>
            <a:ext cx="7671000" cy="4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475" rIns="0" bIns="0" anchor="t" anchorCtr="0">
            <a:noAutofit/>
          </a:bodyPr>
          <a:lstStyle/>
          <a:p>
            <a:pPr marL="4064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>
                <a:latin typeface="Trebuchet MS"/>
                <a:ea typeface="Trebuchet MS"/>
                <a:cs typeface="Trebuchet MS"/>
                <a:sym typeface="Trebuchet MS"/>
              </a:rPr>
              <a:t>An information security policy must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0" lvl="0" indent="-34290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be possible to implement and  enforce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be concise and easy to understand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079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balance protection with  productivity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express why it is established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describe what it covers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4318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define the responsibilities and  contact points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specify how the deviations will be  handled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32" cy="72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90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/>
              <a:t>Content of Information Security Policy</a:t>
            </a:r>
            <a:endParaRPr sz="2200" b="1"/>
          </a:p>
        </p:txBody>
      </p:sp>
      <p:sp>
        <p:nvSpPr>
          <p:cNvPr id="316" name="Google Shape;316;p51"/>
          <p:cNvSpPr txBox="1"/>
          <p:nvPr/>
        </p:nvSpPr>
        <p:spPr>
          <a:xfrm>
            <a:off x="958073" y="1798850"/>
            <a:ext cx="7841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Information security policy with goals and strategy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Roles and responsibilities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651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Principles for information  security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334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Structure of governing  documents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50" y="152400"/>
            <a:ext cx="40588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757666" y="326960"/>
            <a:ext cx="2787401" cy="4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Security goals</a:t>
            </a:r>
            <a:endParaRPr sz="3200"/>
          </a:p>
        </p:txBody>
      </p:sp>
      <p:sp>
        <p:nvSpPr>
          <p:cNvPr id="327" name="Google Shape;327;p53"/>
          <p:cNvSpPr txBox="1"/>
          <p:nvPr/>
        </p:nvSpPr>
        <p:spPr>
          <a:xfrm>
            <a:off x="638508" y="1098017"/>
            <a:ext cx="7724180" cy="286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&lt;University&gt; is committed to safeguard the confidentiality, integrity and  availability of all physical and electronic information assets of the institution to  ensure that regulatory, operational and contractual requirements are fulfilled.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The overall goals for information security at &lt;University&gt; are the following: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compliance with current laws, regulations and guidelines.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Comply with requirements for confidentiality, integrity and availability for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&lt;University&gt;'s employees, students and other users.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27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Establish controls for protecting &lt;University&gt;'s information and information  systems against theft, abuse and other forms of harm and loss.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778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Motivate administrators and employees to maintain the responsibility for,  ownership of and knowledge about information security, in order to  minimize the risk of security incidents.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>
            <a:spLocks noGrp="1"/>
          </p:cNvSpPr>
          <p:nvPr>
            <p:ph type="title"/>
          </p:nvPr>
        </p:nvSpPr>
        <p:spPr>
          <a:xfrm>
            <a:off x="757666" y="326960"/>
            <a:ext cx="4294287" cy="4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Security goals (cont.)</a:t>
            </a:r>
            <a:endParaRPr sz="3200"/>
          </a:p>
        </p:txBody>
      </p:sp>
      <p:sp>
        <p:nvSpPr>
          <p:cNvPr id="333" name="Google Shape;333;p54"/>
          <p:cNvSpPr txBox="1"/>
          <p:nvPr/>
        </p:nvSpPr>
        <p:spPr>
          <a:xfrm>
            <a:off x="1084689" y="1212004"/>
            <a:ext cx="7333059" cy="28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482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that &lt;University&gt; is capable of continuing their services even if  major security incidents occur.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the protection of personal data (privacy).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635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the availability and reliability of the network infrastructure and the  services supplied and operated by &lt;University&gt;.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Comply with methods from international standards for information security,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e.g. ISO/IEC 27001.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9525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that external service providers comply with &lt;University&gt;'s  information security needs and requirements.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8509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Ensure flexibility and an acceptable level of security for accessing  information systems from “offcampus”.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 regulations and cybersecurity frameworks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06075" y="936200"/>
            <a:ext cx="7945800" cy="356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130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SOX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(Sarbanes-Oxley Act)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COBIT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(Control Objectives for Information and Related Technologies)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GLBA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(Gramm-Leach-Bliley Act)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FISMA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(Federal Information Security Modernization Act of 2014)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FedRAMP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(The Federal Risk and Authorization Management Program)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FERPA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(The Family Educational Rights and Privacy Act of 1974)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ITAR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(International Traffic in Arms Regulations)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COPPA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(Children’s Online Privacy Protection Rule)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700"/>
              <a:buChar char="●"/>
            </a:pPr>
            <a:r>
              <a:rPr lang="uk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NERC CIP Standards</a:t>
            </a:r>
            <a:r>
              <a:rPr lang="uk" sz="17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(NERC Critical Infrastructure Protection Standards)</a:t>
            </a:r>
            <a:endParaRPr sz="170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>
            <a:spLocks noGrp="1"/>
          </p:cNvSpPr>
          <p:nvPr>
            <p:ph type="title"/>
          </p:nvPr>
        </p:nvSpPr>
        <p:spPr>
          <a:xfrm>
            <a:off x="757666" y="326960"/>
            <a:ext cx="3408908" cy="4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Security strategy</a:t>
            </a:r>
            <a:endParaRPr sz="3200"/>
          </a:p>
        </p:txBody>
      </p:sp>
      <p:sp>
        <p:nvSpPr>
          <p:cNvPr id="339" name="Google Shape;339;p55"/>
          <p:cNvSpPr txBox="1"/>
          <p:nvPr/>
        </p:nvSpPr>
        <p:spPr>
          <a:xfrm>
            <a:off x="689943" y="1059306"/>
            <a:ext cx="7855000" cy="27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University&gt;'s current business strategy and framework for risk  management are the guidelines for identifying, assessing, evaluating  and controlling information related risks through establishing and  maintaining the information security policy (this document).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It has been decided that information security is to be ensured by the  policy for information security and a set of underlying and  supplemental documents. In order to secure operations at &lt;X  University&gt; even after serious incidents, &lt;University&gt; shall ensure the  availability of continuity plans, backup procedures, defense against  damaging code and malicious activities, system and information  access control, incident management and reporting.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title"/>
          </p:nvPr>
        </p:nvSpPr>
        <p:spPr>
          <a:xfrm>
            <a:off x="757666" y="326960"/>
            <a:ext cx="4913561" cy="4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Security strategy (cont.)</a:t>
            </a:r>
            <a:endParaRPr sz="3200"/>
          </a:p>
        </p:txBody>
      </p:sp>
      <p:sp>
        <p:nvSpPr>
          <p:cNvPr id="345" name="Google Shape;345;p56"/>
          <p:cNvSpPr txBox="1"/>
          <p:nvPr/>
        </p:nvSpPr>
        <p:spPr>
          <a:xfrm>
            <a:off x="689943" y="1059306"/>
            <a:ext cx="7780883" cy="248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64770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The term information security is related to the following basic  concepts: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uk" sz="1800" b="1" i="1">
                <a:latin typeface="Trebuchet MS"/>
                <a:ea typeface="Trebuchet MS"/>
                <a:cs typeface="Trebuchet MS"/>
                <a:sym typeface="Trebuchet MS"/>
              </a:rPr>
              <a:t>Confidentiality: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The property that information is not made available or disclosed to  unauthorized individuals, entities, or processes.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uk" sz="1800" b="1" i="1">
                <a:latin typeface="Trebuchet MS"/>
                <a:ea typeface="Trebuchet MS"/>
                <a:cs typeface="Trebuchet MS"/>
                <a:sym typeface="Trebuchet MS"/>
              </a:rPr>
              <a:t>Integrity: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The property of safeguarding the accuracy and completeness of  assets.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uk" sz="1800" b="1" i="1">
                <a:latin typeface="Trebuchet MS"/>
                <a:ea typeface="Trebuchet MS"/>
                <a:cs typeface="Trebuchet MS"/>
                <a:sym typeface="Trebuchet MS"/>
              </a:rPr>
              <a:t>Availability: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90500" marR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The property of being accessible and usable upon demand by an  authorized entity.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title"/>
          </p:nvPr>
        </p:nvSpPr>
        <p:spPr>
          <a:xfrm>
            <a:off x="757666" y="326960"/>
            <a:ext cx="4913561" cy="4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Security strategy (cont.)</a:t>
            </a:r>
            <a:endParaRPr sz="3200"/>
          </a:p>
        </p:txBody>
      </p:sp>
      <p:sp>
        <p:nvSpPr>
          <p:cNvPr id="351" name="Google Shape;351;p57"/>
          <p:cNvSpPr txBox="1"/>
          <p:nvPr/>
        </p:nvSpPr>
        <p:spPr>
          <a:xfrm>
            <a:off x="689943" y="1059306"/>
            <a:ext cx="7961263" cy="316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Some of the most critical aspects supporting &lt;X University&gt;'s activities  are availability and reliability for network, infrastructure and  services. &lt;X University&gt; practices openness and principles of public  disclosure, but will in certain situations prioritize confidentiality over  availability and integrity.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Every user of &lt;X University&gt;'s information systems shall comply with  this information security policy. Violation of this policy and of relevant  security requirements will therefore constitute a breach of trust  between the user and &lt;X University&gt;, and may have consequences for  employment or contractual relationships.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3505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…………………………….  Chancellor/President of &lt;University&gt;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/>
        </p:nvSpPr>
        <p:spPr>
          <a:xfrm>
            <a:off x="473750" y="799300"/>
            <a:ext cx="84819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Risk management  Security organization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Classification and control of assets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Information security in connection with users of  the institutions services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Information security regarding physical  conditions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IT communications and operations management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Access control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Information systems acquisition, development  and maintenance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Information security incident management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Continuity planning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968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Compliance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757666" y="277468"/>
            <a:ext cx="7181255" cy="72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/>
              <a:t>Principles for information security</a:t>
            </a:r>
            <a:endParaRPr sz="18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768941" y="179985"/>
            <a:ext cx="4333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Example of principles</a:t>
            </a:r>
            <a:endParaRPr sz="3200"/>
          </a:p>
        </p:txBody>
      </p:sp>
      <p:sp>
        <p:nvSpPr>
          <p:cNvPr id="363" name="Google Shape;363;p59"/>
          <p:cNvSpPr txBox="1"/>
          <p:nvPr/>
        </p:nvSpPr>
        <p:spPr>
          <a:xfrm>
            <a:off x="768959" y="773319"/>
            <a:ext cx="7725000" cy="3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>
                <a:latin typeface="Trebuchet MS"/>
                <a:ea typeface="Trebuchet MS"/>
                <a:cs typeface="Trebuchet MS"/>
                <a:sym typeface="Trebuchet MS"/>
              </a:rPr>
              <a:t>Risk management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>
                <a:latin typeface="Trebuchet MS"/>
                <a:ea typeface="Trebuchet MS"/>
                <a:cs typeface="Trebuchet MS"/>
                <a:sym typeface="Trebuchet MS"/>
              </a:rPr>
              <a:t>3.1.1 Risk assessment and management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1028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&lt;University&gt;'s approach to security should be based on risk  assessments.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&lt;University&gt; should continuously assess the risk and evaluate the  need for protective measures. Measures must be evaluated based 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254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&lt;University&gt;'s role as an establishment for education and research  and with regards to efficiency, cost and practical feasibility.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rebuchet MS"/>
                <a:ea typeface="Trebuchet MS"/>
                <a:cs typeface="Trebuchet MS"/>
                <a:sym typeface="Trebuchet MS"/>
              </a:rPr>
              <a:t>An overall risk assessment of the information systems should be  performed annually.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50" y="0"/>
            <a:ext cx="68193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757677" y="531275"/>
            <a:ext cx="59874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/>
              <a:t>How to implement the  Information Security Policy?</a:t>
            </a:r>
            <a:endParaRPr sz="1800" b="1"/>
          </a:p>
        </p:txBody>
      </p:sp>
      <p:sp>
        <p:nvSpPr>
          <p:cNvPr id="374" name="Google Shape;374;p61"/>
          <p:cNvSpPr txBox="1">
            <a:spLocks noGrp="1"/>
          </p:cNvSpPr>
          <p:nvPr>
            <p:ph type="body" idx="1"/>
          </p:nvPr>
        </p:nvSpPr>
        <p:spPr>
          <a:xfrm>
            <a:off x="687375" y="1002151"/>
            <a:ext cx="73938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Preparations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Start-up meeting with executive/top management  (Important!)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One-day on-site audit / review  Interviews with key personnel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Review of the received  documentation\</a:t>
            </a:r>
            <a:endParaRPr sz="17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COBIT 4.1 Assurance Guide or ISO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" sz="1800"/>
              <a:t>27003 Annex C Information about  internal auditing, can be used as a  guideline for the audit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5" name="Google Shape;375;p61"/>
          <p:cNvSpPr txBox="1"/>
          <p:nvPr/>
        </p:nvSpPr>
        <p:spPr>
          <a:xfrm>
            <a:off x="4599414" y="3767479"/>
            <a:ext cx="3895130" cy="68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title"/>
          </p:nvPr>
        </p:nvSpPr>
        <p:spPr>
          <a:xfrm>
            <a:off x="556809" y="1477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Structure of information security management systems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00"/>
          </a:p>
        </p:txBody>
      </p:sp>
      <p:pic>
        <p:nvPicPr>
          <p:cNvPr id="381" name="Google Shape;3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0" y="784792"/>
            <a:ext cx="8172362" cy="396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25" y="71250"/>
            <a:ext cx="6698026" cy="50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63" y="152400"/>
            <a:ext cx="68772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Regulations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556775" y="1443800"/>
            <a:ext cx="7795200" cy="23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Regulations are in place to help companies improve their information security strategy by providing guidelines and best practices based on the company’s industry and type of data they maintain.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Non-compliance with these regulations can result in severe fines, or worse, a data breach.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companies are subject to at least one security regulation. The difficulty comes in determining which ones apply and interpreting what policies and controls are required to reach compliance.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75" y="50875"/>
            <a:ext cx="76259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>
            <a:spLocks noGrp="1"/>
          </p:cNvSpPr>
          <p:nvPr>
            <p:ph type="title"/>
          </p:nvPr>
        </p:nvSpPr>
        <p:spPr>
          <a:xfrm>
            <a:off x="757666" y="531267"/>
            <a:ext cx="7070080" cy="3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 b="1"/>
              <a:t>Roadmap for implementing the IS policy</a:t>
            </a:r>
            <a:endParaRPr sz="1700" b="1"/>
          </a:p>
        </p:txBody>
      </p:sp>
      <p:sp>
        <p:nvSpPr>
          <p:cNvPr id="402" name="Google Shape;402;p66"/>
          <p:cNvSpPr txBox="1"/>
          <p:nvPr/>
        </p:nvSpPr>
        <p:spPr>
          <a:xfrm>
            <a:off x="541425" y="1076650"/>
            <a:ext cx="7963500" cy="3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" rIns="0" bIns="0" anchor="t" anchorCtr="0">
            <a:noAutofit/>
          </a:bodyPr>
          <a:lstStyle/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Perform an initial audit or an assessment  of the organisation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Draft the policy before workshop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Arrange the policy workshop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Internal adaptation by the management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Review by other stakeholders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Approval by the Board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Implement the policy; publishing,  information, training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381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uk" sz="2000">
                <a:latin typeface="Trebuchet MS"/>
                <a:ea typeface="Trebuchet MS"/>
                <a:cs typeface="Trebuchet MS"/>
                <a:sym typeface="Trebuchet MS"/>
              </a:rPr>
              <a:t>Revision process after 6-12 months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>
            <a:spLocks noGrp="1"/>
          </p:cNvSpPr>
          <p:nvPr>
            <p:ph type="title"/>
          </p:nvPr>
        </p:nvSpPr>
        <p:spPr>
          <a:xfrm>
            <a:off x="485489" y="574665"/>
            <a:ext cx="6041827" cy="3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 b="1"/>
              <a:t>Overall recommendations for ISMS</a:t>
            </a:r>
            <a:endParaRPr sz="1700" b="1"/>
          </a:p>
        </p:txBody>
      </p:sp>
      <p:sp>
        <p:nvSpPr>
          <p:cNvPr id="408" name="Google Shape;408;p67"/>
          <p:cNvSpPr txBox="1"/>
          <p:nvPr/>
        </p:nvSpPr>
        <p:spPr>
          <a:xfrm>
            <a:off x="597825" y="1037725"/>
            <a:ext cx="79923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Establish Security Policy </a:t>
            </a: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which adhere to ISO 27002 or COBIT, and implement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it, including a selection of procedures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635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Establish the role of Chief Information Security Officer (CISO) </a:t>
            </a: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and formally  anchor the responsibility for information security in senior management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Identify business critical assets (Information, Servers, Resources etc.)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838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Perform risk assessments </a:t>
            </a: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on business critical assets with respect to  confidentiality, integrity and availability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Establish a security architecture </a:t>
            </a: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based on the concept of security levels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Develop Information Security Continuity Plan </a:t>
            </a:r>
            <a:r>
              <a:rPr lang="uk" sz="1500"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ICT Disaster Recovery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Trebuchet MS"/>
                <a:ea typeface="Trebuchet MS"/>
                <a:cs typeface="Trebuchet MS"/>
                <a:sym typeface="Trebuchet MS"/>
              </a:rPr>
              <a:t>Plan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>
            <a:spLocks noGrp="1"/>
          </p:cNvSpPr>
          <p:nvPr>
            <p:ph type="title"/>
          </p:nvPr>
        </p:nvSpPr>
        <p:spPr>
          <a:xfrm>
            <a:off x="757678" y="531275"/>
            <a:ext cx="68562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/>
              <a:t>Guidelines for  Classification of information</a:t>
            </a:r>
            <a:endParaRPr sz="2000" b="1"/>
          </a:p>
        </p:txBody>
      </p:sp>
      <p:sp>
        <p:nvSpPr>
          <p:cNvPr id="414" name="Google Shape;414;p68"/>
          <p:cNvSpPr txBox="1"/>
          <p:nvPr/>
        </p:nvSpPr>
        <p:spPr>
          <a:xfrm>
            <a:off x="757700" y="1206925"/>
            <a:ext cx="7019100" cy="3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Recommendation on how  to classify information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635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Examples of how  information objects that  are frequently used in  the higher education  sector can be classified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2667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uk" sz="2100">
                <a:latin typeface="Trebuchet MS"/>
                <a:ea typeface="Trebuchet MS"/>
                <a:cs typeface="Trebuchet MS"/>
                <a:sym typeface="Trebuchet MS"/>
              </a:rPr>
              <a:t>References to relevant  standards, laws and  regulations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The assets are grouped under the following categories: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420" name="Google Shape;420;p69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uk" sz="2000">
                <a:latin typeface="Arial"/>
                <a:ea typeface="Arial"/>
                <a:cs typeface="Arial"/>
                <a:sym typeface="Arial"/>
              </a:rPr>
              <a:t>Information assets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uk" sz="2000">
                <a:latin typeface="Arial"/>
                <a:ea typeface="Arial"/>
                <a:cs typeface="Arial"/>
                <a:sym typeface="Arial"/>
              </a:rPr>
              <a:t>Software assets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uk" sz="2000">
                <a:latin typeface="Arial"/>
                <a:ea typeface="Arial"/>
                <a:cs typeface="Arial"/>
                <a:sym typeface="Arial"/>
              </a:rPr>
              <a:t>Physical Assets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uk" sz="2000">
                <a:latin typeface="Arial"/>
                <a:ea typeface="Arial"/>
                <a:cs typeface="Arial"/>
                <a:sym typeface="Arial"/>
              </a:rPr>
              <a:t>Services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 b="1">
                <a:latin typeface="Arial"/>
                <a:ea typeface="Arial"/>
                <a:cs typeface="Arial"/>
                <a:sym typeface="Arial"/>
              </a:rPr>
              <a:t>Following information should be compiled for the organization: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500" b="1"/>
          </a:p>
        </p:txBody>
      </p:sp>
      <p:sp>
        <p:nvSpPr>
          <p:cNvPr id="426" name="Google Shape;426;p70"/>
          <p:cNvSpPr txBox="1">
            <a:spLocks noGrp="1"/>
          </p:cNvSpPr>
          <p:nvPr>
            <p:ph type="body" idx="1"/>
          </p:nvPr>
        </p:nvSpPr>
        <p:spPr>
          <a:xfrm>
            <a:off x="631650" y="1498450"/>
            <a:ext cx="77202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List of information systems included in the ISMS List of assets and their owners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Replacement value of these assets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Location of the assets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Classification of these assets 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>
            <a:spLocks noGrp="1"/>
          </p:cNvSpPr>
          <p:nvPr>
            <p:ph type="title"/>
          </p:nvPr>
        </p:nvSpPr>
        <p:spPr>
          <a:xfrm>
            <a:off x="375084" y="113942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 b="1">
                <a:latin typeface="Arial"/>
                <a:ea typeface="Arial"/>
                <a:cs typeface="Arial"/>
                <a:sym typeface="Arial"/>
              </a:rPr>
              <a:t>Example: Human Resources System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500" b="1"/>
          </a:p>
        </p:txBody>
      </p:sp>
      <p:sp>
        <p:nvSpPr>
          <p:cNvPr id="432" name="Google Shape;432;p71"/>
          <p:cNvSpPr txBox="1">
            <a:spLocks noGrp="1"/>
          </p:cNvSpPr>
          <p:nvPr>
            <p:ph type="body" idx="1"/>
          </p:nvPr>
        </p:nvSpPr>
        <p:spPr>
          <a:xfrm>
            <a:off x="428625" y="710625"/>
            <a:ext cx="8358300" cy="14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Confidentiality : Very high, the employee data should be maintained at highest confidentiality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Integrity : Medium, the data is verified at various stages and any changes to it would be detected.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Availability: Low, the system is not required on-line. A delay of up to one day in getting requisite information is acceptable.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433" name="Google Shape;4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150" y="2735375"/>
            <a:ext cx="56959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2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 b="1">
                <a:latin typeface="Arial"/>
                <a:ea typeface="Arial"/>
                <a:cs typeface="Arial"/>
                <a:sym typeface="Arial"/>
              </a:rPr>
              <a:t>Identify and Assess the Risks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400" b="1"/>
          </a:p>
        </p:txBody>
      </p:sp>
      <p:sp>
        <p:nvSpPr>
          <p:cNvPr id="439" name="Google Shape;439;p72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threat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vulnerability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asset risk evaluation</a:t>
            </a:r>
            <a:endParaRPr sz="2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886302"/>
            <a:ext cx="8566725" cy="3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25" y="152400"/>
            <a:ext cx="83237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NIST</a:t>
            </a:r>
            <a:r>
              <a:rPr lang="uk" sz="20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(National Institute of Standards and Technology)</a:t>
            </a:r>
            <a:endParaRPr sz="330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framework was created to provide a customizable guide on how to manage and reduce cybersecurity related risk by combining existing standards, guidelines, and best practices.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also helps foster communication between internal and external stakeholders by creating a common risk language between different industries.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25" y="0"/>
            <a:ext cx="61157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50" y="152400"/>
            <a:ext cx="82503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>
            <a:spLocks noGrp="1"/>
          </p:cNvSpPr>
          <p:nvPr>
            <p:ph type="title"/>
          </p:nvPr>
        </p:nvSpPr>
        <p:spPr>
          <a:xfrm>
            <a:off x="556809" y="159042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References:</a:t>
            </a:r>
            <a:endParaRPr/>
          </a:p>
        </p:txBody>
      </p:sp>
      <p:sp>
        <p:nvSpPr>
          <p:cNvPr id="465" name="Google Shape;465;p77"/>
          <p:cNvSpPr txBox="1">
            <a:spLocks noGrp="1"/>
          </p:cNvSpPr>
          <p:nvPr>
            <p:ph type="body" idx="1"/>
          </p:nvPr>
        </p:nvSpPr>
        <p:spPr>
          <a:xfrm>
            <a:off x="304550" y="787850"/>
            <a:ext cx="7964400" cy="428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Information Security Management System: </a:t>
            </a:r>
            <a:r>
              <a:rPr lang="uk" sz="1800" u="sng">
                <a:solidFill>
                  <a:schemeClr val="hlink"/>
                </a:solidFill>
                <a:hlinkClick r:id="rId3"/>
              </a:rPr>
              <a:t>https://isoconsultantkuwait.com/2019/07/20/2392/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uk" sz="1800">
                <a:latin typeface="Arial"/>
                <a:ea typeface="Arial"/>
                <a:cs typeface="Arial"/>
                <a:sym typeface="Arial"/>
              </a:rPr>
              <a:t>Avinash Kadam, Implementation Methodology for Information Security Management System, SANS Institute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uk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technology — Security techniques — Information security management systems — Overview and vocabulary : ISO/IEC 27000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uk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technology. Security techniques. Information security risk management: BS ISO/IEC 27005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uk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https://www.iso27001security.com/ISO27k_Standards_listing.pdf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CIS Controls</a:t>
            </a:r>
            <a:r>
              <a:rPr lang="uk" sz="21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(Center for Internet Security Controls)</a:t>
            </a:r>
            <a:endParaRPr sz="340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946799" y="1148772"/>
            <a:ext cx="6576600" cy="9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Protect your organization assets and data from known cyber attack vectors.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56784" y="237561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PCI-DSS</a:t>
            </a:r>
            <a:r>
              <a:rPr lang="uk" sz="20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(Payment Card Industry Data Security Standard)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946799" y="2936722"/>
            <a:ext cx="6576600" cy="9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set of 12 regulations designed to reduce fraud and </a:t>
            </a:r>
            <a:r>
              <a:rPr lang="uk" sz="2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 customer credit card information</a:t>
            </a:r>
            <a:r>
              <a:rPr lang="uk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GDPR</a:t>
            </a:r>
            <a:r>
              <a:rPr lang="uk" sz="23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(General Data Protection Act)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946799" y="1148772"/>
            <a:ext cx="6576600" cy="9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regulates the data protection and privacy of citizens of the European Union.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56784" y="237561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COBIT</a:t>
            </a:r>
            <a:r>
              <a:rPr lang="uk" sz="22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(Control Objectives for Information and Related Technologies)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946799" y="3455572"/>
            <a:ext cx="6576600" cy="9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framework was developed to help organizations manage information and technology governance by linking business and IT goals.</a:t>
            </a:r>
            <a:endParaRPr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556784" y="531267"/>
            <a:ext cx="80304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ISO 27000 Family</a:t>
            </a:r>
            <a:r>
              <a:rPr lang="uk" sz="2100">
                <a:solidFill>
                  <a:srgbClr val="7A7A7A"/>
                </a:solidFill>
                <a:latin typeface="Arial"/>
                <a:ea typeface="Arial"/>
                <a:cs typeface="Arial"/>
                <a:sym typeface="Arial"/>
              </a:rPr>
              <a:t> (International Organization for Standardization)</a:t>
            </a:r>
            <a:endParaRPr sz="340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958066" y="1498446"/>
            <a:ext cx="7393800" cy="22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uk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of standards</a:t>
            </a:r>
            <a:r>
              <a:rPr lang="uk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provide security requirements around the maintenance of information security management systems (ISMS) through the implementation of security controls.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534253CD6344A82F5789CC138DDB8" ma:contentTypeVersion="3" ma:contentTypeDescription="Create a new document." ma:contentTypeScope="" ma:versionID="3467ed2b0ead57b4182046075dde1390">
  <xsd:schema xmlns:xsd="http://www.w3.org/2001/XMLSchema" xmlns:xs="http://www.w3.org/2001/XMLSchema" xmlns:p="http://schemas.microsoft.com/office/2006/metadata/properties" xmlns:ns2="244b0da1-45c2-48f0-b56e-d7887c085963" targetNamespace="http://schemas.microsoft.com/office/2006/metadata/properties" ma:root="true" ma:fieldsID="dcb16075f9fb0030298d8d11f5dec551" ns2:_="">
    <xsd:import namespace="244b0da1-45c2-48f0-b56e-d7887c085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b0da1-45c2-48f0-b56e-d7887c085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8AD0E-6AA2-4C72-B786-37C310927C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06B3B5-E62E-481D-A417-89ABF57595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b0da1-45c2-48f0-b56e-d7887c085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A07861-AF43-4597-81A4-EF151CF21B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62</Slides>
  <Notes>61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Simple Light</vt:lpstr>
      <vt:lpstr>International Standards and Legal Framework of Information Security</vt:lpstr>
      <vt:lpstr>Covered in Lecture </vt:lpstr>
      <vt:lpstr>Specific regulations and cybersecurity frameworks</vt:lpstr>
      <vt:lpstr>Specific regulations and cybersecurity frameworks</vt:lpstr>
      <vt:lpstr>Compliance Regulations </vt:lpstr>
      <vt:lpstr>NIST (National Institute of Standards and Technology)</vt:lpstr>
      <vt:lpstr>CIS Controls (Center for Internet Security Controls)</vt:lpstr>
      <vt:lpstr>GDPR (General Data Protection Act)</vt:lpstr>
      <vt:lpstr> ISO 27000 Family (International Organization for Standardization)</vt:lpstr>
      <vt:lpstr>PowerPoint Presentation</vt:lpstr>
      <vt:lpstr>PowerPoint Presentation</vt:lpstr>
      <vt:lpstr>Where are management systems used?</vt:lpstr>
      <vt:lpstr>Frameworks and standards</vt:lpstr>
      <vt:lpstr>General requirements for ISMS on the organization  </vt:lpstr>
      <vt:lpstr>PDCA model (Work Life Management) </vt:lpstr>
      <vt:lpstr>The PDCA model applied to ISMS process </vt:lpstr>
      <vt:lpstr> PDCA model </vt:lpstr>
      <vt:lpstr>ISO 27001 STRUCTURE</vt:lpstr>
      <vt:lpstr>PowerPoint Presentation</vt:lpstr>
      <vt:lpstr>PowerPoint Presentation</vt:lpstr>
      <vt:lpstr>Establish</vt:lpstr>
      <vt:lpstr>Implement</vt:lpstr>
      <vt:lpstr>Maintain</vt:lpstr>
      <vt:lpstr>Improve</vt:lpstr>
      <vt:lpstr>ISMS Document Hieracy</vt:lpstr>
      <vt:lpstr>Risk treatment is the essential activity</vt:lpstr>
      <vt:lpstr>Base of risk analysis is fulfilment of following activities: </vt:lpstr>
      <vt:lpstr>interrelationships in risk management </vt:lpstr>
      <vt:lpstr>The structure of controls (Ref. ISO 27002)</vt:lpstr>
      <vt:lpstr>The main elements of a IS management  system based on ISO 27001</vt:lpstr>
      <vt:lpstr>PowerPoint Presentation</vt:lpstr>
      <vt:lpstr>Information Security Functions </vt:lpstr>
      <vt:lpstr>Monitoring - example</vt:lpstr>
      <vt:lpstr>ISO 27001 about IS Policy</vt:lpstr>
      <vt:lpstr>Basic requirements for an IS Policy</vt:lpstr>
      <vt:lpstr>Content of Information Security Policy</vt:lpstr>
      <vt:lpstr>PowerPoint Presentation</vt:lpstr>
      <vt:lpstr>Security goals</vt:lpstr>
      <vt:lpstr>Security goals (cont.)</vt:lpstr>
      <vt:lpstr>Security strategy</vt:lpstr>
      <vt:lpstr>Security strategy (cont.)</vt:lpstr>
      <vt:lpstr>Security strategy (cont.)</vt:lpstr>
      <vt:lpstr>Principles for information security</vt:lpstr>
      <vt:lpstr>Example of principles</vt:lpstr>
      <vt:lpstr>PowerPoint Presentation</vt:lpstr>
      <vt:lpstr>How to implement the  Information Security Policy?</vt:lpstr>
      <vt:lpstr>Structure of information security management systems </vt:lpstr>
      <vt:lpstr>PowerPoint Presentation</vt:lpstr>
      <vt:lpstr>PowerPoint Presentation</vt:lpstr>
      <vt:lpstr>PowerPoint Presentation</vt:lpstr>
      <vt:lpstr>Roadmap for implementing the IS policy</vt:lpstr>
      <vt:lpstr>Overall recommendations for ISMS</vt:lpstr>
      <vt:lpstr>Guidelines for  Classification of information</vt:lpstr>
      <vt:lpstr>The assets are grouped under the following categories: </vt:lpstr>
      <vt:lpstr>Following information should be compiled for the organization: </vt:lpstr>
      <vt:lpstr>Example: Human Resources System </vt:lpstr>
      <vt:lpstr>Identify and Assess the Risks 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Standards and Legal Framework of Information Security</dc:title>
  <cp:revision>4</cp:revision>
  <dcterms:modified xsi:type="dcterms:W3CDTF">2020-12-08T07:46:39Z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0x010100B87534253CD6344A82F5789CC138DDB8</vt:lpwstr>
  </property>
</Properties>
</file>