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ppt/media/image20.png" ContentType="image/png"/>
  <Override PartName="/ppt/media/image14.png" ContentType="image/png"/>
  <Override PartName="/ppt/media/image10.png" ContentType="image/png"/>
  <Override PartName="/ppt/media/image9.png" ContentType="image/png"/>
  <Override PartName="/ppt/media/image8.png" ContentType="image/png"/>
  <Override PartName="/ppt/media/image22.png" ContentType="image/png"/>
  <Override PartName="/ppt/media/image7.png" ContentType="image/png"/>
  <Override PartName="/ppt/media/image11.png" ContentType="image/png"/>
  <Override PartName="/ppt/media/image21.png" ContentType="image/png"/>
  <Override PartName="/ppt/media/image6.png" ContentType="image/png"/>
  <Override PartName="/ppt/media/image4.png" ContentType="image/png"/>
  <Override PartName="/ppt/media/image2.png" ContentType="image/png"/>
  <Override PartName="/ppt/media/image1.png" ContentType="image/png"/>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media/image3.png" ContentType="image/png"/>
  <Override PartName="/ppt/media/image23.png" ContentType="image/png"/>
  <Override PartName="/ppt/media/image24.png" ContentType="image/png"/>
  <Override PartName="/ppt/media/image12.png" ContentType="image/png"/>
  <Override PartName="/ppt/media/image13.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9144000" cy="5143500"/>
  <p:notesSz cx="6858000" cy="9144000"/>
</p:presentation>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customXml" Target="../customXml/item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customXml" Target="../customXml/item2.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theme" Target="theme/theme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07320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31176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31176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784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784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31176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7320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31176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GB" sz="5200" spc="-1" strike="noStrike">
                <a:solidFill>
                  <a:srgbClr val="000000"/>
                </a:solidFill>
                <a:uFill>
                  <a:solidFill>
                    <a:srgbClr val="ffffff"/>
                  </a:solidFill>
                </a:uFill>
                <a:latin typeface="Arial"/>
              </a:rPr>
              <a:t>Click to edit the title text format</a:t>
            </a:r>
            <a:endParaRPr b="0" lang="en-GB" sz="52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EC15B1F7-E29B-4BEB-8F65-A4CC69AB2378}" type="slidenum">
              <a:rPr b="0" lang="en-GB" sz="1000" spc="-1" strike="noStrike">
                <a:solidFill>
                  <a:srgbClr val="595959"/>
                </a:solidFill>
                <a:uFill>
                  <a:solidFill>
                    <a:srgbClr val="ffffff"/>
                  </a:solidFill>
                </a:uFill>
                <a:latin typeface="Arial"/>
                <a:ea typeface="Arial"/>
              </a:rPr>
              <a:t>&lt;number&gt;</a:t>
            </a:fld>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GB" sz="1400" spc="-1" strike="noStrike">
                <a:solidFill>
                  <a:srgbClr val="000000"/>
                </a:solidFill>
                <a:uFill>
                  <a:solidFill>
                    <a:srgbClr val="ffffff"/>
                  </a:solidFill>
                </a:uFill>
                <a:latin typeface="Arial"/>
              </a:rPr>
              <a:t>Click to edit the outline text format</a:t>
            </a:r>
            <a:endParaRPr b="0" lang="en-GB"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uFill>
                  <a:solidFill>
                    <a:srgbClr val="ffffff"/>
                  </a:solidFill>
                </a:uFill>
                <a:latin typeface="Arial"/>
              </a:rPr>
              <a:t>Second Outline Level</a:t>
            </a:r>
            <a:endParaRPr b="0" lang="en-GB"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uFill>
                  <a:solidFill>
                    <a:srgbClr val="ffffff"/>
                  </a:solidFill>
                </a:uFill>
                <a:latin typeface="Arial"/>
              </a:rPr>
              <a:t>Third Outline Level</a:t>
            </a:r>
            <a:endParaRPr b="0" lang="en-GB"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uFill>
                  <a:solidFill>
                    <a:srgbClr val="ffffff"/>
                  </a:solidFill>
                </a:uFill>
                <a:latin typeface="Arial"/>
              </a:rPr>
              <a:t>Fourth Outline Level</a:t>
            </a:r>
            <a:endParaRPr b="0" lang="en-GB"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GB" sz="2800" spc="-1" strike="noStrike">
                <a:solidFill>
                  <a:srgbClr val="000000"/>
                </a:solidFill>
                <a:uFill>
                  <a:solidFill>
                    <a:srgbClr val="ffffff"/>
                  </a:solidFill>
                </a:uFill>
                <a:latin typeface="Arial"/>
              </a:rPr>
              <a:t>Click to edit the title text format</a:t>
            </a:r>
            <a:endParaRPr b="0" lang="en-GB" sz="28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GB" sz="1800" spc="-1" strike="noStrike">
                <a:solidFill>
                  <a:srgbClr val="000000"/>
                </a:solidFill>
                <a:uFill>
                  <a:solidFill>
                    <a:srgbClr val="ffffff"/>
                  </a:solidFill>
                </a:uFill>
                <a:latin typeface="Arial"/>
              </a:rPr>
              <a:t>Click to edit the outline text format</a:t>
            </a:r>
            <a:endParaRPr b="0" lang="en-GB"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uFill>
                  <a:solidFill>
                    <a:srgbClr val="ffffff"/>
                  </a:solidFill>
                </a:uFill>
                <a:latin typeface="Arial"/>
              </a:rPr>
              <a:t>Second Outline Level</a:t>
            </a:r>
            <a:endParaRPr b="0" lang="en-GB"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uFill>
                  <a:solidFill>
                    <a:srgbClr val="ffffff"/>
                  </a:solidFill>
                </a:uFill>
                <a:latin typeface="Arial"/>
              </a:rPr>
              <a:t>Third Outline Level</a:t>
            </a:r>
            <a:endParaRPr b="0" lang="en-GB"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uFill>
                  <a:solidFill>
                    <a:srgbClr val="ffffff"/>
                  </a:solidFill>
                </a:uFill>
                <a:latin typeface="Arial"/>
              </a:rPr>
              <a:t>Fourth Outline Level</a:t>
            </a:r>
            <a:endParaRPr b="0" lang="en-GB"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uFill>
                  <a:solidFill>
                    <a:srgbClr val="ffffff"/>
                  </a:solidFill>
                </a:uFill>
                <a:latin typeface="Arial"/>
              </a:rPr>
              <a:t>Fifth Outline Level</a:t>
            </a:r>
            <a:endParaRPr b="0" lang="en-GB"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uFill>
                  <a:solidFill>
                    <a:srgbClr val="ffffff"/>
                  </a:solidFill>
                </a:uFill>
                <a:latin typeface="Arial"/>
              </a:rPr>
              <a:t>Sixth Outline Level</a:t>
            </a:r>
            <a:endParaRPr b="0" lang="en-GB"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uFill>
                  <a:solidFill>
                    <a:srgbClr val="ffffff"/>
                  </a:solidFill>
                </a:uFill>
                <a:latin typeface="Arial"/>
              </a:rPr>
              <a:t>Seventh Outline Level</a:t>
            </a:r>
            <a:endParaRPr b="0" lang="en-GB" sz="1800" spc="-1" strike="noStrike">
              <a:solidFill>
                <a:srgbClr val="000000"/>
              </a:solidFill>
              <a:uFill>
                <a:solidFill>
                  <a:srgbClr val="ffffff"/>
                </a:solidFill>
              </a:u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9D5DDD23-78A9-4C43-A08B-62A8B9D319B1}" type="slidenum">
              <a:rPr b="0" lang="en-GB" sz="1000" spc="-1" strike="noStrike">
                <a:solidFill>
                  <a:srgbClr val="595959"/>
                </a:solidFill>
                <a:uFill>
                  <a:solidFill>
                    <a:srgbClr val="ffffff"/>
                  </a:solidFill>
                </a:uFill>
                <a:latin typeface="Arial"/>
                <a:ea typeface="Arial"/>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5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9.xml.rels><?xml version="1.0" encoding="UTF-8"?>
<Relationships xmlns="http://schemas.openxmlformats.org/package/2006/relationships"><Relationship Id="rId1" Type="http://schemas.openxmlformats.org/officeDocument/2006/relationships/hyperlink" Target="https://www.iso27001security.com/ISO27k_Standards_listing.pdf" TargetMode="External"/><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p>
            <a:pPr algn="ctr">
              <a:lnSpc>
                <a:spcPct val="115000"/>
              </a:lnSpc>
            </a:pPr>
            <a:r>
              <a:rPr b="1" lang="en-GB" sz="3950" spc="-1" strike="noStrike">
                <a:solidFill>
                  <a:srgbClr val="000000"/>
                </a:solidFill>
                <a:uFill>
                  <a:solidFill>
                    <a:srgbClr val="ffffff"/>
                  </a:solidFill>
                </a:uFill>
                <a:latin typeface="Arial"/>
                <a:ea typeface="Arial"/>
              </a:rPr>
              <a:t>Security Risks Management</a:t>
            </a:r>
            <a:endParaRPr b="0" lang="en-GB" sz="1400" spc="-1" strike="noStrike">
              <a:solidFill>
                <a:srgbClr val="000000"/>
              </a:solidFill>
              <a:uFill>
                <a:solidFill>
                  <a:srgbClr val="ffffff"/>
                </a:solidFill>
              </a:u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p>
            <a:pPr algn="ctr">
              <a:lnSpc>
                <a:spcPct val="100000"/>
              </a:lnSpc>
            </a:pPr>
            <a:r>
              <a:rPr b="0" lang="en-GB" sz="2800" spc="-1" strike="noStrike">
                <a:solidFill>
                  <a:srgbClr val="595959"/>
                </a:solidFill>
                <a:uFill>
                  <a:solidFill>
                    <a:srgbClr val="ffffff"/>
                  </a:solidFill>
                </a:uFill>
                <a:latin typeface="Arial"/>
                <a:ea typeface="Arial"/>
              </a:rPr>
              <a:t>Lecture 4</a:t>
            </a:r>
            <a:endParaRPr b="0" lang="en-GB"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Google Shape;106;p22" descr=""/>
          <p:cNvPicPr/>
          <p:nvPr/>
        </p:nvPicPr>
        <p:blipFill>
          <a:blip r:embed="rId1"/>
          <a:stretch/>
        </p:blipFill>
        <p:spPr>
          <a:xfrm>
            <a:off x="640080" y="0"/>
            <a:ext cx="8007840" cy="51433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150" spc="-1" strike="noStrike">
                <a:solidFill>
                  <a:srgbClr val="000000"/>
                </a:solidFill>
                <a:uFill>
                  <a:solidFill>
                    <a:srgbClr val="ffffff"/>
                  </a:solidFill>
                </a:uFill>
                <a:latin typeface="Arial"/>
                <a:ea typeface="Arial"/>
              </a:rPr>
              <a:t>1. Identifying assets</a:t>
            </a:r>
            <a:endParaRPr b="0" lang="en-GB" sz="1400" spc="-1" strike="noStrike">
              <a:solidFill>
                <a:srgbClr val="000000"/>
              </a:solidFill>
              <a:uFill>
                <a:solidFill>
                  <a:srgbClr val="ffffff"/>
                </a:solidFill>
              </a:uFill>
              <a:latin typeface="Arial"/>
            </a:endParaRPr>
          </a:p>
        </p:txBody>
      </p:sp>
      <p:sp>
        <p:nvSpPr>
          <p:cNvPr id="96" name="TextShape 2"/>
          <p:cNvSpPr txBox="1"/>
          <p:nvPr/>
        </p:nvSpPr>
        <p:spPr>
          <a:xfrm>
            <a:off x="311760" y="1152360"/>
            <a:ext cx="8520120" cy="3416040"/>
          </a:xfrm>
          <a:prstGeom prst="rect">
            <a:avLst/>
          </a:prstGeom>
          <a:noFill/>
          <a:ln>
            <a:noFill/>
          </a:ln>
        </p:spPr>
        <p:txBody>
          <a:bodyPr tIns="91440" bIns="91440"/>
          <a:p>
            <a:pPr>
              <a:lnSpc>
                <a:spcPct val="100000"/>
              </a:lnSpc>
              <a:spcBef>
                <a:spcPts val="1199"/>
              </a:spcBef>
            </a:pPr>
            <a:r>
              <a:rPr b="0" lang="en-GB" sz="1500" spc="-1" strike="noStrike">
                <a:solidFill>
                  <a:srgbClr val="000000"/>
                </a:solidFill>
                <a:uFill>
                  <a:solidFill>
                    <a:srgbClr val="ffffff"/>
                  </a:solidFill>
                </a:uFill>
                <a:latin typeface="Arial"/>
                <a:ea typeface="Arial"/>
              </a:rPr>
              <a:t>Prior to conducting a Risk Assessment, it is most important to identify all the critical assets within the facility that require protection</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500" spc="-1" strike="noStrike">
                <a:solidFill>
                  <a:srgbClr val="000000"/>
                </a:solidFill>
                <a:uFill>
                  <a:solidFill>
                    <a:srgbClr val="ffffff"/>
                  </a:solidFill>
                </a:uFill>
                <a:latin typeface="Arial"/>
                <a:ea typeface="Arial"/>
              </a:rPr>
              <a:t>Assets are resources of value to the facility, which can be tangible (e.g., installations, facilities, equipment, activities, operations, and information) or intangible (e.g., processes or a company’s reputation). </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500" spc="-1" strike="noStrike">
                <a:solidFill>
                  <a:srgbClr val="000000"/>
                </a:solidFill>
                <a:uFill>
                  <a:solidFill>
                    <a:srgbClr val="ffffff"/>
                  </a:solidFill>
                </a:uFill>
                <a:latin typeface="Arial"/>
                <a:ea typeface="Arial"/>
              </a:rPr>
              <a:t>Asset values to an organization are central in determining the risks and the required security level.</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500" spc="-1" strike="noStrike">
                <a:solidFill>
                  <a:srgbClr val="000000"/>
                </a:solidFill>
                <a:uFill>
                  <a:solidFill>
                    <a:srgbClr val="ffffff"/>
                  </a:solidFill>
                </a:uFill>
                <a:latin typeface="Arial"/>
                <a:ea typeface="Arial"/>
              </a:rPr>
              <a:t>Three types of assets that make up the information are identified: data, application software and physical assets (i.e. equipment, buildings, staff; assessed with locations where appropriate).</a:t>
            </a:r>
            <a:endParaRPr b="0" lang="en-GB" sz="1400" spc="-1" strike="noStrike">
              <a:solidFill>
                <a:srgbClr val="000000"/>
              </a:solidFill>
              <a:uFill>
                <a:solidFill>
                  <a:srgbClr val="ffffff"/>
                </a:solidFill>
              </a:uFill>
              <a:latin typeface="Arial"/>
            </a:endParaRPr>
          </a:p>
          <a:p>
            <a:pPr>
              <a:lnSpc>
                <a:spcPct val="100000"/>
              </a:lnSpc>
              <a:spcBef>
                <a:spcPts val="1199"/>
              </a:spcBef>
            </a:pPr>
            <a:endParaRPr b="0" lang="en-GB" sz="1400" spc="-1" strike="noStrike">
              <a:solidFill>
                <a:srgbClr val="000000"/>
              </a:solidFill>
              <a:uFill>
                <a:solidFill>
                  <a:srgbClr val="ffffff"/>
                </a:solidFill>
              </a:uFill>
              <a:latin typeface="Arial"/>
            </a:endParaRPr>
          </a:p>
          <a:p>
            <a:pPr>
              <a:lnSpc>
                <a:spcPct val="100000"/>
              </a:lnSpc>
              <a:spcBef>
                <a:spcPts val="11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p>
            <a:pPr>
              <a:lnSpc>
                <a:spcPct val="115000"/>
              </a:lnSpc>
              <a:spcBef>
                <a:spcPts val="1199"/>
              </a:spcBef>
            </a:pPr>
            <a:r>
              <a:rPr b="0" lang="en-GB" sz="1800" spc="-1" strike="noStrike">
                <a:solidFill>
                  <a:srgbClr val="000000"/>
                </a:solidFill>
                <a:uFill>
                  <a:solidFill>
                    <a:srgbClr val="ffffff"/>
                  </a:solidFill>
                </a:uFill>
                <a:latin typeface="Arial"/>
                <a:ea typeface="Arial"/>
              </a:rPr>
              <a:t>List of Critical Facilities in the Facility under Assessment</a:t>
            </a:r>
            <a:r>
              <a:rPr b="0" lang="en-GB" sz="18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pic>
        <p:nvPicPr>
          <p:cNvPr id="98" name="Google Shape;118;p24" descr=""/>
          <p:cNvPicPr/>
          <p:nvPr/>
        </p:nvPicPr>
        <p:blipFill>
          <a:blip r:embed="rId1"/>
          <a:stretch/>
        </p:blipFill>
        <p:spPr>
          <a:xfrm>
            <a:off x="152280" y="1379520"/>
            <a:ext cx="8838720" cy="17643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Assets</a:t>
            </a:r>
            <a:endParaRPr b="0" lang="en-GB" sz="1400" spc="-1" strike="noStrike">
              <a:solidFill>
                <a:srgbClr val="000000"/>
              </a:solidFill>
              <a:uFill>
                <a:solidFill>
                  <a:srgbClr val="ffffff"/>
                </a:solidFill>
              </a:uFill>
              <a:latin typeface="Arial"/>
            </a:endParaRPr>
          </a:p>
        </p:txBody>
      </p:sp>
      <p:sp>
        <p:nvSpPr>
          <p:cNvPr id="100" name="TextShape 2"/>
          <p:cNvSpPr txBox="1"/>
          <p:nvPr/>
        </p:nvSpPr>
        <p:spPr>
          <a:xfrm>
            <a:off x="311760" y="1152360"/>
            <a:ext cx="8520120" cy="3416040"/>
          </a:xfrm>
          <a:prstGeom prst="rect">
            <a:avLst/>
          </a:prstGeom>
          <a:noFill/>
          <a:ln>
            <a:noFill/>
          </a:ln>
        </p:spPr>
        <p:txBody>
          <a:bodyPr tIns="91440" bIns="91440"/>
          <a:p>
            <a:pPr>
              <a:lnSpc>
                <a:spcPct val="100000"/>
              </a:lnSpc>
              <a:spcBef>
                <a:spcPts val="1199"/>
              </a:spcBef>
            </a:pPr>
            <a:r>
              <a:rPr b="0" lang="en-GB" sz="1600" spc="-1" strike="noStrike">
                <a:solidFill>
                  <a:srgbClr val="000000"/>
                </a:solidFill>
                <a:uFill>
                  <a:solidFill>
                    <a:srgbClr val="ffffff"/>
                  </a:solidFill>
                </a:uFill>
                <a:latin typeface="Arial"/>
                <a:ea typeface="Arial"/>
              </a:rPr>
              <a:t>The valuation of information assets is regarded sometimes as a speculative activity, since it depends on who (e.g. sensitive information in hands of a competitor or a script-kiddie) and when (e.g. expirable passwords) possesses them. </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600" spc="-1" strike="noStrike">
                <a:solidFill>
                  <a:srgbClr val="000000"/>
                </a:solidFill>
                <a:uFill>
                  <a:solidFill>
                    <a:srgbClr val="ffffff"/>
                  </a:solidFill>
                </a:uFill>
                <a:latin typeface="Arial"/>
                <a:ea typeface="Arial"/>
              </a:rPr>
              <a:t>Values are derived from the impacts of breaches of confidentiality, integrity, availability and non-repudiation, the widely accepted principles of information security. </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199"/>
              </a:spcAft>
            </a:pPr>
            <a:r>
              <a:rPr b="0" lang="en-GB" sz="1600" spc="-1" strike="noStrike">
                <a:solidFill>
                  <a:srgbClr val="000000"/>
                </a:solidFill>
                <a:uFill>
                  <a:solidFill>
                    <a:srgbClr val="ffffff"/>
                  </a:solidFill>
                </a:uFill>
                <a:latin typeface="Arial"/>
                <a:ea typeface="Arial"/>
              </a:rPr>
              <a:t>Application software and physical assets are more easily valued </a:t>
            </a:r>
            <a:endParaRPr b="0" lang="en-GB" sz="14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11760" y="444960"/>
            <a:ext cx="8520120" cy="572400"/>
          </a:xfrm>
          <a:prstGeom prst="rect">
            <a:avLst/>
          </a:prstGeom>
          <a:noFill/>
          <a:ln>
            <a:noFill/>
          </a:ln>
        </p:spPr>
        <p:txBody>
          <a:bodyPr tIns="91440" bIns="91440"/>
          <a:p>
            <a:pPr>
              <a:lnSpc>
                <a:spcPct val="115000"/>
              </a:lnSpc>
              <a:spcBef>
                <a:spcPts val="1199"/>
              </a:spcBef>
            </a:pPr>
            <a:r>
              <a:rPr b="0" lang="en-GB" sz="2000" spc="-1" strike="noStrike">
                <a:solidFill>
                  <a:srgbClr val="000000"/>
                </a:solidFill>
                <a:uFill>
                  <a:solidFill>
                    <a:srgbClr val="ffffff"/>
                  </a:solidFill>
                </a:uFill>
                <a:latin typeface="Arial"/>
                <a:ea typeface="Arial"/>
              </a:rPr>
              <a:t>Asset group definition</a:t>
            </a:r>
            <a:r>
              <a:rPr b="0" lang="en-GB" sz="20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pic>
        <p:nvPicPr>
          <p:cNvPr id="102" name="Google Shape;130;p26" descr=""/>
          <p:cNvPicPr/>
          <p:nvPr/>
        </p:nvPicPr>
        <p:blipFill>
          <a:blip r:embed="rId1"/>
          <a:stretch/>
        </p:blipFill>
        <p:spPr>
          <a:xfrm>
            <a:off x="152280" y="1170000"/>
            <a:ext cx="8838720" cy="33267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150" spc="-1" strike="noStrike">
                <a:solidFill>
                  <a:srgbClr val="000000"/>
                </a:solidFill>
                <a:uFill>
                  <a:solidFill>
                    <a:srgbClr val="ffffff"/>
                  </a:solidFill>
                </a:uFill>
                <a:latin typeface="Arial"/>
                <a:ea typeface="Arial"/>
              </a:rPr>
              <a:t>2. Calculation of attack likelihood</a:t>
            </a:r>
            <a:endParaRPr b="0" lang="en-GB" sz="1400" spc="-1" strike="noStrike">
              <a:solidFill>
                <a:srgbClr val="000000"/>
              </a:solidFill>
              <a:uFill>
                <a:solidFill>
                  <a:srgbClr val="ffffff"/>
                </a:solidFill>
              </a:uFill>
              <a:latin typeface="Arial"/>
            </a:endParaRPr>
          </a:p>
        </p:txBody>
      </p:sp>
      <p:sp>
        <p:nvSpPr>
          <p:cNvPr id="104" name="TextShape 2"/>
          <p:cNvSpPr txBox="1"/>
          <p:nvPr/>
        </p:nvSpPr>
        <p:spPr>
          <a:xfrm>
            <a:off x="311760" y="1152360"/>
            <a:ext cx="8520120" cy="3416040"/>
          </a:xfrm>
          <a:prstGeom prst="rect">
            <a:avLst/>
          </a:prstGeom>
          <a:noFill/>
          <a:ln>
            <a:noFill/>
          </a:ln>
        </p:spPr>
        <p:txBody>
          <a:bodyPr tIns="91440" bIns="91440"/>
          <a:p>
            <a:pPr>
              <a:lnSpc>
                <a:spcPct val="100000"/>
              </a:lnSpc>
              <a:spcBef>
                <a:spcPts val="1199"/>
              </a:spcBef>
            </a:pPr>
            <a:r>
              <a:rPr b="0" lang="en-GB" sz="1800" spc="-1" strike="noStrike">
                <a:solidFill>
                  <a:srgbClr val="000000"/>
                </a:solidFill>
                <a:uFill>
                  <a:solidFill>
                    <a:srgbClr val="ffffff"/>
                  </a:solidFill>
                </a:uFill>
                <a:latin typeface="Arial"/>
                <a:ea typeface="Arial"/>
              </a:rPr>
              <a:t>Threat and vulnerabilities are investigated against selected asset groups</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800" spc="-1" strike="noStrike">
                <a:solidFill>
                  <a:srgbClr val="000000"/>
                </a:solidFill>
                <a:uFill>
                  <a:solidFill>
                    <a:srgbClr val="ffffff"/>
                  </a:solidFill>
                </a:uFill>
                <a:latin typeface="Arial"/>
                <a:ea typeface="Arial"/>
              </a:rPr>
              <a:t>To perform and objective assessment, a quantitative evaluation is required to measure the </a:t>
            </a:r>
            <a:r>
              <a:rPr b="1" lang="en-GB" sz="1800" spc="-1" strike="noStrike">
                <a:solidFill>
                  <a:srgbClr val="000000"/>
                </a:solidFill>
                <a:uFill>
                  <a:solidFill>
                    <a:srgbClr val="ffffff"/>
                  </a:solidFill>
                </a:uFill>
                <a:latin typeface="Arial"/>
                <a:ea typeface="Arial"/>
              </a:rPr>
              <a:t>probability (likelihood) and consequences of risks</a:t>
            </a:r>
            <a:r>
              <a:rPr b="0" lang="en-GB" sz="1800" spc="-1" strike="noStrike">
                <a:solidFill>
                  <a:srgbClr val="000000"/>
                </a:solidFill>
                <a:uFill>
                  <a:solidFill>
                    <a:srgbClr val="ffffff"/>
                  </a:solidFill>
                </a:uFill>
                <a:latin typeface="Arial"/>
                <a:ea typeface="Arial"/>
              </a:rPr>
              <a:t> and considers their implications for project objectives. </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800" spc="-1" strike="noStrike">
                <a:solidFill>
                  <a:srgbClr val="000000"/>
                </a:solidFill>
                <a:uFill>
                  <a:solidFill>
                    <a:srgbClr val="ffffff"/>
                  </a:solidFill>
                </a:uFill>
                <a:latin typeface="Arial"/>
                <a:ea typeface="Arial"/>
              </a:rPr>
              <a:t>The main tools used are interviews, sensitivity analysis, probability distribution, decision trees, and simulations. </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p>
            <a:pPr>
              <a:lnSpc>
                <a:spcPct val="115000"/>
              </a:lnSpc>
              <a:spcBef>
                <a:spcPts val="1199"/>
              </a:spcBef>
            </a:pPr>
            <a:r>
              <a:rPr b="0" lang="en-GB" sz="2100" spc="-1" strike="noStrike">
                <a:solidFill>
                  <a:srgbClr val="000000"/>
                </a:solidFill>
                <a:uFill>
                  <a:solidFill>
                    <a:srgbClr val="ffffff"/>
                  </a:solidFill>
                </a:uFill>
                <a:latin typeface="Arial"/>
                <a:ea typeface="Arial"/>
              </a:rPr>
              <a:t>Example 1: Probability threshold definition</a:t>
            </a:r>
            <a:r>
              <a:rPr b="0" lang="en-GB" sz="21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pic>
        <p:nvPicPr>
          <p:cNvPr id="106" name="Google Shape;142;p28" descr=""/>
          <p:cNvPicPr/>
          <p:nvPr/>
        </p:nvPicPr>
        <p:blipFill>
          <a:blip r:embed="rId1"/>
          <a:stretch/>
        </p:blipFill>
        <p:spPr>
          <a:xfrm>
            <a:off x="152280" y="1423440"/>
            <a:ext cx="8838720" cy="17762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300" spc="-1" strike="noStrike">
                <a:solidFill>
                  <a:srgbClr val="000000"/>
                </a:solidFill>
                <a:uFill>
                  <a:solidFill>
                    <a:srgbClr val="ffffff"/>
                  </a:solidFill>
                </a:uFill>
                <a:latin typeface="Arial"/>
                <a:ea typeface="Arial"/>
              </a:rPr>
              <a:t>Risk rating</a:t>
            </a:r>
            <a:endParaRPr b="0" lang="en-GB" sz="1400" spc="-1" strike="noStrike">
              <a:solidFill>
                <a:srgbClr val="000000"/>
              </a:solidFill>
              <a:uFill>
                <a:solidFill>
                  <a:srgbClr val="ffffff"/>
                </a:solidFill>
              </a:uFill>
              <a:latin typeface="Arial"/>
            </a:endParaRPr>
          </a:p>
        </p:txBody>
      </p:sp>
      <p:pic>
        <p:nvPicPr>
          <p:cNvPr id="108" name="Google Shape;148;p29" descr=""/>
          <p:cNvPicPr/>
          <p:nvPr/>
        </p:nvPicPr>
        <p:blipFill>
          <a:blip r:embed="rId1"/>
          <a:stretch/>
        </p:blipFill>
        <p:spPr>
          <a:xfrm>
            <a:off x="209520" y="1346400"/>
            <a:ext cx="8724600" cy="32191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444960"/>
            <a:ext cx="8520120" cy="572400"/>
          </a:xfrm>
          <a:prstGeom prst="rect">
            <a:avLst/>
          </a:prstGeom>
          <a:noFill/>
          <a:ln>
            <a:noFill/>
          </a:ln>
        </p:spPr>
        <p:txBody>
          <a:bodyPr tIns="91440" bIns="91440"/>
          <a:p>
            <a:pPr>
              <a:lnSpc>
                <a:spcPct val="115000"/>
              </a:lnSpc>
              <a:spcBef>
                <a:spcPts val="1199"/>
              </a:spcBef>
              <a:spcAft>
                <a:spcPts val="1199"/>
              </a:spcAft>
            </a:pPr>
            <a:r>
              <a:rPr b="0" lang="en-GB" sz="2100" spc="-1" strike="noStrike">
                <a:solidFill>
                  <a:srgbClr val="000000"/>
                </a:solidFill>
                <a:uFill>
                  <a:solidFill>
                    <a:srgbClr val="ffffff"/>
                  </a:solidFill>
                </a:uFill>
                <a:latin typeface="Arial"/>
                <a:ea typeface="Arial"/>
              </a:rPr>
              <a:t>Example 2: Likelihood of security incidents</a:t>
            </a:r>
            <a:endParaRPr b="0" lang="en-GB" sz="1400" spc="-1" strike="noStrike">
              <a:solidFill>
                <a:srgbClr val="000000"/>
              </a:solidFill>
              <a:uFill>
                <a:solidFill>
                  <a:srgbClr val="ffffff"/>
                </a:solidFill>
              </a:uFill>
              <a:latin typeface="Arial"/>
            </a:endParaRPr>
          </a:p>
        </p:txBody>
      </p:sp>
      <p:pic>
        <p:nvPicPr>
          <p:cNvPr id="110" name="Google Shape;154;p30" descr=""/>
          <p:cNvPicPr/>
          <p:nvPr/>
        </p:nvPicPr>
        <p:blipFill>
          <a:blip r:embed="rId1"/>
          <a:stretch/>
        </p:blipFill>
        <p:spPr>
          <a:xfrm>
            <a:off x="152280" y="1170000"/>
            <a:ext cx="7981560" cy="38001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1760" y="59400"/>
            <a:ext cx="8520120" cy="572400"/>
          </a:xfrm>
          <a:prstGeom prst="rect">
            <a:avLst/>
          </a:prstGeom>
          <a:noFill/>
          <a:ln>
            <a:noFill/>
          </a:ln>
        </p:spPr>
        <p:txBody>
          <a:bodyPr tIns="91440" bIns="91440"/>
          <a:p>
            <a:pPr algn="ctr">
              <a:lnSpc>
                <a:spcPct val="115000"/>
              </a:lnSpc>
              <a:spcBef>
                <a:spcPts val="1199"/>
              </a:spcBef>
            </a:pPr>
            <a:r>
              <a:rPr b="0" lang="en-GB" sz="1500" spc="-1" strike="noStrike">
                <a:solidFill>
                  <a:srgbClr val="000000"/>
                </a:solidFill>
                <a:uFill>
                  <a:solidFill>
                    <a:srgbClr val="ffffff"/>
                  </a:solidFill>
                </a:uFill>
                <a:latin typeface="Arial"/>
                <a:ea typeface="Arial"/>
              </a:rPr>
              <a:t>Schematic representation of countermeasure types</a:t>
            </a:r>
            <a:r>
              <a:rPr b="0" lang="en-GB" sz="15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pic>
        <p:nvPicPr>
          <p:cNvPr id="112" name="Google Shape;160;p31" descr=""/>
          <p:cNvPicPr/>
          <p:nvPr/>
        </p:nvPicPr>
        <p:blipFill>
          <a:blip r:embed="rId1"/>
          <a:stretch/>
        </p:blipFill>
        <p:spPr>
          <a:xfrm>
            <a:off x="251640" y="863640"/>
            <a:ext cx="4049640" cy="3820680"/>
          </a:xfrm>
          <a:prstGeom prst="rect">
            <a:avLst/>
          </a:prstGeom>
          <a:ln>
            <a:noFill/>
          </a:ln>
        </p:spPr>
      </p:pic>
      <p:pic>
        <p:nvPicPr>
          <p:cNvPr id="113" name="Google Shape;161;p31" descr=""/>
          <p:cNvPicPr/>
          <p:nvPr/>
        </p:nvPicPr>
        <p:blipFill>
          <a:blip r:embed="rId2"/>
          <a:stretch/>
        </p:blipFill>
        <p:spPr>
          <a:xfrm>
            <a:off x="4044240" y="1879920"/>
            <a:ext cx="5038200" cy="19083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Covered in this lecture:</a:t>
            </a:r>
            <a:endParaRPr b="0" lang="en-GB" sz="1400" spc="-1" strike="noStrike">
              <a:solidFill>
                <a:srgbClr val="000000"/>
              </a:solidFill>
              <a:uFill>
                <a:solidFill>
                  <a:srgbClr val="ffffff"/>
                </a:solidFill>
              </a:u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2150" spc="-1" strike="noStrike">
                <a:solidFill>
                  <a:srgbClr val="000000"/>
                </a:solidFill>
                <a:uFill>
                  <a:solidFill>
                    <a:srgbClr val="ffffff"/>
                  </a:solidFill>
                </a:uFill>
                <a:latin typeface="Arial"/>
                <a:ea typeface="Arial"/>
              </a:rPr>
              <a:t>1. Identifying assets</a:t>
            </a:r>
            <a:endParaRPr b="0" lang="en-GB" sz="1400" spc="-1" strike="noStrike">
              <a:solidFill>
                <a:srgbClr val="000000"/>
              </a:solidFill>
              <a:uFill>
                <a:solidFill>
                  <a:srgbClr val="ffffff"/>
                </a:solidFill>
              </a:uFill>
              <a:latin typeface="Arial"/>
            </a:endParaRPr>
          </a:p>
          <a:p>
            <a:pPr>
              <a:lnSpc>
                <a:spcPct val="100000"/>
              </a:lnSpc>
            </a:pPr>
            <a:r>
              <a:rPr b="0" lang="en-GB" sz="2150" spc="-1" strike="noStrike">
                <a:solidFill>
                  <a:srgbClr val="000000"/>
                </a:solidFill>
                <a:uFill>
                  <a:solidFill>
                    <a:srgbClr val="ffffff"/>
                  </a:solidFill>
                </a:uFill>
                <a:latin typeface="Arial"/>
                <a:ea typeface="Arial"/>
              </a:rPr>
              <a:t>2. Calculation of attack likelihood </a:t>
            </a:r>
            <a:endParaRPr b="0" lang="en-GB" sz="1400" spc="-1" strike="noStrike">
              <a:solidFill>
                <a:srgbClr val="000000"/>
              </a:solidFill>
              <a:uFill>
                <a:solidFill>
                  <a:srgbClr val="ffffff"/>
                </a:solidFill>
              </a:uFill>
              <a:latin typeface="Arial"/>
            </a:endParaRPr>
          </a:p>
          <a:p>
            <a:pPr>
              <a:lnSpc>
                <a:spcPct val="100000"/>
              </a:lnSpc>
            </a:pPr>
            <a:r>
              <a:rPr b="0" lang="en-GB" sz="2150" spc="-1" strike="noStrike">
                <a:solidFill>
                  <a:srgbClr val="000000"/>
                </a:solidFill>
                <a:uFill>
                  <a:solidFill>
                    <a:srgbClr val="ffffff"/>
                  </a:solidFill>
                </a:uFill>
                <a:latin typeface="Arial"/>
                <a:ea typeface="Arial"/>
              </a:rPr>
              <a:t>3. Risk assessment: risk identification, risk analysis, risk evaluation</a:t>
            </a:r>
            <a:endParaRPr b="0" lang="en-GB" sz="1400" spc="-1" strike="noStrike">
              <a:solidFill>
                <a:srgbClr val="000000"/>
              </a:solidFill>
              <a:uFill>
                <a:solidFill>
                  <a:srgbClr val="ffffff"/>
                </a:solidFill>
              </a:uFill>
              <a:latin typeface="Arial"/>
            </a:endParaRPr>
          </a:p>
          <a:p>
            <a:pPr>
              <a:lnSpc>
                <a:spcPct val="100000"/>
              </a:lnSpc>
            </a:pPr>
            <a:r>
              <a:rPr b="0" lang="en-GB" sz="2150" spc="-1" strike="noStrike">
                <a:solidFill>
                  <a:srgbClr val="000000"/>
                </a:solidFill>
                <a:uFill>
                  <a:solidFill>
                    <a:srgbClr val="ffffff"/>
                  </a:solidFill>
                </a:uFill>
                <a:latin typeface="Arial"/>
                <a:ea typeface="Arial"/>
              </a:rPr>
              <a:t>4. Quantitative and qualitative methods</a:t>
            </a:r>
            <a:endParaRPr b="0" lang="en-GB" sz="1400" spc="-1" strike="noStrike">
              <a:solidFill>
                <a:srgbClr val="000000"/>
              </a:solidFill>
              <a:uFill>
                <a:solidFill>
                  <a:srgbClr val="ffffff"/>
                </a:solidFill>
              </a:uFill>
              <a:latin typeface="Arial"/>
            </a:endParaRPr>
          </a:p>
          <a:p>
            <a:pPr>
              <a:lnSpc>
                <a:spcPct val="100000"/>
              </a:lnSpc>
            </a:pPr>
            <a:r>
              <a:rPr b="0" lang="en-GB" sz="2150" spc="-1" strike="noStrike">
                <a:solidFill>
                  <a:srgbClr val="000000"/>
                </a:solidFill>
                <a:uFill>
                  <a:solidFill>
                    <a:srgbClr val="ffffff"/>
                  </a:solidFill>
                </a:uFill>
                <a:latin typeface="Arial"/>
                <a:ea typeface="Arial"/>
              </a:rPr>
              <a:t>5. Risk treatment options</a:t>
            </a:r>
            <a:endParaRPr b="0" lang="en-GB" sz="1400" spc="-1" strike="noStrike">
              <a:solidFill>
                <a:srgbClr val="000000"/>
              </a:solidFill>
              <a:uFill>
                <a:solidFill>
                  <a:srgbClr val="ffffff"/>
                </a:solidFill>
              </a:uFill>
              <a:latin typeface="Arial"/>
            </a:endParaRPr>
          </a:p>
          <a:p>
            <a:pPr>
              <a:lnSpc>
                <a:spcPct val="100000"/>
              </a:lnSpc>
            </a:pPr>
            <a:r>
              <a:rPr b="0" lang="en-GB" sz="2150" spc="-1" strike="noStrike">
                <a:solidFill>
                  <a:srgbClr val="000000"/>
                </a:solidFill>
                <a:uFill>
                  <a:solidFill>
                    <a:srgbClr val="ffffff"/>
                  </a:solidFill>
                </a:uFill>
                <a:latin typeface="Arial"/>
                <a:ea typeface="Arial"/>
              </a:rPr>
              <a:t>6. Risk monitoring</a:t>
            </a:r>
            <a:endParaRPr b="0" lang="en-GB"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147600"/>
            <a:ext cx="8520120" cy="572400"/>
          </a:xfrm>
          <a:prstGeom prst="rect">
            <a:avLst/>
          </a:prstGeom>
          <a:noFill/>
          <a:ln>
            <a:noFill/>
          </a:ln>
        </p:spPr>
        <p:txBody>
          <a:bodyPr tIns="91440" bIns="91440"/>
          <a:p>
            <a:pPr>
              <a:lnSpc>
                <a:spcPct val="115000"/>
              </a:lnSpc>
            </a:pPr>
            <a:r>
              <a:rPr b="1" lang="en-GB" sz="2150" spc="-1" strike="noStrike">
                <a:solidFill>
                  <a:srgbClr val="000000"/>
                </a:solidFill>
                <a:uFill>
                  <a:solidFill>
                    <a:srgbClr val="ffffff"/>
                  </a:solidFill>
                </a:uFill>
                <a:latin typeface="Arial"/>
                <a:ea typeface="Arial"/>
              </a:rPr>
              <a:t>3. Risk assessment</a:t>
            </a:r>
            <a:endParaRPr b="0" lang="en-GB" sz="1400" spc="-1" strike="noStrike">
              <a:solidFill>
                <a:srgbClr val="000000"/>
              </a:solidFill>
              <a:uFill>
                <a:solidFill>
                  <a:srgbClr val="ffffff"/>
                </a:solidFill>
              </a:uFill>
              <a:latin typeface="Arial"/>
            </a:endParaRPr>
          </a:p>
        </p:txBody>
      </p:sp>
      <p:sp>
        <p:nvSpPr>
          <p:cNvPr id="115" name="TextShape 2"/>
          <p:cNvSpPr txBox="1"/>
          <p:nvPr/>
        </p:nvSpPr>
        <p:spPr>
          <a:xfrm>
            <a:off x="311760" y="522000"/>
            <a:ext cx="8520120" cy="3894120"/>
          </a:xfrm>
          <a:prstGeom prst="rect">
            <a:avLst/>
          </a:prstGeom>
          <a:noFill/>
          <a:ln>
            <a:noFill/>
          </a:ln>
        </p:spPr>
        <p:txBody>
          <a:bodyPr tIns="91440" bIns="91440"/>
          <a:p>
            <a:pPr marL="457200" indent="-228240">
              <a:lnSpc>
                <a:spcPct val="100000"/>
              </a:lnSpc>
              <a:spcBef>
                <a:spcPts val="1199"/>
              </a:spcBef>
            </a:pPr>
            <a:r>
              <a:rPr b="0" lang="en-GB" sz="2000" spc="-1" strike="noStrike">
                <a:solidFill>
                  <a:srgbClr val="1a1a1a"/>
                </a:solidFill>
                <a:uFill>
                  <a:solidFill>
                    <a:srgbClr val="ffffff"/>
                  </a:solidFill>
                </a:uFill>
                <a:latin typeface="Roboto"/>
                <a:ea typeface="Roboto"/>
              </a:rPr>
              <a:t>The following activities are involved in the risk assessment:</a:t>
            </a:r>
            <a:endParaRPr b="0" lang="en-GB" sz="1400" spc="-1" strike="noStrike">
              <a:solidFill>
                <a:srgbClr val="000000"/>
              </a:solidFill>
              <a:uFill>
                <a:solidFill>
                  <a:srgbClr val="ffffff"/>
                </a:solidFill>
              </a:uFill>
              <a:latin typeface="Arial"/>
            </a:endParaRPr>
          </a:p>
          <a:p>
            <a:pPr lvl="1" marL="914400" indent="-361440">
              <a:lnSpc>
                <a:spcPct val="100000"/>
              </a:lnSpc>
              <a:buClr>
                <a:srgbClr val="000000"/>
              </a:buClr>
              <a:buFont typeface="Roboto"/>
              <a:buChar char="●"/>
            </a:pPr>
            <a:r>
              <a:rPr b="0" lang="en-GB" sz="2000" spc="-1" strike="noStrike">
                <a:solidFill>
                  <a:srgbClr val="1a1a1a"/>
                </a:solidFill>
                <a:uFill>
                  <a:solidFill>
                    <a:srgbClr val="ffffff"/>
                  </a:solidFill>
                </a:uFill>
                <a:latin typeface="Roboto"/>
                <a:ea typeface="Roboto"/>
              </a:rPr>
              <a:t>Risk identification</a:t>
            </a:r>
            <a:endParaRPr b="0" lang="en-GB" sz="1400" spc="-1" strike="noStrike">
              <a:solidFill>
                <a:srgbClr val="000000"/>
              </a:solidFill>
              <a:uFill>
                <a:solidFill>
                  <a:srgbClr val="ffffff"/>
                </a:solidFill>
              </a:uFill>
              <a:latin typeface="Arial"/>
            </a:endParaRPr>
          </a:p>
          <a:p>
            <a:pPr lvl="1" marL="914400" indent="-361440">
              <a:lnSpc>
                <a:spcPct val="100000"/>
              </a:lnSpc>
              <a:buClr>
                <a:srgbClr val="000000"/>
              </a:buClr>
              <a:buFont typeface="Roboto"/>
              <a:buChar char="●"/>
            </a:pPr>
            <a:r>
              <a:rPr b="0" lang="en-GB" sz="2000" spc="-1" strike="noStrike">
                <a:solidFill>
                  <a:srgbClr val="1a1a1a"/>
                </a:solidFill>
                <a:uFill>
                  <a:solidFill>
                    <a:srgbClr val="ffffff"/>
                  </a:solidFill>
                </a:uFill>
                <a:latin typeface="Roboto"/>
                <a:ea typeface="Roboto"/>
              </a:rPr>
              <a:t>Risk analysis</a:t>
            </a:r>
            <a:endParaRPr b="0" lang="en-GB" sz="1400" spc="-1" strike="noStrike">
              <a:solidFill>
                <a:srgbClr val="000000"/>
              </a:solidFill>
              <a:uFill>
                <a:solidFill>
                  <a:srgbClr val="ffffff"/>
                </a:solidFill>
              </a:uFill>
              <a:latin typeface="Arial"/>
            </a:endParaRPr>
          </a:p>
          <a:p>
            <a:pPr lvl="1" marL="914400" indent="-361440">
              <a:lnSpc>
                <a:spcPct val="100000"/>
              </a:lnSpc>
              <a:buClr>
                <a:srgbClr val="000000"/>
              </a:buClr>
              <a:buFont typeface="Roboto"/>
              <a:buChar char="●"/>
            </a:pPr>
            <a:r>
              <a:rPr b="0" lang="en-GB" sz="2000" spc="-1" strike="noStrike">
                <a:solidFill>
                  <a:srgbClr val="1a1a1a"/>
                </a:solidFill>
                <a:uFill>
                  <a:solidFill>
                    <a:srgbClr val="ffffff"/>
                  </a:solidFill>
                </a:uFill>
                <a:latin typeface="Roboto"/>
                <a:ea typeface="Roboto"/>
              </a:rPr>
              <a:t>Risk evaluation</a:t>
            </a:r>
            <a:endParaRPr b="0" lang="en-GB" sz="14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11760" y="444960"/>
            <a:ext cx="8520120" cy="572400"/>
          </a:xfrm>
          <a:prstGeom prst="rect">
            <a:avLst/>
          </a:prstGeom>
          <a:noFill/>
          <a:ln w="9360">
            <a:solidFill>
              <a:srgbClr val="000000"/>
            </a:solidFill>
            <a:round/>
          </a:ln>
        </p:spPr>
        <p:txBody>
          <a:bodyPr tIns="91440" bIns="91440"/>
          <a:p>
            <a:pPr>
              <a:lnSpc>
                <a:spcPct val="115000"/>
              </a:lnSpc>
            </a:pPr>
            <a:r>
              <a:rPr b="0" lang="en-GB" sz="2650" spc="-1" strike="noStrike">
                <a:solidFill>
                  <a:srgbClr val="000000"/>
                </a:solidFill>
                <a:uFill>
                  <a:solidFill>
                    <a:srgbClr val="ffffff"/>
                  </a:solidFill>
                </a:uFill>
                <a:latin typeface="Arial"/>
                <a:ea typeface="Arial"/>
              </a:rPr>
              <a:t>Risk Identification</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17" name="TextShape 2"/>
          <p:cNvSpPr txBox="1"/>
          <p:nvPr/>
        </p:nvSpPr>
        <p:spPr>
          <a:xfrm>
            <a:off x="311760" y="1152360"/>
            <a:ext cx="8520120" cy="3416040"/>
          </a:xfrm>
          <a:prstGeom prst="rect">
            <a:avLst/>
          </a:prstGeom>
          <a:noFill/>
          <a:ln>
            <a:noFill/>
          </a:ln>
        </p:spPr>
        <p:txBody>
          <a:bodyPr tIns="91440" bIns="91440"/>
          <a:p>
            <a:pPr>
              <a:lnSpc>
                <a:spcPct val="100000"/>
              </a:lnSpc>
              <a:spcBef>
                <a:spcPts val="901"/>
              </a:spcBef>
            </a:pPr>
            <a:r>
              <a:rPr b="0" lang="en-GB" sz="1800" spc="-1" strike="noStrike">
                <a:solidFill>
                  <a:srgbClr val="000000"/>
                </a:solidFill>
                <a:uFill>
                  <a:solidFill>
                    <a:srgbClr val="ffffff"/>
                  </a:solidFill>
                </a:uFill>
                <a:latin typeface="Arial"/>
                <a:ea typeface="Arial"/>
              </a:rPr>
              <a:t>The steps to risk identification are:</a:t>
            </a:r>
            <a:endParaRPr b="0" lang="en-GB" sz="1400" spc="-1" strike="noStrike">
              <a:solidFill>
                <a:srgbClr val="000000"/>
              </a:solidFill>
              <a:uFill>
                <a:solidFill>
                  <a:srgbClr val="ffffff"/>
                </a:solidFill>
              </a:uFill>
              <a:latin typeface="Arial"/>
            </a:endParaRPr>
          </a:p>
          <a:p>
            <a:pPr marL="457200" indent="-342720">
              <a:lnSpc>
                <a:spcPct val="100000"/>
              </a:lnSpc>
              <a:spcBef>
                <a:spcPts val="201"/>
              </a:spcBef>
              <a:buClr>
                <a:srgbClr val="000000"/>
              </a:buClr>
              <a:buFont typeface="Arial"/>
              <a:buChar char="●"/>
            </a:pPr>
            <a:r>
              <a:rPr b="0" lang="en-GB" sz="1800" spc="-1" strike="noStrike">
                <a:solidFill>
                  <a:srgbClr val="000000"/>
                </a:solidFill>
                <a:uFill>
                  <a:solidFill>
                    <a:srgbClr val="ffffff"/>
                  </a:solidFill>
                </a:uFill>
                <a:latin typeface="Arial"/>
                <a:ea typeface="Arial"/>
              </a:rPr>
              <a:t>Identify your organization’s information assets</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Classify and categorize said assets into useful groups</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Rank assets necessity to the organization </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To the right is a simplified example of how a company may identify risks</a:t>
            </a:r>
            <a:endParaRPr b="0" lang="en-GB" sz="14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Google Shape;178;p34" descr=""/>
          <p:cNvPicPr/>
          <p:nvPr/>
        </p:nvPicPr>
        <p:blipFill>
          <a:blip r:embed="rId1"/>
          <a:stretch/>
        </p:blipFill>
        <p:spPr>
          <a:xfrm>
            <a:off x="1980720" y="151560"/>
            <a:ext cx="5707800" cy="48384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572400"/>
          </a:xfrm>
          <a:prstGeom prst="rect">
            <a:avLst/>
          </a:prstGeom>
          <a:noFill/>
          <a:ln>
            <a:noFill/>
          </a:ln>
        </p:spPr>
        <p:txBody>
          <a:bodyPr tIns="91440" bIns="91440"/>
          <a:p>
            <a:pPr>
              <a:lnSpc>
                <a:spcPct val="115000"/>
              </a:lnSpc>
            </a:pPr>
            <a:r>
              <a:rPr b="0" lang="en-GB" sz="2650" spc="-1" strike="noStrike">
                <a:solidFill>
                  <a:srgbClr val="000000"/>
                </a:solidFill>
                <a:uFill>
                  <a:solidFill>
                    <a:srgbClr val="ffffff"/>
                  </a:solidFill>
                </a:uFill>
                <a:latin typeface="Arial"/>
                <a:ea typeface="Arial"/>
              </a:rPr>
              <a:t>Risk Identification</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20" name="TextShape 2"/>
          <p:cNvSpPr txBox="1"/>
          <p:nvPr/>
        </p:nvSpPr>
        <p:spPr>
          <a:xfrm>
            <a:off x="311760" y="1152360"/>
            <a:ext cx="8520120" cy="3416040"/>
          </a:xfrm>
          <a:prstGeom prst="rect">
            <a:avLst/>
          </a:prstGeom>
          <a:noFill/>
          <a:ln>
            <a:noFill/>
          </a:ln>
        </p:spPr>
        <p:txBody>
          <a:bodyPr tIns="91440" bIns="91440"/>
          <a:p>
            <a:pPr marL="457200" indent="-323640">
              <a:lnSpc>
                <a:spcPct val="100000"/>
              </a:lnSpc>
              <a:spcBef>
                <a:spcPts val="1199"/>
              </a:spcBef>
              <a:buClr>
                <a:srgbClr val="000000"/>
              </a:buClr>
              <a:buFont typeface="Roboto"/>
              <a:buChar char="●"/>
            </a:pPr>
            <a:r>
              <a:rPr b="0" lang="en-GB" sz="1400" spc="-1" strike="noStrike">
                <a:solidFill>
                  <a:srgbClr val="1a1a1a"/>
                </a:solidFill>
                <a:uFill>
                  <a:solidFill>
                    <a:srgbClr val="ffffff"/>
                  </a:solidFill>
                </a:uFill>
                <a:latin typeface="Roboto"/>
                <a:ea typeface="Roboto"/>
              </a:rPr>
              <a:t>Identification of assets – including more than just hardware and software</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Roboto"/>
              <a:buChar char="●"/>
            </a:pPr>
            <a:r>
              <a:rPr b="0" lang="en-GB" sz="1400" spc="-1" strike="noStrike">
                <a:solidFill>
                  <a:srgbClr val="1a1a1a"/>
                </a:solidFill>
                <a:uFill>
                  <a:solidFill>
                    <a:srgbClr val="ffffff"/>
                  </a:solidFill>
                </a:uFill>
                <a:latin typeface="Roboto"/>
                <a:ea typeface="Roboto"/>
              </a:rPr>
              <a:t>Identification of threats – probable to be of natural or human origin, and could be accidental or deliberate.</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Roboto"/>
              <a:buChar char="●"/>
            </a:pPr>
            <a:r>
              <a:rPr b="0" lang="en-GB" sz="1400" spc="-1" strike="noStrike">
                <a:solidFill>
                  <a:srgbClr val="1a1a1a"/>
                </a:solidFill>
                <a:uFill>
                  <a:solidFill>
                    <a:srgbClr val="ffffff"/>
                  </a:solidFill>
                </a:uFill>
                <a:latin typeface="Roboto"/>
                <a:ea typeface="Roboto"/>
              </a:rPr>
              <a:t>Identification of existing controls – a list of controls can be found in ISO/IEC 27001</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Roboto"/>
              <a:buChar char="●"/>
            </a:pPr>
            <a:r>
              <a:rPr b="0" lang="en-GB" sz="1400" spc="-1" strike="noStrike">
                <a:solidFill>
                  <a:srgbClr val="1a1a1a"/>
                </a:solidFill>
                <a:uFill>
                  <a:solidFill>
                    <a:srgbClr val="ffffff"/>
                  </a:solidFill>
                </a:uFill>
                <a:latin typeface="Roboto"/>
                <a:ea typeface="Roboto"/>
              </a:rPr>
              <a:t>Identification of vulnerabilities – probable to exist in the organization, processes and procedures,</a:t>
            </a:r>
            <a:r>
              <a:rPr b="0" lang="en-GB" sz="1400" spc="-1" strike="noStrike">
                <a:solidFill>
                  <a:srgbClr val="1a1a1a"/>
                </a:solidFill>
                <a:uFill>
                  <a:solidFill>
                    <a:srgbClr val="ffffff"/>
                  </a:solidFill>
                </a:uFill>
                <a:latin typeface="Roboto"/>
                <a:ea typeface="Roboto"/>
              </a:rPr>
              <a:t>
</a:t>
            </a:r>
            <a:r>
              <a:rPr b="0" lang="en-GB" sz="1400" spc="-1" strike="noStrike">
                <a:solidFill>
                  <a:srgbClr val="1a1a1a"/>
                </a:solidFill>
                <a:uFill>
                  <a:solidFill>
                    <a:srgbClr val="ffffff"/>
                  </a:solidFill>
                </a:uFill>
                <a:latin typeface="Roboto"/>
                <a:ea typeface="Roboto"/>
              </a:rPr>
              <a:t>management routines, personnel, physical environment, information system configuration, hardware,</a:t>
            </a:r>
            <a:r>
              <a:rPr b="0" lang="en-GB" sz="1400" spc="-1" strike="noStrike">
                <a:solidFill>
                  <a:srgbClr val="1a1a1a"/>
                </a:solidFill>
                <a:uFill>
                  <a:solidFill>
                    <a:srgbClr val="ffffff"/>
                  </a:solidFill>
                </a:uFill>
                <a:latin typeface="Roboto"/>
                <a:ea typeface="Roboto"/>
              </a:rPr>
              <a:t>
</a:t>
            </a:r>
            <a:r>
              <a:rPr b="0" lang="en-GB" sz="1400" spc="-1" strike="noStrike">
                <a:solidFill>
                  <a:srgbClr val="1a1a1a"/>
                </a:solidFill>
                <a:uFill>
                  <a:solidFill>
                    <a:srgbClr val="ffffff"/>
                  </a:solidFill>
                </a:uFill>
                <a:latin typeface="Roboto"/>
                <a:ea typeface="Roboto"/>
              </a:rPr>
              <a:t>software or communications equipment, dependence on external parties</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Roboto"/>
              <a:buChar char="●"/>
            </a:pPr>
            <a:r>
              <a:rPr b="0" lang="en-GB" sz="1400" spc="-1" strike="noStrike">
                <a:solidFill>
                  <a:srgbClr val="1a1a1a"/>
                </a:solidFill>
                <a:uFill>
                  <a:solidFill>
                    <a:srgbClr val="ffffff"/>
                  </a:solidFill>
                </a:uFill>
                <a:latin typeface="Roboto"/>
                <a:ea typeface="Roboto"/>
              </a:rPr>
              <a:t>Identification of consequences – possible to be manifested as a loss of effectiveness, adverse operating</a:t>
            </a:r>
            <a:r>
              <a:rPr b="0" lang="en-GB" sz="1400" spc="-1" strike="noStrike">
                <a:solidFill>
                  <a:srgbClr val="1a1a1a"/>
                </a:solidFill>
                <a:uFill>
                  <a:solidFill>
                    <a:srgbClr val="ffffff"/>
                  </a:solidFill>
                </a:uFill>
                <a:latin typeface="Roboto"/>
                <a:ea typeface="Roboto"/>
              </a:rPr>
              <a:t>
</a:t>
            </a:r>
            <a:r>
              <a:rPr b="0" lang="en-GB" sz="1400" spc="-1" strike="noStrike">
                <a:solidFill>
                  <a:srgbClr val="1a1a1a"/>
                </a:solidFill>
                <a:uFill>
                  <a:solidFill>
                    <a:srgbClr val="ffffff"/>
                  </a:solidFill>
                </a:uFill>
                <a:latin typeface="Roboto"/>
                <a:ea typeface="Roboto"/>
              </a:rPr>
              <a:t>conditions, loss of business, reputation, damage, etc.</a:t>
            </a:r>
            <a:endParaRPr b="0" lang="en-GB" sz="14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Risk analysis</a:t>
            </a:r>
            <a:endParaRPr b="0" lang="en-GB" sz="1400" spc="-1" strike="noStrike">
              <a:solidFill>
                <a:srgbClr val="000000"/>
              </a:solidFill>
              <a:uFill>
                <a:solidFill>
                  <a:srgbClr val="ffffff"/>
                </a:solidFill>
              </a:uFill>
              <a:latin typeface="Arial"/>
            </a:endParaRPr>
          </a:p>
        </p:txBody>
      </p:sp>
      <p:sp>
        <p:nvSpPr>
          <p:cNvPr id="122" name="TextShape 2"/>
          <p:cNvSpPr txBox="1"/>
          <p:nvPr/>
        </p:nvSpPr>
        <p:spPr>
          <a:xfrm>
            <a:off x="311760" y="1152360"/>
            <a:ext cx="8520120" cy="3416040"/>
          </a:xfrm>
          <a:prstGeom prst="rect">
            <a:avLst/>
          </a:prstGeom>
          <a:noFill/>
          <a:ln>
            <a:noFill/>
          </a:ln>
        </p:spPr>
        <p:txBody>
          <a:bodyPr tIns="91440" bIns="91440"/>
          <a:p>
            <a:pPr>
              <a:lnSpc>
                <a:spcPct val="100000"/>
              </a:lnSpc>
              <a:spcBef>
                <a:spcPts val="1199"/>
              </a:spcBef>
            </a:pPr>
            <a:r>
              <a:rPr b="0" lang="en-GB" sz="1600" spc="-1" strike="noStrike">
                <a:solidFill>
                  <a:srgbClr val="1a1a1a"/>
                </a:solidFill>
                <a:uFill>
                  <a:solidFill>
                    <a:srgbClr val="ffffff"/>
                  </a:solidFill>
                </a:uFill>
                <a:latin typeface="Roboto"/>
                <a:ea typeface="Roboto"/>
              </a:rPr>
              <a:t>Risk analysis is divided into three important sections:</a:t>
            </a:r>
            <a:endParaRPr b="0" lang="en-GB" sz="1400" spc="-1" strike="noStrike">
              <a:solidFill>
                <a:srgbClr val="000000"/>
              </a:solidFill>
              <a:uFill>
                <a:solidFill>
                  <a:srgbClr val="ffffff"/>
                </a:solidFill>
              </a:uFill>
              <a:latin typeface="Arial"/>
            </a:endParaRPr>
          </a:p>
          <a:p>
            <a:pPr marL="457200" indent="-336240">
              <a:lnSpc>
                <a:spcPct val="100000"/>
              </a:lnSpc>
              <a:spcBef>
                <a:spcPts val="1199"/>
              </a:spcBef>
              <a:buClr>
                <a:srgbClr val="000000"/>
              </a:buClr>
              <a:buFont typeface="Roboto"/>
              <a:buChar char="●"/>
            </a:pPr>
            <a:r>
              <a:rPr b="0" lang="en-GB" sz="1600" spc="-1" strike="noStrike">
                <a:solidFill>
                  <a:srgbClr val="1a1a1a"/>
                </a:solidFill>
                <a:uFill>
                  <a:solidFill>
                    <a:srgbClr val="ffffff"/>
                  </a:solidFill>
                </a:uFill>
                <a:latin typeface="Roboto"/>
                <a:ea typeface="Roboto"/>
              </a:rPr>
              <a:t>Risk analysis methodologies – can be divided into qualitative and quantitative.</a:t>
            </a:r>
            <a:endParaRPr b="0" lang="en-GB" sz="1400" spc="-1" strike="noStrike">
              <a:solidFill>
                <a:srgbClr val="000000"/>
              </a:solidFill>
              <a:uFill>
                <a:solidFill>
                  <a:srgbClr val="ffffff"/>
                </a:solidFill>
              </a:uFill>
              <a:latin typeface="Arial"/>
            </a:endParaRPr>
          </a:p>
          <a:p>
            <a:pPr marL="457200" indent="-336240">
              <a:lnSpc>
                <a:spcPct val="100000"/>
              </a:lnSpc>
              <a:buClr>
                <a:srgbClr val="000000"/>
              </a:buClr>
              <a:buFont typeface="Roboto"/>
              <a:buChar char="●"/>
            </a:pPr>
            <a:r>
              <a:rPr b="0" lang="en-GB" sz="1600" spc="-1" strike="noStrike">
                <a:solidFill>
                  <a:srgbClr val="1a1a1a"/>
                </a:solidFill>
                <a:uFill>
                  <a:solidFill>
                    <a:srgbClr val="ffffff"/>
                  </a:solidFill>
                </a:uFill>
                <a:latin typeface="Roboto"/>
                <a:ea typeface="Roboto"/>
              </a:rPr>
              <a:t>Assessment of consequences – heavily reliant on asset valuation.</a:t>
            </a:r>
            <a:endParaRPr b="0" lang="en-GB" sz="1400" spc="-1" strike="noStrike">
              <a:solidFill>
                <a:srgbClr val="000000"/>
              </a:solidFill>
              <a:uFill>
                <a:solidFill>
                  <a:srgbClr val="ffffff"/>
                </a:solidFill>
              </a:uFill>
              <a:latin typeface="Arial"/>
            </a:endParaRPr>
          </a:p>
          <a:p>
            <a:pPr marL="457200" indent="-336240">
              <a:lnSpc>
                <a:spcPct val="100000"/>
              </a:lnSpc>
              <a:buClr>
                <a:srgbClr val="000000"/>
              </a:buClr>
              <a:buFont typeface="Roboto"/>
              <a:buChar char="●"/>
            </a:pPr>
            <a:r>
              <a:rPr b="0" lang="en-GB" sz="1600" spc="-1" strike="noStrike">
                <a:solidFill>
                  <a:srgbClr val="1a1a1a"/>
                </a:solidFill>
                <a:uFill>
                  <a:solidFill>
                    <a:srgbClr val="ffffff"/>
                  </a:solidFill>
                </a:uFill>
                <a:latin typeface="Roboto"/>
                <a:ea typeface="Roboto"/>
              </a:rPr>
              <a:t>Assessment of incident likelihood – takes into account how often the threats occur, and how easily the</a:t>
            </a:r>
            <a:r>
              <a:rPr b="0" lang="en-GB" sz="1600" spc="-1" strike="noStrike">
                <a:solidFill>
                  <a:srgbClr val="1a1a1a"/>
                </a:solidFill>
                <a:uFill>
                  <a:solidFill>
                    <a:srgbClr val="ffffff"/>
                  </a:solidFill>
                </a:uFill>
                <a:latin typeface="Roboto"/>
                <a:ea typeface="Roboto"/>
              </a:rPr>
              <a:t>
</a:t>
            </a:r>
            <a:r>
              <a:rPr b="0" lang="en-GB" sz="1600" spc="-1" strike="noStrike">
                <a:solidFill>
                  <a:srgbClr val="1a1a1a"/>
                </a:solidFill>
                <a:uFill>
                  <a:solidFill>
                    <a:srgbClr val="ffffff"/>
                  </a:solidFill>
                </a:uFill>
                <a:latin typeface="Roboto"/>
                <a:ea typeface="Roboto"/>
              </a:rPr>
              <a:t>vulnerabilities may be exploited.</a:t>
            </a:r>
            <a:endParaRPr b="0" lang="en-GB" sz="1400" spc="-1" strike="noStrike">
              <a:solidFill>
                <a:srgbClr val="000000"/>
              </a:solidFill>
              <a:uFill>
                <a:solidFill>
                  <a:srgbClr val="ffffff"/>
                </a:solidFill>
              </a:uFill>
              <a:latin typeface="Arial"/>
            </a:endParaRPr>
          </a:p>
          <a:p>
            <a:pPr marL="457200">
              <a:lnSpc>
                <a:spcPct val="100000"/>
              </a:lnSpc>
              <a:spcBef>
                <a:spcPts val="1199"/>
              </a:spcBef>
            </a:pPr>
            <a:r>
              <a:rPr b="0" lang="en-GB" sz="1600" spc="-1" strike="noStrike">
                <a:solidFill>
                  <a:srgbClr val="1a1a1a"/>
                </a:solidFill>
                <a:uFill>
                  <a:solidFill>
                    <a:srgbClr val="ffffff"/>
                  </a:solidFill>
                </a:uFill>
                <a:latin typeface="Roboto"/>
                <a:ea typeface="Roboto"/>
              </a:rPr>
              <a:t>Level of risk determination – outputs a list of risks with values levels assigned.</a:t>
            </a:r>
            <a:endParaRPr b="0" lang="en-GB" sz="1400" spc="-1" strike="noStrike">
              <a:solidFill>
                <a:srgbClr val="000000"/>
              </a:solidFill>
              <a:uFill>
                <a:solidFill>
                  <a:srgbClr val="ffffff"/>
                </a:solidFill>
              </a:uFill>
              <a:latin typeface="Arial"/>
            </a:endParaRPr>
          </a:p>
          <a:p>
            <a:pPr>
              <a:lnSpc>
                <a:spcPct val="100000"/>
              </a:lnSpc>
              <a:spcBef>
                <a:spcPts val="1199"/>
              </a:spcBef>
            </a:pP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Risk evaluation</a:t>
            </a:r>
            <a:endParaRPr b="0" lang="en-GB" sz="1400" spc="-1" strike="noStrike">
              <a:solidFill>
                <a:srgbClr val="000000"/>
              </a:solidFill>
              <a:uFill>
                <a:solidFill>
                  <a:srgbClr val="ffffff"/>
                </a:solidFill>
              </a:uFill>
              <a:latin typeface="Arial"/>
            </a:endParaRPr>
          </a:p>
        </p:txBody>
      </p:sp>
      <p:sp>
        <p:nvSpPr>
          <p:cNvPr id="124" name="TextShape 2"/>
          <p:cNvSpPr txBox="1"/>
          <p:nvPr/>
        </p:nvSpPr>
        <p:spPr>
          <a:xfrm>
            <a:off x="311760" y="1152360"/>
            <a:ext cx="8520120" cy="3416040"/>
          </a:xfrm>
          <a:prstGeom prst="rect">
            <a:avLst/>
          </a:prstGeom>
          <a:noFill/>
          <a:ln>
            <a:noFill/>
          </a:ln>
        </p:spPr>
        <p:txBody>
          <a:bodyPr tIns="91440" bIns="91440"/>
          <a:p>
            <a:pPr marL="457200" indent="-228240">
              <a:lnSpc>
                <a:spcPct val="100000"/>
              </a:lnSpc>
              <a:spcBef>
                <a:spcPts val="1199"/>
              </a:spcBef>
            </a:pPr>
            <a:r>
              <a:rPr b="0" lang="en-GB" sz="1900" spc="-1" strike="noStrike">
                <a:solidFill>
                  <a:srgbClr val="1a1a1a"/>
                </a:solidFill>
                <a:uFill>
                  <a:solidFill>
                    <a:srgbClr val="ffffff"/>
                  </a:solidFill>
                </a:uFill>
                <a:latin typeface="Roboto"/>
                <a:ea typeface="Roboto"/>
              </a:rPr>
              <a:t>Taking into the consideration the new understandings obtained from the risk analysis, risk evaluation also involves the decisions which need to be taken in cases when an activity should be taken or not, or what are the priorities for risk treatment, considering the estimated levels of risk.</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150" spc="-1" strike="noStrike">
                <a:solidFill>
                  <a:srgbClr val="000000"/>
                </a:solidFill>
                <a:uFill>
                  <a:solidFill>
                    <a:srgbClr val="ffffff"/>
                  </a:solidFill>
                </a:uFill>
                <a:latin typeface="Arial"/>
                <a:ea typeface="Arial"/>
              </a:rPr>
              <a:t>4. Quantitative and qualitative methods of risk assessment</a:t>
            </a:r>
            <a:endParaRPr b="0" lang="en-GB" sz="1400" spc="-1" strike="noStrike">
              <a:solidFill>
                <a:srgbClr val="000000"/>
              </a:solidFill>
              <a:uFill>
                <a:solidFill>
                  <a:srgbClr val="ffffff"/>
                </a:solidFill>
              </a:uFill>
              <a:latin typeface="Arial"/>
            </a:endParaRPr>
          </a:p>
        </p:txBody>
      </p:sp>
      <p:sp>
        <p:nvSpPr>
          <p:cNvPr id="126"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1500" spc="-1" strike="noStrike">
                <a:solidFill>
                  <a:srgbClr val="24232a"/>
                </a:solidFill>
                <a:uFill>
                  <a:solidFill>
                    <a:srgbClr val="ffffff"/>
                  </a:solidFill>
                </a:uFill>
                <a:latin typeface="Arial"/>
                <a:ea typeface="Arial"/>
              </a:rPr>
              <a:t>Qualitative risk analysis</a:t>
            </a:r>
            <a:r>
              <a:rPr b="0" lang="en-GB" sz="1500" spc="-1" strike="noStrike">
                <a:solidFill>
                  <a:srgbClr val="24232a"/>
                </a:solidFill>
                <a:uFill>
                  <a:solidFill>
                    <a:srgbClr val="ffffff"/>
                  </a:solidFill>
                </a:uFill>
                <a:latin typeface="Arial"/>
                <a:ea typeface="Arial"/>
              </a:rPr>
              <a:t> focuses on identifying risks to measure both the likelihood of a specific risk event occurring during the project life cycle and the impact it will have on the overall schedule should it hit. The goal being to determine severity. Results are then recorded in a </a:t>
            </a:r>
            <a:r>
              <a:rPr b="1" lang="en-GB" sz="1500" spc="-1" strike="noStrike">
                <a:solidFill>
                  <a:srgbClr val="24232a"/>
                </a:solidFill>
                <a:uFill>
                  <a:solidFill>
                    <a:srgbClr val="ffffff"/>
                  </a:solidFill>
                </a:uFill>
                <a:latin typeface="Arial"/>
                <a:ea typeface="Arial"/>
              </a:rPr>
              <a:t>risk assessment matrix</a:t>
            </a:r>
            <a:r>
              <a:rPr b="0" lang="en-GB" sz="1500" spc="-1" strike="noStrike">
                <a:solidFill>
                  <a:srgbClr val="24232a"/>
                </a:solidFill>
                <a:uFill>
                  <a:solidFill>
                    <a:srgbClr val="ffffff"/>
                  </a:solidFill>
                </a:uFill>
                <a:latin typeface="Arial"/>
                <a:ea typeface="Arial"/>
              </a:rPr>
              <a:t> (or any other form of intuitive graphical report) in order to communicate outstanding hazards to stakeholders.</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pPr>
            <a:r>
              <a:rPr b="1" lang="en-GB" sz="1500" spc="-1" strike="noStrike">
                <a:solidFill>
                  <a:srgbClr val="24232a"/>
                </a:solidFill>
                <a:uFill>
                  <a:solidFill>
                    <a:srgbClr val="ffffff"/>
                  </a:solidFill>
                </a:uFill>
                <a:latin typeface="Arial"/>
                <a:ea typeface="Arial"/>
              </a:rPr>
              <a:t>Quantitative risk</a:t>
            </a:r>
            <a:r>
              <a:rPr b="0" lang="en-GB" sz="1500" spc="-1" strike="noStrike">
                <a:solidFill>
                  <a:srgbClr val="24232a"/>
                </a:solidFill>
                <a:uFill>
                  <a:solidFill>
                    <a:srgbClr val="ffffff"/>
                  </a:solidFill>
                </a:uFill>
                <a:latin typeface="Arial"/>
                <a:ea typeface="Arial"/>
              </a:rPr>
              <a:t> analysis uses verifiable data to analyse the effects of risk in terms of cost overruns, scope, resource consumption, and schedule delays. Ultimately, the purpose is the same; the difference is that it takes a more scientific, data-intensive approach.</a:t>
            </a:r>
            <a:endParaRPr b="0" lang="en-GB" sz="1400" spc="-1" strike="noStrike">
              <a:solidFill>
                <a:srgbClr val="000000"/>
              </a:solidFill>
              <a:uFill>
                <a:solidFill>
                  <a:srgbClr val="ffffff"/>
                </a:solidFill>
              </a:uFill>
              <a:latin typeface="Arial"/>
            </a:endParaRPr>
          </a:p>
          <a:p>
            <a:pPr>
              <a:lnSpc>
                <a:spcPct val="94000"/>
              </a:lnSpc>
              <a:spcBef>
                <a:spcPts val="799"/>
              </a:spcBef>
              <a:spcAft>
                <a:spcPts val="799"/>
              </a:spcAft>
            </a:pPr>
            <a:r>
              <a:rPr b="1" lang="en-GB" sz="1500" spc="-1" strike="noStrike">
                <a:solidFill>
                  <a:srgbClr val="24232a"/>
                </a:solidFill>
                <a:uFill>
                  <a:solidFill>
                    <a:srgbClr val="ffffff"/>
                  </a:solidFill>
                </a:uFill>
                <a:latin typeface="Arial"/>
                <a:ea typeface="Arial"/>
              </a:rPr>
              <a:t>Quantitative risk </a:t>
            </a:r>
            <a:r>
              <a:rPr b="0" lang="en-GB" sz="1500" spc="-1" strike="noStrike">
                <a:solidFill>
                  <a:srgbClr val="24232a"/>
                </a:solidFill>
                <a:uFill>
                  <a:solidFill>
                    <a:srgbClr val="ffffff"/>
                  </a:solidFill>
                </a:uFill>
                <a:latin typeface="Arial"/>
                <a:ea typeface="Arial"/>
              </a:rPr>
              <a:t>analysis assigns a numerical value to extant risks — risk A has a 40% chance of occurring, based on quantifiable data</a:t>
            </a:r>
            <a:endParaRPr b="0" lang="en-GB" sz="14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2320200" cy="2396520"/>
          </a:xfrm>
          <a:prstGeom prst="rect">
            <a:avLst/>
          </a:prstGeom>
          <a:noFill/>
          <a:ln>
            <a:noFill/>
          </a:ln>
        </p:spPr>
        <p:txBody>
          <a:bodyPr tIns="91440" bIns="91440"/>
          <a:p>
            <a:pPr>
              <a:lnSpc>
                <a:spcPct val="115000"/>
              </a:lnSpc>
            </a:pPr>
            <a:r>
              <a:rPr b="1" lang="en-GB" sz="1500" spc="-1" strike="noStrike">
                <a:solidFill>
                  <a:srgbClr val="24232a"/>
                </a:solidFill>
                <a:uFill>
                  <a:solidFill>
                    <a:srgbClr val="ffffff"/>
                  </a:solidFill>
                </a:uFill>
                <a:latin typeface="Arial"/>
                <a:ea typeface="Arial"/>
              </a:rPr>
              <a:t>Assessment matrix of qualitative risk analysis</a:t>
            </a:r>
            <a:endParaRPr b="0" lang="en-GB" sz="1400" spc="-1" strike="noStrike">
              <a:solidFill>
                <a:srgbClr val="000000"/>
              </a:solidFill>
              <a:uFill>
                <a:solidFill>
                  <a:srgbClr val="ffffff"/>
                </a:solidFill>
              </a:uFill>
              <a:latin typeface="Arial"/>
            </a:endParaRPr>
          </a:p>
        </p:txBody>
      </p:sp>
      <p:pic>
        <p:nvPicPr>
          <p:cNvPr id="128" name="Google Shape;208;p39" descr=""/>
          <p:cNvPicPr/>
          <p:nvPr/>
        </p:nvPicPr>
        <p:blipFill>
          <a:blip r:embed="rId1"/>
          <a:stretch/>
        </p:blipFill>
        <p:spPr>
          <a:xfrm>
            <a:off x="2522160" y="84600"/>
            <a:ext cx="6511320" cy="497412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11760" y="444960"/>
            <a:ext cx="8520120" cy="572400"/>
          </a:xfrm>
          <a:prstGeom prst="rect">
            <a:avLst/>
          </a:prstGeom>
          <a:noFill/>
          <a:ln>
            <a:noFill/>
          </a:ln>
        </p:spPr>
        <p:txBody>
          <a:bodyPr tIns="91440" bIns="91440"/>
          <a:p>
            <a:pPr>
              <a:lnSpc>
                <a:spcPct val="115000"/>
              </a:lnSpc>
              <a:spcBef>
                <a:spcPts val="1199"/>
              </a:spcBef>
            </a:pPr>
            <a:r>
              <a:rPr b="1" lang="en-GB" sz="1900" spc="-1" strike="noStrike">
                <a:solidFill>
                  <a:srgbClr val="000000"/>
                </a:solidFill>
                <a:uFill>
                  <a:solidFill>
                    <a:srgbClr val="ffffff"/>
                  </a:solidFill>
                </a:uFill>
                <a:latin typeface="Arial"/>
                <a:ea typeface="Arial"/>
              </a:rPr>
              <a:t>Methodology used by the Federal Emergency Management Agency</a:t>
            </a:r>
            <a:r>
              <a:rPr b="1" lang="en-GB" sz="19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30" name="TextShape 2"/>
          <p:cNvSpPr txBox="1"/>
          <p:nvPr/>
        </p:nvSpPr>
        <p:spPr>
          <a:xfrm>
            <a:off x="311760" y="1152360"/>
            <a:ext cx="8520120" cy="3416040"/>
          </a:xfrm>
          <a:prstGeom prst="rect">
            <a:avLst/>
          </a:prstGeom>
          <a:noFill/>
          <a:ln>
            <a:noFill/>
          </a:ln>
        </p:spPr>
        <p:txBody>
          <a:bodyPr tIns="91440" bIns="91440"/>
          <a:p>
            <a:pPr>
              <a:lnSpc>
                <a:spcPct val="100000"/>
              </a:lnSpc>
              <a:spcBef>
                <a:spcPts val="1199"/>
              </a:spcBef>
            </a:pPr>
            <a:r>
              <a:rPr b="0" lang="en-GB" sz="1800" spc="-1" strike="noStrike">
                <a:solidFill>
                  <a:srgbClr val="000000"/>
                </a:solidFill>
                <a:uFill>
                  <a:solidFill>
                    <a:srgbClr val="ffffff"/>
                  </a:solidFill>
                </a:uFill>
                <a:latin typeface="Arial"/>
                <a:ea typeface="Arial"/>
              </a:rPr>
              <a:t>The methodology compiles the results of the threat assessment, vulnerability assessment and impact assessment to arrive at a numeric value for the risk to each asset against specific threat in accordance with the risk formula:</a:t>
            </a:r>
            <a:endParaRPr b="0" lang="en-GB" sz="1400" spc="-1" strike="noStrike">
              <a:solidFill>
                <a:srgbClr val="000000"/>
              </a:solidFill>
              <a:uFill>
                <a:solidFill>
                  <a:srgbClr val="ffffff"/>
                </a:solidFill>
              </a:uFill>
              <a:latin typeface="Arial"/>
            </a:endParaRPr>
          </a:p>
          <a:p>
            <a:pPr>
              <a:lnSpc>
                <a:spcPct val="100000"/>
              </a:lnSpc>
              <a:spcBef>
                <a:spcPts val="1199"/>
              </a:spcBef>
            </a:pPr>
            <a:r>
              <a:rPr b="0" i="1" lang="en-GB" sz="1800" spc="-1" strike="noStrike">
                <a:solidFill>
                  <a:srgbClr val="000000"/>
                </a:solidFill>
                <a:uFill>
                  <a:solidFill>
                    <a:srgbClr val="ffffff"/>
                  </a:solidFill>
                </a:uFill>
                <a:latin typeface="Arial"/>
                <a:ea typeface="Arial"/>
              </a:rPr>
              <a:t>Risk = T </a:t>
            </a:r>
            <a:r>
              <a:rPr b="0" lang="en-GB" sz="1800" spc="-1" strike="noStrike">
                <a:solidFill>
                  <a:srgbClr val="000000"/>
                </a:solidFill>
                <a:uFill>
                  <a:solidFill>
                    <a:srgbClr val="ffffff"/>
                  </a:solidFill>
                </a:uFill>
                <a:latin typeface="Arial"/>
                <a:ea typeface="Arial"/>
              </a:rPr>
              <a:t>x </a:t>
            </a:r>
            <a:r>
              <a:rPr b="0" i="1" lang="en-GB" sz="1800" spc="-1" strike="noStrike">
                <a:solidFill>
                  <a:srgbClr val="000000"/>
                </a:solidFill>
                <a:uFill>
                  <a:solidFill>
                    <a:srgbClr val="ffffff"/>
                  </a:solidFill>
                </a:uFill>
                <a:latin typeface="Arial"/>
                <a:ea typeface="Arial"/>
              </a:rPr>
              <a:t>V </a:t>
            </a:r>
            <a:r>
              <a:rPr b="0" lang="en-GB" sz="1800" spc="-1" strike="noStrike">
                <a:solidFill>
                  <a:srgbClr val="000000"/>
                </a:solidFill>
                <a:uFill>
                  <a:solidFill>
                    <a:srgbClr val="ffffff"/>
                  </a:solidFill>
                </a:uFill>
                <a:latin typeface="Arial"/>
                <a:ea typeface="Arial"/>
              </a:rPr>
              <a:t>x </a:t>
            </a:r>
            <a:r>
              <a:rPr b="0" i="1" lang="en-GB" sz="1800" spc="-1" strike="noStrike">
                <a:solidFill>
                  <a:srgbClr val="000000"/>
                </a:solidFill>
                <a:uFill>
                  <a:solidFill>
                    <a:srgbClr val="ffffff"/>
                  </a:solidFill>
                </a:uFill>
                <a:latin typeface="Arial"/>
                <a:ea typeface="Arial"/>
              </a:rPr>
              <a:t>I </a:t>
            </a:r>
            <a:r>
              <a:rPr b="0" lang="en-GB" sz="1800" spc="-1" strike="noStrike">
                <a:solidFill>
                  <a:srgbClr val="000000"/>
                </a:solidFill>
                <a:uFill>
                  <a:solidFill>
                    <a:srgbClr val="ffffff"/>
                  </a:solidFill>
                </a:uFill>
                <a:latin typeface="Arial"/>
                <a:ea typeface="Arial"/>
              </a:rPr>
              <a:t>(1)</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800" spc="-1" strike="noStrike">
                <a:solidFill>
                  <a:srgbClr val="000000"/>
                </a:solidFill>
                <a:uFill>
                  <a:solidFill>
                    <a:srgbClr val="ffffff"/>
                  </a:solidFill>
                </a:uFill>
                <a:latin typeface="Arial"/>
                <a:ea typeface="Arial"/>
              </a:rPr>
              <a:t>Where</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800" spc="-1" strike="noStrike">
                <a:solidFill>
                  <a:srgbClr val="000000"/>
                </a:solidFill>
                <a:uFill>
                  <a:solidFill>
                    <a:srgbClr val="ffffff"/>
                  </a:solidFill>
                </a:uFill>
                <a:latin typeface="Arial"/>
                <a:ea typeface="Arial"/>
              </a:rPr>
              <a:t>T = Threat Rating, V = Vulnerability Rating and I = Impact Rating</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11760" y="444960"/>
            <a:ext cx="8520120" cy="572400"/>
          </a:xfrm>
          <a:prstGeom prst="rect">
            <a:avLst/>
          </a:prstGeom>
          <a:noFill/>
          <a:ln>
            <a:noFill/>
          </a:ln>
        </p:spPr>
        <p:txBody>
          <a:bodyPr tIns="91440" bIns="91440"/>
          <a:p>
            <a:pPr>
              <a:lnSpc>
                <a:spcPct val="115000"/>
              </a:lnSpc>
              <a:spcBef>
                <a:spcPts val="1199"/>
              </a:spcBef>
            </a:pPr>
            <a:r>
              <a:rPr b="1" lang="en-GB" sz="1500" spc="-1" strike="noStrike">
                <a:solidFill>
                  <a:srgbClr val="000000"/>
                </a:solidFill>
                <a:uFill>
                  <a:solidFill>
                    <a:srgbClr val="ffffff"/>
                  </a:solidFill>
                </a:uFill>
                <a:latin typeface="Arial"/>
                <a:ea typeface="Arial"/>
              </a:rPr>
              <a:t>Risk Assessment Process</a:t>
            </a:r>
            <a:r>
              <a:rPr b="1" lang="en-GB" sz="15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pic>
        <p:nvPicPr>
          <p:cNvPr id="132" name="Google Shape;220;p41" descr=""/>
          <p:cNvPicPr/>
          <p:nvPr/>
        </p:nvPicPr>
        <p:blipFill>
          <a:blip r:embed="rId1"/>
          <a:stretch/>
        </p:blipFill>
        <p:spPr>
          <a:xfrm>
            <a:off x="152280" y="1170000"/>
            <a:ext cx="8584560" cy="382068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275400"/>
            <a:ext cx="8520120" cy="4293360"/>
          </a:xfrm>
          <a:prstGeom prst="rect">
            <a:avLst/>
          </a:prstGeom>
          <a:noFill/>
          <a:ln>
            <a:noFill/>
          </a:ln>
        </p:spPr>
        <p:txBody>
          <a:bodyPr tIns="91440" bIns="91440"/>
          <a:p>
            <a:pPr>
              <a:lnSpc>
                <a:spcPct val="100000"/>
              </a:lnSpc>
            </a:pPr>
            <a:r>
              <a:rPr b="1" lang="en-GB" sz="1750" spc="-1" strike="noStrike">
                <a:solidFill>
                  <a:srgbClr val="000000"/>
                </a:solidFill>
                <a:uFill>
                  <a:solidFill>
                    <a:srgbClr val="ffffff"/>
                  </a:solidFill>
                </a:uFill>
                <a:latin typeface="Arial"/>
                <a:ea typeface="Arial"/>
              </a:rPr>
              <a:t>Risk: </a:t>
            </a:r>
            <a:r>
              <a:rPr b="0" lang="en-GB" sz="1750" spc="-1" strike="noStrike">
                <a:solidFill>
                  <a:srgbClr val="000000"/>
                </a:solidFill>
                <a:uFill>
                  <a:solidFill>
                    <a:srgbClr val="ffffff"/>
                  </a:solidFill>
                </a:uFill>
                <a:latin typeface="Arial"/>
                <a:ea typeface="Arial"/>
              </a:rPr>
              <a:t>The effect of uncertainty on objectives</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pPr>
            <a:r>
              <a:rPr b="1" lang="en-GB" sz="1750" spc="-1" strike="noStrike">
                <a:solidFill>
                  <a:srgbClr val="000000"/>
                </a:solidFill>
                <a:uFill>
                  <a:solidFill>
                    <a:srgbClr val="ffffff"/>
                  </a:solidFill>
                </a:uFill>
                <a:latin typeface="Arial"/>
                <a:ea typeface="Arial"/>
              </a:rPr>
              <a:t>Information Security Risk: </a:t>
            </a:r>
            <a:r>
              <a:rPr b="0" lang="en-GB" sz="1750" spc="-1" strike="noStrike">
                <a:solidFill>
                  <a:srgbClr val="000000"/>
                </a:solidFill>
                <a:uFill>
                  <a:solidFill>
                    <a:srgbClr val="ffffff"/>
                  </a:solidFill>
                </a:uFill>
                <a:latin typeface="Arial"/>
                <a:ea typeface="Arial"/>
              </a:rPr>
              <a:t>risk to organizational operations (mission, function, image, reputation, organizational assets, individuals, other organizations, and the Nation </a:t>
            </a:r>
            <a:r>
              <a:rPr b="0" i="1" lang="en-GB" sz="1750" spc="-1" strike="noStrike">
                <a:solidFill>
                  <a:srgbClr val="000000"/>
                </a:solidFill>
                <a:uFill>
                  <a:solidFill>
                    <a:srgbClr val="ffffff"/>
                  </a:solidFill>
                </a:uFill>
                <a:latin typeface="Arial"/>
                <a:ea typeface="Arial"/>
              </a:rPr>
              <a:t>due to the potential for unauthorized access, use, disclosure, disruption, modification or destruction of information and/or information systems</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pPr>
            <a:r>
              <a:rPr b="1" lang="en-GB" sz="1750" spc="-1" strike="noStrike">
                <a:solidFill>
                  <a:srgbClr val="000000"/>
                </a:solidFill>
                <a:uFill>
                  <a:solidFill>
                    <a:srgbClr val="ffffff"/>
                  </a:solidFill>
                </a:uFill>
                <a:latin typeface="Arial"/>
                <a:ea typeface="Arial"/>
              </a:rPr>
              <a:t>Information System-Related Security Risk: </a:t>
            </a:r>
            <a:r>
              <a:rPr b="0" lang="en-GB" sz="1750" spc="-1" strike="noStrike">
                <a:solidFill>
                  <a:srgbClr val="000000"/>
                </a:solidFill>
                <a:uFill>
                  <a:solidFill>
                    <a:srgbClr val="ffffff"/>
                  </a:solidFill>
                </a:uFill>
                <a:latin typeface="Arial"/>
                <a:ea typeface="Arial"/>
              </a:rPr>
              <a:t>risks that arise through the loss of confidentiality, integrity, or availability of information systems </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pPr>
            <a:r>
              <a:rPr b="1" lang="en-GB" sz="1750" spc="-1" strike="noStrike">
                <a:solidFill>
                  <a:srgbClr val="000000"/>
                </a:solidFill>
                <a:uFill>
                  <a:solidFill>
                    <a:srgbClr val="ffffff"/>
                  </a:solidFill>
                </a:uFill>
                <a:latin typeface="Arial"/>
                <a:ea typeface="Arial"/>
              </a:rPr>
              <a:t>Risk Management: </a:t>
            </a:r>
            <a:r>
              <a:rPr b="0" lang="en-GB" sz="1750" spc="-1" strike="noStrike">
                <a:solidFill>
                  <a:srgbClr val="000000"/>
                </a:solidFill>
                <a:uFill>
                  <a:solidFill>
                    <a:srgbClr val="ffffff"/>
                  </a:solidFill>
                </a:uFill>
                <a:latin typeface="Arial"/>
                <a:ea typeface="Arial"/>
              </a:rPr>
              <a:t>A series of coordinated activities to direct and control challenges or threats to achieving an organisations goals</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444960"/>
            <a:ext cx="8520120" cy="572400"/>
          </a:xfrm>
          <a:prstGeom prst="rect">
            <a:avLst/>
          </a:prstGeom>
          <a:noFill/>
          <a:ln>
            <a:noFill/>
          </a:ln>
        </p:spPr>
        <p:txBody>
          <a:bodyPr tIns="91440" bIns="91440"/>
          <a:p>
            <a:pPr>
              <a:lnSpc>
                <a:spcPct val="115000"/>
              </a:lnSpc>
              <a:spcBef>
                <a:spcPts val="1199"/>
              </a:spcBef>
            </a:pPr>
            <a:r>
              <a:rPr b="1" lang="en-GB" sz="1900" spc="-1" strike="noStrike">
                <a:solidFill>
                  <a:srgbClr val="000000"/>
                </a:solidFill>
                <a:uFill>
                  <a:solidFill>
                    <a:srgbClr val="ffffff"/>
                  </a:solidFill>
                </a:uFill>
                <a:latin typeface="Arial"/>
                <a:ea typeface="Arial"/>
              </a:rPr>
              <a:t>The entire process of Risk assessment </a:t>
            </a:r>
            <a:r>
              <a:rPr b="1" lang="en-GB" sz="19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34" name="TextShape 2"/>
          <p:cNvSpPr txBox="1"/>
          <p:nvPr/>
        </p:nvSpPr>
        <p:spPr>
          <a:xfrm>
            <a:off x="311760" y="1152360"/>
            <a:ext cx="8520120" cy="3416040"/>
          </a:xfrm>
          <a:prstGeom prst="rect">
            <a:avLst/>
          </a:prstGeom>
          <a:noFill/>
          <a:ln>
            <a:noFill/>
          </a:ln>
        </p:spPr>
        <p:txBody>
          <a:bodyPr tIns="91440" bIns="91440"/>
          <a:p>
            <a:pPr marL="457200" indent="-336240">
              <a:lnSpc>
                <a:spcPct val="100000"/>
              </a:lnSpc>
              <a:spcBef>
                <a:spcPts val="1199"/>
              </a:spcBef>
              <a:buClr>
                <a:srgbClr val="000000"/>
              </a:buClr>
              <a:buFont typeface="Arial"/>
              <a:buChar char="●"/>
            </a:pPr>
            <a:r>
              <a:rPr b="0" lang="en-GB" sz="1700" spc="-1" strike="noStrike">
                <a:solidFill>
                  <a:srgbClr val="000000"/>
                </a:solidFill>
                <a:uFill>
                  <a:solidFill>
                    <a:srgbClr val="ffffff"/>
                  </a:solidFill>
                </a:uFill>
                <a:latin typeface="Arial"/>
                <a:ea typeface="Arial"/>
              </a:rPr>
              <a:t> </a:t>
            </a:r>
            <a:r>
              <a:rPr b="0" lang="en-GB" sz="1700" spc="-1" strike="noStrike">
                <a:solidFill>
                  <a:srgbClr val="000000"/>
                </a:solidFill>
                <a:uFill>
                  <a:solidFill>
                    <a:srgbClr val="ffffff"/>
                  </a:solidFill>
                </a:uFill>
                <a:latin typeface="Arial"/>
                <a:ea typeface="Arial"/>
              </a:rPr>
              <a:t>identify the assets and people that need to be protected</a:t>
            </a:r>
            <a:endParaRPr b="0" lang="en-GB" sz="1400" spc="-1" strike="noStrike">
              <a:solidFill>
                <a:srgbClr val="000000"/>
              </a:solidFill>
              <a:uFill>
                <a:solidFill>
                  <a:srgbClr val="ffffff"/>
                </a:solidFill>
              </a:uFill>
              <a:latin typeface="Arial"/>
            </a:endParaRPr>
          </a:p>
          <a:p>
            <a:pPr marL="457200" indent="-336240">
              <a:lnSpc>
                <a:spcPct val="100000"/>
              </a:lnSpc>
              <a:buClr>
                <a:srgbClr val="000000"/>
              </a:buClr>
              <a:buFont typeface="Arial"/>
              <a:buChar char="●"/>
            </a:pPr>
            <a:r>
              <a:rPr b="0" lang="en-GB" sz="1700" spc="-1" strike="noStrike">
                <a:solidFill>
                  <a:srgbClr val="000000"/>
                </a:solidFill>
                <a:uFill>
                  <a:solidFill>
                    <a:srgbClr val="ffffff"/>
                  </a:solidFill>
                </a:uFill>
                <a:latin typeface="Arial"/>
                <a:ea typeface="Arial"/>
              </a:rPr>
              <a:t> </a:t>
            </a:r>
            <a:r>
              <a:rPr b="0" lang="en-GB" sz="1700" spc="-1" strike="noStrike">
                <a:solidFill>
                  <a:srgbClr val="000000"/>
                </a:solidFill>
                <a:uFill>
                  <a:solidFill>
                    <a:srgbClr val="ffffff"/>
                  </a:solidFill>
                </a:uFill>
                <a:latin typeface="Arial"/>
                <a:ea typeface="Arial"/>
              </a:rPr>
              <a:t>perform a threat assessment to identify and define the threats that could cause harm to the facility and its inhabitants. Identify assets and threats.</a:t>
            </a:r>
            <a:endParaRPr b="0" lang="en-GB" sz="1400" spc="-1" strike="noStrike">
              <a:solidFill>
                <a:srgbClr val="000000"/>
              </a:solidFill>
              <a:uFill>
                <a:solidFill>
                  <a:srgbClr val="ffffff"/>
                </a:solidFill>
              </a:uFill>
              <a:latin typeface="Arial"/>
            </a:endParaRPr>
          </a:p>
          <a:p>
            <a:pPr marL="457200" indent="-336240">
              <a:lnSpc>
                <a:spcPct val="100000"/>
              </a:lnSpc>
              <a:buClr>
                <a:srgbClr val="000000"/>
              </a:buClr>
              <a:buFont typeface="Arial"/>
              <a:buChar char="●"/>
            </a:pPr>
            <a:r>
              <a:rPr b="0" lang="en-GB" sz="1700" spc="-1" strike="noStrike">
                <a:solidFill>
                  <a:srgbClr val="000000"/>
                </a:solidFill>
                <a:uFill>
                  <a:solidFill>
                    <a:srgbClr val="ffffff"/>
                  </a:solidFill>
                </a:uFill>
                <a:latin typeface="Arial"/>
                <a:ea typeface="Arial"/>
              </a:rPr>
              <a:t> </a:t>
            </a:r>
            <a:r>
              <a:rPr b="0" lang="en-GB" sz="1700" spc="-1" strike="noStrike">
                <a:solidFill>
                  <a:srgbClr val="000000"/>
                </a:solidFill>
                <a:uFill>
                  <a:solidFill>
                    <a:srgbClr val="ffffff"/>
                  </a:solidFill>
                </a:uFill>
                <a:latin typeface="Arial"/>
                <a:ea typeface="Arial"/>
              </a:rPr>
              <a:t>Conduct a vulnerability assessment to identify weaknesses that might be exploited by a terrorist or aggressor.</a:t>
            </a:r>
            <a:endParaRPr b="0" lang="en-GB" sz="1400" spc="-1" strike="noStrike">
              <a:solidFill>
                <a:srgbClr val="000000"/>
              </a:solidFill>
              <a:uFill>
                <a:solidFill>
                  <a:srgbClr val="ffffff"/>
                </a:solidFill>
              </a:uFill>
              <a:latin typeface="Arial"/>
            </a:endParaRPr>
          </a:p>
          <a:p>
            <a:pPr marL="457200" indent="-336240">
              <a:lnSpc>
                <a:spcPct val="100000"/>
              </a:lnSpc>
              <a:buClr>
                <a:srgbClr val="000000"/>
              </a:buClr>
              <a:buFont typeface="Arial"/>
              <a:buChar char="●"/>
            </a:pPr>
            <a:r>
              <a:rPr b="0" lang="en-GB" sz="1700" spc="-1" strike="noStrike">
                <a:solidFill>
                  <a:srgbClr val="000000"/>
                </a:solidFill>
                <a:uFill>
                  <a:solidFill>
                    <a:srgbClr val="ffffff"/>
                  </a:solidFill>
                </a:uFill>
                <a:latin typeface="Arial"/>
                <a:ea typeface="Arial"/>
              </a:rPr>
              <a:t> </a:t>
            </a:r>
            <a:r>
              <a:rPr b="0" lang="en-GB" sz="1700" spc="-1" strike="noStrike">
                <a:solidFill>
                  <a:srgbClr val="000000"/>
                </a:solidFill>
                <a:uFill>
                  <a:solidFill>
                    <a:srgbClr val="ffffff"/>
                  </a:solidFill>
                </a:uFill>
                <a:latin typeface="Arial"/>
                <a:ea typeface="Arial"/>
              </a:rPr>
              <a:t>Compute the risk using the results of the asset value, threat, and vulnerability assessments.</a:t>
            </a:r>
            <a:endParaRPr b="0" lang="en-GB" sz="1400" spc="-1" strike="noStrike">
              <a:solidFill>
                <a:srgbClr val="000000"/>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11760" y="169560"/>
            <a:ext cx="8520120" cy="572400"/>
          </a:xfrm>
          <a:prstGeom prst="rect">
            <a:avLst/>
          </a:prstGeom>
          <a:noFill/>
          <a:ln>
            <a:noFill/>
          </a:ln>
        </p:spPr>
        <p:txBody>
          <a:bodyPr tIns="91440" bIns="91440"/>
          <a:p>
            <a:pPr>
              <a:lnSpc>
                <a:spcPct val="115000"/>
              </a:lnSpc>
              <a:spcBef>
                <a:spcPts val="1199"/>
              </a:spcBef>
            </a:pPr>
            <a:r>
              <a:rPr b="1" lang="en-GB" sz="1700" spc="-1" strike="noStrike">
                <a:solidFill>
                  <a:srgbClr val="000000"/>
                </a:solidFill>
                <a:uFill>
                  <a:solidFill>
                    <a:srgbClr val="ffffff"/>
                  </a:solidFill>
                </a:uFill>
                <a:latin typeface="Arial"/>
                <a:ea typeface="Arial"/>
              </a:rPr>
              <a:t>Threat Assessment Rating</a:t>
            </a:r>
            <a:r>
              <a:rPr b="1" lang="en-GB" sz="17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36" name="TextShape 2"/>
          <p:cNvSpPr txBox="1"/>
          <p:nvPr/>
        </p:nvSpPr>
        <p:spPr>
          <a:xfrm>
            <a:off x="311760" y="693720"/>
            <a:ext cx="8520120" cy="3874680"/>
          </a:xfrm>
          <a:prstGeom prst="rect">
            <a:avLst/>
          </a:prstGeom>
          <a:noFill/>
          <a:ln>
            <a:noFill/>
          </a:ln>
        </p:spPr>
        <p:txBody>
          <a:bodyPr tIns="91440" bIns="91440"/>
          <a:p>
            <a:pPr>
              <a:lnSpc>
                <a:spcPct val="100000"/>
              </a:lnSpc>
              <a:spcBef>
                <a:spcPts val="1199"/>
              </a:spcBef>
            </a:pPr>
            <a:r>
              <a:rPr b="1" lang="en-GB" sz="1200" spc="-1" strike="noStrike">
                <a:solidFill>
                  <a:srgbClr val="000000"/>
                </a:solidFill>
                <a:uFill>
                  <a:solidFill>
                    <a:srgbClr val="ffffff"/>
                  </a:solidFill>
                </a:uFill>
                <a:latin typeface="Arial"/>
                <a:ea typeface="Arial"/>
              </a:rPr>
              <a:t>Very High (5)</a:t>
            </a:r>
            <a:r>
              <a:rPr b="0" lang="en-GB" sz="1200" spc="-1" strike="noStrike">
                <a:solidFill>
                  <a:srgbClr val="000000"/>
                </a:solidFill>
                <a:uFill>
                  <a:solidFill>
                    <a:srgbClr val="ffffff"/>
                  </a:solidFill>
                </a:uFill>
                <a:latin typeface="Arial"/>
                <a:ea typeface="Arial"/>
              </a:rPr>
              <a:t> The likelihood of a threat, weapon, and tactic being used against the site or building is imminent. Internal decision-makers and/or external law enforcement and intelligence agencies determine the threat is credible.</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200" spc="-1" strike="noStrike">
                <a:solidFill>
                  <a:srgbClr val="000000"/>
                </a:solidFill>
                <a:uFill>
                  <a:solidFill>
                    <a:srgbClr val="ffffff"/>
                  </a:solidFill>
                </a:uFill>
                <a:latin typeface="Arial"/>
                <a:ea typeface="Arial"/>
              </a:rPr>
              <a:t>High (4) </a:t>
            </a:r>
            <a:r>
              <a:rPr b="0" lang="en-GB" sz="1200" spc="-1" strike="noStrike">
                <a:solidFill>
                  <a:srgbClr val="000000"/>
                </a:solidFill>
                <a:uFill>
                  <a:solidFill>
                    <a:srgbClr val="ffffff"/>
                  </a:solidFill>
                </a:uFill>
                <a:latin typeface="Arial"/>
                <a:ea typeface="Arial"/>
              </a:rPr>
              <a:t>The likelihood of a threat, weapon, and tactic being used against the site or building is expected. Internal decision- makers and/or external law enforcement and intelligence agencies determine the threat is credible.</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200" spc="-1" strike="noStrike">
                <a:solidFill>
                  <a:srgbClr val="000000"/>
                </a:solidFill>
                <a:uFill>
                  <a:solidFill>
                    <a:srgbClr val="ffffff"/>
                  </a:solidFill>
                </a:uFill>
                <a:latin typeface="Arial"/>
                <a:ea typeface="Arial"/>
              </a:rPr>
              <a:t>Medium (3) </a:t>
            </a:r>
            <a:r>
              <a:rPr b="0" lang="en-GB" sz="1200" spc="-1" strike="noStrike">
                <a:solidFill>
                  <a:srgbClr val="000000"/>
                </a:solidFill>
                <a:uFill>
                  <a:solidFill>
                    <a:srgbClr val="ffffff"/>
                  </a:solidFill>
                </a:uFill>
                <a:latin typeface="Arial"/>
                <a:ea typeface="Arial"/>
              </a:rPr>
              <a:t>The likelihood of a threat, weapon, and tactic being used against the site or building is possible. Internal decision-makers and/or external law enforcement and intelligence agencies determine the threat is known, but is not verified.</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200" spc="-1" strike="noStrike">
                <a:solidFill>
                  <a:srgbClr val="000000"/>
                </a:solidFill>
                <a:uFill>
                  <a:solidFill>
                    <a:srgbClr val="ffffff"/>
                  </a:solidFill>
                </a:uFill>
                <a:latin typeface="Arial"/>
                <a:ea typeface="Arial"/>
              </a:rPr>
              <a:t>Low (2) </a:t>
            </a:r>
            <a:r>
              <a:rPr b="0" lang="en-GB" sz="1200" spc="-1" strike="noStrike">
                <a:solidFill>
                  <a:srgbClr val="000000"/>
                </a:solidFill>
                <a:uFill>
                  <a:solidFill>
                    <a:srgbClr val="ffffff"/>
                  </a:solidFill>
                </a:uFill>
                <a:latin typeface="Arial"/>
                <a:ea typeface="Arial"/>
              </a:rPr>
              <a:t>The likelihood of a threat, weapon, and tactic being used in the region is possible. Internal decision-makers and/or external law enforcement and intelligence agencies determine the threat exists, but is not likely.</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199"/>
              </a:spcAft>
            </a:pPr>
            <a:r>
              <a:rPr b="1" lang="en-GB" sz="1200" spc="-1" strike="noStrike">
                <a:solidFill>
                  <a:srgbClr val="000000"/>
                </a:solidFill>
                <a:uFill>
                  <a:solidFill>
                    <a:srgbClr val="ffffff"/>
                  </a:solidFill>
                </a:uFill>
                <a:latin typeface="Arial"/>
                <a:ea typeface="Arial"/>
              </a:rPr>
              <a:t>Very Low (1) </a:t>
            </a:r>
            <a:r>
              <a:rPr b="0" lang="en-GB" sz="1200" spc="-1" strike="noStrike">
                <a:solidFill>
                  <a:srgbClr val="000000"/>
                </a:solidFill>
                <a:uFill>
                  <a:solidFill>
                    <a:srgbClr val="ffffff"/>
                  </a:solidFill>
                </a:uFill>
                <a:latin typeface="Arial"/>
                <a:ea typeface="Arial"/>
              </a:rPr>
              <a:t>The likelihood of a threat, weapon, and tactic being used in the region or against the site or building is very negligible. Internal decision-makers and/or external law enforcement and intelligence agencies determine the threat is non- existent or extremely unlikely.</a:t>
            </a:r>
            <a:endParaRPr b="0" lang="en-GB" sz="14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11760" y="444960"/>
            <a:ext cx="8520120" cy="572400"/>
          </a:xfrm>
          <a:prstGeom prst="rect">
            <a:avLst/>
          </a:prstGeom>
          <a:noFill/>
          <a:ln>
            <a:noFill/>
          </a:ln>
        </p:spPr>
        <p:txBody>
          <a:bodyPr tIns="91440" bIns="91440"/>
          <a:p>
            <a:pPr>
              <a:lnSpc>
                <a:spcPct val="115000"/>
              </a:lnSpc>
              <a:spcBef>
                <a:spcPts val="1199"/>
              </a:spcBef>
            </a:pPr>
            <a:r>
              <a:rPr b="1" lang="en-GB" sz="1600" spc="-1" strike="noStrike">
                <a:solidFill>
                  <a:srgbClr val="000000"/>
                </a:solidFill>
                <a:uFill>
                  <a:solidFill>
                    <a:srgbClr val="ffffff"/>
                  </a:solidFill>
                </a:uFill>
                <a:latin typeface="Arial"/>
                <a:ea typeface="Arial"/>
              </a:rPr>
              <a:t>Vulnerability Rating</a:t>
            </a:r>
            <a:r>
              <a:rPr b="1" lang="en-GB" sz="16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38" name="TextShape 2"/>
          <p:cNvSpPr txBox="1"/>
          <p:nvPr/>
        </p:nvSpPr>
        <p:spPr>
          <a:xfrm>
            <a:off x="311760" y="1152360"/>
            <a:ext cx="8520120" cy="3416040"/>
          </a:xfrm>
          <a:prstGeom prst="rect">
            <a:avLst/>
          </a:prstGeom>
          <a:noFill/>
          <a:ln>
            <a:noFill/>
          </a:ln>
        </p:spPr>
        <p:txBody>
          <a:bodyPr tIns="91440" bIns="91440"/>
          <a:p>
            <a:pPr>
              <a:lnSpc>
                <a:spcPct val="100000"/>
              </a:lnSpc>
              <a:spcBef>
                <a:spcPts val="1199"/>
              </a:spcBef>
            </a:pPr>
            <a:r>
              <a:rPr b="1" lang="en-GB" sz="1300" spc="-1" strike="noStrike">
                <a:solidFill>
                  <a:srgbClr val="000000"/>
                </a:solidFill>
                <a:uFill>
                  <a:solidFill>
                    <a:srgbClr val="ffffff"/>
                  </a:solidFill>
                </a:uFill>
                <a:latin typeface="Arial"/>
                <a:ea typeface="Arial"/>
              </a:rPr>
              <a:t>Very High (5) </a:t>
            </a:r>
            <a:r>
              <a:rPr b="0" lang="en-GB" sz="1300" spc="-1" strike="noStrike">
                <a:solidFill>
                  <a:srgbClr val="000000"/>
                </a:solidFill>
                <a:uFill>
                  <a:solidFill>
                    <a:srgbClr val="ffffff"/>
                  </a:solidFill>
                </a:uFill>
                <a:latin typeface="Arial"/>
                <a:ea typeface="Arial"/>
              </a:rPr>
              <a:t>One or more major weakness have been identified that make the asset extremely susceptible to an aggressor or hazard. The building has no capability of resisting the occurrence of a threat.</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300" spc="-1" strike="noStrike">
                <a:solidFill>
                  <a:srgbClr val="000000"/>
                </a:solidFill>
                <a:uFill>
                  <a:solidFill>
                    <a:srgbClr val="ffffff"/>
                  </a:solidFill>
                </a:uFill>
                <a:latin typeface="Arial"/>
                <a:ea typeface="Arial"/>
              </a:rPr>
              <a:t>High (4) </a:t>
            </a:r>
            <a:r>
              <a:rPr b="0" lang="en-GB" sz="1300" spc="-1" strike="noStrike">
                <a:solidFill>
                  <a:srgbClr val="000000"/>
                </a:solidFill>
                <a:uFill>
                  <a:solidFill>
                    <a:srgbClr val="ffffff"/>
                  </a:solidFill>
                </a:uFill>
                <a:latin typeface="Arial"/>
                <a:ea typeface="Arial"/>
              </a:rPr>
              <a:t>One or more major weaknesses have been identified that make the asset highly susceptible to an aggressor or hazard. The building has low capability of resisting the occurrence of a threat.</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300" spc="-1" strike="noStrike">
                <a:solidFill>
                  <a:srgbClr val="000000"/>
                </a:solidFill>
                <a:uFill>
                  <a:solidFill>
                    <a:srgbClr val="ffffff"/>
                  </a:solidFill>
                </a:uFill>
                <a:latin typeface="Arial"/>
                <a:ea typeface="Arial"/>
              </a:rPr>
              <a:t>Medium (3) </a:t>
            </a:r>
            <a:r>
              <a:rPr b="0" lang="en-GB" sz="1300" spc="-1" strike="noStrike">
                <a:solidFill>
                  <a:srgbClr val="000000"/>
                </a:solidFill>
                <a:uFill>
                  <a:solidFill>
                    <a:srgbClr val="ffffff"/>
                  </a:solidFill>
                </a:uFill>
                <a:latin typeface="Arial"/>
                <a:ea typeface="Arial"/>
              </a:rPr>
              <a:t>A weakness has been identified that makes the asset moderately susceptible to an aggressor or attack. The building has moderate capability of resisting the occurrence of a threat.</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300" spc="-1" strike="noStrike">
                <a:solidFill>
                  <a:srgbClr val="000000"/>
                </a:solidFill>
                <a:uFill>
                  <a:solidFill>
                    <a:srgbClr val="ffffff"/>
                  </a:solidFill>
                </a:uFill>
                <a:latin typeface="Arial"/>
                <a:ea typeface="Arial"/>
              </a:rPr>
              <a:t>Low (2) </a:t>
            </a:r>
            <a:r>
              <a:rPr b="0" lang="en-GB" sz="1300" spc="-1" strike="noStrike">
                <a:solidFill>
                  <a:srgbClr val="000000"/>
                </a:solidFill>
                <a:uFill>
                  <a:solidFill>
                    <a:srgbClr val="ffffff"/>
                  </a:solidFill>
                </a:uFill>
                <a:latin typeface="Arial"/>
                <a:ea typeface="Arial"/>
              </a:rPr>
              <a:t>A minor weakness has been identified that slightly increases the susceptibility of the asset to an aggressor or attack. The building has good capability of resisting the occurrence of a threat.</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300" spc="-1" strike="noStrike">
                <a:solidFill>
                  <a:srgbClr val="000000"/>
                </a:solidFill>
                <a:uFill>
                  <a:solidFill>
                    <a:srgbClr val="ffffff"/>
                  </a:solidFill>
                </a:uFill>
                <a:latin typeface="Arial"/>
                <a:ea typeface="Arial"/>
              </a:rPr>
              <a:t>Very Low (1) </a:t>
            </a:r>
            <a:r>
              <a:rPr b="0" lang="en-GB" sz="1300" spc="-1" strike="noStrike">
                <a:solidFill>
                  <a:srgbClr val="000000"/>
                </a:solidFill>
                <a:uFill>
                  <a:solidFill>
                    <a:srgbClr val="ffffff"/>
                  </a:solidFill>
                </a:uFill>
                <a:latin typeface="Arial"/>
                <a:ea typeface="Arial"/>
              </a:rPr>
              <a:t>No weaknesses exist. The building excellent capability of resisting the occurrence of a threat.</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11760" y="0"/>
            <a:ext cx="8520120" cy="572400"/>
          </a:xfrm>
          <a:prstGeom prst="rect">
            <a:avLst/>
          </a:prstGeom>
          <a:noFill/>
          <a:ln>
            <a:noFill/>
          </a:ln>
        </p:spPr>
        <p:txBody>
          <a:bodyPr tIns="91440" bIns="91440"/>
          <a:p>
            <a:pPr>
              <a:lnSpc>
                <a:spcPct val="115000"/>
              </a:lnSpc>
              <a:spcBef>
                <a:spcPts val="1199"/>
              </a:spcBef>
            </a:pPr>
            <a:r>
              <a:rPr b="1" lang="en-GB" sz="2000" spc="-1" strike="noStrike">
                <a:solidFill>
                  <a:srgbClr val="000000"/>
                </a:solidFill>
                <a:uFill>
                  <a:solidFill>
                    <a:srgbClr val="ffffff"/>
                  </a:solidFill>
                </a:uFill>
                <a:latin typeface="Arial"/>
                <a:ea typeface="Arial"/>
              </a:rPr>
              <a:t>Impact Rating</a:t>
            </a:r>
            <a:r>
              <a:rPr b="1" lang="en-GB" sz="20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40" name="TextShape 2"/>
          <p:cNvSpPr txBox="1"/>
          <p:nvPr/>
        </p:nvSpPr>
        <p:spPr>
          <a:xfrm>
            <a:off x="311760" y="682920"/>
            <a:ext cx="8520120" cy="3885480"/>
          </a:xfrm>
          <a:prstGeom prst="rect">
            <a:avLst/>
          </a:prstGeom>
          <a:noFill/>
          <a:ln>
            <a:noFill/>
          </a:ln>
        </p:spPr>
        <p:txBody>
          <a:bodyPr tIns="91440" bIns="91440"/>
          <a:p>
            <a:pPr>
              <a:lnSpc>
                <a:spcPct val="100000"/>
              </a:lnSpc>
              <a:spcBef>
                <a:spcPts val="1199"/>
              </a:spcBef>
            </a:pPr>
            <a:r>
              <a:rPr b="1" lang="en-GB" sz="1200" spc="-1" strike="noStrike">
                <a:solidFill>
                  <a:srgbClr val="000000"/>
                </a:solidFill>
                <a:uFill>
                  <a:solidFill>
                    <a:srgbClr val="ffffff"/>
                  </a:solidFill>
                </a:uFill>
                <a:latin typeface="Arial"/>
                <a:ea typeface="Arial"/>
              </a:rPr>
              <a:t>Very High (5)</a:t>
            </a:r>
            <a:r>
              <a:rPr b="0" lang="en-GB" sz="1200" spc="-1" strike="noStrike">
                <a:solidFill>
                  <a:srgbClr val="000000"/>
                </a:solidFill>
                <a:uFill>
                  <a:solidFill>
                    <a:srgbClr val="ffffff"/>
                  </a:solidFill>
                </a:uFill>
                <a:latin typeface="Arial"/>
                <a:ea typeface="Arial"/>
              </a:rPr>
              <a:t> Loss or damage of assets has exceptionally grave consequences, such as extensive loss of life, widespread severe injuries, or total loss of primary services, core processes, and functions; property damage; and a catastrophic impact on economic and political well-being of the nation.</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200" spc="-1" strike="noStrike">
                <a:solidFill>
                  <a:srgbClr val="000000"/>
                </a:solidFill>
                <a:uFill>
                  <a:solidFill>
                    <a:srgbClr val="ffffff"/>
                  </a:solidFill>
                </a:uFill>
                <a:latin typeface="Arial"/>
                <a:ea typeface="Arial"/>
              </a:rPr>
              <a:t>High (4) </a:t>
            </a:r>
            <a:r>
              <a:rPr b="0" lang="en-GB" sz="1200" spc="-1" strike="noStrike">
                <a:solidFill>
                  <a:srgbClr val="000000"/>
                </a:solidFill>
                <a:uFill>
                  <a:solidFill>
                    <a:srgbClr val="ffffff"/>
                  </a:solidFill>
                </a:uFill>
                <a:latin typeface="Arial"/>
                <a:ea typeface="Arial"/>
              </a:rPr>
              <a:t>Loss or damage of assets has grave consequences, such as loss of life, severe injuries, loss of primary services, or major loss of core processes and functions for an extended period of time; and functions; property damage; and a major impact on economic and political well-being of the nation.</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200" spc="-1" strike="noStrike">
                <a:solidFill>
                  <a:srgbClr val="000000"/>
                </a:solidFill>
                <a:uFill>
                  <a:solidFill>
                    <a:srgbClr val="ffffff"/>
                  </a:solidFill>
                </a:uFill>
                <a:latin typeface="Arial"/>
                <a:ea typeface="Arial"/>
              </a:rPr>
              <a:t>Medium (3) </a:t>
            </a:r>
            <a:r>
              <a:rPr b="0" lang="en-GB" sz="1200" spc="-1" strike="noStrike">
                <a:solidFill>
                  <a:srgbClr val="000000"/>
                </a:solidFill>
                <a:uFill>
                  <a:solidFill>
                    <a:srgbClr val="ffffff"/>
                  </a:solidFill>
                </a:uFill>
                <a:latin typeface="Arial"/>
                <a:ea typeface="Arial"/>
              </a:rPr>
              <a:t>Loss or damage of assets have moderate to serious consequences, such as injuries or impairment of core functions and processes; and functions; property damage; and a moderate impact on economic and political well-being of the nation.</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200" spc="-1" strike="noStrike">
                <a:solidFill>
                  <a:srgbClr val="000000"/>
                </a:solidFill>
                <a:uFill>
                  <a:solidFill>
                    <a:srgbClr val="ffffff"/>
                  </a:solidFill>
                </a:uFill>
                <a:latin typeface="Arial"/>
                <a:ea typeface="Arial"/>
              </a:rPr>
              <a:t>Low (2) </a:t>
            </a:r>
            <a:r>
              <a:rPr b="0" lang="en-GB" sz="1200" spc="-1" strike="noStrike">
                <a:solidFill>
                  <a:srgbClr val="000000"/>
                </a:solidFill>
                <a:uFill>
                  <a:solidFill>
                    <a:srgbClr val="ffffff"/>
                  </a:solidFill>
                </a:uFill>
                <a:latin typeface="Arial"/>
                <a:ea typeface="Arial"/>
              </a:rPr>
              <a:t>Loss or damage of assets have minor consequences or impact, such as a slight impact on core functions and processes for a short period of time; and functions; property damage; and a minor impact on economic and political well-being of the nation.</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199"/>
              </a:spcAft>
            </a:pPr>
            <a:r>
              <a:rPr b="1" lang="en-GB" sz="1200" spc="-1" strike="noStrike">
                <a:solidFill>
                  <a:srgbClr val="000000"/>
                </a:solidFill>
                <a:uFill>
                  <a:solidFill>
                    <a:srgbClr val="ffffff"/>
                  </a:solidFill>
                </a:uFill>
                <a:latin typeface="Arial"/>
                <a:ea typeface="Arial"/>
              </a:rPr>
              <a:t>Very Low (1) </a:t>
            </a:r>
            <a:r>
              <a:rPr b="0" lang="en-GB" sz="1200" spc="-1" strike="noStrike">
                <a:solidFill>
                  <a:srgbClr val="000000"/>
                </a:solidFill>
                <a:uFill>
                  <a:solidFill>
                    <a:srgbClr val="ffffff"/>
                  </a:solidFill>
                </a:uFill>
                <a:latin typeface="Arial"/>
                <a:ea typeface="Arial"/>
              </a:rPr>
              <a:t>Loss or damage of assets have negligible consequences or impact; and functions; property damage; and an insignificant impact on economic and political well-being of the nation.</a:t>
            </a:r>
            <a:endParaRPr b="0" lang="en-GB" sz="14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11760" y="253440"/>
            <a:ext cx="8520120" cy="4315320"/>
          </a:xfrm>
          <a:prstGeom prst="rect">
            <a:avLst/>
          </a:prstGeom>
          <a:noFill/>
          <a:ln>
            <a:noFill/>
          </a:ln>
        </p:spPr>
        <p:txBody>
          <a:bodyPr tIns="91440" bIns="91440"/>
          <a:p>
            <a:pPr>
              <a:lnSpc>
                <a:spcPct val="100000"/>
              </a:lnSpc>
              <a:spcBef>
                <a:spcPts val="1199"/>
              </a:spcBef>
            </a:pPr>
            <a:r>
              <a:rPr b="0" lang="en-GB" sz="1400" spc="-1" strike="noStrike">
                <a:solidFill>
                  <a:srgbClr val="000000"/>
                </a:solidFill>
                <a:uFill>
                  <a:solidFill>
                    <a:srgbClr val="ffffff"/>
                  </a:solidFill>
                </a:uFill>
                <a:latin typeface="Arial"/>
                <a:ea typeface="Arial"/>
              </a:rPr>
              <a:t>The methodology of risk assessment is to assemble the results of the Threat Assessment, Vulnerability Assessment, and Impact Assessment so as to determine a numeric value of risk for each asset and threat pair in accordance with the following expression:</a:t>
            </a:r>
            <a:endParaRPr b="0" lang="en-GB" sz="1400" spc="-1" strike="noStrike">
              <a:solidFill>
                <a:srgbClr val="000000"/>
              </a:solidFill>
              <a:uFill>
                <a:solidFill>
                  <a:srgbClr val="ffffff"/>
                </a:solidFill>
              </a:uFill>
              <a:latin typeface="Arial"/>
            </a:endParaRPr>
          </a:p>
          <a:p>
            <a:pPr>
              <a:lnSpc>
                <a:spcPct val="100000"/>
              </a:lnSpc>
              <a:spcBef>
                <a:spcPts val="1199"/>
              </a:spcBef>
            </a:pPr>
            <a:r>
              <a:rPr b="1" lang="en-GB" sz="1400" spc="-1" strike="noStrike">
                <a:solidFill>
                  <a:srgbClr val="000000"/>
                </a:solidFill>
                <a:uFill>
                  <a:solidFill>
                    <a:srgbClr val="ffffff"/>
                  </a:solidFill>
                </a:uFill>
                <a:latin typeface="Arial"/>
                <a:ea typeface="Arial"/>
              </a:rPr>
              <a:t>Risk Rating(R) = Threat Rating (T) x Vulnerability Rating (V) x Impact Rating (I)</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400" spc="-1" strike="noStrike">
                <a:solidFill>
                  <a:srgbClr val="000000"/>
                </a:solidFill>
                <a:uFill>
                  <a:solidFill>
                    <a:srgbClr val="ffffff"/>
                  </a:solidFill>
                </a:uFill>
                <a:latin typeface="Arial"/>
                <a:ea typeface="Arial"/>
              </a:rPr>
              <a:t>The values of T, V and I are derived from the respective assessments </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599"/>
              </a:spcAft>
            </a:pPr>
            <a:endParaRPr b="0" lang="en-GB" sz="1400" spc="-1" strike="noStrike">
              <a:solidFill>
                <a:srgbClr val="000000"/>
              </a:solidFill>
              <a:uFill>
                <a:solidFill>
                  <a:srgbClr val="ffffff"/>
                </a:solidFill>
              </a:uFill>
              <a:latin typeface="Arial"/>
            </a:endParaRPr>
          </a:p>
        </p:txBody>
      </p:sp>
      <p:pic>
        <p:nvPicPr>
          <p:cNvPr id="142" name="Google Shape;250;p46" descr=""/>
          <p:cNvPicPr/>
          <p:nvPr/>
        </p:nvPicPr>
        <p:blipFill>
          <a:blip r:embed="rId1"/>
          <a:stretch/>
        </p:blipFill>
        <p:spPr>
          <a:xfrm>
            <a:off x="803880" y="2304360"/>
            <a:ext cx="6817320" cy="233388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311760" y="444960"/>
            <a:ext cx="8520120" cy="572400"/>
          </a:xfrm>
          <a:prstGeom prst="rect">
            <a:avLst/>
          </a:prstGeom>
          <a:noFill/>
          <a:ln>
            <a:noFill/>
          </a:ln>
        </p:spPr>
        <p:txBody>
          <a:bodyPr tIns="91440" bIns="91440"/>
          <a:p>
            <a:pPr>
              <a:lnSpc>
                <a:spcPct val="115000"/>
              </a:lnSpc>
              <a:spcBef>
                <a:spcPts val="1199"/>
              </a:spcBef>
            </a:pPr>
            <a:r>
              <a:rPr b="0" lang="en-GB" sz="1800" spc="-1" strike="noStrike">
                <a:solidFill>
                  <a:srgbClr val="000000"/>
                </a:solidFill>
                <a:uFill>
                  <a:solidFill>
                    <a:srgbClr val="ffffff"/>
                  </a:solidFill>
                </a:uFill>
                <a:latin typeface="Arial"/>
                <a:ea typeface="Arial"/>
              </a:rPr>
              <a:t>Example of Risk Ranking</a:t>
            </a:r>
            <a:r>
              <a:rPr b="0" lang="en-GB" sz="18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pic>
        <p:nvPicPr>
          <p:cNvPr id="144" name="Google Shape;256;p47" descr=""/>
          <p:cNvPicPr/>
          <p:nvPr/>
        </p:nvPicPr>
        <p:blipFill>
          <a:blip r:embed="rId1"/>
          <a:stretch/>
        </p:blipFill>
        <p:spPr>
          <a:xfrm>
            <a:off x="152280" y="1170000"/>
            <a:ext cx="8838720" cy="3213720"/>
          </a:xfrm>
          <a:prstGeom prst="rect">
            <a:avLst/>
          </a:prstGeom>
          <a:ln>
            <a:noFill/>
          </a:ln>
        </p:spPr>
      </p:pic>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100" spc="-1" strike="noStrike">
                <a:solidFill>
                  <a:srgbClr val="000000"/>
                </a:solidFill>
                <a:uFill>
                  <a:solidFill>
                    <a:srgbClr val="ffffff"/>
                  </a:solidFill>
                </a:uFill>
                <a:latin typeface="Arial"/>
                <a:ea typeface="Arial"/>
              </a:rPr>
              <a:t>Example: vulnerability matrix</a:t>
            </a:r>
            <a:endParaRPr b="0" lang="en-GB" sz="1400" spc="-1" strike="noStrike">
              <a:solidFill>
                <a:srgbClr val="000000"/>
              </a:solidFill>
              <a:uFill>
                <a:solidFill>
                  <a:srgbClr val="ffffff"/>
                </a:solidFill>
              </a:uFill>
              <a:latin typeface="Arial"/>
            </a:endParaRPr>
          </a:p>
        </p:txBody>
      </p:sp>
      <p:pic>
        <p:nvPicPr>
          <p:cNvPr id="146" name="Google Shape;262;p48" descr=""/>
          <p:cNvPicPr/>
          <p:nvPr/>
        </p:nvPicPr>
        <p:blipFill>
          <a:blip r:embed="rId1"/>
          <a:stretch/>
        </p:blipFill>
        <p:spPr>
          <a:xfrm>
            <a:off x="1011600" y="1159200"/>
            <a:ext cx="7292520" cy="382068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100" spc="-1" strike="noStrike">
                <a:solidFill>
                  <a:srgbClr val="000000"/>
                </a:solidFill>
                <a:uFill>
                  <a:solidFill>
                    <a:srgbClr val="ffffff"/>
                  </a:solidFill>
                </a:uFill>
                <a:latin typeface="Arial"/>
                <a:ea typeface="Arial"/>
              </a:rPr>
              <a:t>Example: threat matrix</a:t>
            </a:r>
            <a:r>
              <a:rPr b="0" lang="en-GB" sz="21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pic>
        <p:nvPicPr>
          <p:cNvPr id="148" name="Google Shape;268;p49" descr=""/>
          <p:cNvPicPr/>
          <p:nvPr/>
        </p:nvPicPr>
        <p:blipFill>
          <a:blip r:embed="rId1"/>
          <a:stretch/>
        </p:blipFill>
        <p:spPr>
          <a:xfrm>
            <a:off x="890280" y="1170000"/>
            <a:ext cx="6822000" cy="382068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100" spc="-1" strike="noStrike">
                <a:solidFill>
                  <a:srgbClr val="000000"/>
                </a:solidFill>
                <a:uFill>
                  <a:solidFill>
                    <a:srgbClr val="ffffff"/>
                  </a:solidFill>
                </a:uFill>
                <a:latin typeface="Arial"/>
                <a:ea typeface="Arial"/>
              </a:rPr>
              <a:t>Example: Control matrix</a:t>
            </a:r>
            <a:r>
              <a:rPr b="0" lang="en-GB" sz="21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pic>
        <p:nvPicPr>
          <p:cNvPr id="150" name="Google Shape;274;p50" descr=""/>
          <p:cNvPicPr/>
          <p:nvPr/>
        </p:nvPicPr>
        <p:blipFill>
          <a:blip r:embed="rId1"/>
          <a:stretch/>
        </p:blipFill>
        <p:spPr>
          <a:xfrm>
            <a:off x="1110600" y="1192320"/>
            <a:ext cx="6695640" cy="382068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Google Shape;279;p51" descr=""/>
          <p:cNvPicPr/>
          <p:nvPr/>
        </p:nvPicPr>
        <p:blipFill>
          <a:blip r:embed="rId1"/>
          <a:stretch/>
        </p:blipFill>
        <p:spPr>
          <a:xfrm>
            <a:off x="295560" y="103680"/>
            <a:ext cx="8697960" cy="493560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311760" y="275400"/>
            <a:ext cx="8520120" cy="4293360"/>
          </a:xfrm>
          <a:prstGeom prst="rect">
            <a:avLst/>
          </a:prstGeom>
          <a:noFill/>
          <a:ln w="9360">
            <a:solidFill>
              <a:srgbClr val="000000"/>
            </a:solidFill>
            <a:round/>
          </a:ln>
        </p:spPr>
        <p:txBody>
          <a:bodyPr tIns="91440" bIns="91440"/>
          <a:p>
            <a:pPr>
              <a:lnSpc>
                <a:spcPct val="100000"/>
              </a:lnSpc>
            </a:pPr>
            <a:endParaRPr b="0" lang="en-GB" sz="1400" spc="-1" strike="noStrike">
              <a:solidFill>
                <a:srgbClr val="000000"/>
              </a:solidFill>
              <a:uFill>
                <a:solidFill>
                  <a:srgbClr val="ffffff"/>
                </a:solidFill>
              </a:uFill>
              <a:latin typeface="Arial"/>
            </a:endParaRPr>
          </a:p>
          <a:p>
            <a:pPr>
              <a:lnSpc>
                <a:spcPct val="100000"/>
              </a:lnSpc>
            </a:pPr>
            <a:r>
              <a:rPr b="1" lang="en-GB" sz="1600" spc="-1" strike="noStrike">
                <a:solidFill>
                  <a:srgbClr val="000000"/>
                </a:solidFill>
                <a:uFill>
                  <a:solidFill>
                    <a:srgbClr val="ffffff"/>
                  </a:solidFill>
                </a:uFill>
                <a:latin typeface="Arial"/>
                <a:ea typeface="Arial"/>
              </a:rPr>
              <a:t>The purpose of risk management:</a:t>
            </a:r>
            <a:endParaRPr b="0" lang="en-GB" sz="1400" spc="-1" strike="noStrike">
              <a:solidFill>
                <a:srgbClr val="000000"/>
              </a:solidFill>
              <a:uFill>
                <a:solidFill>
                  <a:srgbClr val="ffffff"/>
                </a:solidFill>
              </a:uFill>
              <a:latin typeface="Arial"/>
            </a:endParaRPr>
          </a:p>
          <a:p>
            <a:pPr marL="457200" indent="-329760">
              <a:lnSpc>
                <a:spcPct val="100000"/>
              </a:lnSpc>
              <a:spcBef>
                <a:spcPts val="901"/>
              </a:spcBef>
              <a:buClr>
                <a:srgbClr val="000000"/>
              </a:buClr>
              <a:buFont typeface="Arial"/>
              <a:buChar char="●"/>
            </a:pPr>
            <a:r>
              <a:rPr b="0" lang="en-GB" sz="1600" spc="-1" strike="noStrike">
                <a:solidFill>
                  <a:srgbClr val="000000"/>
                </a:solidFill>
                <a:uFill>
                  <a:solidFill>
                    <a:srgbClr val="ffffff"/>
                  </a:solidFill>
                </a:uFill>
                <a:latin typeface="Arial"/>
                <a:ea typeface="Arial"/>
              </a:rPr>
              <a:t>Ensure overall business and business assets are safe </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Arial"/>
              <a:buChar char="●"/>
            </a:pPr>
            <a:r>
              <a:rPr b="0" lang="en-GB" sz="1600" spc="-1" strike="noStrike">
                <a:solidFill>
                  <a:srgbClr val="000000"/>
                </a:solidFill>
                <a:uFill>
                  <a:solidFill>
                    <a:srgbClr val="ffffff"/>
                  </a:solidFill>
                </a:uFill>
                <a:latin typeface="Arial"/>
                <a:ea typeface="Arial"/>
              </a:rPr>
              <a:t>Protect against competitive disadvantage</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Arial"/>
              <a:buChar char="●"/>
            </a:pPr>
            <a:r>
              <a:rPr b="0" lang="en-GB" sz="1600" spc="-1" strike="noStrike">
                <a:solidFill>
                  <a:srgbClr val="000000"/>
                </a:solidFill>
                <a:uFill>
                  <a:solidFill>
                    <a:srgbClr val="ffffff"/>
                  </a:solidFill>
                </a:uFill>
                <a:latin typeface="Arial"/>
                <a:ea typeface="Arial"/>
              </a:rPr>
              <a:t>Compliance with laws and best business practices</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Arial"/>
              <a:buChar char="●"/>
            </a:pPr>
            <a:r>
              <a:rPr b="0" lang="en-GB" sz="1600" spc="-1" strike="noStrike">
                <a:solidFill>
                  <a:srgbClr val="000000"/>
                </a:solidFill>
                <a:uFill>
                  <a:solidFill>
                    <a:srgbClr val="ffffff"/>
                  </a:solidFill>
                </a:uFill>
                <a:latin typeface="Arial"/>
                <a:ea typeface="Arial"/>
              </a:rPr>
              <a:t>Maintain a good public reputation </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Arial"/>
              <a:buChar char="●"/>
            </a:pPr>
            <a:r>
              <a:rPr b="0" lang="en-GB" sz="1600" spc="-1" strike="noStrike">
                <a:solidFill>
                  <a:srgbClr val="000000"/>
                </a:solidFill>
                <a:uFill>
                  <a:solidFill>
                    <a:srgbClr val="ffffff"/>
                  </a:solidFill>
                </a:uFill>
                <a:latin typeface="Arial"/>
                <a:ea typeface="Arial"/>
              </a:rPr>
              <a:t>To provide Cyber Security guidance on IT security</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Arial"/>
              <a:buChar char="●"/>
            </a:pPr>
            <a:r>
              <a:rPr b="0" lang="en-GB" sz="1600" spc="-1" strike="noStrike">
                <a:solidFill>
                  <a:srgbClr val="000000"/>
                </a:solidFill>
                <a:uFill>
                  <a:solidFill>
                    <a:srgbClr val="ffffff"/>
                  </a:solidFill>
                </a:uFill>
                <a:latin typeface="Arial"/>
                <a:ea typeface="Arial"/>
              </a:rPr>
              <a:t>Protect data used in all aspects </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Arial"/>
              <a:buChar char="●"/>
            </a:pPr>
            <a:r>
              <a:rPr b="0" lang="en-GB" sz="1600" spc="-1" strike="noStrike">
                <a:solidFill>
                  <a:srgbClr val="000000"/>
                </a:solidFill>
                <a:uFill>
                  <a:solidFill>
                    <a:srgbClr val="ffffff"/>
                  </a:solidFill>
                </a:uFill>
                <a:latin typeface="Arial"/>
                <a:ea typeface="Arial"/>
              </a:rPr>
              <a:t>Protect all breaches resulting in loss of data </a:t>
            </a:r>
            <a:endParaRPr b="0" lang="en-GB"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11760" y="522000"/>
            <a:ext cx="8520120" cy="3894120"/>
          </a:xfrm>
          <a:prstGeom prst="rect">
            <a:avLst/>
          </a:prstGeom>
          <a:noFill/>
          <a:ln>
            <a:noFill/>
          </a:ln>
        </p:spPr>
        <p:txBody>
          <a:bodyPr tIns="91440" bIns="91440"/>
          <a:p>
            <a:pPr>
              <a:lnSpc>
                <a:spcPct val="100000"/>
              </a:lnSpc>
              <a:spcBef>
                <a:spcPts val="901"/>
              </a:spcBef>
            </a:pPr>
            <a:r>
              <a:rPr b="0" lang="en-GB" sz="1650" spc="-1" strike="noStrike">
                <a:solidFill>
                  <a:srgbClr val="000000"/>
                </a:solidFill>
                <a:uFill>
                  <a:solidFill>
                    <a:srgbClr val="ffffff"/>
                  </a:solidFill>
                </a:uFill>
                <a:latin typeface="Arial"/>
                <a:ea typeface="Arial"/>
              </a:rPr>
              <a:t>The steps to risk assessment are:</a:t>
            </a:r>
            <a:endParaRPr b="0" lang="en-GB" sz="1400" spc="-1" strike="noStrike">
              <a:solidFill>
                <a:srgbClr val="000000"/>
              </a:solidFill>
              <a:uFill>
                <a:solidFill>
                  <a:srgbClr val="ffffff"/>
                </a:solidFill>
              </a:uFill>
              <a:latin typeface="Arial"/>
            </a:endParaRPr>
          </a:p>
          <a:p>
            <a:pPr marL="457200" indent="-333000">
              <a:lnSpc>
                <a:spcPct val="100000"/>
              </a:lnSpc>
              <a:spcBef>
                <a:spcPts val="201"/>
              </a:spcBef>
              <a:buClr>
                <a:srgbClr val="000000"/>
              </a:buClr>
              <a:buFont typeface="Arial"/>
              <a:buChar char="●"/>
            </a:pPr>
            <a:r>
              <a:rPr b="0" lang="en-GB" sz="1650" spc="-1" strike="noStrike">
                <a:solidFill>
                  <a:srgbClr val="000000"/>
                </a:solidFill>
                <a:uFill>
                  <a:solidFill>
                    <a:srgbClr val="ffffff"/>
                  </a:solidFill>
                </a:uFill>
                <a:latin typeface="Arial"/>
                <a:ea typeface="Arial"/>
              </a:rPr>
              <a:t>Identify threats and threat agents</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Prioritize threats and threat agents </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Assess vulnerabilities in current InfoSec plan</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Determine risk of each threat </a:t>
            </a:r>
            <a:endParaRPr b="0" lang="en-GB" sz="1400" spc="-1" strike="noStrike">
              <a:solidFill>
                <a:srgbClr val="000000"/>
              </a:solidFill>
              <a:uFill>
                <a:solidFill>
                  <a:srgbClr val="ffffff"/>
                </a:solidFill>
              </a:uFill>
              <a:latin typeface="Arial"/>
            </a:endParaRPr>
          </a:p>
          <a:p>
            <a:pPr marL="101520">
              <a:lnSpc>
                <a:spcPct val="100000"/>
              </a:lnSpc>
              <a:spcBef>
                <a:spcPts val="300"/>
              </a:spcBef>
            </a:pPr>
            <a:r>
              <a:rPr b="0" lang="en-GB" sz="1650" spc="-1" strike="noStrike">
                <a:solidFill>
                  <a:srgbClr val="000000"/>
                </a:solidFill>
                <a:uFill>
                  <a:solidFill>
                    <a:srgbClr val="ffffff"/>
                  </a:solidFill>
                </a:uFill>
                <a:latin typeface="Arial"/>
                <a:ea typeface="Arial"/>
              </a:rPr>
              <a:t>R = P * V – M + U</a:t>
            </a:r>
            <a:endParaRPr b="0" lang="en-GB" sz="1400" spc="-1" strike="noStrike">
              <a:solidFill>
                <a:srgbClr val="000000"/>
              </a:solidFill>
              <a:uFill>
                <a:solidFill>
                  <a:srgbClr val="ffffff"/>
                </a:solidFill>
              </a:uFill>
              <a:latin typeface="Arial"/>
            </a:endParaRPr>
          </a:p>
          <a:p>
            <a:pPr marL="101520">
              <a:lnSpc>
                <a:spcPct val="100000"/>
              </a:lnSpc>
              <a:spcBef>
                <a:spcPts val="300"/>
              </a:spcBef>
            </a:pPr>
            <a:r>
              <a:rPr b="0" lang="en-GB" sz="1650" spc="-1" strike="noStrike">
                <a:solidFill>
                  <a:srgbClr val="000000"/>
                </a:solidFill>
                <a:uFill>
                  <a:solidFill>
                    <a:srgbClr val="ffffff"/>
                  </a:solidFill>
                </a:uFill>
                <a:latin typeface="Arial"/>
                <a:ea typeface="Arial"/>
              </a:rPr>
              <a:t>	</a:t>
            </a:r>
            <a:r>
              <a:rPr b="0" lang="en-GB" sz="1650" spc="-1" strike="noStrike">
                <a:solidFill>
                  <a:srgbClr val="000000"/>
                </a:solidFill>
                <a:uFill>
                  <a:solidFill>
                    <a:srgbClr val="ffffff"/>
                  </a:solidFill>
                </a:uFill>
                <a:latin typeface="Arial"/>
                <a:ea typeface="Arial"/>
              </a:rPr>
              <a:t>R = Risk</a:t>
            </a:r>
            <a:endParaRPr b="0" lang="en-GB" sz="1400" spc="-1" strike="noStrike">
              <a:solidFill>
                <a:srgbClr val="000000"/>
              </a:solidFill>
              <a:uFill>
                <a:solidFill>
                  <a:srgbClr val="ffffff"/>
                </a:solidFill>
              </a:uFill>
              <a:latin typeface="Arial"/>
            </a:endParaRPr>
          </a:p>
          <a:p>
            <a:pPr marL="101520">
              <a:lnSpc>
                <a:spcPct val="100000"/>
              </a:lnSpc>
              <a:spcBef>
                <a:spcPts val="300"/>
              </a:spcBef>
            </a:pPr>
            <a:r>
              <a:rPr b="0" lang="en-GB" sz="1650" spc="-1" strike="noStrike">
                <a:solidFill>
                  <a:srgbClr val="000000"/>
                </a:solidFill>
                <a:uFill>
                  <a:solidFill>
                    <a:srgbClr val="ffffff"/>
                  </a:solidFill>
                </a:uFill>
                <a:latin typeface="Arial"/>
                <a:ea typeface="Arial"/>
              </a:rPr>
              <a:t>	</a:t>
            </a:r>
            <a:r>
              <a:rPr b="0" lang="en-GB" sz="1650" spc="-1" strike="noStrike">
                <a:solidFill>
                  <a:srgbClr val="000000"/>
                </a:solidFill>
                <a:uFill>
                  <a:solidFill>
                    <a:srgbClr val="ffffff"/>
                  </a:solidFill>
                </a:uFill>
                <a:latin typeface="Arial"/>
                <a:ea typeface="Arial"/>
              </a:rPr>
              <a:t>P = Probability of threat attack</a:t>
            </a:r>
            <a:endParaRPr b="0" lang="en-GB" sz="1400" spc="-1" strike="noStrike">
              <a:solidFill>
                <a:srgbClr val="000000"/>
              </a:solidFill>
              <a:uFill>
                <a:solidFill>
                  <a:srgbClr val="ffffff"/>
                </a:solidFill>
              </a:uFill>
              <a:latin typeface="Arial"/>
            </a:endParaRPr>
          </a:p>
          <a:p>
            <a:pPr marL="101520">
              <a:lnSpc>
                <a:spcPct val="100000"/>
              </a:lnSpc>
              <a:spcBef>
                <a:spcPts val="300"/>
              </a:spcBef>
            </a:pPr>
            <a:r>
              <a:rPr b="0" lang="en-GB" sz="1650" spc="-1" strike="noStrike">
                <a:solidFill>
                  <a:srgbClr val="000000"/>
                </a:solidFill>
                <a:uFill>
                  <a:solidFill>
                    <a:srgbClr val="ffffff"/>
                  </a:solidFill>
                </a:uFill>
                <a:latin typeface="Arial"/>
                <a:ea typeface="Arial"/>
              </a:rPr>
              <a:t>	</a:t>
            </a:r>
            <a:r>
              <a:rPr b="0" lang="en-GB" sz="1650" spc="-1" strike="noStrike">
                <a:solidFill>
                  <a:srgbClr val="000000"/>
                </a:solidFill>
                <a:uFill>
                  <a:solidFill>
                    <a:srgbClr val="ffffff"/>
                  </a:solidFill>
                </a:uFill>
                <a:latin typeface="Arial"/>
                <a:ea typeface="Arial"/>
              </a:rPr>
              <a:t>V = Value of Information Asset</a:t>
            </a:r>
            <a:endParaRPr b="0" lang="en-GB" sz="1400" spc="-1" strike="noStrike">
              <a:solidFill>
                <a:srgbClr val="000000"/>
              </a:solidFill>
              <a:uFill>
                <a:solidFill>
                  <a:srgbClr val="ffffff"/>
                </a:solidFill>
              </a:uFill>
              <a:latin typeface="Arial"/>
            </a:endParaRPr>
          </a:p>
          <a:p>
            <a:pPr marL="101520">
              <a:lnSpc>
                <a:spcPct val="100000"/>
              </a:lnSpc>
              <a:spcBef>
                <a:spcPts val="300"/>
              </a:spcBef>
            </a:pPr>
            <a:r>
              <a:rPr b="0" lang="en-GB" sz="1650" spc="-1" strike="noStrike">
                <a:solidFill>
                  <a:srgbClr val="000000"/>
                </a:solidFill>
                <a:uFill>
                  <a:solidFill>
                    <a:srgbClr val="ffffff"/>
                  </a:solidFill>
                </a:uFill>
                <a:latin typeface="Arial"/>
                <a:ea typeface="Arial"/>
              </a:rPr>
              <a:t>	</a:t>
            </a:r>
            <a:r>
              <a:rPr b="0" lang="en-GB" sz="1650" spc="-1" strike="noStrike">
                <a:solidFill>
                  <a:srgbClr val="000000"/>
                </a:solidFill>
                <a:uFill>
                  <a:solidFill>
                    <a:srgbClr val="ffffff"/>
                  </a:solidFill>
                </a:uFill>
                <a:latin typeface="Arial"/>
                <a:ea typeface="Arial"/>
              </a:rPr>
              <a:t>M = Mitigation by current controls</a:t>
            </a:r>
            <a:endParaRPr b="0" lang="en-GB" sz="1400" spc="-1" strike="noStrike">
              <a:solidFill>
                <a:srgbClr val="000000"/>
              </a:solidFill>
              <a:uFill>
                <a:solidFill>
                  <a:srgbClr val="ffffff"/>
                </a:solidFill>
              </a:uFill>
              <a:latin typeface="Arial"/>
            </a:endParaRPr>
          </a:p>
          <a:p>
            <a:pPr marL="101520">
              <a:lnSpc>
                <a:spcPct val="100000"/>
              </a:lnSpc>
              <a:spcBef>
                <a:spcPts val="300"/>
              </a:spcBef>
            </a:pPr>
            <a:r>
              <a:rPr b="0" lang="en-GB" sz="1650" spc="-1" strike="noStrike">
                <a:solidFill>
                  <a:srgbClr val="000000"/>
                </a:solidFill>
                <a:uFill>
                  <a:solidFill>
                    <a:srgbClr val="ffffff"/>
                  </a:solidFill>
                </a:uFill>
                <a:latin typeface="Arial"/>
                <a:ea typeface="Arial"/>
              </a:rPr>
              <a:t>	</a:t>
            </a:r>
            <a:r>
              <a:rPr b="0" lang="en-GB" sz="1650" spc="-1" strike="noStrike">
                <a:solidFill>
                  <a:srgbClr val="000000"/>
                </a:solidFill>
                <a:uFill>
                  <a:solidFill>
                    <a:srgbClr val="ffffff"/>
                  </a:solidFill>
                </a:uFill>
                <a:latin typeface="Arial"/>
                <a:ea typeface="Arial"/>
              </a:rPr>
              <a:t>U = Uncertainty of vulnerability</a:t>
            </a:r>
            <a:endParaRPr b="0" lang="en-GB" sz="1400" spc="-1" strike="noStrike">
              <a:solidFill>
                <a:srgbClr val="000000"/>
              </a:solidFill>
              <a:uFill>
                <a:solidFill>
                  <a:srgbClr val="ffffff"/>
                </a:solidFill>
              </a:uFill>
              <a:latin typeface="Arial"/>
            </a:endParaRPr>
          </a:p>
          <a:p>
            <a:pPr>
              <a:lnSpc>
                <a:spcPct val="100000"/>
              </a:lnSpc>
              <a:spcBef>
                <a:spcPts val="1100"/>
              </a:spcBef>
            </a:pPr>
            <a:endParaRPr b="0" lang="en-GB" sz="1400" spc="-1" strike="noStrike">
              <a:solidFill>
                <a:srgbClr val="000000"/>
              </a:solidFill>
              <a:uFill>
                <a:solidFill>
                  <a:srgbClr val="ffffff"/>
                </a:solidFill>
              </a:uFill>
              <a:latin typeface="Arial"/>
            </a:endParaRPr>
          </a:p>
          <a:p>
            <a:pPr>
              <a:lnSpc>
                <a:spcPct val="100000"/>
              </a:lnSpc>
              <a:spcBef>
                <a:spcPts val="1100"/>
              </a:spcBef>
            </a:pPr>
            <a:endParaRPr b="0" lang="en-GB" sz="1400" spc="-1" strike="noStrike">
              <a:solidFill>
                <a:srgbClr val="000000"/>
              </a:solidFill>
              <a:uFill>
                <a:solidFill>
                  <a:srgbClr val="ffffff"/>
                </a:solidFill>
              </a:uFill>
              <a:latin typeface="Arial"/>
            </a:endParaRPr>
          </a:p>
          <a:p>
            <a:pPr>
              <a:lnSpc>
                <a:spcPct val="100000"/>
              </a:lnSpc>
              <a:spcAft>
                <a:spcPts val="1599"/>
              </a:spcAft>
            </a:pPr>
            <a:endParaRPr b="0" lang="en-GB" sz="14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Google Shape;289;p53" descr=""/>
          <p:cNvPicPr/>
          <p:nvPr/>
        </p:nvPicPr>
        <p:blipFill>
          <a:blip r:embed="rId1"/>
          <a:stretch/>
        </p:blipFill>
        <p:spPr>
          <a:xfrm>
            <a:off x="1953360" y="53280"/>
            <a:ext cx="5236920" cy="4838400"/>
          </a:xfrm>
          <a:prstGeom prst="rect">
            <a:avLst/>
          </a:prstGeom>
          <a:ln>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8320" y="231480"/>
            <a:ext cx="3873240" cy="4237920"/>
          </a:xfrm>
          <a:prstGeom prst="rect">
            <a:avLst/>
          </a:prstGeom>
          <a:noFill/>
          <a:ln>
            <a:noFill/>
          </a:ln>
        </p:spPr>
        <p:txBody>
          <a:bodyPr tIns="91440" bIns="91440"/>
          <a:p>
            <a:pPr>
              <a:lnSpc>
                <a:spcPct val="100000"/>
              </a:lnSpc>
            </a:pPr>
            <a:r>
              <a:rPr b="0" lang="en-GB" sz="2750" spc="-1" strike="noStrike">
                <a:solidFill>
                  <a:srgbClr val="000000"/>
                </a:solidFill>
                <a:uFill>
                  <a:solidFill>
                    <a:srgbClr val="ffffff"/>
                  </a:solidFill>
                </a:uFill>
                <a:latin typeface="Arial"/>
                <a:ea typeface="Arial"/>
              </a:rPr>
              <a:t>Cost-Benefit analysis</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Determine what risk control strategies are cost effective </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Below are some common formulas used to calculate cost-benefit analysis </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SLE = AV * EF</a:t>
            </a:r>
            <a:endParaRPr b="0" lang="en-GB" sz="1400" spc="-1" strike="noStrike">
              <a:solidFill>
                <a:srgbClr val="000000"/>
              </a:solidFill>
              <a:uFill>
                <a:solidFill>
                  <a:srgbClr val="ffffff"/>
                </a:solidFill>
              </a:uFill>
              <a:latin typeface="Arial"/>
            </a:endParaRPr>
          </a:p>
          <a:p>
            <a:pPr>
              <a:lnSpc>
                <a:spcPct val="100000"/>
              </a:lnSpc>
              <a:spcBef>
                <a:spcPts val="201"/>
              </a:spcBef>
            </a:pPr>
            <a:r>
              <a:rPr b="0" lang="en-GB" sz="1350" spc="-1" strike="noStrike">
                <a:solidFill>
                  <a:srgbClr val="000000"/>
                </a:solidFill>
                <a:uFill>
                  <a:solidFill>
                    <a:srgbClr val="ffffff"/>
                  </a:solidFill>
                </a:uFill>
                <a:latin typeface="Arial"/>
                <a:ea typeface="Arial"/>
              </a:rPr>
              <a:t>AV = Asset Value, EF = Exposure factor (% of asset affected)</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ALE = SLE * ARO</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CBA = ALE (pre-control) – ALE (post-control) – ACE</a:t>
            </a:r>
            <a:endParaRPr b="0" lang="en-GB" sz="1400" spc="-1" strike="noStrike">
              <a:solidFill>
                <a:srgbClr val="000000"/>
              </a:solidFill>
              <a:uFill>
                <a:solidFill>
                  <a:srgbClr val="ffffff"/>
                </a:solidFill>
              </a:uFill>
              <a:latin typeface="Arial"/>
            </a:endParaRPr>
          </a:p>
          <a:p>
            <a:pPr>
              <a:lnSpc>
                <a:spcPct val="100000"/>
              </a:lnSpc>
              <a:spcBef>
                <a:spcPts val="201"/>
              </a:spcBef>
            </a:pPr>
            <a:endParaRPr b="0" lang="en-GB" sz="1400" spc="-1" strike="noStrike">
              <a:solidFill>
                <a:srgbClr val="000000"/>
              </a:solidFill>
              <a:uFill>
                <a:solidFill>
                  <a:srgbClr val="ffffff"/>
                </a:solidFill>
              </a:uFill>
              <a:latin typeface="Arial"/>
            </a:endParaRPr>
          </a:p>
          <a:p>
            <a:pPr>
              <a:lnSpc>
                <a:spcPct val="100000"/>
              </a:lnSpc>
              <a:spcAft>
                <a:spcPts val="1599"/>
              </a:spcAft>
            </a:pPr>
            <a:endParaRPr b="0" lang="en-GB" sz="1400" spc="-1" strike="noStrike">
              <a:solidFill>
                <a:srgbClr val="000000"/>
              </a:solidFill>
              <a:uFill>
                <a:solidFill>
                  <a:srgbClr val="ffffff"/>
                </a:solidFill>
              </a:uFill>
              <a:latin typeface="Arial"/>
            </a:endParaRPr>
          </a:p>
        </p:txBody>
      </p:sp>
      <p:pic>
        <p:nvPicPr>
          <p:cNvPr id="155" name="Google Shape;295;p54" descr=""/>
          <p:cNvPicPr/>
          <p:nvPr/>
        </p:nvPicPr>
        <p:blipFill>
          <a:blip r:embed="rId1"/>
          <a:stretch/>
        </p:blipFill>
        <p:spPr>
          <a:xfrm>
            <a:off x="4034880" y="1011240"/>
            <a:ext cx="5030280" cy="267804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11760" y="88200"/>
            <a:ext cx="8520120" cy="4480560"/>
          </a:xfrm>
          <a:prstGeom prst="rect">
            <a:avLst/>
          </a:prstGeom>
          <a:noFill/>
          <a:ln>
            <a:noFill/>
          </a:ln>
        </p:spPr>
        <p:txBody>
          <a:bodyPr tIns="91440" bIns="91440"/>
          <a:p>
            <a:pPr>
              <a:lnSpc>
                <a:spcPct val="100000"/>
              </a:lnSpc>
            </a:pPr>
            <a:r>
              <a:rPr b="0" lang="en-GB" sz="2100" spc="-1" strike="noStrike">
                <a:solidFill>
                  <a:srgbClr val="474747"/>
                </a:solidFill>
                <a:uFill>
                  <a:solidFill>
                    <a:srgbClr val="ffffff"/>
                  </a:solidFill>
                </a:uFill>
                <a:latin typeface="Arial"/>
                <a:ea typeface="Arial"/>
              </a:rPr>
              <a:t>The </a:t>
            </a:r>
            <a:r>
              <a:rPr b="0" lang="en-GB" sz="2100" spc="-1" strike="noStrike">
                <a:solidFill>
                  <a:srgbClr val="215968"/>
                </a:solidFill>
                <a:uFill>
                  <a:solidFill>
                    <a:srgbClr val="ffffff"/>
                  </a:solidFill>
                </a:uFill>
                <a:latin typeface="Arial"/>
                <a:ea typeface="Arial"/>
              </a:rPr>
              <a:t>Annualised Loss Expectancy (ALE) </a:t>
            </a:r>
            <a:r>
              <a:rPr b="0" lang="en-GB" sz="2100" spc="-1" strike="noStrike">
                <a:solidFill>
                  <a:srgbClr val="474747"/>
                </a:solidFill>
                <a:uFill>
                  <a:solidFill>
                    <a:srgbClr val="ffffff"/>
                  </a:solidFill>
                </a:uFill>
                <a:latin typeface="Arial"/>
                <a:ea typeface="Arial"/>
              </a:rPr>
              <a:t>from information security breaches is worked out empirically from the organisation’s experience and intelligence regarding intrusions, viruses, denial of service attacks and so on</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gn="ctr">
              <a:lnSpc>
                <a:spcPct val="100000"/>
              </a:lnSpc>
            </a:pPr>
            <a:r>
              <a:rPr b="0" lang="en-GB" sz="2100" spc="-1" strike="noStrike">
                <a:solidFill>
                  <a:srgbClr val="005878"/>
                </a:solidFill>
                <a:uFill>
                  <a:solidFill>
                    <a:srgbClr val="ffffff"/>
                  </a:solidFill>
                </a:uFill>
                <a:latin typeface="Arial"/>
                <a:ea typeface="Arial"/>
              </a:rPr>
              <a:t>ALE = SLE * ARO</a:t>
            </a:r>
            <a:endParaRPr b="0" lang="en-GB" sz="1400" spc="-1" strike="noStrike">
              <a:solidFill>
                <a:srgbClr val="000000"/>
              </a:solidFill>
              <a:uFill>
                <a:solidFill>
                  <a:srgbClr val="ffffff"/>
                </a:solidFill>
              </a:uFill>
              <a:latin typeface="Arial"/>
            </a:endParaRPr>
          </a:p>
          <a:p>
            <a:pPr algn="ctr">
              <a:lnSpc>
                <a:spcPct val="100000"/>
              </a:lnSpc>
            </a:pPr>
            <a:endParaRPr b="0" lang="en-GB" sz="1400" spc="-1" strike="noStrike">
              <a:solidFill>
                <a:srgbClr val="000000"/>
              </a:solidFill>
              <a:uFill>
                <a:solidFill>
                  <a:srgbClr val="ffffff"/>
                </a:solidFill>
              </a:uFill>
              <a:latin typeface="Arial"/>
            </a:endParaRPr>
          </a:p>
          <a:p>
            <a:pPr>
              <a:lnSpc>
                <a:spcPct val="100000"/>
              </a:lnSpc>
            </a:pPr>
            <a:r>
              <a:rPr b="0" lang="en-GB" sz="2100" spc="-1" strike="noStrike">
                <a:solidFill>
                  <a:srgbClr val="005878"/>
                </a:solidFill>
                <a:uFill>
                  <a:solidFill>
                    <a:srgbClr val="ffffff"/>
                  </a:solidFill>
                </a:uFill>
                <a:latin typeface="Arial"/>
                <a:ea typeface="Arial"/>
              </a:rPr>
              <a:t>SLE - Single Loss Exposure: </a:t>
            </a:r>
            <a:r>
              <a:rPr b="0" lang="en-GB" sz="2100" spc="-1" strike="noStrike">
                <a:solidFill>
                  <a:srgbClr val="262626"/>
                </a:solidFill>
                <a:uFill>
                  <a:solidFill>
                    <a:srgbClr val="ffffff"/>
                  </a:solidFill>
                </a:uFill>
                <a:latin typeface="Arial"/>
                <a:ea typeface="Arial"/>
              </a:rPr>
              <a:t>estimated cost of the security incident</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pPr>
            <a:r>
              <a:rPr b="0" lang="en-GB" sz="2100" spc="-1" strike="noStrike">
                <a:solidFill>
                  <a:srgbClr val="005878"/>
                </a:solidFill>
                <a:uFill>
                  <a:solidFill>
                    <a:srgbClr val="ffffff"/>
                  </a:solidFill>
                </a:uFill>
                <a:latin typeface="Arial"/>
                <a:ea typeface="Arial"/>
              </a:rPr>
              <a:t>ARO </a:t>
            </a:r>
            <a:r>
              <a:rPr b="0" lang="en-GB" sz="2100" spc="-1" strike="noStrike">
                <a:solidFill>
                  <a:srgbClr val="215968"/>
                </a:solidFill>
                <a:uFill>
                  <a:solidFill>
                    <a:srgbClr val="ffffff"/>
                  </a:solidFill>
                </a:uFill>
                <a:latin typeface="Arial"/>
                <a:ea typeface="Arial"/>
              </a:rPr>
              <a:t>- Annual Rate of Occurrence: </a:t>
            </a:r>
            <a:r>
              <a:rPr b="0" lang="en-GB" sz="2100" spc="-1" strike="noStrike">
                <a:solidFill>
                  <a:srgbClr val="262626"/>
                </a:solidFill>
                <a:uFill>
                  <a:solidFill>
                    <a:srgbClr val="ffffff"/>
                  </a:solidFill>
                </a:uFill>
                <a:latin typeface="Arial"/>
                <a:ea typeface="Arial"/>
              </a:rPr>
              <a:t>probability of occurrence of incident</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spcAft>
                <a:spcPts val="1599"/>
              </a:spcAft>
            </a:pPr>
            <a:endParaRPr b="0" lang="en-GB" sz="14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150" spc="-1" strike="noStrike">
                <a:solidFill>
                  <a:srgbClr val="000000"/>
                </a:solidFill>
                <a:uFill>
                  <a:solidFill>
                    <a:srgbClr val="ffffff"/>
                  </a:solidFill>
                </a:uFill>
                <a:latin typeface="Arial"/>
                <a:ea typeface="Arial"/>
              </a:rPr>
              <a:t>5. Risk treatment options</a:t>
            </a:r>
            <a:endParaRPr b="0" lang="en-GB" sz="1400" spc="-1" strike="noStrike">
              <a:solidFill>
                <a:srgbClr val="000000"/>
              </a:solidFill>
              <a:uFill>
                <a:solidFill>
                  <a:srgbClr val="ffffff"/>
                </a:solidFill>
              </a:uFill>
              <a:latin typeface="Arial"/>
            </a:endParaRPr>
          </a:p>
        </p:txBody>
      </p:sp>
      <p:sp>
        <p:nvSpPr>
          <p:cNvPr id="158" name="TextShape 2"/>
          <p:cNvSpPr txBox="1"/>
          <p:nvPr/>
        </p:nvSpPr>
        <p:spPr>
          <a:xfrm>
            <a:off x="311760" y="1152360"/>
            <a:ext cx="8520120" cy="3416040"/>
          </a:xfrm>
          <a:prstGeom prst="rect">
            <a:avLst/>
          </a:prstGeom>
          <a:noFill/>
          <a:ln>
            <a:noFill/>
          </a:ln>
        </p:spPr>
        <p:txBody>
          <a:bodyPr tIns="91440" bIns="91440"/>
          <a:p>
            <a:pPr marL="457200" indent="-259920">
              <a:lnSpc>
                <a:spcPct val="100000"/>
              </a:lnSpc>
              <a:spcBef>
                <a:spcPts val="901"/>
              </a:spcBef>
              <a:buClr>
                <a:srgbClr val="000000"/>
              </a:buClr>
              <a:buFont typeface="Arial"/>
              <a:buChar char="●"/>
            </a:pPr>
            <a:r>
              <a:rPr b="0" lang="en-GB" sz="1700" spc="-1" strike="noStrike">
                <a:solidFill>
                  <a:srgbClr val="000000"/>
                </a:solidFill>
                <a:uFill>
                  <a:solidFill>
                    <a:srgbClr val="ffffff"/>
                  </a:solidFill>
                </a:uFill>
                <a:latin typeface="Arial"/>
                <a:ea typeface="Arial"/>
              </a:rPr>
              <a:t>Defense </a:t>
            </a:r>
            <a:endParaRPr b="0" lang="en-GB" sz="1400" spc="-1" strike="noStrike">
              <a:solidFill>
                <a:srgbClr val="000000"/>
              </a:solidFill>
              <a:uFill>
                <a:solidFill>
                  <a:srgbClr val="ffffff"/>
                </a:solidFill>
              </a:uFill>
              <a:latin typeface="Arial"/>
            </a:endParaRPr>
          </a:p>
          <a:p>
            <a:pPr marL="457200" indent="-259920">
              <a:lnSpc>
                <a:spcPct val="100000"/>
              </a:lnSpc>
              <a:buClr>
                <a:srgbClr val="000000"/>
              </a:buClr>
              <a:buFont typeface="Arial"/>
              <a:buChar char="●"/>
            </a:pPr>
            <a:r>
              <a:rPr b="0" lang="en-GB" sz="1700" spc="-1" strike="noStrike">
                <a:solidFill>
                  <a:srgbClr val="000000"/>
                </a:solidFill>
                <a:uFill>
                  <a:solidFill>
                    <a:srgbClr val="ffffff"/>
                  </a:solidFill>
                </a:uFill>
                <a:latin typeface="Arial"/>
                <a:ea typeface="Arial"/>
              </a:rPr>
              <a:t>Transferal</a:t>
            </a:r>
            <a:endParaRPr b="0" lang="en-GB" sz="1400" spc="-1" strike="noStrike">
              <a:solidFill>
                <a:srgbClr val="000000"/>
              </a:solidFill>
              <a:uFill>
                <a:solidFill>
                  <a:srgbClr val="ffffff"/>
                </a:solidFill>
              </a:uFill>
              <a:latin typeface="Arial"/>
            </a:endParaRPr>
          </a:p>
          <a:p>
            <a:pPr marL="457200" indent="-259920">
              <a:lnSpc>
                <a:spcPct val="100000"/>
              </a:lnSpc>
              <a:buClr>
                <a:srgbClr val="000000"/>
              </a:buClr>
              <a:buFont typeface="Arial"/>
              <a:buChar char="●"/>
            </a:pPr>
            <a:r>
              <a:rPr b="0" lang="en-GB" sz="1700" spc="-1" strike="noStrike">
                <a:solidFill>
                  <a:srgbClr val="000000"/>
                </a:solidFill>
                <a:uFill>
                  <a:solidFill>
                    <a:srgbClr val="ffffff"/>
                  </a:solidFill>
                </a:uFill>
                <a:latin typeface="Arial"/>
                <a:ea typeface="Arial"/>
              </a:rPr>
              <a:t>Mitigation</a:t>
            </a:r>
            <a:endParaRPr b="0" lang="en-GB" sz="1400" spc="-1" strike="noStrike">
              <a:solidFill>
                <a:srgbClr val="000000"/>
              </a:solidFill>
              <a:uFill>
                <a:solidFill>
                  <a:srgbClr val="ffffff"/>
                </a:solidFill>
              </a:uFill>
              <a:latin typeface="Arial"/>
            </a:endParaRPr>
          </a:p>
          <a:p>
            <a:pPr marL="457200" indent="-259920">
              <a:lnSpc>
                <a:spcPct val="100000"/>
              </a:lnSpc>
              <a:buClr>
                <a:srgbClr val="000000"/>
              </a:buClr>
              <a:buFont typeface="Arial"/>
              <a:buChar char="●"/>
            </a:pPr>
            <a:r>
              <a:rPr b="0" lang="en-GB" sz="1700" spc="-1" strike="noStrike">
                <a:solidFill>
                  <a:srgbClr val="000000"/>
                </a:solidFill>
                <a:uFill>
                  <a:solidFill>
                    <a:srgbClr val="ffffff"/>
                  </a:solidFill>
                </a:uFill>
                <a:latin typeface="Arial"/>
                <a:ea typeface="Arial"/>
              </a:rPr>
              <a:t>Acceptance (Abandonment) </a:t>
            </a:r>
            <a:endParaRPr b="0" lang="en-GB" sz="1400" spc="-1" strike="noStrike">
              <a:solidFill>
                <a:srgbClr val="000000"/>
              </a:solidFill>
              <a:uFill>
                <a:solidFill>
                  <a:srgbClr val="ffffff"/>
                </a:solidFill>
              </a:uFill>
              <a:latin typeface="Arial"/>
            </a:endParaRPr>
          </a:p>
          <a:p>
            <a:pPr marL="457200" indent="-259920">
              <a:lnSpc>
                <a:spcPct val="100000"/>
              </a:lnSpc>
              <a:buClr>
                <a:srgbClr val="000000"/>
              </a:buClr>
              <a:buFont typeface="Arial"/>
              <a:buChar char="●"/>
            </a:pPr>
            <a:r>
              <a:rPr b="0" lang="en-GB" sz="1700" spc="-1" strike="noStrike">
                <a:solidFill>
                  <a:srgbClr val="000000"/>
                </a:solidFill>
                <a:uFill>
                  <a:solidFill>
                    <a:srgbClr val="ffffff"/>
                  </a:solidFill>
                </a:uFill>
                <a:latin typeface="Arial"/>
                <a:ea typeface="Arial"/>
              </a:rPr>
              <a:t>Termination</a:t>
            </a:r>
            <a:endParaRPr b="0" lang="en-GB" sz="14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11760" y="363600"/>
            <a:ext cx="8520120" cy="4205160"/>
          </a:xfrm>
          <a:prstGeom prst="rect">
            <a:avLst/>
          </a:prstGeom>
          <a:noFill/>
          <a:ln>
            <a:noFill/>
          </a:ln>
        </p:spPr>
        <p:txBody>
          <a:bodyPr tIns="91440" bIns="91440"/>
          <a:p>
            <a:pPr>
              <a:lnSpc>
                <a:spcPct val="100000"/>
              </a:lnSpc>
              <a:spcBef>
                <a:spcPts val="901"/>
              </a:spcBef>
            </a:pPr>
            <a:r>
              <a:rPr b="0" lang="en-GB" sz="1500" spc="-1" strike="noStrike">
                <a:solidFill>
                  <a:srgbClr val="000000"/>
                </a:solidFill>
                <a:uFill>
                  <a:solidFill>
                    <a:srgbClr val="ffffff"/>
                  </a:solidFill>
                </a:uFill>
                <a:latin typeface="Arial"/>
                <a:ea typeface="Arial"/>
              </a:rPr>
              <a:t>The steps to risk control are: </a:t>
            </a:r>
            <a:endParaRPr b="0" lang="en-GB" sz="1400" spc="-1" strike="noStrike">
              <a:solidFill>
                <a:srgbClr val="000000"/>
              </a:solidFill>
              <a:uFill>
                <a:solidFill>
                  <a:srgbClr val="ffffff"/>
                </a:solidFill>
              </a:uFill>
              <a:latin typeface="Arial"/>
            </a:endParaRPr>
          </a:p>
          <a:p>
            <a:pPr marL="457200" indent="-323640">
              <a:lnSpc>
                <a:spcPct val="100000"/>
              </a:lnSpc>
              <a:spcBef>
                <a:spcPts val="901"/>
              </a:spcBef>
              <a:buClr>
                <a:srgbClr val="000000"/>
              </a:buClr>
              <a:buFont typeface="Arial"/>
              <a:buChar char="●"/>
            </a:pPr>
            <a:r>
              <a:rPr b="0" lang="en-GB" sz="1500" spc="-1" strike="noStrike">
                <a:solidFill>
                  <a:srgbClr val="000000"/>
                </a:solidFill>
                <a:uFill>
                  <a:solidFill>
                    <a:srgbClr val="ffffff"/>
                  </a:solidFill>
                </a:uFill>
                <a:latin typeface="Arial"/>
                <a:ea typeface="Arial"/>
              </a:rPr>
              <a:t>Cost-Benefit Analysis (CBA)</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Arial"/>
              <a:buChar char="●"/>
            </a:pPr>
            <a:r>
              <a:rPr b="0" lang="en-GB" sz="1500" spc="-1" strike="noStrike">
                <a:solidFill>
                  <a:srgbClr val="000000"/>
                </a:solidFill>
                <a:uFill>
                  <a:solidFill>
                    <a:srgbClr val="ffffff"/>
                  </a:solidFill>
                </a:uFill>
                <a:latin typeface="Arial"/>
                <a:ea typeface="Arial"/>
              </a:rPr>
              <a:t>Single Loss Expectancy (SLE)</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Arial"/>
              <a:buChar char="●"/>
            </a:pPr>
            <a:r>
              <a:rPr b="0" lang="en-GB" sz="1500" spc="-1" strike="noStrike">
                <a:solidFill>
                  <a:srgbClr val="000000"/>
                </a:solidFill>
                <a:uFill>
                  <a:solidFill>
                    <a:srgbClr val="ffffff"/>
                  </a:solidFill>
                </a:uFill>
                <a:latin typeface="Arial"/>
                <a:ea typeface="Arial"/>
              </a:rPr>
              <a:t>Annualized Rate of Occurrence (ARO)</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Arial"/>
              <a:buChar char="●"/>
            </a:pPr>
            <a:r>
              <a:rPr b="0" lang="en-GB" sz="1500" spc="-1" strike="noStrike">
                <a:solidFill>
                  <a:srgbClr val="000000"/>
                </a:solidFill>
                <a:uFill>
                  <a:solidFill>
                    <a:srgbClr val="ffffff"/>
                  </a:solidFill>
                </a:uFill>
                <a:latin typeface="Arial"/>
                <a:ea typeface="Arial"/>
              </a:rPr>
              <a:t>Annual Loss Expectancy (ALE)</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Arial"/>
              <a:buChar char="●"/>
            </a:pPr>
            <a:r>
              <a:rPr b="0" lang="en-GB" sz="1500" spc="-1" strike="noStrike">
                <a:solidFill>
                  <a:srgbClr val="000000"/>
                </a:solidFill>
                <a:uFill>
                  <a:solidFill>
                    <a:srgbClr val="ffffff"/>
                  </a:solidFill>
                </a:uFill>
                <a:latin typeface="Arial"/>
                <a:ea typeface="Arial"/>
              </a:rPr>
              <a:t>Annual Cost of the Safeguard (ASG)</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500" spc="-1" strike="noStrike">
                <a:solidFill>
                  <a:srgbClr val="000000"/>
                </a:solidFill>
                <a:uFill>
                  <a:solidFill>
                    <a:srgbClr val="ffffff"/>
                  </a:solidFill>
                </a:uFill>
                <a:latin typeface="Arial"/>
                <a:ea typeface="Arial"/>
              </a:rPr>
              <a:t>Feasibility Analysis</a:t>
            </a:r>
            <a:endParaRPr b="0" lang="en-GB" sz="1400" spc="-1" strike="noStrike">
              <a:solidFill>
                <a:srgbClr val="000000"/>
              </a:solidFill>
              <a:uFill>
                <a:solidFill>
                  <a:srgbClr val="ffffff"/>
                </a:solidFill>
              </a:uFill>
              <a:latin typeface="Arial"/>
            </a:endParaRPr>
          </a:p>
          <a:p>
            <a:pPr marL="457200" indent="-323640">
              <a:lnSpc>
                <a:spcPct val="100000"/>
              </a:lnSpc>
              <a:spcBef>
                <a:spcPts val="201"/>
              </a:spcBef>
              <a:buClr>
                <a:srgbClr val="000000"/>
              </a:buClr>
              <a:buFont typeface="Arial"/>
              <a:buChar char="●"/>
            </a:pPr>
            <a:r>
              <a:rPr b="0" lang="en-GB" sz="1500" spc="-1" strike="noStrike">
                <a:solidFill>
                  <a:srgbClr val="000000"/>
                </a:solidFill>
                <a:uFill>
                  <a:solidFill>
                    <a:srgbClr val="ffffff"/>
                  </a:solidFill>
                </a:uFill>
                <a:latin typeface="Arial"/>
                <a:ea typeface="Arial"/>
              </a:rPr>
              <a:t>Organizational Feasibility</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Arial"/>
              <a:buChar char="●"/>
            </a:pPr>
            <a:r>
              <a:rPr b="0" lang="en-GB" sz="1500" spc="-1" strike="noStrike">
                <a:solidFill>
                  <a:srgbClr val="000000"/>
                </a:solidFill>
                <a:uFill>
                  <a:solidFill>
                    <a:srgbClr val="ffffff"/>
                  </a:solidFill>
                </a:uFill>
                <a:latin typeface="Arial"/>
                <a:ea typeface="Arial"/>
              </a:rPr>
              <a:t>Operational Feasibility</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Arial"/>
              <a:buChar char="●"/>
            </a:pPr>
            <a:r>
              <a:rPr b="0" lang="en-GB" sz="1500" spc="-1" strike="noStrike">
                <a:solidFill>
                  <a:srgbClr val="000000"/>
                </a:solidFill>
                <a:uFill>
                  <a:solidFill>
                    <a:srgbClr val="ffffff"/>
                  </a:solidFill>
                </a:uFill>
                <a:latin typeface="Arial"/>
                <a:ea typeface="Arial"/>
              </a:rPr>
              <a:t>Technical Feasibility</a:t>
            </a:r>
            <a:endParaRPr b="0" lang="en-GB" sz="1400" spc="-1" strike="noStrike">
              <a:solidFill>
                <a:srgbClr val="000000"/>
              </a:solidFill>
              <a:uFill>
                <a:solidFill>
                  <a:srgbClr val="ffffff"/>
                </a:solidFill>
              </a:uFill>
              <a:latin typeface="Arial"/>
            </a:endParaRPr>
          </a:p>
          <a:p>
            <a:pPr marL="457200" indent="-323640">
              <a:lnSpc>
                <a:spcPct val="100000"/>
              </a:lnSpc>
              <a:buClr>
                <a:srgbClr val="000000"/>
              </a:buClr>
              <a:buFont typeface="Arial"/>
              <a:buChar char="●"/>
            </a:pPr>
            <a:r>
              <a:rPr b="0" lang="en-GB" sz="1500" spc="-1" strike="noStrike">
                <a:solidFill>
                  <a:srgbClr val="000000"/>
                </a:solidFill>
                <a:uFill>
                  <a:solidFill>
                    <a:srgbClr val="ffffff"/>
                  </a:solidFill>
                </a:uFill>
                <a:latin typeface="Arial"/>
                <a:ea typeface="Arial"/>
              </a:rPr>
              <a:t>Political Feasibility </a:t>
            </a:r>
            <a:endParaRPr b="0" lang="en-GB" sz="1400" spc="-1" strike="noStrike">
              <a:solidFill>
                <a:srgbClr val="000000"/>
              </a:solidFill>
              <a:uFill>
                <a:solidFill>
                  <a:srgbClr val="ffffff"/>
                </a:solidFill>
              </a:uFill>
              <a:latin typeface="Arial"/>
            </a:endParaRPr>
          </a:p>
          <a:p>
            <a:pPr>
              <a:lnSpc>
                <a:spcPct val="100000"/>
              </a:lnSpc>
              <a:spcBef>
                <a:spcPts val="901"/>
              </a:spcBef>
              <a:spcAft>
                <a:spcPts val="201"/>
              </a:spcAft>
            </a:pPr>
            <a:r>
              <a:rPr b="0" lang="en-GB" sz="1500" spc="-1" strike="noStrike">
                <a:solidFill>
                  <a:srgbClr val="000000"/>
                </a:solidFill>
                <a:uFill>
                  <a:solidFill>
                    <a:srgbClr val="ffffff"/>
                  </a:solidFill>
                </a:uFill>
                <a:latin typeface="Arial"/>
                <a:ea typeface="Arial"/>
              </a:rPr>
              <a:t>Risk Control Strategy Implementation</a:t>
            </a:r>
            <a:endParaRPr b="0" lang="en-GB" sz="14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311760" y="444960"/>
            <a:ext cx="8520120" cy="572400"/>
          </a:xfrm>
          <a:prstGeom prst="rect">
            <a:avLst/>
          </a:prstGeom>
          <a:noFill/>
          <a:ln>
            <a:noFill/>
          </a:ln>
        </p:spPr>
        <p:txBody>
          <a:bodyPr tIns="91440" bIns="91440"/>
          <a:p>
            <a:pPr>
              <a:lnSpc>
                <a:spcPct val="115000"/>
              </a:lnSpc>
            </a:pPr>
            <a:r>
              <a:rPr b="0" lang="en-GB" sz="2350" spc="-1" strike="noStrike">
                <a:solidFill>
                  <a:srgbClr val="000000"/>
                </a:solidFill>
                <a:uFill>
                  <a:solidFill>
                    <a:srgbClr val="ffffff"/>
                  </a:solidFill>
                </a:uFill>
                <a:latin typeface="Arial"/>
                <a:ea typeface="Arial"/>
              </a:rPr>
              <a:t>Risk control Strategy: defense</a:t>
            </a:r>
            <a:r>
              <a:rPr b="0" lang="en-GB" sz="2350" spc="-1" strike="noStrike">
                <a:solidFill>
                  <a:srgbClr val="000000"/>
                </a:solidFill>
                <a:uFill>
                  <a:solidFill>
                    <a:srgbClr val="ffffff"/>
                  </a:solidFill>
                </a:uFill>
                <a:latin typeface="Arial"/>
                <a:ea typeface="Arial"/>
              </a:rPr>
              <a:t>
</a:t>
            </a:r>
            <a:r>
              <a:rPr b="0" lang="en-GB" sz="235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61" name="TextShape 2"/>
          <p:cNvSpPr txBox="1"/>
          <p:nvPr/>
        </p:nvSpPr>
        <p:spPr>
          <a:xfrm>
            <a:off x="311760" y="1152360"/>
            <a:ext cx="7452720" cy="3416040"/>
          </a:xfrm>
          <a:prstGeom prst="rect">
            <a:avLst/>
          </a:prstGeom>
          <a:noFill/>
          <a:ln>
            <a:noFill/>
          </a:ln>
        </p:spPr>
        <p:txBody>
          <a:bodyPr tIns="91440" bIns="91440"/>
          <a:p>
            <a:pPr>
              <a:lnSpc>
                <a:spcPct val="100000"/>
              </a:lnSpc>
              <a:spcBef>
                <a:spcPts val="901"/>
              </a:spcBef>
            </a:pPr>
            <a:r>
              <a:rPr b="0" lang="en-GB" sz="1650" spc="-1" strike="noStrike">
                <a:solidFill>
                  <a:srgbClr val="000000"/>
                </a:solidFill>
                <a:uFill>
                  <a:solidFill>
                    <a:srgbClr val="ffffff"/>
                  </a:solidFill>
                </a:uFill>
                <a:latin typeface="Arial"/>
                <a:ea typeface="Arial"/>
              </a:rPr>
              <a:t>Defense: Prevent the exploitation of the system via application of policy, training/education, and technology. Preferably layered security (defense in depth) </a:t>
            </a:r>
            <a:endParaRPr b="0" lang="en-GB" sz="1400" spc="-1" strike="noStrike">
              <a:solidFill>
                <a:srgbClr val="000000"/>
              </a:solidFill>
              <a:uFill>
                <a:solidFill>
                  <a:srgbClr val="ffffff"/>
                </a:solidFill>
              </a:uFill>
              <a:latin typeface="Arial"/>
            </a:endParaRPr>
          </a:p>
          <a:p>
            <a:pPr marL="457200" indent="-333000">
              <a:lnSpc>
                <a:spcPct val="100000"/>
              </a:lnSpc>
              <a:spcBef>
                <a:spcPts val="901"/>
              </a:spcBef>
              <a:buClr>
                <a:srgbClr val="000000"/>
              </a:buClr>
              <a:buFont typeface="Arial"/>
              <a:buChar char="●"/>
            </a:pPr>
            <a:r>
              <a:rPr b="0" lang="en-GB" sz="1650" spc="-1" strike="noStrike">
                <a:solidFill>
                  <a:srgbClr val="000000"/>
                </a:solidFill>
                <a:uFill>
                  <a:solidFill>
                    <a:srgbClr val="ffffff"/>
                  </a:solidFill>
                </a:uFill>
                <a:latin typeface="Arial"/>
                <a:ea typeface="Arial"/>
              </a:rPr>
              <a:t>Counter threats</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Remove vulnerabilities from assess</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Limit access to assets</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Add protective safeguards</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spcBef>
                <a:spcPts val="201"/>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11760" y="444960"/>
            <a:ext cx="8520120" cy="572400"/>
          </a:xfrm>
          <a:prstGeom prst="rect">
            <a:avLst/>
          </a:prstGeom>
          <a:noFill/>
          <a:ln>
            <a:noFill/>
          </a:ln>
        </p:spPr>
        <p:txBody>
          <a:bodyPr tIns="91440" bIns="91440"/>
          <a:p>
            <a:pPr>
              <a:lnSpc>
                <a:spcPct val="115000"/>
              </a:lnSpc>
            </a:pPr>
            <a:r>
              <a:rPr b="0" lang="en-GB" sz="2550" spc="-1" strike="noStrike">
                <a:solidFill>
                  <a:srgbClr val="000000"/>
                </a:solidFill>
                <a:uFill>
                  <a:solidFill>
                    <a:srgbClr val="ffffff"/>
                  </a:solidFill>
                </a:uFill>
                <a:latin typeface="Arial"/>
                <a:ea typeface="Arial"/>
              </a:rPr>
              <a:t>Risk control Strategy: transferal</a:t>
            </a:r>
            <a:r>
              <a:rPr b="0" lang="en-GB" sz="2550" spc="-1" strike="noStrike">
                <a:solidFill>
                  <a:srgbClr val="000000"/>
                </a:solidFill>
                <a:uFill>
                  <a:solidFill>
                    <a:srgbClr val="ffffff"/>
                  </a:solidFill>
                </a:uFill>
                <a:latin typeface="Arial"/>
                <a:ea typeface="Arial"/>
              </a:rPr>
              <a:t>
</a:t>
            </a:r>
            <a:r>
              <a:rPr b="0" lang="en-GB" sz="255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63" name="TextShape 2"/>
          <p:cNvSpPr txBox="1"/>
          <p:nvPr/>
        </p:nvSpPr>
        <p:spPr>
          <a:xfrm>
            <a:off x="311760" y="1152360"/>
            <a:ext cx="8520120" cy="3416040"/>
          </a:xfrm>
          <a:prstGeom prst="rect">
            <a:avLst/>
          </a:prstGeom>
          <a:noFill/>
          <a:ln>
            <a:noFill/>
          </a:ln>
        </p:spPr>
        <p:txBody>
          <a:bodyPr tIns="91440" bIns="91440"/>
          <a:p>
            <a:pPr>
              <a:lnSpc>
                <a:spcPct val="100000"/>
              </a:lnSpc>
              <a:spcBef>
                <a:spcPts val="901"/>
              </a:spcBef>
            </a:pPr>
            <a:r>
              <a:rPr b="0" lang="en-GB" sz="1650" spc="-1" strike="noStrike">
                <a:solidFill>
                  <a:srgbClr val="000000"/>
                </a:solidFill>
                <a:uFill>
                  <a:solidFill>
                    <a:srgbClr val="ffffff"/>
                  </a:solidFill>
                </a:uFill>
                <a:latin typeface="Arial"/>
                <a:ea typeface="Arial"/>
              </a:rPr>
              <a:t>Transferal: Shift risks to other areas or outside entities to handle</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Can include:</a:t>
            </a:r>
            <a:endParaRPr b="0" lang="en-GB" sz="1400" spc="-1" strike="noStrike">
              <a:solidFill>
                <a:srgbClr val="000000"/>
              </a:solidFill>
              <a:uFill>
                <a:solidFill>
                  <a:srgbClr val="ffffff"/>
                </a:solidFill>
              </a:uFill>
              <a:latin typeface="Arial"/>
            </a:endParaRPr>
          </a:p>
          <a:p>
            <a:pPr marL="457200" indent="-333000">
              <a:lnSpc>
                <a:spcPct val="100000"/>
              </a:lnSpc>
              <a:spcBef>
                <a:spcPts val="901"/>
              </a:spcBef>
              <a:buClr>
                <a:srgbClr val="000000"/>
              </a:buClr>
              <a:buFont typeface="Arial"/>
              <a:buChar char="●"/>
            </a:pPr>
            <a:r>
              <a:rPr b="0" lang="en-GB" sz="1650" spc="-1" strike="noStrike">
                <a:solidFill>
                  <a:srgbClr val="000000"/>
                </a:solidFill>
                <a:uFill>
                  <a:solidFill>
                    <a:srgbClr val="ffffff"/>
                  </a:solidFill>
                </a:uFill>
                <a:latin typeface="Arial"/>
                <a:ea typeface="Arial"/>
              </a:rPr>
              <a:t>Purchasing insurance</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Outsourcing to other organizations</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Implementing service contracts with providers</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Revising deployment models</a:t>
            </a:r>
            <a:endParaRPr b="0" lang="en-GB" sz="1400" spc="-1" strike="noStrike">
              <a:solidFill>
                <a:srgbClr val="000000"/>
              </a:solidFill>
              <a:uFill>
                <a:solidFill>
                  <a:srgbClr val="ffffff"/>
                </a:solidFill>
              </a:uFill>
              <a:latin typeface="Arial"/>
            </a:endParaRPr>
          </a:p>
          <a:p>
            <a:pPr>
              <a:lnSpc>
                <a:spcPct val="100000"/>
              </a:lnSpc>
              <a:spcBef>
                <a:spcPts val="201"/>
              </a:spcBef>
            </a:pPr>
            <a:endParaRPr b="0" lang="en-GB" sz="1400" spc="-1" strike="noStrike">
              <a:solidFill>
                <a:srgbClr val="000000"/>
              </a:solidFill>
              <a:uFill>
                <a:solidFill>
                  <a:srgbClr val="ffffff"/>
                </a:solidFill>
              </a:uFill>
              <a:latin typeface="Arial"/>
            </a:endParaRPr>
          </a:p>
          <a:p>
            <a:pPr>
              <a:lnSpc>
                <a:spcPct val="100000"/>
              </a:lnSpc>
              <a:spcAft>
                <a:spcPts val="1599"/>
              </a:spcAft>
            </a:pPr>
            <a:endParaRPr b="0" lang="en-GB" sz="14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11760" y="444960"/>
            <a:ext cx="8520120" cy="572400"/>
          </a:xfrm>
          <a:prstGeom prst="rect">
            <a:avLst/>
          </a:prstGeom>
          <a:noFill/>
          <a:ln w="9360">
            <a:solidFill>
              <a:srgbClr val="000000"/>
            </a:solidFill>
            <a:round/>
          </a:ln>
        </p:spPr>
        <p:txBody>
          <a:bodyPr tIns="91440" bIns="91440"/>
          <a:p>
            <a:pPr>
              <a:lnSpc>
                <a:spcPct val="115000"/>
              </a:lnSpc>
            </a:pPr>
            <a:r>
              <a:rPr b="0" lang="en-GB" sz="2550" spc="-1" strike="noStrike">
                <a:solidFill>
                  <a:srgbClr val="000000"/>
                </a:solidFill>
                <a:uFill>
                  <a:solidFill>
                    <a:srgbClr val="ffffff"/>
                  </a:solidFill>
                </a:uFill>
                <a:latin typeface="Arial"/>
                <a:ea typeface="Arial"/>
              </a:rPr>
              <a:t>Risk control Strategy: Mitigation</a:t>
            </a:r>
            <a:r>
              <a:rPr b="0" lang="en-GB" sz="150" spc="-1" strike="noStrike">
                <a:solidFill>
                  <a:srgbClr val="000000"/>
                </a:solidFill>
                <a:uFill>
                  <a:solidFill>
                    <a:srgbClr val="ffffff"/>
                  </a:solidFill>
                </a:uFill>
                <a:latin typeface="Arial"/>
                <a:ea typeface="Arial"/>
              </a:rPr>
              <a:t>	</a:t>
            </a:r>
            <a:r>
              <a:rPr b="0" lang="en-GB" sz="150" spc="-1" strike="noStrike">
                <a:solidFill>
                  <a:srgbClr val="000000"/>
                </a:solidFill>
                <a:uFill>
                  <a:solidFill>
                    <a:srgbClr val="ffffff"/>
                  </a:solidFill>
                </a:uFill>
                <a:latin typeface="Arial"/>
                <a:ea typeface="Arial"/>
              </a:rPr>
              <a:t>	</a:t>
            </a:r>
            <a:r>
              <a:rPr b="0" lang="en-GB" sz="15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65" name="TextShape 2"/>
          <p:cNvSpPr txBox="1"/>
          <p:nvPr/>
        </p:nvSpPr>
        <p:spPr>
          <a:xfrm>
            <a:off x="311760" y="1152360"/>
            <a:ext cx="8520120" cy="3416040"/>
          </a:xfrm>
          <a:prstGeom prst="rect">
            <a:avLst/>
          </a:prstGeom>
          <a:noFill/>
          <a:ln>
            <a:noFill/>
          </a:ln>
        </p:spPr>
        <p:txBody>
          <a:bodyPr tIns="91440" bIns="91440"/>
          <a:p>
            <a:pPr>
              <a:lnSpc>
                <a:spcPct val="100000"/>
              </a:lnSpc>
              <a:spcBef>
                <a:spcPts val="901"/>
              </a:spcBef>
            </a:pPr>
            <a:r>
              <a:rPr b="0" lang="en-GB" sz="1650" spc="-1" strike="noStrike">
                <a:solidFill>
                  <a:srgbClr val="000000"/>
                </a:solidFill>
                <a:uFill>
                  <a:solidFill>
                    <a:srgbClr val="ffffff"/>
                  </a:solidFill>
                </a:uFill>
                <a:latin typeface="Arial"/>
                <a:ea typeface="Arial"/>
              </a:rPr>
              <a:t>Mitigation: Creating plans and preparations to reduce the damage of threat actualization</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Preparation should include:</a:t>
            </a:r>
            <a:endParaRPr b="0" lang="en-GB" sz="1400" spc="-1" strike="noStrike">
              <a:solidFill>
                <a:srgbClr val="000000"/>
              </a:solidFill>
              <a:uFill>
                <a:solidFill>
                  <a:srgbClr val="ffffff"/>
                </a:solidFill>
              </a:uFill>
              <a:latin typeface="Arial"/>
            </a:endParaRPr>
          </a:p>
          <a:p>
            <a:pPr marL="457200" indent="-333000">
              <a:lnSpc>
                <a:spcPct val="100000"/>
              </a:lnSpc>
              <a:spcBef>
                <a:spcPts val="901"/>
              </a:spcBef>
              <a:buClr>
                <a:srgbClr val="000000"/>
              </a:buClr>
              <a:buFont typeface="Arial"/>
              <a:buChar char="●"/>
            </a:pPr>
            <a:r>
              <a:rPr b="0" lang="en-GB" sz="1650" spc="-1" strike="noStrike">
                <a:solidFill>
                  <a:srgbClr val="000000"/>
                </a:solidFill>
                <a:uFill>
                  <a:solidFill>
                    <a:srgbClr val="ffffff"/>
                  </a:solidFill>
                </a:uFill>
                <a:latin typeface="Arial"/>
                <a:ea typeface="Arial"/>
              </a:rPr>
              <a:t>Incidence Response Plan</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Disaster Recovery Plan</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Business Continuity Plan</a:t>
            </a:r>
            <a:endParaRPr b="0" lang="en-GB" sz="1400" spc="-1" strike="noStrike">
              <a:solidFill>
                <a:srgbClr val="000000"/>
              </a:solidFill>
              <a:uFill>
                <a:solidFill>
                  <a:srgbClr val="ffffff"/>
                </a:solidFill>
              </a:uFill>
              <a:latin typeface="Arial"/>
            </a:endParaRPr>
          </a:p>
          <a:p>
            <a:pPr>
              <a:lnSpc>
                <a:spcPct val="100000"/>
              </a:lnSpc>
              <a:spcBef>
                <a:spcPts val="901"/>
              </a:spcBef>
            </a:pPr>
            <a:endParaRPr b="0" lang="en-GB" sz="1400" spc="-1" strike="noStrike">
              <a:solidFill>
                <a:srgbClr val="000000"/>
              </a:solidFill>
              <a:uFill>
                <a:solidFill>
                  <a:srgbClr val="ffffff"/>
                </a:solidFill>
              </a:uFill>
              <a:latin typeface="Arial"/>
            </a:endParaRPr>
          </a:p>
          <a:p>
            <a:pPr>
              <a:lnSpc>
                <a:spcPct val="100000"/>
              </a:lnSpc>
              <a:spcBef>
                <a:spcPts val="201"/>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311760" y="444960"/>
            <a:ext cx="8520120" cy="572400"/>
          </a:xfrm>
          <a:prstGeom prst="rect">
            <a:avLst/>
          </a:prstGeom>
          <a:noFill/>
          <a:ln>
            <a:noFill/>
          </a:ln>
        </p:spPr>
        <p:txBody>
          <a:bodyPr tIns="91440" bIns="91440"/>
          <a:p>
            <a:pPr>
              <a:lnSpc>
                <a:spcPct val="115000"/>
              </a:lnSpc>
            </a:pPr>
            <a:r>
              <a:rPr b="0" lang="en-GB" sz="2550" spc="-1" strike="noStrike">
                <a:solidFill>
                  <a:srgbClr val="000000"/>
                </a:solidFill>
                <a:uFill>
                  <a:solidFill>
                    <a:srgbClr val="ffffff"/>
                  </a:solidFill>
                </a:uFill>
                <a:latin typeface="Arial"/>
                <a:ea typeface="Arial"/>
              </a:rPr>
              <a:t>Risk control Strategy: Acceptance</a:t>
            </a:r>
            <a:r>
              <a:rPr b="0" lang="en-GB" sz="2550" spc="-1" strike="noStrike">
                <a:solidFill>
                  <a:srgbClr val="000000"/>
                </a:solidFill>
                <a:uFill>
                  <a:solidFill>
                    <a:srgbClr val="ffffff"/>
                  </a:solidFill>
                </a:uFill>
                <a:latin typeface="Arial"/>
                <a:ea typeface="Arial"/>
              </a:rPr>
              <a:t>
</a:t>
            </a:r>
            <a:r>
              <a:rPr b="0" lang="en-GB" sz="255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67" name="TextShape 2"/>
          <p:cNvSpPr txBox="1"/>
          <p:nvPr/>
        </p:nvSpPr>
        <p:spPr>
          <a:xfrm>
            <a:off x="311760" y="1152360"/>
            <a:ext cx="8520120" cy="3416040"/>
          </a:xfrm>
          <a:prstGeom prst="rect">
            <a:avLst/>
          </a:prstGeom>
          <a:noFill/>
          <a:ln>
            <a:noFill/>
          </a:ln>
        </p:spPr>
        <p:txBody>
          <a:bodyPr tIns="91440" bIns="91440"/>
          <a:p>
            <a:pPr>
              <a:lnSpc>
                <a:spcPct val="100000"/>
              </a:lnSpc>
              <a:spcBef>
                <a:spcPts val="901"/>
              </a:spcBef>
            </a:pPr>
            <a:r>
              <a:rPr b="0" lang="en-GB" sz="1650" spc="-1" strike="noStrike">
                <a:solidFill>
                  <a:srgbClr val="000000"/>
                </a:solidFill>
                <a:uFill>
                  <a:solidFill>
                    <a:srgbClr val="ffffff"/>
                  </a:solidFill>
                </a:uFill>
                <a:latin typeface="Arial"/>
                <a:ea typeface="Arial"/>
              </a:rPr>
              <a:t>Acceptance: Properly identifying and acknowledging risks, and choosing to not control them</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Appropriate when:</a:t>
            </a:r>
            <a:endParaRPr b="0" lang="en-GB" sz="1400" spc="-1" strike="noStrike">
              <a:solidFill>
                <a:srgbClr val="000000"/>
              </a:solidFill>
              <a:uFill>
                <a:solidFill>
                  <a:srgbClr val="ffffff"/>
                </a:solidFill>
              </a:uFill>
              <a:latin typeface="Arial"/>
            </a:endParaRPr>
          </a:p>
          <a:p>
            <a:pPr marL="457200" indent="-333000">
              <a:lnSpc>
                <a:spcPct val="100000"/>
              </a:lnSpc>
              <a:spcBef>
                <a:spcPts val="901"/>
              </a:spcBef>
              <a:buClr>
                <a:srgbClr val="000000"/>
              </a:buClr>
              <a:buFont typeface="Arial"/>
              <a:buChar char="●"/>
            </a:pPr>
            <a:r>
              <a:rPr b="0" lang="en-GB" sz="1650" spc="-1" strike="noStrike">
                <a:solidFill>
                  <a:srgbClr val="000000"/>
                </a:solidFill>
                <a:uFill>
                  <a:solidFill>
                    <a:srgbClr val="ffffff"/>
                  </a:solidFill>
                </a:uFill>
                <a:latin typeface="Arial"/>
                <a:ea typeface="Arial"/>
              </a:rPr>
              <a:t>The cost to protect an asset or assets exceeds the cost to replace it/them</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When the probability of risk is very low and the asset is of low priority</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Otherwise acceptance = negligence</a:t>
            </a:r>
            <a:endParaRPr b="0" lang="en-GB" sz="1400" spc="-1" strike="noStrike">
              <a:solidFill>
                <a:srgbClr val="000000"/>
              </a:solidFill>
              <a:uFill>
                <a:solidFill>
                  <a:srgbClr val="ffffff"/>
                </a:solidFill>
              </a:uFill>
              <a:latin typeface="Arial"/>
            </a:endParaRPr>
          </a:p>
          <a:p>
            <a:pPr>
              <a:lnSpc>
                <a:spcPct val="100000"/>
              </a:lnSpc>
              <a:spcBef>
                <a:spcPts val="201"/>
              </a:spcBef>
            </a:pPr>
            <a:endParaRPr b="0" lang="en-GB" sz="1400" spc="-1" strike="noStrike">
              <a:solidFill>
                <a:srgbClr val="000000"/>
              </a:solidFill>
              <a:uFill>
                <a:solidFill>
                  <a:srgbClr val="ffffff"/>
                </a:solidFill>
              </a:uFill>
              <a:latin typeface="Arial"/>
            </a:endParaRPr>
          </a:p>
          <a:p>
            <a:pPr>
              <a:lnSpc>
                <a:spcPct val="100000"/>
              </a:lnSpc>
              <a:spcAft>
                <a:spcPts val="1599"/>
              </a:spcAft>
            </a:pPr>
            <a:endParaRPr b="0" lang="en-GB" sz="1400" spc="-1" strike="noStrike">
              <a:solidFill>
                <a:srgbClr val="000000"/>
              </a:solidFill>
              <a:uFill>
                <a:solidFill>
                  <a:srgbClr val="ffffff"/>
                </a:solidFill>
              </a:u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p>
            <a:pPr algn="ctr">
              <a:lnSpc>
                <a:spcPct val="115000"/>
              </a:lnSpc>
            </a:pPr>
            <a:r>
              <a:rPr b="1" lang="en-GB" sz="1800" spc="-1" strike="noStrike">
                <a:solidFill>
                  <a:srgbClr val="000000"/>
                </a:solidFill>
                <a:uFill>
                  <a:solidFill>
                    <a:srgbClr val="ffffff"/>
                  </a:solidFill>
                </a:uFill>
                <a:latin typeface="Arial"/>
                <a:ea typeface="Arial"/>
              </a:rPr>
              <a:t>Sources of Cyber Security Risks</a:t>
            </a:r>
            <a:r>
              <a:rPr b="1" lang="en-GB" sz="18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pic>
        <p:nvPicPr>
          <p:cNvPr id="85" name="Google Shape;77;p17" descr=""/>
          <p:cNvPicPr/>
          <p:nvPr/>
        </p:nvPicPr>
        <p:blipFill>
          <a:blip r:embed="rId1"/>
          <a:stretch/>
        </p:blipFill>
        <p:spPr>
          <a:xfrm>
            <a:off x="1088640" y="1114920"/>
            <a:ext cx="7152840" cy="26953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11760" y="444960"/>
            <a:ext cx="8520120" cy="572400"/>
          </a:xfrm>
          <a:prstGeom prst="rect">
            <a:avLst/>
          </a:prstGeom>
          <a:noFill/>
          <a:ln>
            <a:noFill/>
          </a:ln>
        </p:spPr>
        <p:txBody>
          <a:bodyPr tIns="91440" bIns="91440"/>
          <a:p>
            <a:pPr>
              <a:lnSpc>
                <a:spcPct val="115000"/>
              </a:lnSpc>
            </a:pPr>
            <a:r>
              <a:rPr b="0" lang="en-GB" sz="2650" spc="-1" strike="noStrike">
                <a:solidFill>
                  <a:srgbClr val="000000"/>
                </a:solidFill>
                <a:uFill>
                  <a:solidFill>
                    <a:srgbClr val="ffffff"/>
                  </a:solidFill>
                </a:uFill>
                <a:latin typeface="Arial"/>
                <a:ea typeface="Arial"/>
              </a:rPr>
              <a:t>Risk control Strategy: Termination</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69" name="TextShape 2"/>
          <p:cNvSpPr txBox="1"/>
          <p:nvPr/>
        </p:nvSpPr>
        <p:spPr>
          <a:xfrm>
            <a:off x="311760" y="1152360"/>
            <a:ext cx="8520120" cy="3416040"/>
          </a:xfrm>
          <a:prstGeom prst="rect">
            <a:avLst/>
          </a:prstGeom>
          <a:noFill/>
          <a:ln>
            <a:noFill/>
          </a:ln>
        </p:spPr>
        <p:txBody>
          <a:bodyPr tIns="91440" bIns="91440"/>
          <a:p>
            <a:pPr>
              <a:lnSpc>
                <a:spcPct val="100000"/>
              </a:lnSpc>
              <a:spcBef>
                <a:spcPts val="901"/>
              </a:spcBef>
            </a:pPr>
            <a:r>
              <a:rPr b="0" lang="en-GB" sz="1650" spc="-1" strike="noStrike">
                <a:solidFill>
                  <a:srgbClr val="000000"/>
                </a:solidFill>
                <a:uFill>
                  <a:solidFill>
                    <a:srgbClr val="ffffff"/>
                  </a:solidFill>
                </a:uFill>
                <a:latin typeface="Arial"/>
                <a:ea typeface="Arial"/>
              </a:rPr>
              <a:t>Termination: Removing or discontinuing the information asset from the organization </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Examples include: </a:t>
            </a:r>
            <a:endParaRPr b="0" lang="en-GB" sz="1400" spc="-1" strike="noStrike">
              <a:solidFill>
                <a:srgbClr val="000000"/>
              </a:solidFill>
              <a:uFill>
                <a:solidFill>
                  <a:srgbClr val="ffffff"/>
                </a:solidFill>
              </a:uFill>
              <a:latin typeface="Arial"/>
            </a:endParaRPr>
          </a:p>
          <a:p>
            <a:pPr marL="457200" indent="-333000">
              <a:lnSpc>
                <a:spcPct val="100000"/>
              </a:lnSpc>
              <a:spcBef>
                <a:spcPts val="901"/>
              </a:spcBef>
              <a:buClr>
                <a:srgbClr val="000000"/>
              </a:buClr>
              <a:buFont typeface="Arial"/>
              <a:buChar char="●"/>
            </a:pPr>
            <a:r>
              <a:rPr b="0" lang="en-GB" sz="1650" spc="-1" strike="noStrike">
                <a:solidFill>
                  <a:srgbClr val="000000"/>
                </a:solidFill>
                <a:uFill>
                  <a:solidFill>
                    <a:srgbClr val="ffffff"/>
                  </a:solidFill>
                </a:uFill>
                <a:latin typeface="Arial"/>
                <a:ea typeface="Arial"/>
              </a:rPr>
              <a:t>Equipment disposal </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Discontinuing a provided service</a:t>
            </a:r>
            <a:endParaRPr b="0" lang="en-GB" sz="1400" spc="-1" strike="noStrike">
              <a:solidFill>
                <a:srgbClr val="000000"/>
              </a:solidFill>
              <a:uFill>
                <a:solidFill>
                  <a:srgbClr val="ffffff"/>
                </a:solidFill>
              </a:uFill>
              <a:latin typeface="Arial"/>
            </a:endParaRPr>
          </a:p>
          <a:p>
            <a:pPr marL="457200" indent="-333000">
              <a:lnSpc>
                <a:spcPct val="100000"/>
              </a:lnSpc>
              <a:buClr>
                <a:srgbClr val="000000"/>
              </a:buClr>
              <a:buFont typeface="Arial"/>
              <a:buChar char="●"/>
            </a:pPr>
            <a:r>
              <a:rPr b="0" lang="en-GB" sz="1650" spc="-1" strike="noStrike">
                <a:solidFill>
                  <a:srgbClr val="000000"/>
                </a:solidFill>
                <a:uFill>
                  <a:solidFill>
                    <a:srgbClr val="ffffff"/>
                  </a:solidFill>
                </a:uFill>
                <a:latin typeface="Arial"/>
                <a:ea typeface="Arial"/>
              </a:rPr>
              <a:t>Firing an employee </a:t>
            </a:r>
            <a:endParaRPr b="0" lang="en-GB" sz="1400" spc="-1" strike="noStrike">
              <a:solidFill>
                <a:srgbClr val="000000"/>
              </a:solidFill>
              <a:uFill>
                <a:solidFill>
                  <a:srgbClr val="ffffff"/>
                </a:solidFill>
              </a:uFill>
              <a:latin typeface="Arial"/>
            </a:endParaRPr>
          </a:p>
          <a:p>
            <a:pPr>
              <a:lnSpc>
                <a:spcPct val="100000"/>
              </a:lnSpc>
              <a:spcBef>
                <a:spcPts val="901"/>
              </a:spcBef>
            </a:pPr>
            <a:endParaRPr b="0" lang="en-GB" sz="1400" spc="-1" strike="noStrike">
              <a:solidFill>
                <a:srgbClr val="000000"/>
              </a:solidFill>
              <a:uFill>
                <a:solidFill>
                  <a:srgbClr val="ffffff"/>
                </a:solidFill>
              </a:uFill>
              <a:latin typeface="Arial"/>
            </a:endParaRPr>
          </a:p>
          <a:p>
            <a:pPr>
              <a:lnSpc>
                <a:spcPct val="100000"/>
              </a:lnSpc>
              <a:spcBef>
                <a:spcPts val="901"/>
              </a:spcBef>
            </a:pPr>
            <a:endParaRPr b="0" lang="en-GB" sz="1400" spc="-1" strike="noStrike">
              <a:solidFill>
                <a:srgbClr val="000000"/>
              </a:solidFill>
              <a:uFill>
                <a:solidFill>
                  <a:srgbClr val="ffffff"/>
                </a:solidFill>
              </a:uFill>
              <a:latin typeface="Arial"/>
            </a:endParaRPr>
          </a:p>
          <a:p>
            <a:pPr>
              <a:lnSpc>
                <a:spcPct val="100000"/>
              </a:lnSpc>
              <a:spcBef>
                <a:spcPts val="201"/>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1760" y="444960"/>
            <a:ext cx="8520120" cy="572400"/>
          </a:xfrm>
          <a:prstGeom prst="rect">
            <a:avLst/>
          </a:prstGeom>
          <a:noFill/>
          <a:ln>
            <a:noFill/>
          </a:ln>
        </p:spPr>
        <p:txBody>
          <a:bodyPr tIns="91440" bIns="91440"/>
          <a:p>
            <a:pPr>
              <a:lnSpc>
                <a:spcPct val="115000"/>
              </a:lnSpc>
            </a:pPr>
            <a:r>
              <a:rPr b="0" lang="en-GB" sz="2650" spc="-1" strike="noStrike">
                <a:solidFill>
                  <a:srgbClr val="000000"/>
                </a:solidFill>
                <a:uFill>
                  <a:solidFill>
                    <a:srgbClr val="ffffff"/>
                  </a:solidFill>
                </a:uFill>
                <a:latin typeface="Arial"/>
                <a:ea typeface="Arial"/>
              </a:rPr>
              <a:t>Pros and cons of each strategy</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71" name="TextShape 2"/>
          <p:cNvSpPr txBox="1"/>
          <p:nvPr/>
        </p:nvSpPr>
        <p:spPr>
          <a:xfrm>
            <a:off x="311760" y="1152360"/>
            <a:ext cx="8520120" cy="3416040"/>
          </a:xfrm>
          <a:prstGeom prst="rect">
            <a:avLst/>
          </a:prstGeom>
          <a:noFill/>
          <a:ln>
            <a:noFill/>
          </a:ln>
        </p:spPr>
        <p:txBody>
          <a:bodyPr tIns="91440" bIns="91440"/>
          <a:p>
            <a:pPr>
              <a:lnSpc>
                <a:spcPct val="100000"/>
              </a:lnSpc>
              <a:spcBef>
                <a:spcPts val="901"/>
              </a:spcBef>
            </a:pPr>
            <a:r>
              <a:rPr b="0" lang="en-GB" sz="1650" spc="-1" strike="noStrike">
                <a:solidFill>
                  <a:srgbClr val="000000"/>
                </a:solidFill>
                <a:uFill>
                  <a:solidFill>
                    <a:srgbClr val="ffffff"/>
                  </a:solidFill>
                </a:uFill>
                <a:latin typeface="Arial"/>
                <a:ea typeface="Arial"/>
              </a:rPr>
              <a:t>PROS:</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Defense: Preferred all round approach</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Transferal: Easy and effective</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Mitigation: Effective when all else fails</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Acceptance: Cheap and easy</a:t>
            </a:r>
            <a:endParaRPr b="0" lang="en-GB" sz="1400" spc="-1" strike="noStrike">
              <a:solidFill>
                <a:srgbClr val="000000"/>
              </a:solidFill>
              <a:uFill>
                <a:solidFill>
                  <a:srgbClr val="ffffff"/>
                </a:solidFill>
              </a:uFill>
              <a:latin typeface="Arial"/>
            </a:endParaRPr>
          </a:p>
          <a:p>
            <a:pPr>
              <a:lnSpc>
                <a:spcPct val="100000"/>
              </a:lnSpc>
              <a:spcBef>
                <a:spcPts val="901"/>
              </a:spcBef>
              <a:spcAft>
                <a:spcPts val="201"/>
              </a:spcAft>
            </a:pPr>
            <a:r>
              <a:rPr b="0" lang="en-GB" sz="1650" spc="-1" strike="noStrike">
                <a:solidFill>
                  <a:srgbClr val="000000"/>
                </a:solidFill>
                <a:uFill>
                  <a:solidFill>
                    <a:srgbClr val="ffffff"/>
                  </a:solidFill>
                </a:uFill>
                <a:latin typeface="Arial"/>
                <a:ea typeface="Arial"/>
              </a:rPr>
              <a:t>Termination: Relatively cheap and safe</a:t>
            </a:r>
            <a:r>
              <a:rPr b="0" lang="en-GB" sz="165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11760" y="444960"/>
            <a:ext cx="8520120" cy="572400"/>
          </a:xfrm>
          <a:prstGeom prst="rect">
            <a:avLst/>
          </a:prstGeom>
          <a:noFill/>
          <a:ln>
            <a:noFill/>
          </a:ln>
        </p:spPr>
        <p:txBody>
          <a:bodyPr tIns="91440" bIns="91440"/>
          <a:p>
            <a:pPr>
              <a:lnSpc>
                <a:spcPct val="115000"/>
              </a:lnSpc>
            </a:pPr>
            <a:r>
              <a:rPr b="0" lang="en-GB" sz="2650" spc="-1" strike="noStrike">
                <a:solidFill>
                  <a:srgbClr val="000000"/>
                </a:solidFill>
                <a:uFill>
                  <a:solidFill>
                    <a:srgbClr val="ffffff"/>
                  </a:solidFill>
                </a:uFill>
                <a:latin typeface="Arial"/>
                <a:ea typeface="Arial"/>
              </a:rPr>
              <a:t>Pros and cons of each strategy</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r>
              <a:rPr b="0" lang="en-GB" sz="25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73" name="TextShape 2"/>
          <p:cNvSpPr txBox="1"/>
          <p:nvPr/>
        </p:nvSpPr>
        <p:spPr>
          <a:xfrm>
            <a:off x="311760" y="1152360"/>
            <a:ext cx="8520120" cy="3416040"/>
          </a:xfrm>
          <a:prstGeom prst="rect">
            <a:avLst/>
          </a:prstGeom>
          <a:noFill/>
          <a:ln>
            <a:noFill/>
          </a:ln>
        </p:spPr>
        <p:txBody>
          <a:bodyPr tIns="91440" bIns="91440"/>
          <a:p>
            <a:pPr>
              <a:lnSpc>
                <a:spcPct val="100000"/>
              </a:lnSpc>
              <a:spcBef>
                <a:spcPts val="901"/>
              </a:spcBef>
            </a:pPr>
            <a:r>
              <a:rPr b="0" lang="en-GB" sz="1650" spc="-1" strike="noStrike">
                <a:solidFill>
                  <a:srgbClr val="000000"/>
                </a:solidFill>
                <a:uFill>
                  <a:solidFill>
                    <a:srgbClr val="ffffff"/>
                  </a:solidFill>
                </a:uFill>
                <a:latin typeface="Arial"/>
                <a:ea typeface="Arial"/>
              </a:rPr>
              <a:t>CONS:</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Defense: Expensive and laborious</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Transferal: Dependence on external entities</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Mitigation: Guarantees company loss</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650" spc="-1" strike="noStrike">
                <a:solidFill>
                  <a:srgbClr val="000000"/>
                </a:solidFill>
                <a:uFill>
                  <a:solidFill>
                    <a:srgbClr val="ffffff"/>
                  </a:solidFill>
                </a:uFill>
                <a:latin typeface="Arial"/>
                <a:ea typeface="Arial"/>
              </a:rPr>
              <a:t>Acceptance: Rarely appropriate, unsafe</a:t>
            </a:r>
            <a:endParaRPr b="0" lang="en-GB" sz="1400" spc="-1" strike="noStrike">
              <a:solidFill>
                <a:srgbClr val="000000"/>
              </a:solidFill>
              <a:uFill>
                <a:solidFill>
                  <a:srgbClr val="ffffff"/>
                </a:solidFill>
              </a:uFill>
              <a:latin typeface="Arial"/>
            </a:endParaRPr>
          </a:p>
          <a:p>
            <a:pPr>
              <a:lnSpc>
                <a:spcPct val="100000"/>
              </a:lnSpc>
              <a:spcBef>
                <a:spcPts val="901"/>
              </a:spcBef>
              <a:spcAft>
                <a:spcPts val="201"/>
              </a:spcAft>
            </a:pPr>
            <a:r>
              <a:rPr b="0" lang="en-GB" sz="1650" spc="-1" strike="noStrike">
                <a:solidFill>
                  <a:srgbClr val="000000"/>
                </a:solidFill>
                <a:uFill>
                  <a:solidFill>
                    <a:srgbClr val="ffffff"/>
                  </a:solidFill>
                </a:uFill>
                <a:latin typeface="Arial"/>
                <a:ea typeface="Arial"/>
              </a:rPr>
              <a:t>Termination: Rarely appropriate, requires company loss</a:t>
            </a:r>
            <a:endParaRPr b="0" lang="en-GB" sz="14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Google Shape;358;p65" descr=""/>
          <p:cNvPicPr/>
          <p:nvPr/>
        </p:nvPicPr>
        <p:blipFill>
          <a:blip r:embed="rId1"/>
          <a:stretch/>
        </p:blipFill>
        <p:spPr>
          <a:xfrm>
            <a:off x="1738440" y="162360"/>
            <a:ext cx="5225040" cy="483840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Residual risk</a:t>
            </a:r>
            <a:endParaRPr b="0" lang="en-GB" sz="1400" spc="-1" strike="noStrike">
              <a:solidFill>
                <a:srgbClr val="000000"/>
              </a:solidFill>
              <a:uFill>
                <a:solidFill>
                  <a:srgbClr val="ffffff"/>
                </a:solidFill>
              </a:uFill>
              <a:latin typeface="Arial"/>
            </a:endParaRPr>
          </a:p>
        </p:txBody>
      </p:sp>
      <p:sp>
        <p:nvSpPr>
          <p:cNvPr id="176"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1400" spc="-1" strike="noStrike">
                <a:solidFill>
                  <a:srgbClr val="000000"/>
                </a:solidFill>
                <a:uFill>
                  <a:solidFill>
                    <a:srgbClr val="ffffff"/>
                  </a:solidFill>
                </a:uFill>
                <a:latin typeface="Arial"/>
                <a:ea typeface="Arial"/>
              </a:rPr>
              <a:t>The </a:t>
            </a:r>
            <a:r>
              <a:rPr b="1" lang="en-GB" sz="1400" spc="-1" strike="noStrike">
                <a:solidFill>
                  <a:srgbClr val="000000"/>
                </a:solidFill>
                <a:uFill>
                  <a:solidFill>
                    <a:srgbClr val="ffffff"/>
                  </a:solidFill>
                </a:uFill>
                <a:latin typeface="Arial"/>
                <a:ea typeface="Arial"/>
              </a:rPr>
              <a:t>residual risk</a:t>
            </a:r>
            <a:r>
              <a:rPr b="0" lang="en-GB" sz="1400" spc="-1" strike="noStrike">
                <a:solidFill>
                  <a:srgbClr val="000000"/>
                </a:solidFill>
                <a:uFill>
                  <a:solidFill>
                    <a:srgbClr val="ffffff"/>
                  </a:solidFill>
                </a:uFill>
                <a:latin typeface="Arial"/>
                <a:ea typeface="Arial"/>
              </a:rPr>
              <a:t> is the amount of risk associated with an action or event remaining after natural or inherent risks have been reduced by risk controls</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pPr>
            <a:r>
              <a:rPr b="0" lang="en-GB" sz="1400" spc="-1" strike="noStrike">
                <a:solidFill>
                  <a:srgbClr val="000000"/>
                </a:solidFill>
                <a:uFill>
                  <a:solidFill>
                    <a:srgbClr val="ffffff"/>
                  </a:solidFill>
                </a:uFill>
                <a:latin typeface="Arial"/>
                <a:ea typeface="Arial"/>
              </a:rPr>
              <a:t>The general formula to calculate residual risk is</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gn="ctr">
              <a:lnSpc>
                <a:spcPct val="100000"/>
              </a:lnSpc>
            </a:pPr>
            <a:r>
              <a:rPr b="1" lang="en-GB" sz="1400" spc="-1" strike="noStrike">
                <a:solidFill>
                  <a:srgbClr val="000000"/>
                </a:solidFill>
                <a:uFill>
                  <a:solidFill>
                    <a:srgbClr val="ffffff"/>
                  </a:solidFill>
                </a:uFill>
                <a:latin typeface="Arial"/>
                <a:ea typeface="Arial"/>
              </a:rPr>
              <a:t>residual risk = (inherent risk)−(impact of risk controls)</a:t>
            </a:r>
            <a:endParaRPr b="0" lang="en-GB" sz="1400" spc="-1" strike="noStrike">
              <a:solidFill>
                <a:srgbClr val="000000"/>
              </a:solidFill>
              <a:uFill>
                <a:solidFill>
                  <a:srgbClr val="ffffff"/>
                </a:solidFill>
              </a:uFill>
              <a:latin typeface="Arial"/>
            </a:endParaRPr>
          </a:p>
          <a:p>
            <a:pPr marL="457200" indent="-317160">
              <a:lnSpc>
                <a:spcPct val="100000"/>
              </a:lnSpc>
              <a:spcBef>
                <a:spcPts val="1199"/>
              </a:spcBef>
              <a:buClr>
                <a:srgbClr val="000000"/>
              </a:buClr>
              <a:buFont typeface="Arial"/>
              <a:buChar char="●"/>
            </a:pPr>
            <a:r>
              <a:rPr b="1" lang="en-GB" sz="1400" spc="-1" strike="noStrike">
                <a:solidFill>
                  <a:srgbClr val="000000"/>
                </a:solidFill>
                <a:uFill>
                  <a:solidFill>
                    <a:srgbClr val="ffffff"/>
                  </a:solidFill>
                </a:uFill>
                <a:latin typeface="Arial"/>
                <a:ea typeface="Arial"/>
              </a:rPr>
              <a:t>Inherent risk</a:t>
            </a:r>
            <a:r>
              <a:rPr b="0" lang="en-GB" sz="1400" spc="-1" strike="noStrike">
                <a:solidFill>
                  <a:srgbClr val="000000"/>
                </a:solidFill>
                <a:uFill>
                  <a:solidFill>
                    <a:srgbClr val="ffffff"/>
                  </a:solidFill>
                </a:uFill>
                <a:latin typeface="Arial"/>
                <a:ea typeface="Arial"/>
              </a:rPr>
              <a:t> is </a:t>
            </a:r>
            <a:r>
              <a:rPr b="0" lang="en-GB" sz="1400" spc="-1" strike="noStrike" u="sng">
                <a:solidFill>
                  <a:srgbClr val="000000"/>
                </a:solidFill>
                <a:uFill>
                  <a:solidFill>
                    <a:srgbClr val="ffffff"/>
                  </a:solidFill>
                </a:uFill>
                <a:latin typeface="Arial"/>
                <a:ea typeface="Arial"/>
              </a:rPr>
              <a:t>current risk level</a:t>
            </a:r>
            <a:r>
              <a:rPr b="0" lang="en-GB" sz="1400" spc="-1" strike="noStrike">
                <a:solidFill>
                  <a:srgbClr val="000000"/>
                </a:solidFill>
                <a:uFill>
                  <a:solidFill>
                    <a:srgbClr val="ffffff"/>
                  </a:solidFill>
                </a:uFill>
                <a:latin typeface="Arial"/>
                <a:ea typeface="Arial"/>
              </a:rPr>
              <a:t> given the existing set of controls rather than the hypothetical notion of an absence of any controls</a:t>
            </a:r>
            <a:endParaRPr b="0" lang="en-GB" sz="1400" spc="-1" strike="noStrike">
              <a:solidFill>
                <a:srgbClr val="000000"/>
              </a:solidFill>
              <a:uFill>
                <a:solidFill>
                  <a:srgbClr val="ffffff"/>
                </a:solidFill>
              </a:uFill>
              <a:latin typeface="Arial"/>
            </a:endParaRPr>
          </a:p>
          <a:p>
            <a:pPr marL="457200" indent="-317160">
              <a:lnSpc>
                <a:spcPct val="100000"/>
              </a:lnSpc>
              <a:buClr>
                <a:srgbClr val="000000"/>
              </a:buClr>
              <a:buFont typeface="Arial"/>
              <a:buChar char="●"/>
            </a:pPr>
            <a:r>
              <a:rPr b="1" lang="en-GB" sz="1400" spc="-1" strike="noStrike">
                <a:solidFill>
                  <a:srgbClr val="000000"/>
                </a:solidFill>
                <a:uFill>
                  <a:solidFill>
                    <a:srgbClr val="ffffff"/>
                  </a:solidFill>
                </a:uFill>
                <a:latin typeface="Arial"/>
                <a:ea typeface="Arial"/>
              </a:rPr>
              <a:t>Residual risk</a:t>
            </a:r>
            <a:r>
              <a:rPr b="0" lang="en-GB" sz="1400" spc="-1" strike="noStrike">
                <a:solidFill>
                  <a:srgbClr val="000000"/>
                </a:solidFill>
                <a:uFill>
                  <a:solidFill>
                    <a:srgbClr val="ffffff"/>
                  </a:solidFill>
                </a:uFill>
                <a:latin typeface="Arial"/>
                <a:ea typeface="Arial"/>
              </a:rPr>
              <a:t> would then be whatever risk level remain after additional controls are applied</a:t>
            </a:r>
            <a:endParaRPr b="0" lang="en-GB" sz="1400" spc="-1" strike="noStrike">
              <a:solidFill>
                <a:srgbClr val="000000"/>
              </a:solidFill>
              <a:uFill>
                <a:solidFill>
                  <a:srgbClr val="ffffff"/>
                </a:solidFill>
              </a:uFill>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Residual risk</a:t>
            </a:r>
            <a:endParaRPr b="0" lang="en-GB" sz="1400" spc="-1" strike="noStrike">
              <a:solidFill>
                <a:srgbClr val="000000"/>
              </a:solidFill>
              <a:uFill>
                <a:solidFill>
                  <a:srgbClr val="ffffff"/>
                </a:solidFill>
              </a:uFill>
              <a:latin typeface="Arial"/>
            </a:endParaRPr>
          </a:p>
        </p:txBody>
      </p:sp>
      <p:pic>
        <p:nvPicPr>
          <p:cNvPr id="178" name="Google Shape;394;p71" descr=""/>
          <p:cNvPicPr/>
          <p:nvPr/>
        </p:nvPicPr>
        <p:blipFill>
          <a:blip r:embed="rId1"/>
          <a:stretch/>
        </p:blipFill>
        <p:spPr>
          <a:xfrm>
            <a:off x="311760" y="1017720"/>
            <a:ext cx="8123040" cy="3820680"/>
          </a:xfrm>
          <a:prstGeom prst="rect">
            <a:avLst/>
          </a:prstGeom>
          <a:ln>
            <a:noFill/>
          </a:ln>
        </p:spPr>
      </p:pic>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Google Shape;399;p72" descr=""/>
          <p:cNvPicPr/>
          <p:nvPr/>
        </p:nvPicPr>
        <p:blipFill>
          <a:blip r:embed="rId1"/>
          <a:stretch/>
        </p:blipFill>
        <p:spPr>
          <a:xfrm>
            <a:off x="1022400" y="152280"/>
            <a:ext cx="6662160" cy="483840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311760" y="632160"/>
            <a:ext cx="8520120" cy="572400"/>
          </a:xfrm>
          <a:prstGeom prst="rect">
            <a:avLst/>
          </a:prstGeom>
          <a:noFill/>
          <a:ln>
            <a:noFill/>
          </a:ln>
        </p:spPr>
        <p:txBody>
          <a:bodyPr tIns="91440" bIns="91440"/>
          <a:p>
            <a:pPr>
              <a:lnSpc>
                <a:spcPct val="115000"/>
              </a:lnSpc>
            </a:pPr>
            <a:r>
              <a:rPr b="1" lang="en-GB" sz="2150" spc="-1" strike="noStrike">
                <a:solidFill>
                  <a:srgbClr val="000000"/>
                </a:solidFill>
                <a:uFill>
                  <a:solidFill>
                    <a:srgbClr val="ffffff"/>
                  </a:solidFill>
                </a:uFill>
                <a:latin typeface="Arial"/>
                <a:ea typeface="Arial"/>
              </a:rPr>
              <a:t>6. Risk monitoring</a:t>
            </a:r>
            <a:endParaRPr b="0" lang="en-GB" sz="1400" spc="-1" strike="noStrike">
              <a:solidFill>
                <a:srgbClr val="000000"/>
              </a:solidFill>
              <a:uFill>
                <a:solidFill>
                  <a:srgbClr val="ffffff"/>
                </a:solidFill>
              </a:uFill>
              <a:latin typeface="Arial"/>
            </a:endParaRPr>
          </a:p>
        </p:txBody>
      </p:sp>
      <p:sp>
        <p:nvSpPr>
          <p:cNvPr id="181" name="TextShape 2"/>
          <p:cNvSpPr txBox="1"/>
          <p:nvPr/>
        </p:nvSpPr>
        <p:spPr>
          <a:xfrm>
            <a:off x="311760" y="1057320"/>
            <a:ext cx="8520120" cy="3159000"/>
          </a:xfrm>
          <a:prstGeom prst="rect">
            <a:avLst/>
          </a:prstGeom>
          <a:noFill/>
          <a:ln>
            <a:noFill/>
          </a:ln>
        </p:spPr>
        <p:txBody>
          <a:bodyPr tIns="91440" bIns="91440"/>
          <a:p>
            <a:pPr>
              <a:lnSpc>
                <a:spcPct val="100000"/>
              </a:lnSpc>
              <a:spcBef>
                <a:spcPts val="901"/>
              </a:spcBef>
            </a:pPr>
            <a:endParaRPr b="0" lang="en-GB" sz="1400" spc="-1" strike="noStrike">
              <a:solidFill>
                <a:srgbClr val="000000"/>
              </a:solidFill>
              <a:uFill>
                <a:solidFill>
                  <a:srgbClr val="ffffff"/>
                </a:solidFill>
              </a:uFill>
              <a:latin typeface="Arial"/>
            </a:endParaRPr>
          </a:p>
          <a:p>
            <a:pPr marL="457200" indent="-329760">
              <a:lnSpc>
                <a:spcPct val="100000"/>
              </a:lnSpc>
              <a:spcBef>
                <a:spcPts val="1199"/>
              </a:spcBef>
              <a:buClr>
                <a:srgbClr val="000000"/>
              </a:buClr>
              <a:buFont typeface="Roboto"/>
              <a:buChar char="●"/>
            </a:pPr>
            <a:r>
              <a:rPr b="0" lang="en-GB" sz="1500" spc="-1" strike="noStrike">
                <a:solidFill>
                  <a:srgbClr val="1a1a1a"/>
                </a:solidFill>
                <a:uFill>
                  <a:solidFill>
                    <a:srgbClr val="ffffff"/>
                  </a:solidFill>
                </a:uFill>
                <a:latin typeface="Roboto"/>
                <a:ea typeface="Roboto"/>
              </a:rPr>
              <a:t>New assets within the scope of risk management</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Modified asset values</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New threats</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New vulnerabilities</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Increased impact or consequences which result in unacceptable level of risk</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Information security incidents</a:t>
            </a:r>
            <a:endParaRPr b="0" lang="en-GB" sz="1400" spc="-1" strike="noStrike">
              <a:solidFill>
                <a:srgbClr val="000000"/>
              </a:solidFill>
              <a:uFill>
                <a:solidFill>
                  <a:srgbClr val="ffffff"/>
                </a:solidFill>
              </a:uFill>
              <a:latin typeface="Arial"/>
            </a:endParaRPr>
          </a:p>
          <a:p>
            <a:pPr>
              <a:lnSpc>
                <a:spcPct val="100000"/>
              </a:lnSpc>
              <a:spcBef>
                <a:spcPts val="1199"/>
              </a:spcBef>
            </a:pPr>
            <a:endParaRPr b="0" lang="en-GB" sz="1400" spc="-1" strike="noStrike">
              <a:solidFill>
                <a:srgbClr val="000000"/>
              </a:solidFill>
              <a:uFill>
                <a:solidFill>
                  <a:srgbClr val="ffffff"/>
                </a:solidFill>
              </a:uFill>
              <a:latin typeface="Arial"/>
            </a:endParaRPr>
          </a:p>
          <a:p>
            <a:pPr>
              <a:lnSpc>
                <a:spcPct val="100000"/>
              </a:lnSpc>
              <a:spcBef>
                <a:spcPts val="201"/>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11760" y="444960"/>
            <a:ext cx="8520120" cy="572400"/>
          </a:xfrm>
          <a:prstGeom prst="rect">
            <a:avLst/>
          </a:prstGeom>
          <a:noFill/>
          <a:ln>
            <a:noFill/>
          </a:ln>
        </p:spPr>
        <p:txBody>
          <a:bodyPr tIns="91440" bIns="91440"/>
          <a:p>
            <a:pPr>
              <a:lnSpc>
                <a:spcPct val="115000"/>
              </a:lnSpc>
              <a:spcBef>
                <a:spcPts val="1199"/>
              </a:spcBef>
            </a:pPr>
            <a:r>
              <a:rPr b="0" lang="en-GB" sz="2000" spc="-1" strike="noStrike">
                <a:solidFill>
                  <a:srgbClr val="000000"/>
                </a:solidFill>
                <a:uFill>
                  <a:solidFill>
                    <a:srgbClr val="ffffff"/>
                  </a:solidFill>
                </a:uFill>
                <a:latin typeface="Roboto"/>
                <a:ea typeface="Roboto"/>
              </a:rPr>
              <a:t>Information security standards and methods</a:t>
            </a:r>
            <a:r>
              <a:rPr b="0" lang="en-GB" sz="2000" spc="-1" strike="noStrike">
                <a:solidFill>
                  <a:srgbClr val="000000"/>
                </a:solidFill>
                <a:uFill>
                  <a:solidFill>
                    <a:srgbClr val="ffffff"/>
                  </a:solidFill>
                </a:uFill>
                <a:latin typeface="Roboto"/>
                <a:ea typeface="Roboto"/>
              </a:rPr>
              <a:t>
</a:t>
            </a:r>
            <a:endParaRPr b="0" lang="en-GB" sz="1400" spc="-1" strike="noStrike">
              <a:solidFill>
                <a:srgbClr val="000000"/>
              </a:solidFill>
              <a:uFill>
                <a:solidFill>
                  <a:srgbClr val="ffffff"/>
                </a:solidFill>
              </a:uFill>
              <a:latin typeface="Arial"/>
            </a:endParaRPr>
          </a:p>
        </p:txBody>
      </p:sp>
      <p:sp>
        <p:nvSpPr>
          <p:cNvPr id="183" name="TextShape 2"/>
          <p:cNvSpPr txBox="1"/>
          <p:nvPr/>
        </p:nvSpPr>
        <p:spPr>
          <a:xfrm>
            <a:off x="311760" y="1152360"/>
            <a:ext cx="8520120" cy="3416040"/>
          </a:xfrm>
          <a:prstGeom prst="rect">
            <a:avLst/>
          </a:prstGeom>
          <a:noFill/>
          <a:ln>
            <a:noFill/>
          </a:ln>
        </p:spPr>
        <p:txBody>
          <a:bodyPr tIns="91440" bIns="91440"/>
          <a:p>
            <a:pPr marL="457200" indent="-329760">
              <a:lnSpc>
                <a:spcPct val="100000"/>
              </a:lnSpc>
              <a:spcBef>
                <a:spcPts val="1199"/>
              </a:spcBef>
              <a:buClr>
                <a:srgbClr val="000000"/>
              </a:buClr>
              <a:buFont typeface="Roboto"/>
              <a:buChar char="●"/>
            </a:pPr>
            <a:r>
              <a:rPr b="0" lang="en-GB" sz="1500" spc="-1" strike="noStrike">
                <a:solidFill>
                  <a:srgbClr val="1a1a1a"/>
                </a:solidFill>
                <a:uFill>
                  <a:solidFill>
                    <a:srgbClr val="ffffff"/>
                  </a:solidFill>
                </a:uFill>
                <a:latin typeface="Roboto"/>
                <a:ea typeface="Roboto"/>
              </a:rPr>
              <a:t>ISO/IEC 27005</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ISO 31000</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OCTAVE – Operationally Critical Threat, Asset, and Vulnerability Evaluation</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EBIOS - Expression des Besoins et Identification des Objectifs de Sécurité developed by ANSSI in France</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MEHARI method – Method for Harmonized Analysis of Risk</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NIST 800-30 – National Institute of Standards and Technology</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Roboto"/>
              <a:buChar char="●"/>
            </a:pPr>
            <a:r>
              <a:rPr b="0" lang="en-GB" sz="1500" spc="-1" strike="noStrike">
                <a:solidFill>
                  <a:srgbClr val="1a1a1a"/>
                </a:solidFill>
                <a:uFill>
                  <a:solidFill>
                    <a:srgbClr val="ffffff"/>
                  </a:solidFill>
                </a:uFill>
                <a:latin typeface="Roboto"/>
                <a:ea typeface="Roboto"/>
              </a:rPr>
              <a:t>Harmonized TRA method – (The Right Approach)</a:t>
            </a:r>
            <a:endParaRPr b="0" lang="en-GB" sz="1400" spc="-1" strike="noStrike">
              <a:solidFill>
                <a:srgbClr val="000000"/>
              </a:solidFill>
              <a:uFill>
                <a:solidFill>
                  <a:srgbClr val="ffffff"/>
                </a:solidFill>
              </a:uFill>
              <a:latin typeface="Arial"/>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Resources:</a:t>
            </a:r>
            <a:endParaRPr b="0" lang="en-GB" sz="1400" spc="-1" strike="noStrike">
              <a:solidFill>
                <a:srgbClr val="000000"/>
              </a:solidFill>
              <a:uFill>
                <a:solidFill>
                  <a:srgbClr val="ffffff"/>
                </a:solidFill>
              </a:uFill>
              <a:latin typeface="Arial"/>
            </a:endParaRPr>
          </a:p>
        </p:txBody>
      </p:sp>
      <p:sp>
        <p:nvSpPr>
          <p:cNvPr id="185" name="TextShape 2"/>
          <p:cNvSpPr txBox="1"/>
          <p:nvPr/>
        </p:nvSpPr>
        <p:spPr>
          <a:xfrm>
            <a:off x="311760" y="1152360"/>
            <a:ext cx="8520120" cy="3416040"/>
          </a:xfrm>
          <a:prstGeom prst="rect">
            <a:avLst/>
          </a:prstGeom>
          <a:noFill/>
          <a:ln>
            <a:noFill/>
          </a:ln>
        </p:spPr>
        <p:txBody>
          <a:bodyPr tIns="91440" bIns="91440"/>
          <a:p>
            <a:pPr>
              <a:lnSpc>
                <a:spcPct val="100000"/>
              </a:lnSpc>
              <a:spcBef>
                <a:spcPts val="901"/>
              </a:spcBef>
            </a:pPr>
            <a:r>
              <a:rPr b="0" lang="en-GB" sz="1800" spc="-1" strike="noStrike">
                <a:solidFill>
                  <a:srgbClr val="000000"/>
                </a:solidFill>
                <a:uFill>
                  <a:solidFill>
                    <a:srgbClr val="ffffff"/>
                  </a:solidFill>
                </a:uFill>
                <a:latin typeface="Arial"/>
                <a:ea typeface="Arial"/>
              </a:rPr>
              <a:t>M. Whitman, H. Mattford. , </a:t>
            </a:r>
            <a:r>
              <a:rPr b="0" i="1" lang="en-GB" sz="1800" spc="-1" strike="noStrike">
                <a:solidFill>
                  <a:srgbClr val="000000"/>
                </a:solidFill>
                <a:uFill>
                  <a:solidFill>
                    <a:srgbClr val="ffffff"/>
                  </a:solidFill>
                </a:uFill>
                <a:latin typeface="Arial"/>
                <a:ea typeface="Arial"/>
              </a:rPr>
              <a:t> Management of information security</a:t>
            </a:r>
            <a:r>
              <a:rPr b="0" lang="en-GB" sz="1800" spc="-1" strike="noStrike">
                <a:solidFill>
                  <a:srgbClr val="000000"/>
                </a:solidFill>
                <a:uFill>
                  <a:solidFill>
                    <a:srgbClr val="ffffff"/>
                  </a:solidFill>
                </a:uFill>
                <a:latin typeface="Arial"/>
                <a:ea typeface="Arial"/>
              </a:rPr>
              <a:t>, Fourth Edition, Stamford, CT: Cengage Learning, 2014</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800" spc="-1" strike="noStrike">
                <a:solidFill>
                  <a:srgbClr val="000000"/>
                </a:solidFill>
                <a:uFill>
                  <a:solidFill>
                    <a:srgbClr val="ffffff"/>
                  </a:solidFill>
                </a:uFill>
                <a:latin typeface="Arial"/>
                <a:ea typeface="Arial"/>
              </a:rPr>
              <a:t>Computer Security: Art and Science by Matt Bishop (ISBN: 0-201-44099-7), Addison-Wesley 2003</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800" spc="-1" strike="noStrike">
                <a:solidFill>
                  <a:srgbClr val="000000"/>
                </a:solidFill>
                <a:uFill>
                  <a:solidFill>
                    <a:srgbClr val="ffffff"/>
                  </a:solidFill>
                </a:uFill>
                <a:latin typeface="Arial"/>
                <a:ea typeface="Arial"/>
              </a:rPr>
              <a:t>Information technology — Security techniques — Information security management systems — Overview and vocabulary : ISO/IEC 27000</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800" spc="-1" strike="noStrike">
                <a:solidFill>
                  <a:srgbClr val="000000"/>
                </a:solidFill>
                <a:uFill>
                  <a:solidFill>
                    <a:srgbClr val="ffffff"/>
                  </a:solidFill>
                </a:uFill>
                <a:latin typeface="Arial"/>
                <a:ea typeface="Arial"/>
              </a:rPr>
              <a:t>Information technology. Security techniques. Information security risk management: BS ISO/IEC 27005</a:t>
            </a:r>
            <a:endParaRPr b="0" lang="en-GB" sz="1400" spc="-1" strike="noStrike">
              <a:solidFill>
                <a:srgbClr val="000000"/>
              </a:solidFill>
              <a:uFill>
                <a:solidFill>
                  <a:srgbClr val="ffffff"/>
                </a:solidFill>
              </a:uFill>
              <a:latin typeface="Arial"/>
            </a:endParaRPr>
          </a:p>
          <a:p>
            <a:pPr>
              <a:lnSpc>
                <a:spcPct val="100000"/>
              </a:lnSpc>
              <a:spcBef>
                <a:spcPts val="901"/>
              </a:spcBef>
            </a:pPr>
            <a:r>
              <a:rPr b="0" lang="en-GB" sz="1800" spc="-1" strike="noStrike" u="sng">
                <a:solidFill>
                  <a:srgbClr val="0097a7"/>
                </a:solidFill>
                <a:uFill>
                  <a:solidFill>
                    <a:srgbClr val="ffffff"/>
                  </a:solidFill>
                </a:uFill>
                <a:latin typeface="Arial"/>
                <a:ea typeface="Arial"/>
                <a:hlinkClick r:id="rId1"/>
              </a:rPr>
              <a:t>https://www.iso27001security.com/ISO27k_Standards_listing.pdf</a:t>
            </a:r>
            <a:endParaRPr b="0" lang="en-GB" sz="1400" spc="-1" strike="noStrike">
              <a:solidFill>
                <a:srgbClr val="000000"/>
              </a:solidFill>
              <a:uFill>
                <a:solidFill>
                  <a:srgbClr val="ffffff"/>
                </a:solidFill>
              </a:uFill>
              <a:latin typeface="Arial"/>
            </a:endParaRPr>
          </a:p>
          <a:p>
            <a:pPr>
              <a:lnSpc>
                <a:spcPct val="100000"/>
              </a:lnSpc>
              <a:spcBef>
                <a:spcPts val="201"/>
              </a:spcBef>
            </a:pPr>
            <a:endParaRPr b="0" lang="en-GB" sz="1400" spc="-1" strike="noStrike">
              <a:solidFill>
                <a:srgbClr val="000000"/>
              </a:solidFill>
              <a:uFill>
                <a:solidFill>
                  <a:srgbClr val="ffffff"/>
                </a:solidFill>
              </a:uFill>
              <a:latin typeface="Arial"/>
            </a:endParaRPr>
          </a:p>
          <a:p>
            <a:pPr>
              <a:lnSpc>
                <a:spcPct val="100000"/>
              </a:lnSpc>
              <a:spcAft>
                <a:spcPts val="1599"/>
              </a:spcAft>
            </a:pPr>
            <a:endParaRPr b="0" lang="en-GB" sz="14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15000"/>
              </a:lnSpc>
            </a:pPr>
            <a:r>
              <a:rPr b="1" lang="en-GB" sz="1800" spc="-1" strike="noStrike">
                <a:solidFill>
                  <a:srgbClr val="000000"/>
                </a:solidFill>
                <a:uFill>
                  <a:solidFill>
                    <a:srgbClr val="ffffff"/>
                  </a:solidFill>
                </a:uFill>
                <a:latin typeface="Arial"/>
                <a:ea typeface="Arial"/>
              </a:rPr>
              <a:t>Cyber Security Risk Management</a:t>
            </a:r>
            <a:r>
              <a:rPr b="1" lang="en-GB" sz="18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2000" spc="-1" strike="noStrike">
                <a:solidFill>
                  <a:srgbClr val="000000"/>
                </a:solidFill>
                <a:uFill>
                  <a:solidFill>
                    <a:srgbClr val="ffffff"/>
                  </a:solidFill>
                </a:uFill>
                <a:latin typeface="Arial"/>
                <a:ea typeface="Arial"/>
              </a:rPr>
              <a:t>What is the acceptable level of risk?</a:t>
            </a:r>
            <a:endParaRPr b="0" lang="en-GB" sz="1400" spc="-1" strike="noStrike">
              <a:solidFill>
                <a:srgbClr val="000000"/>
              </a:solidFill>
              <a:uFill>
                <a:solidFill>
                  <a:srgbClr val="ffffff"/>
                </a:solidFill>
              </a:uFill>
              <a:latin typeface="Arial"/>
            </a:endParaRPr>
          </a:p>
          <a:p>
            <a:pPr>
              <a:lnSpc>
                <a:spcPct val="100000"/>
              </a:lnSpc>
            </a:pPr>
            <a:r>
              <a:rPr b="0" lang="en-GB" sz="2000" spc="-1" strike="noStrike">
                <a:solidFill>
                  <a:srgbClr val="000000"/>
                </a:solidFill>
                <a:uFill>
                  <a:solidFill>
                    <a:srgbClr val="ffffff"/>
                  </a:solidFill>
                </a:uFill>
                <a:latin typeface="Arial"/>
                <a:ea typeface="Arial"/>
              </a:rPr>
              <a:t>What information is needed about threats and vulnerabilities?</a:t>
            </a:r>
            <a:endParaRPr b="0" lang="en-GB" sz="1400" spc="-1" strike="noStrike">
              <a:solidFill>
                <a:srgbClr val="000000"/>
              </a:solidFill>
              <a:uFill>
                <a:solidFill>
                  <a:srgbClr val="ffffff"/>
                </a:solidFill>
              </a:uFill>
              <a:latin typeface="Arial"/>
            </a:endParaRPr>
          </a:p>
          <a:p>
            <a:pPr>
              <a:lnSpc>
                <a:spcPct val="100000"/>
              </a:lnSpc>
            </a:pPr>
            <a:r>
              <a:rPr b="0" lang="en-GB" sz="2000" spc="-1" strike="noStrike">
                <a:solidFill>
                  <a:srgbClr val="000000"/>
                </a:solidFill>
                <a:uFill>
                  <a:solidFill>
                    <a:srgbClr val="ffffff"/>
                  </a:solidFill>
                </a:uFill>
                <a:latin typeface="Arial"/>
                <a:ea typeface="Arial"/>
              </a:rPr>
              <a:t>What are the risks?</a:t>
            </a:r>
            <a:endParaRPr b="0" lang="en-GB" sz="1400" spc="-1" strike="noStrike">
              <a:solidFill>
                <a:srgbClr val="000000"/>
              </a:solidFill>
              <a:uFill>
                <a:solidFill>
                  <a:srgbClr val="ffffff"/>
                </a:solidFill>
              </a:uFill>
              <a:latin typeface="Arial"/>
            </a:endParaRPr>
          </a:p>
          <a:p>
            <a:pPr>
              <a:lnSpc>
                <a:spcPct val="100000"/>
              </a:lnSpc>
            </a:pPr>
            <a:r>
              <a:rPr b="0" lang="en-GB" sz="2000" spc="-1" strike="noStrike">
                <a:solidFill>
                  <a:srgbClr val="000000"/>
                </a:solidFill>
                <a:uFill>
                  <a:solidFill>
                    <a:srgbClr val="ffffff"/>
                  </a:solidFill>
                </a:uFill>
                <a:latin typeface="Arial"/>
                <a:ea typeface="Arial"/>
              </a:rPr>
              <a:t>Do the mitigations produce acceptable level of risk?</a:t>
            </a:r>
            <a:endParaRPr b="0" lang="en-GB" sz="1400" spc="-1" strike="noStrike">
              <a:solidFill>
                <a:srgbClr val="000000"/>
              </a:solidFill>
              <a:uFill>
                <a:solidFill>
                  <a:srgbClr val="ffffff"/>
                </a:solidFill>
              </a:uFill>
              <a:latin typeface="Arial"/>
            </a:endParaRPr>
          </a:p>
          <a:p>
            <a:pPr>
              <a:lnSpc>
                <a:spcPct val="100000"/>
              </a:lnSpc>
            </a:pPr>
            <a:r>
              <a:rPr b="0" lang="en-GB" sz="2000" spc="-1" strike="noStrike">
                <a:solidFill>
                  <a:srgbClr val="000000"/>
                </a:solidFill>
                <a:uFill>
                  <a:solidFill>
                    <a:srgbClr val="ffffff"/>
                  </a:solidFill>
                </a:uFill>
                <a:latin typeface="Arial"/>
                <a:ea typeface="Arial"/>
              </a:rPr>
              <a:t>How effective were the mitigations?</a:t>
            </a:r>
            <a:endParaRPr b="0" lang="en-GB" sz="1400" spc="-1" strike="noStrike">
              <a:solidFill>
                <a:srgbClr val="000000"/>
              </a:solidFill>
              <a:uFill>
                <a:solidFill>
                  <a:srgbClr val="ffffff"/>
                </a:solidFill>
              </a:uFill>
              <a:latin typeface="Arial"/>
            </a:endParaRPr>
          </a:p>
          <a:p>
            <a:pPr>
              <a:lnSpc>
                <a:spcPct val="100000"/>
              </a:lnSpc>
            </a:pPr>
            <a:r>
              <a:rPr b="0" lang="en-GB" sz="2000" spc="-1" strike="noStrike">
                <a:solidFill>
                  <a:srgbClr val="000000"/>
                </a:solidFill>
                <a:uFill>
                  <a:solidFill>
                    <a:srgbClr val="ffffff"/>
                  </a:solidFill>
                </a:uFill>
                <a:latin typeface="Arial"/>
                <a:ea typeface="Arial"/>
              </a:rPr>
              <a:t>Did mitigating of risks add strategic value to the organization by moving closer to goal achievement?</a:t>
            </a:r>
            <a:endParaRPr b="0" lang="en-GB"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Risk management</a:t>
            </a:r>
            <a:endParaRPr b="0" lang="en-GB" sz="1400" spc="-1" strike="noStrike">
              <a:solidFill>
                <a:srgbClr val="000000"/>
              </a:solidFill>
              <a:uFill>
                <a:solidFill>
                  <a:srgbClr val="ffffff"/>
                </a:solidFill>
              </a:uFill>
              <a:latin typeface="Arial"/>
            </a:endParaRPr>
          </a:p>
        </p:txBody>
      </p:sp>
      <p:sp>
        <p:nvSpPr>
          <p:cNvPr id="89"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1800" spc="-1" strike="noStrike">
                <a:solidFill>
                  <a:srgbClr val="595959"/>
                </a:solidFill>
                <a:uFill>
                  <a:solidFill>
                    <a:srgbClr val="ffffff"/>
                  </a:solidFill>
                </a:uFill>
                <a:latin typeface="Arial"/>
                <a:ea typeface="Arial"/>
              </a:rPr>
              <a:t>Risk assessment - identify and evaluate risk, its impact, and recommended risk reducing activities</a:t>
            </a:r>
            <a:endParaRPr b="0" lang="en-GB" sz="1400" spc="-1" strike="noStrike">
              <a:solidFill>
                <a:srgbClr val="000000"/>
              </a:solidFill>
              <a:uFill>
                <a:solidFill>
                  <a:srgbClr val="ffffff"/>
                </a:solidFill>
              </a:uFill>
              <a:latin typeface="Arial"/>
            </a:endParaRPr>
          </a:p>
          <a:p>
            <a:pPr>
              <a:lnSpc>
                <a:spcPct val="100000"/>
              </a:lnSpc>
              <a:spcBef>
                <a:spcPts val="1599"/>
              </a:spcBef>
            </a:pPr>
            <a:r>
              <a:rPr b="0" lang="en-GB" sz="1800" spc="-1" strike="noStrike">
                <a:solidFill>
                  <a:srgbClr val="595959"/>
                </a:solidFill>
                <a:uFill>
                  <a:solidFill>
                    <a:srgbClr val="ffffff"/>
                  </a:solidFill>
                </a:uFill>
                <a:latin typeface="Arial"/>
                <a:ea typeface="Arial"/>
              </a:rPr>
              <a:t>Risk mitigation - prioritize, implements, and maintain risk reducing activities</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r>
              <a:rPr b="0" lang="en-GB" sz="1800" spc="-1" strike="noStrike">
                <a:solidFill>
                  <a:srgbClr val="595959"/>
                </a:solidFill>
                <a:uFill>
                  <a:solidFill>
                    <a:srgbClr val="ffffff"/>
                  </a:solidFill>
                </a:uFill>
                <a:latin typeface="Arial"/>
                <a:ea typeface="Arial"/>
              </a:rPr>
              <a:t>Evaluation - continual process</a:t>
            </a:r>
            <a:endParaRPr b="0" lang="en-GB" sz="1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11760" y="444960"/>
            <a:ext cx="2452320" cy="1327680"/>
          </a:xfrm>
          <a:prstGeom prst="rect">
            <a:avLst/>
          </a:prstGeom>
          <a:noFill/>
          <a:ln>
            <a:noFill/>
          </a:ln>
        </p:spPr>
        <p:txBody>
          <a:bodyPr tIns="91440" bIns="91440"/>
          <a:p>
            <a:pPr>
              <a:lnSpc>
                <a:spcPct val="100000"/>
              </a:lnSpc>
            </a:pPr>
            <a:r>
              <a:rPr b="1" lang="en-GB" sz="1600" spc="-1" strike="noStrike">
                <a:solidFill>
                  <a:srgbClr val="000000"/>
                </a:solidFill>
                <a:uFill>
                  <a:solidFill>
                    <a:srgbClr val="ffffff"/>
                  </a:solidFill>
                </a:uFill>
                <a:latin typeface="Arial"/>
                <a:ea typeface="Arial"/>
              </a:rPr>
              <a:t>Security risk management process</a:t>
            </a:r>
            <a:endParaRPr b="0" lang="en-GB" sz="1400" spc="-1" strike="noStrike">
              <a:solidFill>
                <a:srgbClr val="000000"/>
              </a:solidFill>
              <a:uFill>
                <a:solidFill>
                  <a:srgbClr val="ffffff"/>
                </a:solidFill>
              </a:uFill>
              <a:latin typeface="Arial"/>
            </a:endParaRPr>
          </a:p>
        </p:txBody>
      </p:sp>
      <p:pic>
        <p:nvPicPr>
          <p:cNvPr id="91" name="Google Shape;95;p20" descr=""/>
          <p:cNvPicPr/>
          <p:nvPr/>
        </p:nvPicPr>
        <p:blipFill>
          <a:blip r:embed="rId1"/>
          <a:stretch/>
        </p:blipFill>
        <p:spPr>
          <a:xfrm>
            <a:off x="2564280" y="112680"/>
            <a:ext cx="4946760" cy="49467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Risk management</a:t>
            </a:r>
            <a:endParaRPr b="0" lang="en-GB" sz="1400" spc="-1" strike="noStrike">
              <a:solidFill>
                <a:srgbClr val="000000"/>
              </a:solidFill>
              <a:uFill>
                <a:solidFill>
                  <a:srgbClr val="ffffff"/>
                </a:solidFill>
              </a:uFill>
              <a:latin typeface="Arial"/>
            </a:endParaRPr>
          </a:p>
        </p:txBody>
      </p:sp>
      <p:sp>
        <p:nvSpPr>
          <p:cNvPr id="93" name="TextShape 2"/>
          <p:cNvSpPr txBox="1"/>
          <p:nvPr/>
        </p:nvSpPr>
        <p:spPr>
          <a:xfrm>
            <a:off x="311760" y="1152360"/>
            <a:ext cx="8520120" cy="3416040"/>
          </a:xfrm>
          <a:prstGeom prst="rect">
            <a:avLst/>
          </a:prstGeom>
          <a:noFill/>
          <a:ln>
            <a:noFill/>
          </a:ln>
        </p:spPr>
        <p:txBody>
          <a:bodyPr tIns="91440" bIns="91440"/>
          <a:p>
            <a:pPr marL="457200" indent="-339480">
              <a:lnSpc>
                <a:spcPct val="100000"/>
              </a:lnSpc>
              <a:buClr>
                <a:srgbClr val="000000"/>
              </a:buClr>
              <a:buFont typeface="Arial"/>
              <a:buChar char="●"/>
            </a:pPr>
            <a:r>
              <a:rPr b="0" lang="en-GB" sz="1750" spc="-1" strike="noStrike">
                <a:solidFill>
                  <a:srgbClr val="000000"/>
                </a:solidFill>
                <a:uFill>
                  <a:solidFill>
                    <a:srgbClr val="ffffff"/>
                  </a:solidFill>
                </a:uFill>
                <a:latin typeface="Arial"/>
                <a:ea typeface="Arial"/>
              </a:rPr>
              <a:t>Determine Risk </a:t>
            </a:r>
            <a:endParaRPr b="0" lang="en-GB" sz="1400" spc="-1" strike="noStrike">
              <a:solidFill>
                <a:srgbClr val="000000"/>
              </a:solidFill>
              <a:uFill>
                <a:solidFill>
                  <a:srgbClr val="ffffff"/>
                </a:solidFill>
              </a:uFill>
              <a:latin typeface="Arial"/>
            </a:endParaRPr>
          </a:p>
          <a:p>
            <a:pPr marL="457200" indent="-339480">
              <a:lnSpc>
                <a:spcPct val="100000"/>
              </a:lnSpc>
              <a:buClr>
                <a:srgbClr val="000000"/>
              </a:buClr>
              <a:buFont typeface="Arial"/>
              <a:buChar char="●"/>
            </a:pPr>
            <a:r>
              <a:rPr b="0" lang="en-GB" sz="1750" spc="-1" strike="noStrike">
                <a:solidFill>
                  <a:srgbClr val="000000"/>
                </a:solidFill>
                <a:uFill>
                  <a:solidFill>
                    <a:srgbClr val="ffffff"/>
                  </a:solidFill>
                </a:uFill>
                <a:latin typeface="Arial"/>
                <a:ea typeface="Arial"/>
              </a:rPr>
              <a:t>Identify</a:t>
            </a:r>
            <a:endParaRPr b="0" lang="en-GB" sz="1400" spc="-1" strike="noStrike">
              <a:solidFill>
                <a:srgbClr val="000000"/>
              </a:solidFill>
              <a:uFill>
                <a:solidFill>
                  <a:srgbClr val="ffffff"/>
                </a:solidFill>
              </a:uFill>
              <a:latin typeface="Arial"/>
            </a:endParaRPr>
          </a:p>
          <a:p>
            <a:pPr marL="457200" indent="-339480">
              <a:lnSpc>
                <a:spcPct val="100000"/>
              </a:lnSpc>
              <a:buClr>
                <a:srgbClr val="000000"/>
              </a:buClr>
              <a:buFont typeface="Arial"/>
              <a:buChar char="●"/>
            </a:pPr>
            <a:r>
              <a:rPr b="0" lang="en-GB" sz="1750" spc="-1" strike="noStrike">
                <a:solidFill>
                  <a:srgbClr val="000000"/>
                </a:solidFill>
                <a:uFill>
                  <a:solidFill>
                    <a:srgbClr val="ffffff"/>
                  </a:solidFill>
                </a:uFill>
                <a:latin typeface="Arial"/>
                <a:ea typeface="Arial"/>
              </a:rPr>
              <a:t>Determine Risk Mitigation</a:t>
            </a:r>
            <a:endParaRPr b="0" lang="en-GB" sz="1400" spc="-1" strike="noStrike">
              <a:solidFill>
                <a:srgbClr val="000000"/>
              </a:solidFill>
              <a:uFill>
                <a:solidFill>
                  <a:srgbClr val="ffffff"/>
                </a:solidFill>
              </a:uFill>
              <a:latin typeface="Arial"/>
            </a:endParaRPr>
          </a:p>
          <a:p>
            <a:pPr marL="457200" indent="-339480">
              <a:lnSpc>
                <a:spcPct val="100000"/>
              </a:lnSpc>
              <a:buClr>
                <a:srgbClr val="000000"/>
              </a:buClr>
              <a:buFont typeface="Arial"/>
              <a:buChar char="●"/>
            </a:pPr>
            <a:r>
              <a:rPr b="0" lang="en-GB" sz="1750" spc="-1" strike="noStrike">
                <a:solidFill>
                  <a:srgbClr val="000000"/>
                </a:solidFill>
                <a:uFill>
                  <a:solidFill>
                    <a:srgbClr val="ffffff"/>
                  </a:solidFill>
                </a:uFill>
                <a:latin typeface="Arial"/>
                <a:ea typeface="Arial"/>
              </a:rPr>
              <a:t>Develop Risk register/Profile</a:t>
            </a:r>
            <a:endParaRPr b="0" lang="en-GB" sz="1400" spc="-1" strike="noStrike">
              <a:solidFill>
                <a:srgbClr val="000000"/>
              </a:solidFill>
              <a:uFill>
                <a:solidFill>
                  <a:srgbClr val="ffffff"/>
                </a:solidFill>
              </a:uFill>
              <a:latin typeface="Arial"/>
            </a:endParaRPr>
          </a:p>
          <a:p>
            <a:pPr marL="457200" indent="-339480">
              <a:lnSpc>
                <a:spcPct val="100000"/>
              </a:lnSpc>
              <a:buClr>
                <a:srgbClr val="000000"/>
              </a:buClr>
              <a:buFont typeface="Arial"/>
              <a:buChar char="●"/>
            </a:pPr>
            <a:r>
              <a:rPr b="0" lang="en-GB" sz="1750" spc="-1" strike="noStrike">
                <a:solidFill>
                  <a:srgbClr val="000000"/>
                </a:solidFill>
                <a:uFill>
                  <a:solidFill>
                    <a:srgbClr val="ffffff"/>
                  </a:solidFill>
                </a:uFill>
                <a:latin typeface="Arial"/>
                <a:ea typeface="Arial"/>
              </a:rPr>
              <a:t>Monitor</a:t>
            </a:r>
            <a:endParaRPr b="0" lang="en-GB" sz="14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7534253CD6344A82F5789CC138DDB8" ma:contentTypeVersion="3" ma:contentTypeDescription="Create a new document." ma:contentTypeScope="" ma:versionID="3467ed2b0ead57b4182046075dde1390">
  <xsd:schema xmlns:xsd="http://www.w3.org/2001/XMLSchema" xmlns:xs="http://www.w3.org/2001/XMLSchema" xmlns:p="http://schemas.microsoft.com/office/2006/metadata/properties" xmlns:ns2="244b0da1-45c2-48f0-b56e-d7887c085963" targetNamespace="http://schemas.microsoft.com/office/2006/metadata/properties" ma:root="true" ma:fieldsID="dcb16075f9fb0030298d8d11f5dec551" ns2:_="">
    <xsd:import namespace="244b0da1-45c2-48f0-b56e-d7887c0859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4b0da1-45c2-48f0-b56e-d7887c085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39BAD4-D7F2-4CF1-A868-2AB42E206A14}"/>
</file>

<file path=customXml/itemProps2.xml><?xml version="1.0" encoding="utf-8"?>
<ds:datastoreItem xmlns:ds="http://schemas.openxmlformats.org/officeDocument/2006/customXml" ds:itemID="{81D4ACF4-3E71-4A97-BC9F-8051059E048D}"/>
</file>

<file path=customXml/itemProps3.xml><?xml version="1.0" encoding="utf-8"?>
<ds:datastoreItem xmlns:ds="http://schemas.openxmlformats.org/officeDocument/2006/customXml" ds:itemID="{6A1F606E-5630-48AF-A90D-83A08E25713B}"/>
</file>

<file path=docProps/app.xml><?xml version="1.0" encoding="utf-8"?>
<Properties xmlns="http://schemas.openxmlformats.org/officeDocument/2006/extended-properties" xmlns:vt="http://schemas.openxmlformats.org/officeDocument/2006/docPropsVTypes">
  <Template/>
  <TotalTime>0</TotalTime>
  <Application>LibreOffice/5.3.1.2$MacOSX_X86_64 LibreOffice_project/e80a0e0fd1875e1696614d24c32df0f95f03deb2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modified xsi:type="dcterms:W3CDTF">2020-11-17T07:13:22Z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0x010100B87534253CD6344A82F5789CC138DDB8</vt:lpwstr>
  </property>
</Properties>
</file>