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39" Type="http://schemas.openxmlformats.org/officeDocument/2006/relationships/slide" Target="slides/slide34.xml"/><Relationship Id="rId18" Type="http://schemas.openxmlformats.org/officeDocument/2006/relationships/slide" Target="slides/slide13.xml"/><Relationship Id="rId42" Type="http://schemas.openxmlformats.org/officeDocument/2006/relationships/slide" Target="slides/slide37.xml"/><Relationship Id="rId21" Type="http://schemas.openxmlformats.org/officeDocument/2006/relationships/slide" Target="slides/slide16.xml"/><Relationship Id="rId34" Type="http://schemas.openxmlformats.org/officeDocument/2006/relationships/slide" Target="slides/slide29.xml"/><Relationship Id="rId47" Type="http://schemas.openxmlformats.org/officeDocument/2006/relationships/customXml" Target="../customXml/item1.xml"/><Relationship Id="rId7" Type="http://schemas.openxmlformats.org/officeDocument/2006/relationships/slide" Target="slides/slide2.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slide" Target="slides/slide35.xml"/><Relationship Id="rId24" Type="http://schemas.openxmlformats.org/officeDocument/2006/relationships/slide" Target="slides/slide19.xml"/><Relationship Id="rId45" Type="http://schemas.openxmlformats.org/officeDocument/2006/relationships/slide" Target="slides/slide40.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slide" Target="slides/slide31.xml"/><Relationship Id="rId49" Type="http://schemas.openxmlformats.org/officeDocument/2006/relationships/customXml" Target="../customXml/item3.xml"/><Relationship Id="rId44" Type="http://schemas.openxmlformats.org/officeDocument/2006/relationships/slide" Target="slides/slide39.xml"/><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3" Type="http://schemas.openxmlformats.org/officeDocument/2006/relationships/slide" Target="slides/slide38.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14" Type="http://schemas.openxmlformats.org/officeDocument/2006/relationships/slide" Target="slides/slide9.xml"/><Relationship Id="rId48" Type="http://schemas.openxmlformats.org/officeDocument/2006/relationships/customXml" Target="../customXml/item2.xml"/><Relationship Id="rId8" Type="http://schemas.openxmlformats.org/officeDocument/2006/relationships/slide" Target="slides/slide3.xml"/><Relationship Id="rId3" Type="http://schemas.openxmlformats.org/officeDocument/2006/relationships/presProps" Target="presProps.xml"/><Relationship Id="rId46" Type="http://schemas.openxmlformats.org/officeDocument/2006/relationships/slide" Target="slides/slide41.xml"/><Relationship Id="rId25" Type="http://schemas.openxmlformats.org/officeDocument/2006/relationships/slide" Target="slides/slide20.xml"/><Relationship Id="rId33" Type="http://schemas.openxmlformats.org/officeDocument/2006/relationships/slide" Target="slides/slide28.xml"/><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theme" Target="theme/theme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d385e5cf4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ad385e5cf4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d385e5cf4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d385e5cf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d32e4351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d32e4351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d32e4351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d32e4351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d32e4351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d32e4351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d32e4351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d32e4351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ad32e43511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ad32e43511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ad385e5cf4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ad385e5cf4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d32e43511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d32e43511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d385e5cf4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d385e5cf4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d32e4351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d32e4351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d32e43511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d32e43511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d32e43511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d32e43511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ad385e5cf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ad385e5cf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d32e4351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d32e4351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d32e4351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d32e4351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d32e4351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d32e4351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d32e4351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d32e4351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d385e5c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ad385e5c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d385e5cf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ad385e5cf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d385e5cf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ad385e5cf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d32e4351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d32e4351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d385e5cf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d385e5cf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ad385e5cf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ad385e5cf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d385e5cf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ad385e5cf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ad385e5cf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ad385e5cf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d385e5cf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ad385e5cf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ad385e5cf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ad385e5cf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ad385e5cf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ad385e5cf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ad385e5cf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ad385e5cf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ad32e4351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ad32e4351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ad32e4351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ad32e4351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ad32e4351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ad32e4351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d32e4351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d32e4351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ad32e43511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ad32e43511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d32e4351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d32e4351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d32e4351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d32e4351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d32e4351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d32e4351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d32e4351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d32e4351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ad32e4351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ad32e4351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www.oracle.com/java/technologies/security-in-java.html" TargetMode="External"/><Relationship Id="rId4" Type="http://schemas.openxmlformats.org/officeDocument/2006/relationships/hyperlink" Target="https://www.tutorialspoint.com/java/lang/java_lang_securitymanager.htm" TargetMode="External"/><Relationship Id="rId5" Type="http://schemas.openxmlformats.org/officeDocument/2006/relationships/hyperlink" Target="https://www.cvedetails.com" TargetMode="External"/><Relationship Id="rId6" Type="http://schemas.openxmlformats.org/officeDocument/2006/relationships/hyperlink" Target="http://www.securingjava.com/chapter-five/chapter-five-7.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lang="uk" sz="3350"/>
              <a:t>Software Vulnerabilities and Attacks that Exploit them</a:t>
            </a:r>
            <a:endParaRPr sz="77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uk"/>
              <a:t>Lecture 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266700" lvl="0" marL="0" rtl="0" algn="ctr">
              <a:lnSpc>
                <a:spcPct val="115000"/>
              </a:lnSpc>
              <a:spcBef>
                <a:spcPts val="0"/>
              </a:spcBef>
              <a:spcAft>
                <a:spcPts val="0"/>
              </a:spcAft>
              <a:buNone/>
            </a:pPr>
            <a:r>
              <a:rPr lang="uk" sz="2250"/>
              <a:t> software codebase</a:t>
            </a:r>
            <a:endParaRPr sz="4200"/>
          </a:p>
        </p:txBody>
      </p:sp>
      <p:pic>
        <p:nvPicPr>
          <p:cNvPr id="108" name="Google Shape;108;p22"/>
          <p:cNvPicPr preferRelativeResize="0"/>
          <p:nvPr/>
        </p:nvPicPr>
        <p:blipFill>
          <a:blip r:embed="rId3">
            <a:alphaModFix/>
          </a:blip>
          <a:stretch>
            <a:fillRect/>
          </a:stretch>
        </p:blipFill>
        <p:spPr>
          <a:xfrm>
            <a:off x="2651513" y="1017725"/>
            <a:ext cx="3840980"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266700" lvl="0" marL="0" rtl="0" algn="just">
              <a:lnSpc>
                <a:spcPct val="115000"/>
              </a:lnSpc>
              <a:spcBef>
                <a:spcPts val="0"/>
              </a:spcBef>
              <a:spcAft>
                <a:spcPts val="0"/>
              </a:spcAft>
              <a:buNone/>
            </a:pPr>
            <a:r>
              <a:rPr b="1" lang="uk" sz="1850"/>
              <a:t>Secure Development Models (SDM)s</a:t>
            </a:r>
            <a:endParaRPr b="1" sz="3800"/>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3375" lvl="0" marL="457200" rtl="0" algn="just">
              <a:spcBef>
                <a:spcPts val="0"/>
              </a:spcBef>
              <a:spcAft>
                <a:spcPts val="0"/>
              </a:spcAft>
              <a:buClr>
                <a:schemeClr val="dk1"/>
              </a:buClr>
              <a:buSzPts val="1650"/>
              <a:buChar char="●"/>
            </a:pPr>
            <a:r>
              <a:rPr lang="uk" sz="1650">
                <a:solidFill>
                  <a:schemeClr val="dk1"/>
                </a:solidFill>
              </a:rPr>
              <a:t>Process Improvement Models, used in the ISO/IEC 21827</a:t>
            </a:r>
            <a:endParaRPr sz="1650">
              <a:solidFill>
                <a:schemeClr val="dk1"/>
              </a:solidFill>
            </a:endParaRPr>
          </a:p>
          <a:p>
            <a:pPr indent="-333375" lvl="0" marL="457200" rtl="0" algn="just">
              <a:spcBef>
                <a:spcPts val="0"/>
              </a:spcBef>
              <a:spcAft>
                <a:spcPts val="0"/>
              </a:spcAft>
              <a:buClr>
                <a:schemeClr val="dk1"/>
              </a:buClr>
              <a:buSzPts val="1650"/>
              <a:buChar char="●"/>
            </a:pPr>
            <a:r>
              <a:rPr lang="uk" sz="1650">
                <a:solidFill>
                  <a:schemeClr val="dk1"/>
                </a:solidFill>
              </a:rPr>
              <a:t>Secure Systems Engineering-Сapability Maturity Model SSE-CMM, (originated by the U.S. National Security Agency, but now an international standard)</a:t>
            </a:r>
            <a:endParaRPr sz="1650">
              <a:solidFill>
                <a:schemeClr val="dk1"/>
              </a:solidFill>
            </a:endParaRPr>
          </a:p>
          <a:p>
            <a:pPr indent="-333375" lvl="0" marL="457200" rtl="0" algn="just">
              <a:spcBef>
                <a:spcPts val="0"/>
              </a:spcBef>
              <a:spcAft>
                <a:spcPts val="0"/>
              </a:spcAft>
              <a:buClr>
                <a:schemeClr val="dk1"/>
              </a:buClr>
              <a:buSzPts val="1650"/>
              <a:buChar char="●"/>
            </a:pPr>
            <a:r>
              <a:rPr lang="uk" sz="1650">
                <a:solidFill>
                  <a:schemeClr val="dk1"/>
                </a:solidFill>
              </a:rPr>
              <a:t>Microsoft Secure Development Lifecycle (SDL)</a:t>
            </a:r>
            <a:endParaRPr sz="1650">
              <a:solidFill>
                <a:schemeClr val="dk1"/>
              </a:solidFill>
            </a:endParaRPr>
          </a:p>
          <a:p>
            <a:pPr indent="-333375" lvl="0" marL="457200" rtl="0" algn="just">
              <a:spcBef>
                <a:spcPts val="0"/>
              </a:spcBef>
              <a:spcAft>
                <a:spcPts val="0"/>
              </a:spcAft>
              <a:buClr>
                <a:schemeClr val="dk1"/>
              </a:buClr>
              <a:buSzPts val="1650"/>
              <a:buChar char="●"/>
            </a:pPr>
            <a:r>
              <a:rPr lang="uk" sz="1650">
                <a:solidFill>
                  <a:schemeClr val="dk1"/>
                </a:solidFill>
              </a:rPr>
              <a:t>Oracle Software Security Assurance Process</a:t>
            </a:r>
            <a:endParaRPr sz="1650">
              <a:solidFill>
                <a:schemeClr val="dk1"/>
              </a:solidFill>
            </a:endParaRPr>
          </a:p>
          <a:p>
            <a:pPr indent="-333375" lvl="0" marL="457200" rtl="0" algn="just">
              <a:spcBef>
                <a:spcPts val="0"/>
              </a:spcBef>
              <a:spcAft>
                <a:spcPts val="0"/>
              </a:spcAft>
              <a:buClr>
                <a:schemeClr val="dk1"/>
              </a:buClr>
              <a:buSzPts val="1650"/>
              <a:buChar char="●"/>
            </a:pPr>
            <a:r>
              <a:rPr lang="uk" sz="1650">
                <a:solidFill>
                  <a:schemeClr val="dk1"/>
                </a:solidFill>
              </a:rPr>
              <a:t>Comprehensive, Lightweight Application Security Process (CLASP)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uk" sz="2400"/>
              <a:t>Security in Software Development Life Cycle</a:t>
            </a:r>
            <a:endParaRPr sz="2400"/>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l">
              <a:spcBef>
                <a:spcPts val="0"/>
              </a:spcBef>
              <a:spcAft>
                <a:spcPts val="0"/>
              </a:spcAft>
              <a:buNone/>
            </a:pPr>
            <a:r>
              <a:t/>
            </a:r>
            <a:endParaRPr/>
          </a:p>
        </p:txBody>
      </p:sp>
      <p:pic>
        <p:nvPicPr>
          <p:cNvPr id="120" name="Google Shape;120;p24"/>
          <p:cNvPicPr preferRelativeResize="0"/>
          <p:nvPr/>
        </p:nvPicPr>
        <p:blipFill>
          <a:blip r:embed="rId3">
            <a:alphaModFix/>
          </a:blip>
          <a:stretch>
            <a:fillRect/>
          </a:stretch>
        </p:blipFill>
        <p:spPr>
          <a:xfrm>
            <a:off x="152400" y="1170125"/>
            <a:ext cx="8839197" cy="319489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uk" sz="3050"/>
              <a:t>Program analysis</a:t>
            </a:r>
            <a:endParaRPr sz="3800"/>
          </a:p>
        </p:txBody>
      </p:sp>
      <p:sp>
        <p:nvSpPr>
          <p:cNvPr id="126" name="Google Shape;12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uk">
                <a:solidFill>
                  <a:schemeClr val="dk1"/>
                </a:solidFill>
              </a:rPr>
              <a:t>Software Vulnerabilities in Java</a:t>
            </a:r>
            <a:endParaRPr b="1">
              <a:solidFill>
                <a:schemeClr val="dk1"/>
              </a:solidFill>
            </a:endParaRPr>
          </a:p>
          <a:p>
            <a:pPr indent="0" lvl="0" marL="0" rtl="0" algn="l">
              <a:spcBef>
                <a:spcPts val="12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idx="1" type="body"/>
          </p:nvPr>
        </p:nvSpPr>
        <p:spPr>
          <a:xfrm>
            <a:off x="311700" y="436075"/>
            <a:ext cx="8520600" cy="413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solidFill>
                  <a:srgbClr val="000000"/>
                </a:solidFill>
              </a:rPr>
              <a:t>Java is essentially a safe language:</a:t>
            </a:r>
            <a:endParaRPr>
              <a:solidFill>
                <a:srgbClr val="000000"/>
              </a:solidFill>
            </a:endParaRPr>
          </a:p>
          <a:p>
            <a:pPr indent="0" lvl="0" marL="457200" rtl="0" algn="l">
              <a:spcBef>
                <a:spcPts val="1600"/>
              </a:spcBef>
              <a:spcAft>
                <a:spcPts val="0"/>
              </a:spcAft>
              <a:buNone/>
            </a:pPr>
            <a:r>
              <a:rPr lang="uk">
                <a:solidFill>
                  <a:srgbClr val="000000"/>
                </a:solidFill>
              </a:rPr>
              <a:t>there is no explicit pointer manipulation;</a:t>
            </a:r>
            <a:endParaRPr>
              <a:solidFill>
                <a:srgbClr val="000000"/>
              </a:solidFill>
            </a:endParaRPr>
          </a:p>
          <a:p>
            <a:pPr indent="0" lvl="0" marL="457200" rtl="0" algn="l">
              <a:spcBef>
                <a:spcPts val="1600"/>
              </a:spcBef>
              <a:spcAft>
                <a:spcPts val="0"/>
              </a:spcAft>
              <a:buNone/>
            </a:pPr>
            <a:r>
              <a:rPr lang="uk">
                <a:solidFill>
                  <a:srgbClr val="000000"/>
                </a:solidFill>
              </a:rPr>
              <a:t>array and string bounds are automatically checked;</a:t>
            </a:r>
            <a:endParaRPr>
              <a:solidFill>
                <a:srgbClr val="000000"/>
              </a:solidFill>
            </a:endParaRPr>
          </a:p>
          <a:p>
            <a:pPr indent="0" lvl="0" marL="457200" rtl="0" algn="l">
              <a:spcBef>
                <a:spcPts val="1600"/>
              </a:spcBef>
              <a:spcAft>
                <a:spcPts val="0"/>
              </a:spcAft>
              <a:buNone/>
            </a:pPr>
            <a:r>
              <a:rPr lang="uk">
                <a:solidFill>
                  <a:srgbClr val="000000"/>
                </a:solidFill>
              </a:rPr>
              <a:t>attempts at referencing a null pointer are trapped;</a:t>
            </a:r>
            <a:endParaRPr>
              <a:solidFill>
                <a:srgbClr val="000000"/>
              </a:solidFill>
            </a:endParaRPr>
          </a:p>
          <a:p>
            <a:pPr indent="0" lvl="0" marL="457200" rtl="0" algn="l">
              <a:spcBef>
                <a:spcPts val="1600"/>
              </a:spcBef>
              <a:spcAft>
                <a:spcPts val="0"/>
              </a:spcAft>
              <a:buNone/>
            </a:pPr>
            <a:r>
              <a:rPr lang="uk">
                <a:solidFill>
                  <a:srgbClr val="000000"/>
                </a:solidFill>
              </a:rPr>
              <a:t>the arithmetic operations are well defined and platform independent, as are the type conversions.</a:t>
            </a:r>
            <a:endParaRPr>
              <a:solidFill>
                <a:srgbClr val="000000"/>
              </a:solidFill>
            </a:endParaRPr>
          </a:p>
          <a:p>
            <a:pPr indent="0" lvl="0" marL="457200" rtl="0" algn="l">
              <a:spcBef>
                <a:spcPts val="1600"/>
              </a:spcBef>
              <a:spcAft>
                <a:spcPts val="0"/>
              </a:spcAft>
              <a:buNone/>
            </a:pPr>
            <a:r>
              <a:rPr lang="uk">
                <a:solidFill>
                  <a:srgbClr val="000000"/>
                </a:solidFill>
              </a:rPr>
              <a:t>the built-in </a:t>
            </a:r>
            <a:r>
              <a:rPr b="1" lang="uk">
                <a:solidFill>
                  <a:srgbClr val="000000"/>
                </a:solidFill>
              </a:rPr>
              <a:t>bytecode verifier</a:t>
            </a:r>
            <a:r>
              <a:rPr lang="uk">
                <a:solidFill>
                  <a:srgbClr val="000000"/>
                </a:solidFill>
              </a:rPr>
              <a:t> ensures that these checks are always in place</a:t>
            </a:r>
            <a:endParaRPr>
              <a:solidFill>
                <a:srgbClr val="000000"/>
              </a:solidFill>
            </a:endParaRPr>
          </a:p>
          <a:p>
            <a:pPr indent="0" lvl="0" marL="457200" rtl="0" algn="l">
              <a:spcBef>
                <a:spcPts val="1600"/>
              </a:spcBef>
              <a:spcAft>
                <a:spcPts val="0"/>
              </a:spcAft>
              <a:buNone/>
            </a:pPr>
            <a:r>
              <a:rPr lang="uk">
                <a:solidFill>
                  <a:schemeClr val="dk1"/>
                </a:solidFill>
                <a:highlight>
                  <a:srgbClr val="FFFFFF"/>
                </a:highlight>
              </a:rPr>
              <a:t>class </a:t>
            </a:r>
            <a:r>
              <a:rPr b="1" lang="uk">
                <a:solidFill>
                  <a:schemeClr val="dk1"/>
                </a:solidFill>
                <a:highlight>
                  <a:srgbClr val="FFFFFF"/>
                </a:highlight>
              </a:rPr>
              <a:t>java.lang.SecurityManager </a:t>
            </a:r>
            <a:endParaRPr b="1">
              <a:solidFill>
                <a:schemeClr val="dk1"/>
              </a:solidFill>
              <a:highlight>
                <a:srgbClr val="FFFFFF"/>
              </a:highlight>
            </a:endParaRPr>
          </a:p>
          <a:p>
            <a:pPr indent="0" lvl="0" marL="457200" rtl="0" algn="l">
              <a:spcBef>
                <a:spcPts val="1600"/>
              </a:spcBef>
              <a:spcAft>
                <a:spcPts val="1600"/>
              </a:spcAft>
              <a:buNone/>
            </a:pPr>
            <a:r>
              <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158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Type safety</a:t>
            </a:r>
            <a:endParaRPr/>
          </a:p>
        </p:txBody>
      </p:sp>
      <p:sp>
        <p:nvSpPr>
          <p:cNvPr id="137" name="Google Shape;137;p27"/>
          <p:cNvSpPr txBox="1"/>
          <p:nvPr>
            <p:ph idx="1" type="body"/>
          </p:nvPr>
        </p:nvSpPr>
        <p:spPr>
          <a:xfrm>
            <a:off x="311700" y="504225"/>
            <a:ext cx="8520600" cy="4064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uk"/>
              <a:t>“type confusion attack” could allow Java security to be compromised by making the internals of the security manager open to abuse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uk"/>
              <a:t>Java’s type safety means that fields that are declared private or protected or that have default (package) protection should not be globally accessible. However, there are a number of vulnerabilities “built in” to Java that enable this protection to be overcome.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600"/>
              </a:spcAft>
              <a:buNone/>
            </a:pPr>
            <a:r>
              <a:t/>
            </a:r>
            <a:endParaRPr/>
          </a:p>
        </p:txBody>
      </p:sp>
      <p:pic>
        <p:nvPicPr>
          <p:cNvPr id="138" name="Google Shape;138;p27"/>
          <p:cNvPicPr preferRelativeResize="0"/>
          <p:nvPr/>
        </p:nvPicPr>
        <p:blipFill>
          <a:blip r:embed="rId3">
            <a:alphaModFix/>
          </a:blip>
          <a:stretch>
            <a:fillRect/>
          </a:stretch>
        </p:blipFill>
        <p:spPr>
          <a:xfrm>
            <a:off x="54525" y="1460609"/>
            <a:ext cx="9144000" cy="151373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uk" sz="2600"/>
              <a:t>Inner Classes</a:t>
            </a:r>
            <a:endParaRPr b="1" sz="2600"/>
          </a:p>
          <a:p>
            <a:pPr indent="0" lvl="0" marL="0" rtl="0" algn="l">
              <a:spcBef>
                <a:spcPts val="1200"/>
              </a:spcBef>
              <a:spcAft>
                <a:spcPts val="0"/>
              </a:spcAft>
              <a:buNone/>
            </a:pPr>
            <a:r>
              <a:t/>
            </a:r>
            <a:endParaRPr/>
          </a:p>
        </p:txBody>
      </p:sp>
      <p:sp>
        <p:nvSpPr>
          <p:cNvPr id="144" name="Google Shape;144;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Inner classes have access to all the fields of their surrounding class.</a:t>
            </a:r>
            <a:endParaRPr/>
          </a:p>
          <a:p>
            <a:pPr indent="0" lvl="0" marL="0" rtl="0" algn="l">
              <a:spcBef>
                <a:spcPts val="1600"/>
              </a:spcBef>
              <a:spcAft>
                <a:spcPts val="0"/>
              </a:spcAft>
              <a:buNone/>
            </a:pPr>
            <a:r>
              <a:rPr lang="uk"/>
              <a:t>There is no bytecode support for inner classes</a:t>
            </a:r>
            <a:endParaRPr/>
          </a:p>
          <a:p>
            <a:pPr indent="0" lvl="0" marL="0" rtl="0" algn="l">
              <a:spcBef>
                <a:spcPts val="1600"/>
              </a:spcBef>
              <a:spcAft>
                <a:spcPts val="1600"/>
              </a:spcAft>
              <a:buNone/>
            </a:pPr>
            <a:r>
              <a:rPr lang="uk"/>
              <a:t>So that the inner class can access the private fields of the outer class, the private access is changed to package access in the bytecode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uk" sz="2600"/>
              <a:t>Serialization</a:t>
            </a:r>
            <a:endParaRPr b="1" sz="2600"/>
          </a:p>
          <a:p>
            <a:pPr indent="0" lvl="0" marL="0" rtl="0" algn="l">
              <a:spcBef>
                <a:spcPts val="1200"/>
              </a:spcBef>
              <a:spcAft>
                <a:spcPts val="0"/>
              </a:spcAft>
              <a:buNone/>
            </a:pPr>
            <a:r>
              <a:t/>
            </a:r>
            <a:endParaRPr/>
          </a:p>
        </p:txBody>
      </p:sp>
      <p:sp>
        <p:nvSpPr>
          <p:cNvPr id="150" name="Google Shape;15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
              <a:t>Serialization enables the state of a Java program to be captured and written out to a byte stream</a:t>
            </a:r>
            <a:endParaRPr/>
          </a:p>
          <a:p>
            <a:pPr indent="0" lvl="0" marL="0" rtl="0" algn="l">
              <a:spcBef>
                <a:spcPts val="1600"/>
              </a:spcBef>
              <a:spcAft>
                <a:spcPts val="0"/>
              </a:spcAft>
              <a:buClr>
                <a:schemeClr val="dk1"/>
              </a:buClr>
              <a:buSzPts val="1100"/>
              <a:buFont typeface="Arial"/>
              <a:buNone/>
            </a:pPr>
            <a:r>
              <a:rPr lang="uk"/>
              <a:t>Serialization also allows for Java method calls to be transmitted over a network for Remote Method Invocation (RMI)</a:t>
            </a:r>
            <a:endParaRPr/>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uk" sz="2600"/>
              <a:t>Serialization</a:t>
            </a:r>
            <a:endParaRPr b="1" sz="2600"/>
          </a:p>
          <a:p>
            <a:pPr indent="0" lvl="0" marL="0" rtl="0" algn="l">
              <a:spcBef>
                <a:spcPts val="1200"/>
              </a:spcBef>
              <a:spcAft>
                <a:spcPts val="0"/>
              </a:spcAft>
              <a:buNone/>
            </a:pPr>
            <a:r>
              <a:t/>
            </a:r>
            <a:endParaRPr/>
          </a:p>
        </p:txBody>
      </p:sp>
      <p:sp>
        <p:nvSpPr>
          <p:cNvPr id="156" name="Google Shape;156;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7" name="Google Shape;157;p30"/>
          <p:cNvPicPr preferRelativeResize="0"/>
          <p:nvPr/>
        </p:nvPicPr>
        <p:blipFill>
          <a:blip r:embed="rId3">
            <a:alphaModFix/>
          </a:blip>
          <a:stretch>
            <a:fillRect/>
          </a:stretch>
        </p:blipFill>
        <p:spPr>
          <a:xfrm>
            <a:off x="633400" y="1287138"/>
            <a:ext cx="7877175" cy="1533525"/>
          </a:xfrm>
          <a:prstGeom prst="rect">
            <a:avLst/>
          </a:prstGeom>
          <a:noFill/>
          <a:ln>
            <a:noFill/>
          </a:ln>
        </p:spPr>
      </p:pic>
      <p:pic>
        <p:nvPicPr>
          <p:cNvPr id="158" name="Google Shape;158;p30"/>
          <p:cNvPicPr preferRelativeResize="0"/>
          <p:nvPr/>
        </p:nvPicPr>
        <p:blipFill>
          <a:blip r:embed="rId4">
            <a:alphaModFix/>
          </a:blip>
          <a:stretch>
            <a:fillRect/>
          </a:stretch>
        </p:blipFill>
        <p:spPr>
          <a:xfrm>
            <a:off x="628625" y="3090088"/>
            <a:ext cx="7886700" cy="1285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uk" sz="3000"/>
              <a:t>Reflection</a:t>
            </a:r>
            <a:endParaRPr b="1" sz="3000"/>
          </a:p>
          <a:p>
            <a:pPr indent="0" lvl="0" marL="0" rtl="0" algn="l">
              <a:spcBef>
                <a:spcPts val="1200"/>
              </a:spcBef>
              <a:spcAft>
                <a:spcPts val="0"/>
              </a:spcAft>
              <a:buNone/>
            </a:pPr>
            <a:r>
              <a:t/>
            </a:r>
            <a:endParaRPr sz="4500"/>
          </a:p>
        </p:txBody>
      </p:sp>
      <p:sp>
        <p:nvSpPr>
          <p:cNvPr id="164" name="Google Shape;164;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uk"/>
              <a:t>Reflection enables a Java program to analyze and modify itself. In particular, a program can find out the values of field variables and change them </a:t>
            </a:r>
            <a:endParaRPr/>
          </a:p>
          <a:p>
            <a:pPr indent="0" lvl="0" marL="0" rtl="0" algn="l">
              <a:spcBef>
                <a:spcPts val="1200"/>
              </a:spcBef>
              <a:spcAft>
                <a:spcPts val="0"/>
              </a:spcAft>
              <a:buClr>
                <a:schemeClr val="dk1"/>
              </a:buClr>
              <a:buSzPts val="1100"/>
              <a:buFont typeface="Arial"/>
              <a:buNone/>
            </a:pPr>
            <a:r>
              <a:rPr lang="uk"/>
              <a:t>The Java reflection API includes a method call that enables fields that are not normally accessible to be accessed under reflection.</a:t>
            </a:r>
            <a:endParaRPr/>
          </a:p>
          <a:p>
            <a:pPr indent="0" lvl="0" marL="0" rtl="0" algn="l">
              <a:spcBef>
                <a:spcPts val="1200"/>
              </a:spcBef>
              <a:spcAft>
                <a:spcPts val="0"/>
              </a:spcAft>
              <a:buClr>
                <a:schemeClr val="dk1"/>
              </a:buClr>
              <a:buSzPts val="1100"/>
              <a:buFont typeface="Arial"/>
              <a:buNone/>
            </a:pPr>
            <a:r>
              <a:rPr lang="uk"/>
              <a:t>The default security manager throws java.security.AccessControlException in these circumstances. However, it is possible to grant a permission to override this default behavior: java.lang.reflect.ReflectPermission can be granted with action suppressAccessChecks.</a:t>
            </a:r>
            <a:endParaRPr/>
          </a:p>
          <a:p>
            <a:pPr indent="0" lvl="0" marL="0" rtl="0" algn="l">
              <a:spcBef>
                <a:spcPts val="12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Contents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 sz="2050">
                <a:solidFill>
                  <a:schemeClr val="dk1"/>
                </a:solidFill>
              </a:rPr>
              <a:t>1. Software security</a:t>
            </a:r>
            <a:endParaRPr sz="2050">
              <a:solidFill>
                <a:schemeClr val="dk1"/>
              </a:solidFill>
            </a:endParaRPr>
          </a:p>
          <a:p>
            <a:pPr indent="0" lvl="0" marL="0" rtl="0" algn="l">
              <a:spcBef>
                <a:spcPts val="0"/>
              </a:spcBef>
              <a:spcAft>
                <a:spcPts val="0"/>
              </a:spcAft>
              <a:buClr>
                <a:schemeClr val="dk1"/>
              </a:buClr>
              <a:buSzPts val="1100"/>
              <a:buFont typeface="Arial"/>
              <a:buNone/>
            </a:pPr>
            <a:r>
              <a:rPr lang="uk" sz="2050">
                <a:solidFill>
                  <a:schemeClr val="dk1"/>
                </a:solidFill>
              </a:rPr>
              <a:t>2. Program analysis</a:t>
            </a:r>
            <a:endParaRPr sz="2050">
              <a:solidFill>
                <a:schemeClr val="dk1"/>
              </a:solidFill>
            </a:endParaRPr>
          </a:p>
          <a:p>
            <a:pPr indent="0" lvl="0" marL="0" rtl="0" algn="l">
              <a:spcBef>
                <a:spcPts val="0"/>
              </a:spcBef>
              <a:spcAft>
                <a:spcPts val="0"/>
              </a:spcAft>
              <a:buClr>
                <a:schemeClr val="dk1"/>
              </a:buClr>
              <a:buSzPts val="1100"/>
              <a:buFont typeface="Arial"/>
              <a:buNone/>
            </a:pPr>
            <a:r>
              <a:rPr lang="uk" sz="2050">
                <a:solidFill>
                  <a:schemeClr val="dk1"/>
                </a:solidFill>
              </a:rPr>
              <a:t>3. Prevention and mitigation of attacks</a:t>
            </a:r>
            <a:endParaRPr sz="2050">
              <a:solidFill>
                <a:schemeClr val="dk1"/>
              </a:solidFill>
            </a:endParaRPr>
          </a:p>
          <a:p>
            <a:pPr indent="0" lvl="0" marL="0" rtl="0" algn="l">
              <a:spcBef>
                <a:spcPts val="0"/>
              </a:spcBef>
              <a:spcAft>
                <a:spcPts val="0"/>
              </a:spcAft>
              <a:buClr>
                <a:schemeClr val="dk1"/>
              </a:buClr>
              <a:buSzPts val="1100"/>
              <a:buFont typeface="Arial"/>
              <a:buNone/>
            </a:pPr>
            <a:r>
              <a:rPr lang="uk" sz="2050">
                <a:solidFill>
                  <a:schemeClr val="dk1"/>
                </a:solidFill>
              </a:rPr>
              <a:t>4. Methods of information security in automated systems</a:t>
            </a:r>
            <a:endParaRPr sz="2050">
              <a:solidFill>
                <a:schemeClr val="dk1"/>
              </a:solidFill>
            </a:endParaRPr>
          </a:p>
          <a:p>
            <a:pPr indent="0" lvl="0" marL="0" rtl="0" algn="l">
              <a:spcBef>
                <a:spcPts val="0"/>
              </a:spcBef>
              <a:spcAft>
                <a:spcPts val="0"/>
              </a:spcAft>
              <a:buClr>
                <a:schemeClr val="dk1"/>
              </a:buClr>
              <a:buSzPts val="1100"/>
              <a:buFont typeface="Arial"/>
              <a:buNone/>
            </a:pPr>
            <a:r>
              <a:rPr lang="uk" sz="2050">
                <a:solidFill>
                  <a:schemeClr val="dk1"/>
                </a:solidFill>
              </a:rPr>
              <a:t>5. Data processing, storage and transmitting</a:t>
            </a:r>
            <a:endParaRPr sz="2050">
              <a:solidFill>
                <a:schemeClr val="dk1"/>
              </a:solidFill>
            </a:endParaRPr>
          </a:p>
          <a:p>
            <a:pPr indent="0" lvl="0" marL="0" rtl="0" algn="l">
              <a:spcBef>
                <a:spcPts val="0"/>
              </a:spcBef>
              <a:spcAft>
                <a:spcPts val="0"/>
              </a:spcAft>
              <a:buNone/>
            </a:pPr>
            <a:r>
              <a:rPr lang="uk" sz="2050">
                <a:solidFill>
                  <a:schemeClr val="dk1"/>
                </a:solidFill>
              </a:rPr>
              <a:t>6. Security risks</a:t>
            </a:r>
            <a:endParaRPr sz="3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uk" sz="1700"/>
              <a:t>Reflection</a:t>
            </a:r>
            <a:endParaRPr b="1" sz="1700"/>
          </a:p>
          <a:p>
            <a:pPr indent="0" lvl="0" marL="0" rtl="0" algn="l">
              <a:spcBef>
                <a:spcPts val="1200"/>
              </a:spcBef>
              <a:spcAft>
                <a:spcPts val="0"/>
              </a:spcAft>
              <a:buNone/>
            </a:pPr>
            <a:r>
              <a:t/>
            </a:r>
            <a:endParaRPr sz="4500"/>
          </a:p>
        </p:txBody>
      </p:sp>
      <p:pic>
        <p:nvPicPr>
          <p:cNvPr id="170" name="Google Shape;170;p32"/>
          <p:cNvPicPr preferRelativeResize="0"/>
          <p:nvPr/>
        </p:nvPicPr>
        <p:blipFill>
          <a:blip r:embed="rId3">
            <a:alphaModFix/>
          </a:blip>
          <a:stretch>
            <a:fillRect/>
          </a:stretch>
        </p:blipFill>
        <p:spPr>
          <a:xfrm>
            <a:off x="1266825" y="57725"/>
            <a:ext cx="7877175" cy="3486150"/>
          </a:xfrm>
          <a:prstGeom prst="rect">
            <a:avLst/>
          </a:prstGeom>
          <a:noFill/>
          <a:ln>
            <a:noFill/>
          </a:ln>
        </p:spPr>
      </p:pic>
      <p:pic>
        <p:nvPicPr>
          <p:cNvPr id="171" name="Google Shape;171;p32"/>
          <p:cNvPicPr preferRelativeResize="0"/>
          <p:nvPr/>
        </p:nvPicPr>
        <p:blipFill>
          <a:blip r:embed="rId4">
            <a:alphaModFix/>
          </a:blip>
          <a:stretch>
            <a:fillRect/>
          </a:stretch>
        </p:blipFill>
        <p:spPr>
          <a:xfrm>
            <a:off x="1266813" y="3543875"/>
            <a:ext cx="7877175" cy="914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uk" sz="2400"/>
              <a:t>Debugging</a:t>
            </a:r>
            <a:endParaRPr b="1" sz="2400"/>
          </a:p>
          <a:p>
            <a:pPr indent="0" lvl="0" marL="0" rtl="0" algn="l">
              <a:spcBef>
                <a:spcPts val="1200"/>
              </a:spcBef>
              <a:spcAft>
                <a:spcPts val="0"/>
              </a:spcAft>
              <a:buNone/>
            </a:pPr>
            <a:r>
              <a:t/>
            </a:r>
            <a:endParaRPr/>
          </a:p>
        </p:txBody>
      </p:sp>
      <p:sp>
        <p:nvSpPr>
          <p:cNvPr id="177" name="Google Shape;177;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uk"/>
              <a:t>F</a:t>
            </a:r>
            <a:r>
              <a:rPr lang="uk"/>
              <a:t>acilities for debugging running Java systems similar to the reflection facilities for inspecting and modifying field values. In particular, there are methods to get and set field and array values. Access control is not enforced so, for example, even the values of private fields can be set.</a:t>
            </a:r>
            <a:endParaRPr/>
          </a:p>
          <a:p>
            <a:pPr indent="0" lvl="0" marL="0" rtl="0" algn="l">
              <a:spcBef>
                <a:spcPts val="1200"/>
              </a:spcBef>
              <a:spcAft>
                <a:spcPts val="0"/>
              </a:spcAft>
              <a:buClr>
                <a:schemeClr val="dk1"/>
              </a:buClr>
              <a:buSzPts val="1100"/>
              <a:buFont typeface="Arial"/>
              <a:buNone/>
            </a:pPr>
            <a:r>
              <a:rPr lang="uk"/>
              <a:t>Introducing the default security manager means that various permissions must be granted in order for debugging to take place. </a:t>
            </a:r>
            <a:endParaRPr/>
          </a:p>
          <a:p>
            <a:pPr indent="0" lvl="0" marL="0" rtl="0" algn="l">
              <a:spcBef>
                <a:spcPts val="12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uk" sz="2100"/>
              <a:t>Monitoring and Management</a:t>
            </a:r>
            <a:endParaRPr sz="3600"/>
          </a:p>
        </p:txBody>
      </p:sp>
      <p:sp>
        <p:nvSpPr>
          <p:cNvPr id="183" name="Google Shape;18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uk"/>
              <a:t>Java Management Extension (JMX) API enables the monitoring and control of class loading, thread state and stack traces, deadlock detection, memory usage, garbage collection, operating system information, and other operations</a:t>
            </a:r>
            <a:endParaRPr/>
          </a:p>
          <a:p>
            <a:pPr indent="0" lvl="0" marL="0" rtl="0" algn="l">
              <a:spcBef>
                <a:spcPts val="1200"/>
              </a:spcBef>
              <a:spcAft>
                <a:spcPts val="0"/>
              </a:spcAft>
              <a:buNone/>
            </a:pPr>
            <a:r>
              <a:rPr lang="uk"/>
              <a:t>There are provisions for the monitoring and management to be done securely (by passing the information using SSL, for example) and to require proper authentication of the remote server.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243575" y="1712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uk"/>
              <a:t>Prevention and mitigation of attacks</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Security measures</a:t>
            </a:r>
            <a:endParaRPr/>
          </a:p>
        </p:txBody>
      </p:sp>
      <p:sp>
        <p:nvSpPr>
          <p:cNvPr id="194" name="Google Shape;194;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 sz="2100">
                <a:solidFill>
                  <a:srgbClr val="990000"/>
                </a:solidFill>
              </a:rPr>
              <a:t>These technologies may be provided by the infrastructure/platform an application builds on,</a:t>
            </a:r>
            <a:endParaRPr sz="2100">
              <a:solidFill>
                <a:srgbClr val="990000"/>
              </a:solidFill>
            </a:endParaRPr>
          </a:p>
          <a:p>
            <a:pPr indent="0" lvl="0" marL="457200" rtl="0" algn="l">
              <a:spcBef>
                <a:spcPts val="0"/>
              </a:spcBef>
              <a:spcAft>
                <a:spcPts val="0"/>
              </a:spcAft>
              <a:buClr>
                <a:schemeClr val="dk1"/>
              </a:buClr>
              <a:buSzPts val="1100"/>
              <a:buFont typeface="Arial"/>
              <a:buNone/>
            </a:pPr>
            <a:r>
              <a:rPr lang="uk">
                <a:solidFill>
                  <a:schemeClr val="dk1"/>
                </a:solidFill>
              </a:rPr>
              <a:t>networking infrastructure</a:t>
            </a:r>
            <a:endParaRPr>
              <a:solidFill>
                <a:schemeClr val="dk1"/>
              </a:solidFill>
            </a:endParaRPr>
          </a:p>
          <a:p>
            <a:pPr indent="457200" lvl="0" marL="457200" rtl="0" algn="l">
              <a:spcBef>
                <a:spcPts val="0"/>
              </a:spcBef>
              <a:spcAft>
                <a:spcPts val="0"/>
              </a:spcAft>
              <a:buClr>
                <a:schemeClr val="dk1"/>
              </a:buClr>
              <a:buSzPts val="1100"/>
              <a:buFont typeface="Arial"/>
              <a:buNone/>
            </a:pPr>
            <a:r>
              <a:rPr lang="uk" sz="1500">
                <a:solidFill>
                  <a:schemeClr val="dk1"/>
                </a:solidFill>
              </a:rPr>
              <a:t>which may e.g. use SSL</a:t>
            </a:r>
            <a:endParaRPr sz="1500">
              <a:solidFill>
                <a:schemeClr val="dk1"/>
              </a:solidFill>
            </a:endParaRPr>
          </a:p>
          <a:p>
            <a:pPr indent="0" lvl="0" marL="457200" rtl="0" algn="l">
              <a:spcBef>
                <a:spcPts val="0"/>
              </a:spcBef>
              <a:spcAft>
                <a:spcPts val="0"/>
              </a:spcAft>
              <a:buClr>
                <a:schemeClr val="dk1"/>
              </a:buClr>
              <a:buSzPts val="1100"/>
              <a:buFont typeface="Arial"/>
              <a:buNone/>
            </a:pPr>
            <a:r>
              <a:rPr lang="uk">
                <a:solidFill>
                  <a:schemeClr val="dk1"/>
                </a:solidFill>
              </a:rPr>
              <a:t>operating system or database system</a:t>
            </a:r>
            <a:endParaRPr>
              <a:solidFill>
                <a:schemeClr val="dk1"/>
              </a:solidFill>
            </a:endParaRPr>
          </a:p>
          <a:p>
            <a:pPr indent="457200" lvl="0" marL="457200" rtl="0" algn="l">
              <a:spcBef>
                <a:spcPts val="0"/>
              </a:spcBef>
              <a:spcAft>
                <a:spcPts val="0"/>
              </a:spcAft>
              <a:buClr>
                <a:schemeClr val="dk1"/>
              </a:buClr>
              <a:buSzPts val="1100"/>
              <a:buFont typeface="Arial"/>
              <a:buNone/>
            </a:pPr>
            <a:r>
              <a:rPr lang="uk" sz="1500">
                <a:solidFill>
                  <a:schemeClr val="dk1"/>
                </a:solidFill>
              </a:rPr>
              <a:t>providing e.g. access control</a:t>
            </a:r>
            <a:endParaRPr sz="1500">
              <a:solidFill>
                <a:schemeClr val="dk1"/>
              </a:solidFill>
            </a:endParaRPr>
          </a:p>
          <a:p>
            <a:pPr indent="0" lvl="0" marL="457200" rtl="0" algn="l">
              <a:spcBef>
                <a:spcPts val="0"/>
              </a:spcBef>
              <a:spcAft>
                <a:spcPts val="0"/>
              </a:spcAft>
              <a:buClr>
                <a:schemeClr val="dk1"/>
              </a:buClr>
              <a:buSzPts val="1100"/>
              <a:buFont typeface="Arial"/>
              <a:buNone/>
            </a:pPr>
            <a:r>
              <a:rPr lang="uk">
                <a:solidFill>
                  <a:schemeClr val="dk1"/>
                </a:solidFill>
              </a:rPr>
              <a:t>programming platform</a:t>
            </a:r>
            <a:endParaRPr>
              <a:solidFill>
                <a:schemeClr val="dk1"/>
              </a:solidFill>
            </a:endParaRPr>
          </a:p>
          <a:p>
            <a:pPr indent="457200" lvl="0" marL="457200" rtl="0" algn="l">
              <a:spcBef>
                <a:spcPts val="0"/>
              </a:spcBef>
              <a:spcAft>
                <a:spcPts val="0"/>
              </a:spcAft>
              <a:buClr>
                <a:schemeClr val="dk1"/>
              </a:buClr>
              <a:buSzPts val="1100"/>
              <a:buFont typeface="Arial"/>
              <a:buNone/>
            </a:pPr>
            <a:r>
              <a:rPr lang="uk" sz="1500">
                <a:solidFill>
                  <a:schemeClr val="dk1"/>
                </a:solidFill>
              </a:rPr>
              <a:t>for instance Java or .NET sandboxing</a:t>
            </a:r>
            <a:endParaRPr sz="1500">
              <a:solidFill>
                <a:schemeClr val="dk1"/>
              </a:solidFill>
            </a:endParaRPr>
          </a:p>
          <a:p>
            <a:pPr indent="0" lvl="0" marL="0" rtl="0" algn="l">
              <a:spcBef>
                <a:spcPts val="0"/>
              </a:spcBef>
              <a:spcAft>
                <a:spcPts val="0"/>
              </a:spcAft>
              <a:buClr>
                <a:schemeClr val="dk1"/>
              </a:buClr>
              <a:buSzPts val="1100"/>
              <a:buFont typeface="Arial"/>
              <a:buNone/>
            </a:pPr>
            <a:r>
              <a:rPr lang="uk" sz="2100">
                <a:solidFill>
                  <a:srgbClr val="990000"/>
                </a:solidFill>
              </a:rPr>
              <a:t>Of course, software in such infrastructures implementing security has to be secure</a:t>
            </a:r>
            <a:endParaRPr sz="2100">
              <a:solidFill>
                <a:srgbClr val="990000"/>
              </a:solidFill>
            </a:endParaRPr>
          </a:p>
          <a:p>
            <a:pPr indent="0" lvl="0" marL="0" rtl="0" algn="l">
              <a:spcBef>
                <a:spcPts val="0"/>
              </a:spcBef>
              <a:spcAft>
                <a:spcPts val="0"/>
              </a:spcAft>
              <a:buClr>
                <a:schemeClr val="dk1"/>
              </a:buClr>
              <a:buSzPts val="1100"/>
              <a:buFont typeface="Arial"/>
              <a:buNone/>
            </a:pPr>
            <a:r>
              <a:t/>
            </a:r>
            <a:endParaRPr sz="2400">
              <a:solidFill>
                <a:srgbClr val="990000"/>
              </a:solidFill>
            </a:endParaRPr>
          </a:p>
          <a:p>
            <a:pPr indent="0" lvl="0" marL="0" rtl="0" algn="l">
              <a:spcBef>
                <a:spcPts val="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Security measures</a:t>
            </a:r>
            <a:endParaRPr/>
          </a:p>
        </p:txBody>
      </p:sp>
      <p:sp>
        <p:nvSpPr>
          <p:cNvPr id="200" name="Google Shape;200;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 sz="2100">
                <a:solidFill>
                  <a:srgbClr val="990000"/>
                </a:solidFill>
              </a:rPr>
              <a:t>Applications are built on top of "infrastructure" consisting of</a:t>
            </a:r>
            <a:endParaRPr sz="2100">
              <a:solidFill>
                <a:srgbClr val="990000"/>
              </a:solidFill>
            </a:endParaRPr>
          </a:p>
          <a:p>
            <a:pPr indent="0" lvl="0" marL="457200" rtl="0" algn="l">
              <a:spcBef>
                <a:spcPts val="0"/>
              </a:spcBef>
              <a:spcAft>
                <a:spcPts val="0"/>
              </a:spcAft>
              <a:buClr>
                <a:schemeClr val="dk1"/>
              </a:buClr>
              <a:buSzPts val="1100"/>
              <a:buFont typeface="Arial"/>
              <a:buNone/>
            </a:pPr>
            <a:r>
              <a:rPr lang="uk">
                <a:solidFill>
                  <a:schemeClr val="dk1"/>
                </a:solidFill>
              </a:rPr>
              <a:t>operating system</a:t>
            </a:r>
            <a:endParaRPr>
              <a:solidFill>
                <a:schemeClr val="dk1"/>
              </a:solidFill>
            </a:endParaRPr>
          </a:p>
          <a:p>
            <a:pPr indent="0" lvl="0" marL="457200" rtl="0" algn="l">
              <a:spcBef>
                <a:spcPts val="0"/>
              </a:spcBef>
              <a:spcAft>
                <a:spcPts val="0"/>
              </a:spcAft>
              <a:buClr>
                <a:schemeClr val="dk1"/>
              </a:buClr>
              <a:buSzPts val="1100"/>
              <a:buFont typeface="Arial"/>
              <a:buNone/>
            </a:pPr>
            <a:r>
              <a:rPr lang="uk">
                <a:solidFill>
                  <a:schemeClr val="dk1"/>
                </a:solidFill>
              </a:rPr>
              <a:t>programming language/platform/middleware</a:t>
            </a:r>
            <a:endParaRPr>
              <a:solidFill>
                <a:schemeClr val="dk1"/>
              </a:solidFill>
            </a:endParaRPr>
          </a:p>
          <a:p>
            <a:pPr indent="0" lvl="0" marL="914400" rtl="0" algn="l">
              <a:spcBef>
                <a:spcPts val="0"/>
              </a:spcBef>
              <a:spcAft>
                <a:spcPts val="0"/>
              </a:spcAft>
              <a:buClr>
                <a:schemeClr val="dk1"/>
              </a:buClr>
              <a:buSzPts val="1100"/>
              <a:buFont typeface="Arial"/>
              <a:buNone/>
            </a:pPr>
            <a:r>
              <a:rPr lang="uk" sz="1500">
                <a:solidFill>
                  <a:schemeClr val="dk1"/>
                </a:solidFill>
              </a:rPr>
              <a:t>programming language itself</a:t>
            </a:r>
            <a:endParaRPr sz="1500">
              <a:solidFill>
                <a:schemeClr val="dk1"/>
              </a:solidFill>
            </a:endParaRPr>
          </a:p>
          <a:p>
            <a:pPr indent="0" lvl="0" marL="914400" rtl="0" algn="l">
              <a:spcBef>
                <a:spcPts val="0"/>
              </a:spcBef>
              <a:spcAft>
                <a:spcPts val="0"/>
              </a:spcAft>
              <a:buClr>
                <a:schemeClr val="dk1"/>
              </a:buClr>
              <a:buSzPts val="1100"/>
              <a:buFont typeface="Arial"/>
              <a:buNone/>
            </a:pPr>
            <a:r>
              <a:rPr lang="uk" sz="1350">
                <a:solidFill>
                  <a:schemeClr val="dk1"/>
                </a:solidFill>
              </a:rPr>
              <a:t>interface to CPU &amp; RAM</a:t>
            </a:r>
            <a:endParaRPr sz="1350">
              <a:solidFill>
                <a:schemeClr val="dk1"/>
              </a:solidFill>
            </a:endParaRPr>
          </a:p>
          <a:p>
            <a:pPr indent="0" lvl="0" marL="914400" rtl="0" algn="l">
              <a:spcBef>
                <a:spcPts val="0"/>
              </a:spcBef>
              <a:spcAft>
                <a:spcPts val="0"/>
              </a:spcAft>
              <a:buClr>
                <a:schemeClr val="dk1"/>
              </a:buClr>
              <a:buSzPts val="1100"/>
              <a:buFont typeface="Arial"/>
              <a:buNone/>
            </a:pPr>
            <a:r>
              <a:rPr lang="uk" sz="1500">
                <a:solidFill>
                  <a:schemeClr val="dk1"/>
                </a:solidFill>
              </a:rPr>
              <a:t>libraries and APIs</a:t>
            </a:r>
            <a:endParaRPr sz="1500">
              <a:solidFill>
                <a:schemeClr val="dk1"/>
              </a:solidFill>
            </a:endParaRPr>
          </a:p>
          <a:p>
            <a:pPr indent="0" lvl="0" marL="914400" rtl="0" algn="l">
              <a:spcBef>
                <a:spcPts val="0"/>
              </a:spcBef>
              <a:spcAft>
                <a:spcPts val="0"/>
              </a:spcAft>
              <a:buClr>
                <a:schemeClr val="dk1"/>
              </a:buClr>
              <a:buSzPts val="1100"/>
              <a:buFont typeface="Arial"/>
              <a:buNone/>
            </a:pPr>
            <a:r>
              <a:rPr lang="uk" sz="1350">
                <a:solidFill>
                  <a:schemeClr val="dk1"/>
                </a:solidFill>
              </a:rPr>
              <a:t>interface to peripherals (socket, interrupt…)</a:t>
            </a:r>
            <a:endParaRPr sz="1350">
              <a:solidFill>
                <a:schemeClr val="dk1"/>
              </a:solidFill>
            </a:endParaRPr>
          </a:p>
          <a:p>
            <a:pPr indent="0" lvl="0" marL="914400" rtl="0" algn="l">
              <a:spcBef>
                <a:spcPts val="0"/>
              </a:spcBef>
              <a:spcAft>
                <a:spcPts val="0"/>
              </a:spcAft>
              <a:buClr>
                <a:schemeClr val="dk1"/>
              </a:buClr>
              <a:buSzPts val="1100"/>
              <a:buFont typeface="Arial"/>
              <a:buNone/>
            </a:pPr>
            <a:r>
              <a:rPr lang="uk" sz="1350">
                <a:solidFill>
                  <a:schemeClr val="dk1"/>
                </a:solidFill>
              </a:rPr>
              <a:t>provider of building blocks</a:t>
            </a:r>
            <a:endParaRPr sz="1350">
              <a:solidFill>
                <a:schemeClr val="dk1"/>
              </a:solidFill>
            </a:endParaRPr>
          </a:p>
          <a:p>
            <a:pPr indent="0" lvl="0" marL="457200" rtl="0" algn="l">
              <a:spcBef>
                <a:spcPts val="0"/>
              </a:spcBef>
              <a:spcAft>
                <a:spcPts val="0"/>
              </a:spcAft>
              <a:buClr>
                <a:schemeClr val="dk1"/>
              </a:buClr>
              <a:buSzPts val="1100"/>
              <a:buFont typeface="Arial"/>
              <a:buNone/>
            </a:pPr>
            <a:r>
              <a:rPr lang="uk">
                <a:solidFill>
                  <a:schemeClr val="dk1"/>
                </a:solidFill>
              </a:rPr>
              <a:t>other applications &amp; utilities</a:t>
            </a:r>
            <a:endParaRPr>
              <a:solidFill>
                <a:schemeClr val="dk1"/>
              </a:solidFill>
            </a:endParaRPr>
          </a:p>
          <a:p>
            <a:pPr indent="457200" lvl="0" marL="457200" rtl="0" algn="l">
              <a:spcBef>
                <a:spcPts val="0"/>
              </a:spcBef>
              <a:spcAft>
                <a:spcPts val="0"/>
              </a:spcAft>
              <a:buClr>
                <a:schemeClr val="dk1"/>
              </a:buClr>
              <a:buSzPts val="1100"/>
              <a:buFont typeface="Arial"/>
              <a:buNone/>
            </a:pPr>
            <a:r>
              <a:rPr lang="uk" sz="1500">
                <a:solidFill>
                  <a:schemeClr val="dk1"/>
                </a:solidFill>
              </a:rPr>
              <a:t>E.g., database</a:t>
            </a:r>
            <a:endParaRPr sz="1500">
              <a:solidFill>
                <a:schemeClr val="dk1"/>
              </a:solidFill>
            </a:endParaRPr>
          </a:p>
          <a:p>
            <a:pPr indent="0" lvl="0" marL="0" rtl="0" algn="l">
              <a:spcBef>
                <a:spcPts val="0"/>
              </a:spcBef>
              <a:spcAft>
                <a:spcPts val="0"/>
              </a:spcAft>
              <a:buClr>
                <a:schemeClr val="dk1"/>
              </a:buClr>
              <a:buSzPts val="1100"/>
              <a:buFont typeface="Arial"/>
              <a:buNone/>
            </a:pPr>
            <a:r>
              <a:rPr lang="uk" sz="2100">
                <a:solidFill>
                  <a:srgbClr val="990000"/>
                </a:solidFill>
              </a:rPr>
              <a:t>This infrastructure provides security mechanisms, but is also a source of insecurity</a:t>
            </a:r>
            <a:endParaRPr sz="2100">
              <a:solidFill>
                <a:srgbClr val="990000"/>
              </a:solidFill>
            </a:endParaRPr>
          </a:p>
          <a:p>
            <a:pPr indent="0" lvl="0" marL="0" rtl="0" algn="l">
              <a:spcBef>
                <a:spcPts val="0"/>
              </a:spcBef>
              <a:spcAft>
                <a:spcPts val="0"/>
              </a:spcAft>
              <a:buClr>
                <a:schemeClr val="dk1"/>
              </a:buClr>
              <a:buSzPts val="1100"/>
              <a:buFont typeface="Arial"/>
              <a:buNone/>
            </a:pPr>
            <a:r>
              <a:t/>
            </a:r>
            <a:endParaRPr sz="2400">
              <a:solidFill>
                <a:srgbClr val="990000"/>
              </a:solidFill>
            </a:endParaRPr>
          </a:p>
          <a:p>
            <a:pPr indent="0" lvl="0" marL="0" rtl="0" algn="l">
              <a:spcBef>
                <a:spcPts val="0"/>
              </a:spcBef>
              <a:spcAft>
                <a:spcPts val="1600"/>
              </a:spcAft>
              <a:buNone/>
            </a:pPr>
            <a:r>
              <a:t/>
            </a:r>
            <a:endParaRPr sz="2100">
              <a:solidFill>
                <a:srgbClr val="99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uk" sz="2100"/>
              <a:t>Preventing Software Vulnerabilities</a:t>
            </a:r>
            <a:endParaRPr b="1" sz="2100"/>
          </a:p>
          <a:p>
            <a:pPr indent="0" lvl="0" marL="0" rtl="0" algn="l">
              <a:spcBef>
                <a:spcPts val="1200"/>
              </a:spcBef>
              <a:spcAft>
                <a:spcPts val="0"/>
              </a:spcAft>
              <a:buNone/>
            </a:pPr>
            <a:r>
              <a:t/>
            </a:r>
            <a:endParaRPr sz="3700"/>
          </a:p>
        </p:txBody>
      </p:sp>
      <p:sp>
        <p:nvSpPr>
          <p:cNvPr id="206" name="Google Shape;206;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uk" sz="1600">
                <a:solidFill>
                  <a:schemeClr val="dk1"/>
                </a:solidFill>
              </a:rPr>
              <a:t>Software Inspection</a:t>
            </a:r>
            <a:endParaRPr b="1" sz="1600">
              <a:solidFill>
                <a:schemeClr val="dk1"/>
              </a:solidFill>
            </a:endParaRPr>
          </a:p>
          <a:p>
            <a:pPr indent="0" lvl="0" marL="0" rtl="0" algn="l">
              <a:spcBef>
                <a:spcPts val="1200"/>
              </a:spcBef>
              <a:spcAft>
                <a:spcPts val="0"/>
              </a:spcAft>
              <a:buNone/>
            </a:pPr>
            <a:r>
              <a:rPr lang="uk" sz="1600">
                <a:solidFill>
                  <a:schemeClr val="dk1"/>
                </a:solidFill>
              </a:rPr>
              <a:t>The software inspection process consists in reading or visually inspecting the program code or documents in order to find any defects and correct them early in the development process. </a:t>
            </a:r>
            <a:endParaRPr sz="1600">
              <a:solidFill>
                <a:schemeClr val="dk1"/>
              </a:solidFill>
            </a:endParaRPr>
          </a:p>
          <a:p>
            <a:pPr indent="0" lvl="0" marL="0" rtl="0" algn="l">
              <a:spcBef>
                <a:spcPts val="1200"/>
              </a:spcBef>
              <a:spcAft>
                <a:spcPts val="0"/>
              </a:spcAft>
              <a:buNone/>
            </a:pPr>
            <a:r>
              <a:rPr b="1" lang="uk" sz="1200">
                <a:solidFill>
                  <a:schemeClr val="dk1"/>
                </a:solidFill>
                <a:highlight>
                  <a:srgbClr val="FFFFFF"/>
                </a:highlight>
              </a:rPr>
              <a:t>Security Goal Indicator Trees</a:t>
            </a:r>
            <a:endParaRPr b="1" sz="1200">
              <a:solidFill>
                <a:schemeClr val="dk1"/>
              </a:solidFill>
              <a:highlight>
                <a:srgbClr val="FFFFFF"/>
              </a:highlight>
            </a:endParaRPr>
          </a:p>
          <a:p>
            <a:pPr indent="457200" lvl="0" marL="0" rtl="0" algn="l">
              <a:spcBef>
                <a:spcPts val="0"/>
              </a:spcBef>
              <a:spcAft>
                <a:spcPts val="0"/>
              </a:spcAft>
              <a:buNone/>
            </a:pPr>
            <a:r>
              <a:rPr lang="uk" sz="1200">
                <a:solidFill>
                  <a:schemeClr val="dk1"/>
                </a:solidFill>
                <a:highlight>
                  <a:srgbClr val="FFFFFF"/>
                </a:highlight>
              </a:rPr>
              <a:t>Security Goal Indicator Trees (SGIT) focus on positive features of the software which can be verified during the inspection process.</a:t>
            </a:r>
            <a:endParaRPr sz="1200">
              <a:solidFill>
                <a:schemeClr val="dk1"/>
              </a:solidFill>
              <a:highlight>
                <a:srgbClr val="FFFFFF"/>
              </a:highlight>
            </a:endParaRPr>
          </a:p>
          <a:p>
            <a:pPr indent="45720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rPr b="1" lang="uk" sz="1200">
                <a:solidFill>
                  <a:schemeClr val="dk1"/>
                </a:solidFill>
                <a:highlight>
                  <a:srgbClr val="FFFFFF"/>
                </a:highlight>
              </a:rPr>
              <a:t>Vulnerability Inspection Diagram </a:t>
            </a:r>
            <a:endParaRPr b="1" sz="1200">
              <a:solidFill>
                <a:schemeClr val="dk1"/>
              </a:solidFill>
              <a:highlight>
                <a:srgbClr val="FFFFFF"/>
              </a:highlight>
            </a:endParaRPr>
          </a:p>
          <a:p>
            <a:pPr indent="457200" lvl="0" marL="0" rtl="0" algn="l">
              <a:spcBef>
                <a:spcPts val="0"/>
              </a:spcBef>
              <a:spcAft>
                <a:spcPts val="0"/>
              </a:spcAft>
              <a:buNone/>
            </a:pPr>
            <a:r>
              <a:rPr lang="uk" sz="1200">
                <a:solidFill>
                  <a:schemeClr val="dk1"/>
                </a:solidFill>
                <a:highlight>
                  <a:srgbClr val="FFFFFF"/>
                </a:highlight>
              </a:rPr>
              <a:t>Vulnerability Inspection Diagram (VID) is also a manual inspection, the purpose is to benefit developers from the knowledge and experience of security experts in the detection of problems in the development process.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t/>
            </a:r>
            <a:endParaRPr sz="1600">
              <a:solidFill>
                <a:schemeClr val="dk1"/>
              </a:solidFill>
            </a:endParaRPr>
          </a:p>
          <a:p>
            <a:pPr indent="0" lvl="0" marL="0" rtl="0" algn="l">
              <a:spcBef>
                <a:spcPts val="1200"/>
              </a:spcBef>
              <a:spcAft>
                <a:spcPts val="1600"/>
              </a:spcAft>
              <a:buNone/>
            </a:pPr>
            <a:r>
              <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uk" sz="2400"/>
              <a:t>Detecting Software Vulnerabilities</a:t>
            </a:r>
            <a:endParaRPr b="1" sz="3200">
              <a:highlight>
                <a:srgbClr val="FFFFFF"/>
              </a:highlight>
            </a:endParaRPr>
          </a:p>
          <a:p>
            <a:pPr indent="0" lvl="0" marL="0" rtl="0" algn="l">
              <a:lnSpc>
                <a:spcPct val="115000"/>
              </a:lnSpc>
              <a:spcBef>
                <a:spcPts val="1200"/>
              </a:spcBef>
              <a:spcAft>
                <a:spcPts val="0"/>
              </a:spcAft>
              <a:buClr>
                <a:schemeClr val="dk1"/>
              </a:buClr>
              <a:buSzPts val="1100"/>
              <a:buFont typeface="Arial"/>
              <a:buNone/>
            </a:pPr>
            <a:r>
              <a:t/>
            </a:r>
            <a:endParaRPr b="1" sz="2050"/>
          </a:p>
        </p:txBody>
      </p:sp>
      <p:sp>
        <p:nvSpPr>
          <p:cNvPr id="212" name="Google Shape;212;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uk">
                <a:solidFill>
                  <a:srgbClr val="000000"/>
                </a:solidFill>
              </a:rPr>
              <a:t>static methods</a:t>
            </a:r>
            <a:endParaRPr b="1">
              <a:solidFill>
                <a:srgbClr val="000000"/>
              </a:solidFill>
            </a:endParaRPr>
          </a:p>
          <a:p>
            <a:pPr indent="457200" lvl="0" marL="0" rtl="0" algn="l">
              <a:spcBef>
                <a:spcPts val="1600"/>
              </a:spcBef>
              <a:spcAft>
                <a:spcPts val="0"/>
              </a:spcAft>
              <a:buNone/>
            </a:pPr>
            <a:r>
              <a:rPr lang="uk">
                <a:solidFill>
                  <a:srgbClr val="000000"/>
                </a:solidFill>
              </a:rPr>
              <a:t> the detection is performed without running the source code;</a:t>
            </a:r>
            <a:endParaRPr>
              <a:solidFill>
                <a:srgbClr val="000000"/>
              </a:solidFill>
            </a:endParaRPr>
          </a:p>
          <a:p>
            <a:pPr indent="0" lvl="0" marL="0" rtl="0" algn="l">
              <a:spcBef>
                <a:spcPts val="1600"/>
              </a:spcBef>
              <a:spcAft>
                <a:spcPts val="0"/>
              </a:spcAft>
              <a:buNone/>
            </a:pPr>
            <a:r>
              <a:rPr b="1" lang="uk">
                <a:solidFill>
                  <a:srgbClr val="000000"/>
                </a:solidFill>
              </a:rPr>
              <a:t>dynamic methods</a:t>
            </a:r>
            <a:endParaRPr b="1">
              <a:solidFill>
                <a:srgbClr val="000000"/>
              </a:solidFill>
            </a:endParaRPr>
          </a:p>
          <a:p>
            <a:pPr indent="457200" lvl="0" marL="0" rtl="0" algn="l">
              <a:spcBef>
                <a:spcPts val="1600"/>
              </a:spcBef>
              <a:spcAft>
                <a:spcPts val="1600"/>
              </a:spcAft>
              <a:buNone/>
            </a:pPr>
            <a:r>
              <a:rPr lang="uk">
                <a:solidFill>
                  <a:srgbClr val="000000"/>
                </a:solidFill>
              </a:rPr>
              <a:t>the program is executed in order to detect vulnerabilities. </a:t>
            </a:r>
            <a:endParaRPr>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0"/>
          <p:cNvSpPr txBox="1"/>
          <p:nvPr>
            <p:ph type="title"/>
          </p:nvPr>
        </p:nvSpPr>
        <p:spPr>
          <a:xfrm>
            <a:off x="311700" y="1256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uk" sz="1800"/>
              <a:t>S</a:t>
            </a:r>
            <a:r>
              <a:rPr b="1" lang="uk" sz="1800"/>
              <a:t>tatic methods</a:t>
            </a:r>
            <a:endParaRPr/>
          </a:p>
        </p:txBody>
      </p:sp>
      <p:sp>
        <p:nvSpPr>
          <p:cNvPr id="218" name="Google Shape;218;p40"/>
          <p:cNvSpPr txBox="1"/>
          <p:nvPr>
            <p:ph idx="1" type="body"/>
          </p:nvPr>
        </p:nvSpPr>
        <p:spPr>
          <a:xfrm>
            <a:off x="311700" y="649825"/>
            <a:ext cx="8520600" cy="391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uk" sz="1600">
                <a:solidFill>
                  <a:schemeClr val="dk1"/>
                </a:solidFill>
                <a:highlight>
                  <a:srgbClr val="FFFFFF"/>
                </a:highlight>
              </a:rPr>
              <a:t>Pattern Matching</a:t>
            </a:r>
            <a:endParaRPr b="1" sz="1600">
              <a:solidFill>
                <a:schemeClr val="dk1"/>
              </a:solidFill>
              <a:highlight>
                <a:srgbClr val="FFFFFF"/>
              </a:highlight>
            </a:endParaRPr>
          </a:p>
          <a:p>
            <a:pPr indent="0" lvl="0" marL="0" rtl="0" algn="l">
              <a:spcBef>
                <a:spcPts val="0"/>
              </a:spcBef>
              <a:spcAft>
                <a:spcPts val="0"/>
              </a:spcAft>
              <a:buNone/>
            </a:pPr>
            <a:r>
              <a:rPr lang="uk" sz="1600">
                <a:solidFill>
                  <a:schemeClr val="dk1"/>
                </a:solidFill>
                <a:highlight>
                  <a:srgbClr val="FFFFFF"/>
                </a:highlight>
              </a:rPr>
              <a:t>Consists in searching a “pattern” string inside the source code and give as results the number of occurrences of it.</a:t>
            </a:r>
            <a:endParaRPr sz="1600">
              <a:solidFill>
                <a:schemeClr val="dk1"/>
              </a:solidFill>
              <a:highlight>
                <a:srgbClr val="FFFFFF"/>
              </a:highlight>
            </a:endParaRPr>
          </a:p>
          <a:p>
            <a:pPr indent="0" lvl="0" marL="0" rtl="0" algn="l">
              <a:spcBef>
                <a:spcPts val="0"/>
              </a:spcBef>
              <a:spcAft>
                <a:spcPts val="0"/>
              </a:spcAft>
              <a:buNone/>
            </a:pPr>
            <a:r>
              <a:t/>
            </a:r>
            <a:endParaRPr b="1" sz="1600">
              <a:solidFill>
                <a:srgbClr val="000000"/>
              </a:solidFill>
              <a:highlight>
                <a:srgbClr val="FFFFFF"/>
              </a:highlight>
            </a:endParaRPr>
          </a:p>
          <a:p>
            <a:pPr indent="0" lvl="0" marL="0" rtl="0" algn="l">
              <a:spcBef>
                <a:spcPts val="0"/>
              </a:spcBef>
              <a:spcAft>
                <a:spcPts val="0"/>
              </a:spcAft>
              <a:buNone/>
            </a:pPr>
            <a:r>
              <a:rPr b="1" lang="uk" sz="1600">
                <a:solidFill>
                  <a:srgbClr val="000000"/>
                </a:solidFill>
                <a:highlight>
                  <a:srgbClr val="FFFFFF"/>
                </a:highlight>
              </a:rPr>
              <a:t>Lexical Analysis</a:t>
            </a:r>
            <a:endParaRPr b="1" sz="1600">
              <a:solidFill>
                <a:srgbClr val="000000"/>
              </a:solidFill>
              <a:highlight>
                <a:srgbClr val="FFFFFF"/>
              </a:highlight>
            </a:endParaRPr>
          </a:p>
          <a:p>
            <a:pPr indent="0" lvl="0" marL="0" rtl="0" algn="l">
              <a:spcBef>
                <a:spcPts val="0"/>
              </a:spcBef>
              <a:spcAft>
                <a:spcPts val="0"/>
              </a:spcAft>
              <a:buNone/>
            </a:pPr>
            <a:r>
              <a:rPr lang="uk" sz="1600">
                <a:solidFill>
                  <a:srgbClr val="000000"/>
                </a:solidFill>
                <a:highlight>
                  <a:srgbClr val="FFFFFF"/>
                </a:highlight>
              </a:rPr>
              <a:t>The source code is transformed into a sequence of tokens, which are later compared with a vulnerability database in order to identify them.</a:t>
            </a:r>
            <a:endParaRPr sz="1600">
              <a:solidFill>
                <a:srgbClr val="000000"/>
              </a:solidFill>
              <a:highlight>
                <a:srgbClr val="FFFFFF"/>
              </a:highlight>
            </a:endParaRPr>
          </a:p>
          <a:p>
            <a:pPr indent="0" lvl="0" marL="0" rtl="0" algn="l">
              <a:spcBef>
                <a:spcPts val="0"/>
              </a:spcBef>
              <a:spcAft>
                <a:spcPts val="0"/>
              </a:spcAft>
              <a:buNone/>
            </a:pPr>
            <a:r>
              <a:t/>
            </a:r>
            <a:endParaRPr sz="1600">
              <a:solidFill>
                <a:srgbClr val="000000"/>
              </a:solidFill>
              <a:highlight>
                <a:srgbClr val="FFFFFF"/>
              </a:highlight>
            </a:endParaRPr>
          </a:p>
          <a:p>
            <a:pPr indent="0" lvl="0" marL="0" rtl="0" algn="l">
              <a:spcBef>
                <a:spcPts val="0"/>
              </a:spcBef>
              <a:spcAft>
                <a:spcPts val="0"/>
              </a:spcAft>
              <a:buNone/>
            </a:pPr>
            <a:r>
              <a:rPr b="1" lang="uk" sz="1600">
                <a:solidFill>
                  <a:schemeClr val="dk1"/>
                </a:solidFill>
                <a:highlight>
                  <a:srgbClr val="FFFFFF"/>
                </a:highlight>
              </a:rPr>
              <a:t>Parsing</a:t>
            </a:r>
            <a:endParaRPr b="1" sz="1600">
              <a:solidFill>
                <a:schemeClr val="dk1"/>
              </a:solidFill>
              <a:highlight>
                <a:srgbClr val="FFFFFF"/>
              </a:highlight>
            </a:endParaRPr>
          </a:p>
          <a:p>
            <a:pPr indent="0" lvl="0" marL="0" rtl="0" algn="l">
              <a:spcBef>
                <a:spcPts val="0"/>
              </a:spcBef>
              <a:spcAft>
                <a:spcPts val="0"/>
              </a:spcAft>
              <a:buNone/>
            </a:pPr>
            <a:r>
              <a:rPr lang="uk" sz="1600">
                <a:solidFill>
                  <a:schemeClr val="dk1"/>
                </a:solidFill>
                <a:highlight>
                  <a:srgbClr val="FFFFFF"/>
                </a:highlight>
              </a:rPr>
              <a:t>When source code is parsed, a representation of the program is built using a parsing tree in order to analyze the syntax and the semantics of the program. For example the parsing technique is used to detect SQL command injection attacks </a:t>
            </a:r>
            <a:endParaRPr sz="1600">
              <a:solidFill>
                <a:schemeClr val="dk1"/>
              </a:solidFill>
              <a:highlight>
                <a:srgbClr val="FFFFFF"/>
              </a:highlight>
            </a:endParaRPr>
          </a:p>
          <a:p>
            <a:pPr indent="0" lvl="0" marL="0" rtl="0" algn="l">
              <a:spcBef>
                <a:spcPts val="0"/>
              </a:spcBef>
              <a:spcAft>
                <a:spcPts val="1600"/>
              </a:spcAft>
              <a:buNone/>
            </a:pPr>
            <a:r>
              <a:t/>
            </a:r>
            <a:endParaRPr sz="16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uk" sz="1800"/>
              <a:t>Static methods</a:t>
            </a:r>
            <a:endParaRPr/>
          </a:p>
        </p:txBody>
      </p:sp>
      <p:sp>
        <p:nvSpPr>
          <p:cNvPr id="224" name="Google Shape;224;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uk" sz="1600">
                <a:solidFill>
                  <a:schemeClr val="dk1"/>
                </a:solidFill>
                <a:highlight>
                  <a:srgbClr val="FFFFFF"/>
                </a:highlight>
              </a:rPr>
              <a:t>Type Qualifier</a:t>
            </a:r>
            <a:endParaRPr b="1" sz="1600">
              <a:solidFill>
                <a:schemeClr val="dk1"/>
              </a:solidFill>
              <a:highlight>
                <a:srgbClr val="FFFFFF"/>
              </a:highlight>
            </a:endParaRPr>
          </a:p>
          <a:p>
            <a:pPr indent="0" lvl="0" marL="0" rtl="0" algn="l">
              <a:spcBef>
                <a:spcPts val="0"/>
              </a:spcBef>
              <a:spcAft>
                <a:spcPts val="0"/>
              </a:spcAft>
              <a:buNone/>
            </a:pPr>
            <a:r>
              <a:rPr lang="uk" sz="1600">
                <a:solidFill>
                  <a:schemeClr val="dk1"/>
                </a:solidFill>
                <a:highlight>
                  <a:srgbClr val="FFFFFF"/>
                </a:highlight>
              </a:rPr>
              <a:t>Type qualifiers are used to qualify types and modify the properties of variables in the programming language</a:t>
            </a:r>
            <a:endParaRPr sz="1600">
              <a:solidFill>
                <a:schemeClr val="dk1"/>
              </a:solidFill>
              <a:highlight>
                <a:srgbClr val="FFFFFF"/>
              </a:highlight>
            </a:endParaRPr>
          </a:p>
          <a:p>
            <a:pPr indent="0" lvl="0" marL="0" rtl="0" algn="l">
              <a:spcBef>
                <a:spcPts val="0"/>
              </a:spcBef>
              <a:spcAft>
                <a:spcPts val="0"/>
              </a:spcAft>
              <a:buNone/>
            </a:pPr>
            <a:r>
              <a:t/>
            </a:r>
            <a:endParaRPr sz="1600">
              <a:solidFill>
                <a:schemeClr val="dk1"/>
              </a:solidFill>
              <a:highlight>
                <a:srgbClr val="FFFFFF"/>
              </a:highlight>
            </a:endParaRPr>
          </a:p>
          <a:p>
            <a:pPr indent="0" lvl="0" marL="0" rtl="0" algn="l">
              <a:spcBef>
                <a:spcPts val="0"/>
              </a:spcBef>
              <a:spcAft>
                <a:spcPts val="0"/>
              </a:spcAft>
              <a:buNone/>
            </a:pPr>
            <a:r>
              <a:rPr b="1" lang="uk" sz="1600">
                <a:solidFill>
                  <a:schemeClr val="dk1"/>
                </a:solidFill>
                <a:highlight>
                  <a:srgbClr val="FFFFFF"/>
                </a:highlight>
              </a:rPr>
              <a:t>Data Flow Analysis</a:t>
            </a:r>
            <a:endParaRPr b="1" sz="1600">
              <a:solidFill>
                <a:schemeClr val="dk1"/>
              </a:solidFill>
              <a:highlight>
                <a:srgbClr val="FFFFFF"/>
              </a:highlight>
            </a:endParaRPr>
          </a:p>
          <a:p>
            <a:pPr indent="0" lvl="0" marL="0" rtl="0" algn="l">
              <a:spcBef>
                <a:spcPts val="0"/>
              </a:spcBef>
              <a:spcAft>
                <a:spcPts val="0"/>
              </a:spcAft>
              <a:buNone/>
            </a:pPr>
            <a:r>
              <a:rPr lang="uk" sz="1600">
                <a:solidFill>
                  <a:schemeClr val="dk1"/>
                </a:solidFill>
                <a:highlight>
                  <a:srgbClr val="FFFFFF"/>
                </a:highlight>
              </a:rPr>
              <a:t>The purpose is to determine the possible values a variable or an expression can have during the execution of the program, specially suited for buffer overflow detection. </a:t>
            </a:r>
            <a:endParaRPr sz="16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sz="16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uk" sz="1600">
                <a:solidFill>
                  <a:schemeClr val="dk1"/>
                </a:solidFill>
                <a:highlight>
                  <a:srgbClr val="FFFFFF"/>
                </a:highlight>
              </a:rPr>
              <a:t>Taint Analysis</a:t>
            </a:r>
            <a:endParaRPr b="1" sz="16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uk" sz="1600">
                <a:solidFill>
                  <a:schemeClr val="dk1"/>
                </a:solidFill>
                <a:highlight>
                  <a:srgbClr val="FFFFFF"/>
                </a:highlight>
              </a:rPr>
              <a:t>It is a special case of data flow analysis where any data coming from un-trusted sources, e.g. introduced by a user, is a potential problem to the system, thus it is marked as tainted.</a:t>
            </a:r>
            <a:endParaRPr sz="1600">
              <a:solidFill>
                <a:schemeClr val="dk1"/>
              </a:solidFill>
              <a:highlight>
                <a:srgbClr val="FFFFFF"/>
              </a:highlight>
            </a:endParaRPr>
          </a:p>
          <a:p>
            <a:pPr indent="0" lvl="0" marL="0" rtl="0" algn="l">
              <a:spcBef>
                <a:spcPts val="0"/>
              </a:spcBef>
              <a:spcAft>
                <a:spcPts val="16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Software security</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 sz="2400">
                <a:solidFill>
                  <a:srgbClr val="990000"/>
                </a:solidFill>
              </a:rPr>
              <a:t>Software plays a major role in providing  security, and is a major source of security  problems</a:t>
            </a:r>
            <a:endParaRPr sz="2400">
              <a:solidFill>
                <a:srgbClr val="990000"/>
              </a:solidFill>
            </a:endParaRPr>
          </a:p>
          <a:p>
            <a:pPr indent="0" lvl="0" marL="0" rtl="0" algn="l">
              <a:spcBef>
                <a:spcPts val="0"/>
              </a:spcBef>
              <a:spcAft>
                <a:spcPts val="0"/>
              </a:spcAft>
              <a:buClr>
                <a:schemeClr val="dk1"/>
              </a:buClr>
              <a:buSzPts val="1100"/>
              <a:buFont typeface="Arial"/>
              <a:buNone/>
            </a:pPr>
            <a:r>
              <a:rPr lang="uk" sz="2400">
                <a:solidFill>
                  <a:srgbClr val="990000"/>
                </a:solidFill>
              </a:rPr>
              <a:t>Software security does not get much  attention </a:t>
            </a:r>
            <a:endParaRPr sz="2400">
              <a:solidFill>
                <a:srgbClr val="990000"/>
              </a:solidFill>
            </a:endParaRPr>
          </a:p>
          <a:p>
            <a:pPr indent="0" lvl="0" marL="457200" rtl="0" algn="l">
              <a:spcBef>
                <a:spcPts val="0"/>
              </a:spcBef>
              <a:spcAft>
                <a:spcPts val="0"/>
              </a:spcAft>
              <a:buClr>
                <a:schemeClr val="dk1"/>
              </a:buClr>
              <a:buSzPts val="1100"/>
              <a:buFont typeface="Arial"/>
              <a:buNone/>
            </a:pPr>
            <a:r>
              <a:rPr lang="uk" sz="2100">
                <a:solidFill>
                  <a:schemeClr val="dk1"/>
                </a:solidFill>
              </a:rPr>
              <a:t>In programming courses</a:t>
            </a:r>
            <a:endParaRPr sz="2100">
              <a:solidFill>
                <a:schemeClr val="dk1"/>
              </a:solidFill>
            </a:endParaRPr>
          </a:p>
          <a:p>
            <a:pPr indent="457200" lvl="0" marL="457200" rtl="0" algn="l">
              <a:spcBef>
                <a:spcPts val="0"/>
              </a:spcBef>
              <a:spcAft>
                <a:spcPts val="0"/>
              </a:spcAft>
              <a:buClr>
                <a:schemeClr val="dk1"/>
              </a:buClr>
              <a:buSzPts val="1100"/>
              <a:buFont typeface="Arial"/>
              <a:buNone/>
            </a:pPr>
            <a:r>
              <a:rPr lang="uk">
                <a:solidFill>
                  <a:schemeClr val="dk1"/>
                </a:solidFill>
              </a:rPr>
              <a:t>Many future programmers have little training on  software security</a:t>
            </a:r>
            <a:endParaRPr>
              <a:solidFill>
                <a:schemeClr val="dk1"/>
              </a:solidFill>
            </a:endParaRPr>
          </a:p>
          <a:p>
            <a:pPr indent="0" lvl="0" marL="457200" rtl="0" algn="l">
              <a:spcBef>
                <a:spcPts val="0"/>
              </a:spcBef>
              <a:spcAft>
                <a:spcPts val="0"/>
              </a:spcAft>
              <a:buClr>
                <a:schemeClr val="dk1"/>
              </a:buClr>
              <a:buSzPts val="1100"/>
              <a:buFont typeface="Arial"/>
              <a:buNone/>
            </a:pPr>
            <a:r>
              <a:rPr lang="uk" sz="2100">
                <a:solidFill>
                  <a:schemeClr val="dk1"/>
                </a:solidFill>
              </a:rPr>
              <a:t>In software company’s goal</a:t>
            </a:r>
            <a:endParaRPr sz="2100">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2"/>
          <p:cNvSpPr txBox="1"/>
          <p:nvPr>
            <p:ph type="title"/>
          </p:nvPr>
        </p:nvSpPr>
        <p:spPr>
          <a:xfrm>
            <a:off x="311700" y="1256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uk" sz="1900"/>
              <a:t>Dynamic Techniques</a:t>
            </a:r>
            <a:endParaRPr sz="3700"/>
          </a:p>
        </p:txBody>
      </p:sp>
      <p:sp>
        <p:nvSpPr>
          <p:cNvPr id="230" name="Google Shape;230;p42"/>
          <p:cNvSpPr txBox="1"/>
          <p:nvPr>
            <p:ph idx="1" type="body"/>
          </p:nvPr>
        </p:nvSpPr>
        <p:spPr>
          <a:xfrm>
            <a:off x="311700" y="698325"/>
            <a:ext cx="8520600" cy="38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uk" sz="1300">
                <a:solidFill>
                  <a:schemeClr val="dk1"/>
                </a:solidFill>
                <a:highlight>
                  <a:srgbClr val="FFFFFF"/>
                </a:highlight>
              </a:rPr>
              <a:t>Fault Injection</a:t>
            </a:r>
            <a:endParaRPr b="1" sz="1300">
              <a:solidFill>
                <a:schemeClr val="dk1"/>
              </a:solidFill>
              <a:highlight>
                <a:srgbClr val="FFFFFF"/>
              </a:highlight>
            </a:endParaRPr>
          </a:p>
          <a:p>
            <a:pPr indent="0" lvl="0" marL="0" rtl="0" algn="l">
              <a:spcBef>
                <a:spcPts val="0"/>
              </a:spcBef>
              <a:spcAft>
                <a:spcPts val="0"/>
              </a:spcAft>
              <a:buNone/>
            </a:pPr>
            <a:r>
              <a:rPr lang="uk" sz="1300">
                <a:solidFill>
                  <a:schemeClr val="dk1"/>
                </a:solidFill>
                <a:highlight>
                  <a:srgbClr val="FFFFFF"/>
                </a:highlight>
              </a:rPr>
              <a:t>Fault injection is a testing technique that introduces faults in order to test the behavior of the system, some knowledge about the system is required to generate the possible faults. </a:t>
            </a:r>
            <a:endParaRPr sz="1300">
              <a:solidFill>
                <a:schemeClr val="dk1"/>
              </a:solidFill>
              <a:highlight>
                <a:srgbClr val="FFFFFF"/>
              </a:highlight>
            </a:endParaRPr>
          </a:p>
          <a:p>
            <a:pPr indent="0" lvl="0" marL="0" rtl="0" algn="l">
              <a:spcBef>
                <a:spcPts val="0"/>
              </a:spcBef>
              <a:spcAft>
                <a:spcPts val="0"/>
              </a:spcAft>
              <a:buNone/>
            </a:pPr>
            <a:r>
              <a:t/>
            </a:r>
            <a:endParaRPr sz="13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uk" sz="1300">
                <a:solidFill>
                  <a:schemeClr val="dk1"/>
                </a:solidFill>
                <a:highlight>
                  <a:srgbClr val="FFFFFF"/>
                </a:highlight>
              </a:rPr>
              <a:t>Fuzzing Testing</a:t>
            </a:r>
            <a:endParaRPr b="1" sz="1300">
              <a:solidFill>
                <a:schemeClr val="dk1"/>
              </a:solidFill>
              <a:highlight>
                <a:srgbClr val="FFFFFF"/>
              </a:highlight>
            </a:endParaRPr>
          </a:p>
          <a:p>
            <a:pPr indent="0" lvl="0" marL="0" rtl="0" algn="l">
              <a:spcBef>
                <a:spcPts val="0"/>
              </a:spcBef>
              <a:spcAft>
                <a:spcPts val="0"/>
              </a:spcAft>
              <a:buNone/>
            </a:pPr>
            <a:r>
              <a:rPr lang="uk" sz="1300">
                <a:solidFill>
                  <a:schemeClr val="dk1"/>
                </a:solidFill>
                <a:highlight>
                  <a:srgbClr val="FFFFFF"/>
                </a:highlight>
              </a:rPr>
              <a:t>The idea of this test is to provide random data as input to the application in order to determine if the application can handle it correctly.</a:t>
            </a:r>
            <a:endParaRPr sz="1300">
              <a:solidFill>
                <a:schemeClr val="dk1"/>
              </a:solidFill>
              <a:highlight>
                <a:srgbClr val="FFFFFF"/>
              </a:highlight>
            </a:endParaRPr>
          </a:p>
          <a:p>
            <a:pPr indent="0" lvl="0" marL="0" rtl="0" algn="l">
              <a:spcBef>
                <a:spcPts val="0"/>
              </a:spcBef>
              <a:spcAft>
                <a:spcPts val="0"/>
              </a:spcAft>
              <a:buNone/>
            </a:pPr>
            <a:r>
              <a:t/>
            </a:r>
            <a:endParaRPr sz="13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uk" sz="1300">
                <a:solidFill>
                  <a:schemeClr val="dk1"/>
                </a:solidFill>
                <a:highlight>
                  <a:srgbClr val="FFFFFF"/>
                </a:highlight>
              </a:rPr>
              <a:t>Dynamic Taint</a:t>
            </a:r>
            <a:endParaRPr b="1" sz="13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uk" sz="1300">
                <a:solidFill>
                  <a:schemeClr val="dk1"/>
                </a:solidFill>
                <a:highlight>
                  <a:srgbClr val="FFFFFF"/>
                </a:highlight>
              </a:rPr>
              <a:t>Similar to taint analysis, however in this case the tainted data is monitored during the execution of the program to determine its proper validation before entering sensitive functions. </a:t>
            </a:r>
            <a:endParaRPr sz="1300">
              <a:solidFill>
                <a:schemeClr val="dk1"/>
              </a:solidFill>
              <a:highlight>
                <a:srgbClr val="FFFFFF"/>
              </a:highlight>
            </a:endParaRPr>
          </a:p>
          <a:p>
            <a:pPr indent="0" lvl="0" marL="0" rtl="0" algn="l">
              <a:spcBef>
                <a:spcPts val="0"/>
              </a:spcBef>
              <a:spcAft>
                <a:spcPts val="0"/>
              </a:spcAft>
              <a:buNone/>
            </a:pPr>
            <a:r>
              <a:t/>
            </a:r>
            <a:endParaRPr b="1" sz="13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uk" sz="1300">
                <a:solidFill>
                  <a:schemeClr val="dk1"/>
                </a:solidFill>
                <a:highlight>
                  <a:srgbClr val="FFFFFF"/>
                </a:highlight>
              </a:rPr>
              <a:t>Sanitization</a:t>
            </a:r>
            <a:endParaRPr b="1" sz="13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uk" sz="1300">
                <a:solidFill>
                  <a:schemeClr val="dk1"/>
                </a:solidFill>
                <a:highlight>
                  <a:srgbClr val="FFFFFF"/>
                </a:highlight>
              </a:rPr>
              <a:t>One possibility to avoid vulnerabilities due to the use of user supply data is the implementation of new incorporated functions or custom routines whose main idea is to validate or sanitize any input from the users before using it inside a program</a:t>
            </a:r>
            <a:endParaRPr sz="1300">
              <a:solidFill>
                <a:schemeClr val="dk1"/>
              </a:solidFill>
              <a:highlight>
                <a:srgbClr val="FFFFFF"/>
              </a:highlight>
            </a:endParaRPr>
          </a:p>
          <a:p>
            <a:pPr indent="0" lvl="0" marL="0" rtl="0" algn="l">
              <a:spcBef>
                <a:spcPts val="0"/>
              </a:spcBef>
              <a:spcAft>
                <a:spcPts val="1600"/>
              </a:spcAft>
              <a:buNone/>
            </a:pPr>
            <a:r>
              <a:t/>
            </a:r>
            <a:endParaRPr sz="19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3"/>
          <p:cNvSpPr txBox="1"/>
          <p:nvPr>
            <p:ph type="title"/>
          </p:nvPr>
        </p:nvSpPr>
        <p:spPr>
          <a:xfrm>
            <a:off x="311700" y="18070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uk" sz="2100"/>
              <a:t>Penetration Testing</a:t>
            </a:r>
            <a:endParaRPr/>
          </a:p>
        </p:txBody>
      </p:sp>
      <p:sp>
        <p:nvSpPr>
          <p:cNvPr id="236" name="Google Shape;236;p43"/>
          <p:cNvSpPr txBox="1"/>
          <p:nvPr>
            <p:ph idx="1" type="body"/>
          </p:nvPr>
        </p:nvSpPr>
        <p:spPr>
          <a:xfrm>
            <a:off x="311700" y="753400"/>
            <a:ext cx="8520600" cy="38154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None/>
            </a:pPr>
            <a:r>
              <a:t/>
            </a:r>
            <a:endParaRPr sz="2400">
              <a:solidFill>
                <a:schemeClr val="dk1"/>
              </a:solidFill>
            </a:endParaRPr>
          </a:p>
          <a:p>
            <a:pPr indent="-352425" lvl="0" marL="457200" rtl="0" algn="l">
              <a:spcBef>
                <a:spcPts val="300"/>
              </a:spcBef>
              <a:spcAft>
                <a:spcPts val="0"/>
              </a:spcAft>
              <a:buClr>
                <a:schemeClr val="dk1"/>
              </a:buClr>
              <a:buSzPts val="1950"/>
              <a:buChar char="●"/>
            </a:pPr>
            <a:r>
              <a:rPr lang="uk" sz="1950">
                <a:solidFill>
                  <a:schemeClr val="dk1"/>
                </a:solidFill>
              </a:rPr>
              <a:t>Vulnerability Scanning and real world exploits (Metasploit)</a:t>
            </a:r>
            <a:endParaRPr sz="1950">
              <a:solidFill>
                <a:schemeClr val="dk1"/>
              </a:solidFill>
            </a:endParaRPr>
          </a:p>
          <a:p>
            <a:pPr indent="-352425" lvl="0" marL="457200" rtl="0" algn="l">
              <a:spcBef>
                <a:spcPts val="0"/>
              </a:spcBef>
              <a:spcAft>
                <a:spcPts val="0"/>
              </a:spcAft>
              <a:buClr>
                <a:schemeClr val="dk1"/>
              </a:buClr>
              <a:buSzPts val="1950"/>
              <a:buChar char="●"/>
            </a:pPr>
            <a:r>
              <a:rPr lang="uk" sz="1950">
                <a:solidFill>
                  <a:schemeClr val="dk1"/>
                </a:solidFill>
              </a:rPr>
              <a:t>Social Engineering (Phishing, pharming, spearphishing)</a:t>
            </a:r>
            <a:endParaRPr sz="1950">
              <a:solidFill>
                <a:schemeClr val="dk1"/>
              </a:solidFill>
            </a:endParaRPr>
          </a:p>
          <a:p>
            <a:pPr indent="-352425" lvl="0" marL="457200" rtl="0" algn="l">
              <a:spcBef>
                <a:spcPts val="0"/>
              </a:spcBef>
              <a:spcAft>
                <a:spcPts val="0"/>
              </a:spcAft>
              <a:buClr>
                <a:schemeClr val="dk1"/>
              </a:buClr>
              <a:buSzPts val="1950"/>
              <a:buChar char="●"/>
            </a:pPr>
            <a:r>
              <a:rPr lang="uk" sz="1950">
                <a:solidFill>
                  <a:schemeClr val="dk1"/>
                </a:solidFill>
              </a:rPr>
              <a:t>Dumpster Diving</a:t>
            </a:r>
            <a:endParaRPr sz="1950">
              <a:solidFill>
                <a:schemeClr val="dk1"/>
              </a:solidFill>
            </a:endParaRPr>
          </a:p>
          <a:p>
            <a:pPr indent="-352425" lvl="0" marL="457200" rtl="0" algn="l">
              <a:spcBef>
                <a:spcPts val="0"/>
              </a:spcBef>
              <a:spcAft>
                <a:spcPts val="0"/>
              </a:spcAft>
              <a:buClr>
                <a:schemeClr val="dk1"/>
              </a:buClr>
              <a:buSzPts val="1950"/>
              <a:buChar char="●"/>
            </a:pPr>
            <a:r>
              <a:rPr lang="uk" sz="1950">
                <a:solidFill>
                  <a:schemeClr val="dk1"/>
                </a:solidFill>
              </a:rPr>
              <a:t>Physical Facilities Audit ( Unlocked terminals, unsecure buildings and labs)</a:t>
            </a:r>
            <a:endParaRPr sz="1950">
              <a:solidFill>
                <a:schemeClr val="dk1"/>
              </a:solidFill>
            </a:endParaRPr>
          </a:p>
          <a:p>
            <a:pPr indent="-352425" lvl="0" marL="457200" rtl="0" algn="l">
              <a:spcBef>
                <a:spcPts val="0"/>
              </a:spcBef>
              <a:spcAft>
                <a:spcPts val="0"/>
              </a:spcAft>
              <a:buClr>
                <a:schemeClr val="dk1"/>
              </a:buClr>
              <a:buSzPts val="1950"/>
              <a:buChar char="●"/>
            </a:pPr>
            <a:r>
              <a:rPr lang="uk" sz="1950">
                <a:solidFill>
                  <a:schemeClr val="dk1"/>
                </a:solidFill>
              </a:rPr>
              <a:t>Detection of rogue or weakly encrypted access points</a:t>
            </a: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4"/>
          <p:cNvSpPr txBox="1"/>
          <p:nvPr>
            <p:ph type="title"/>
          </p:nvPr>
        </p:nvSpPr>
        <p:spPr>
          <a:xfrm>
            <a:off x="311700" y="18768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uk" sz="2050"/>
              <a:t>Methods of information security in automated systems</a:t>
            </a:r>
            <a:endParaRPr b="1"/>
          </a:p>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Software testing</a:t>
            </a:r>
            <a:endParaRPr/>
          </a:p>
        </p:txBody>
      </p:sp>
      <p:sp>
        <p:nvSpPr>
          <p:cNvPr id="247" name="Google Shape;247;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solidFill>
                  <a:srgbClr val="000000"/>
                </a:solidFill>
              </a:rPr>
              <a:t>Application Security Testing (AST) tools and methodologies are becoming more widely adopted by software developers and security analysts to identify holes in software applications</a:t>
            </a:r>
            <a:endParaRPr>
              <a:solidFill>
                <a:srgbClr val="000000"/>
              </a:solidFill>
            </a:endParaRPr>
          </a:p>
          <a:p>
            <a:pPr indent="0" lvl="0" marL="0" rtl="0" algn="l">
              <a:spcBef>
                <a:spcPts val="1600"/>
              </a:spcBef>
              <a:spcAft>
                <a:spcPts val="1600"/>
              </a:spcAft>
              <a:buNone/>
            </a:pPr>
            <a:r>
              <a:rPr lang="uk">
                <a:solidFill>
                  <a:srgbClr val="000000"/>
                </a:solidFill>
              </a:rPr>
              <a:t>These AST techniques include manual code review, Static Application Security Testing (SAST), and Dynamic Application Security Testing (DAST).</a:t>
            </a:r>
            <a:endParaRPr>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6"/>
          <p:cNvSpPr txBox="1"/>
          <p:nvPr>
            <p:ph idx="1" type="body"/>
          </p:nvPr>
        </p:nvSpPr>
        <p:spPr>
          <a:xfrm>
            <a:off x="311700" y="154200"/>
            <a:ext cx="8520600" cy="44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uk">
                <a:solidFill>
                  <a:srgbClr val="000000"/>
                </a:solidFill>
              </a:rPr>
              <a:t>SAST</a:t>
            </a:r>
            <a:endParaRPr b="1">
              <a:solidFill>
                <a:srgbClr val="000000"/>
              </a:solidFill>
            </a:endParaRPr>
          </a:p>
          <a:p>
            <a:pPr indent="0" lvl="0" marL="0" rtl="0" algn="l">
              <a:spcBef>
                <a:spcPts val="1600"/>
              </a:spcBef>
              <a:spcAft>
                <a:spcPts val="0"/>
              </a:spcAft>
              <a:buNone/>
            </a:pPr>
            <a:r>
              <a:rPr lang="uk">
                <a:solidFill>
                  <a:srgbClr val="000000"/>
                </a:solidFill>
              </a:rPr>
              <a:t>Also known as </a:t>
            </a:r>
            <a:r>
              <a:rPr b="1" lang="uk">
                <a:solidFill>
                  <a:srgbClr val="000000"/>
                </a:solidFill>
              </a:rPr>
              <a:t>white box testing</a:t>
            </a:r>
            <a:r>
              <a:rPr lang="uk">
                <a:solidFill>
                  <a:srgbClr val="000000"/>
                </a:solidFill>
              </a:rPr>
              <a:t>, SAST is a popular method that employs tools to automatically analyze the application’s source code, byte code, or binary code line-by-line to expose weaknesses during the programming or testing phases of the SDLC, before the software is deployed.</a:t>
            </a:r>
            <a:endParaRPr>
              <a:solidFill>
                <a:srgbClr val="000000"/>
              </a:solidFill>
            </a:endParaRPr>
          </a:p>
          <a:p>
            <a:pPr indent="0" lvl="0" marL="0" rtl="0" algn="l">
              <a:spcBef>
                <a:spcPts val="1600"/>
              </a:spcBef>
              <a:spcAft>
                <a:spcPts val="0"/>
              </a:spcAft>
              <a:buNone/>
            </a:pPr>
            <a:r>
              <a:rPr b="1" lang="uk">
                <a:solidFill>
                  <a:srgbClr val="000000"/>
                </a:solidFill>
              </a:rPr>
              <a:t>DAST</a:t>
            </a:r>
            <a:endParaRPr b="1">
              <a:solidFill>
                <a:srgbClr val="000000"/>
              </a:solidFill>
            </a:endParaRPr>
          </a:p>
          <a:p>
            <a:pPr indent="0" lvl="0" marL="0" rtl="0" algn="l">
              <a:spcBef>
                <a:spcPts val="1600"/>
              </a:spcBef>
              <a:spcAft>
                <a:spcPts val="0"/>
              </a:spcAft>
              <a:buClr>
                <a:schemeClr val="dk1"/>
              </a:buClr>
              <a:buSzPts val="1100"/>
              <a:buFont typeface="Arial"/>
              <a:buNone/>
            </a:pPr>
            <a:r>
              <a:rPr lang="uk">
                <a:solidFill>
                  <a:srgbClr val="000000"/>
                </a:solidFill>
              </a:rPr>
              <a:t>DAST tools are considered black box testing tools, analyzing applications “dynamically,” in real-time, while the application is running. DAST is also known as penetration testing, or fuzz testing.</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uk" sz="2050"/>
              <a:t>Data processing, storage and transmitting</a:t>
            </a:r>
            <a:endParaRPr b="1"/>
          </a:p>
        </p:txBody>
      </p:sp>
      <p:sp>
        <p:nvSpPr>
          <p:cNvPr id="258" name="Google Shape;258;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uk">
                <a:solidFill>
                  <a:srgbClr val="000000"/>
                </a:solidFill>
              </a:rPr>
              <a:t>Buffer overflow:</a:t>
            </a:r>
            <a:r>
              <a:rPr lang="uk">
                <a:solidFill>
                  <a:srgbClr val="000000"/>
                </a:solidFill>
              </a:rPr>
              <a:t> it occurs usually with fixed length buffers when some data is going to be written beyond the boundaries of the current defined capacity. This could lead to malfunctioning of the system since the new data can corrupt the data of other buffers or processes.</a:t>
            </a:r>
            <a:endParaRPr>
              <a:solidFill>
                <a:srgbClr val="000000"/>
              </a:solidFill>
            </a:endParaRPr>
          </a:p>
          <a:p>
            <a:pPr indent="0" lvl="0" marL="0" rtl="0" algn="l">
              <a:spcBef>
                <a:spcPts val="1600"/>
              </a:spcBef>
              <a:spcAft>
                <a:spcPts val="1600"/>
              </a:spcAft>
              <a:buNone/>
            </a:pPr>
            <a:r>
              <a:rPr b="1" lang="uk">
                <a:solidFill>
                  <a:srgbClr val="000000"/>
                </a:solidFill>
              </a:rPr>
              <a:t>XSS or cross site scripting:</a:t>
            </a:r>
            <a:r>
              <a:rPr lang="uk">
                <a:solidFill>
                  <a:srgbClr val="000000"/>
                </a:solidFill>
              </a:rPr>
              <a:t> usually associated to web applications, consists in the injection of code in the pages accessed by other users. If exploited an attacker can bypass access controls, perform phishing, identity theft or expose connections.</a:t>
            </a:r>
            <a:endParaRPr>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8"/>
          <p:cNvSpPr txBox="1"/>
          <p:nvPr>
            <p:ph idx="1" type="body"/>
          </p:nvPr>
        </p:nvSpPr>
        <p:spPr>
          <a:xfrm>
            <a:off x="311700" y="216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uk">
                <a:solidFill>
                  <a:srgbClr val="000000"/>
                </a:solidFill>
              </a:rPr>
              <a:t>SQL injection: </a:t>
            </a:r>
            <a:r>
              <a:rPr lang="uk">
                <a:solidFill>
                  <a:srgbClr val="000000"/>
                </a:solidFill>
              </a:rPr>
              <a:t>it consists in the injection of code with the </a:t>
            </a:r>
            <a:r>
              <a:rPr lang="uk">
                <a:solidFill>
                  <a:srgbClr val="000000"/>
                </a:solidFill>
              </a:rPr>
              <a:t>intention</a:t>
            </a:r>
            <a:r>
              <a:rPr lang="uk">
                <a:solidFill>
                  <a:srgbClr val="000000"/>
                </a:solidFill>
              </a:rPr>
              <a:t> of exploiting the content of a database. Usually happens because the inputs are not handled correctly, the attacker can get sensitive information from the database.</a:t>
            </a:r>
            <a:endParaRPr>
              <a:solidFill>
                <a:srgbClr val="000000"/>
              </a:solidFill>
            </a:endParaRPr>
          </a:p>
          <a:p>
            <a:pPr indent="0" lvl="0" marL="0" rtl="0" algn="l">
              <a:spcBef>
                <a:spcPts val="1600"/>
              </a:spcBef>
              <a:spcAft>
                <a:spcPts val="0"/>
              </a:spcAft>
              <a:buNone/>
            </a:pPr>
            <a:r>
              <a:rPr b="1" lang="uk">
                <a:solidFill>
                  <a:srgbClr val="000000"/>
                </a:solidFill>
              </a:rPr>
              <a:t>Format string bugs:</a:t>
            </a:r>
            <a:r>
              <a:rPr lang="uk">
                <a:solidFill>
                  <a:srgbClr val="000000"/>
                </a:solidFill>
              </a:rPr>
              <a:t> it happens when external data is given to an output function as format string argument. The output function, for instance, printf in C language, generates an output according to the specifications of the format string, some directives can write to memory locations, thus the attacker can use the printf to write malicious code and change the control flow to execute it.</a:t>
            </a:r>
            <a:endParaRPr>
              <a:solidFill>
                <a:srgbClr val="000000"/>
              </a:solidFill>
            </a:endParaRPr>
          </a:p>
          <a:p>
            <a:pPr indent="0" lvl="0" marL="0" rtl="0" algn="l">
              <a:spcBef>
                <a:spcPts val="1600"/>
              </a:spcBef>
              <a:spcAft>
                <a:spcPts val="0"/>
              </a:spcAft>
              <a:buNone/>
            </a:pPr>
            <a:r>
              <a:rPr b="1" lang="uk">
                <a:solidFill>
                  <a:schemeClr val="dk1"/>
                </a:solidFill>
              </a:rPr>
              <a:t>Integer overflows:</a:t>
            </a:r>
            <a:r>
              <a:rPr lang="uk">
                <a:solidFill>
                  <a:schemeClr val="dk1"/>
                </a:solidFill>
              </a:rPr>
              <a:t> can be of two different types, sign conversion bugs and arithmetic overflows. The first occurs when a signed integer is converted to an unsigned integer; while in the second the result of an arithmetic operation is an integer larger than the maximum integer and it is stored in an integer variable.</a:t>
            </a:r>
            <a:endParaRPr>
              <a:solidFill>
                <a:schemeClr val="dk1"/>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9"/>
          <p:cNvSpPr txBox="1"/>
          <p:nvPr>
            <p:ph type="title"/>
          </p:nvPr>
        </p:nvSpPr>
        <p:spPr>
          <a:xfrm>
            <a:off x="311700" y="1261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uk"/>
              <a:t>Security risks</a:t>
            </a:r>
            <a:endParaRPr b="1"/>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0"/>
          <p:cNvSpPr txBox="1"/>
          <p:nvPr>
            <p:ph idx="1" type="body"/>
          </p:nvPr>
        </p:nvSpPr>
        <p:spPr>
          <a:xfrm>
            <a:off x="311700" y="885775"/>
            <a:ext cx="8520600" cy="401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sz="2400">
                <a:solidFill>
                  <a:srgbClr val="990000"/>
                </a:solidFill>
              </a:rPr>
              <a:t>Security is about </a:t>
            </a:r>
            <a:r>
              <a:rPr i="1" lang="uk" sz="2400">
                <a:solidFill>
                  <a:srgbClr val="00279F"/>
                </a:solidFill>
              </a:rPr>
              <a:t>regulating access to assets</a:t>
            </a:r>
            <a:endParaRPr i="1" sz="2400">
              <a:solidFill>
                <a:srgbClr val="00279F"/>
              </a:solidFill>
            </a:endParaRPr>
          </a:p>
          <a:p>
            <a:pPr indent="457200" lvl="0" marL="0" rtl="0" algn="l">
              <a:spcBef>
                <a:spcPts val="0"/>
              </a:spcBef>
              <a:spcAft>
                <a:spcPts val="0"/>
              </a:spcAft>
              <a:buClr>
                <a:schemeClr val="dk1"/>
              </a:buClr>
              <a:buSzPts val="1100"/>
              <a:buFont typeface="Arial"/>
              <a:buNone/>
            </a:pPr>
            <a:r>
              <a:rPr i="1" lang="uk" sz="2400">
                <a:solidFill>
                  <a:srgbClr val="00279F"/>
                </a:solidFill>
              </a:rPr>
              <a:t>to </a:t>
            </a:r>
            <a:r>
              <a:rPr lang="uk" sz="2100">
                <a:solidFill>
                  <a:schemeClr val="dk1"/>
                </a:solidFill>
              </a:rPr>
              <a:t>information or functionality</a:t>
            </a:r>
            <a:endParaRPr sz="2100">
              <a:solidFill>
                <a:schemeClr val="dk1"/>
              </a:solidFill>
            </a:endParaRPr>
          </a:p>
          <a:p>
            <a:pPr indent="0" lvl="0" marL="0" rtl="0" algn="l">
              <a:spcBef>
                <a:spcPts val="0"/>
              </a:spcBef>
              <a:spcAft>
                <a:spcPts val="0"/>
              </a:spcAft>
              <a:buClr>
                <a:schemeClr val="dk1"/>
              </a:buClr>
              <a:buSzPts val="1100"/>
              <a:buFont typeface="Arial"/>
              <a:buNone/>
            </a:pPr>
            <a:r>
              <a:rPr lang="uk" sz="2400">
                <a:solidFill>
                  <a:srgbClr val="990000"/>
                </a:solidFill>
              </a:rPr>
              <a:t>Software provides </a:t>
            </a:r>
            <a:r>
              <a:rPr i="1" lang="uk" sz="2400">
                <a:solidFill>
                  <a:srgbClr val="00279F"/>
                </a:solidFill>
              </a:rPr>
              <a:t>functionality</a:t>
            </a:r>
            <a:endParaRPr sz="2100">
              <a:solidFill>
                <a:schemeClr val="dk1"/>
              </a:solidFill>
            </a:endParaRPr>
          </a:p>
          <a:p>
            <a:pPr indent="0" lvl="0" marL="0" rtl="0" algn="l">
              <a:spcBef>
                <a:spcPts val="0"/>
              </a:spcBef>
              <a:spcAft>
                <a:spcPts val="0"/>
              </a:spcAft>
              <a:buClr>
                <a:schemeClr val="dk1"/>
              </a:buClr>
              <a:buSzPts val="1100"/>
              <a:buFont typeface="Arial"/>
              <a:buNone/>
            </a:pPr>
            <a:r>
              <a:rPr lang="uk" sz="2400">
                <a:solidFill>
                  <a:srgbClr val="990000"/>
                </a:solidFill>
              </a:rPr>
              <a:t>This functionality comes with certain </a:t>
            </a:r>
            <a:r>
              <a:rPr i="1" lang="uk" sz="2400">
                <a:solidFill>
                  <a:srgbClr val="00279F"/>
                </a:solidFill>
              </a:rPr>
              <a:t>risks</a:t>
            </a:r>
            <a:endParaRPr i="1" sz="2400">
              <a:solidFill>
                <a:srgbClr val="00279F"/>
              </a:solidFill>
            </a:endParaRPr>
          </a:p>
          <a:p>
            <a:pPr indent="457200" lvl="0" marL="0" rtl="0" algn="l">
              <a:spcBef>
                <a:spcPts val="0"/>
              </a:spcBef>
              <a:spcAft>
                <a:spcPts val="0"/>
              </a:spcAft>
              <a:buClr>
                <a:schemeClr val="dk1"/>
              </a:buClr>
              <a:buSzPts val="1100"/>
              <a:buFont typeface="Arial"/>
              <a:buNone/>
            </a:pPr>
            <a:r>
              <a:rPr lang="uk">
                <a:solidFill>
                  <a:schemeClr val="dk1"/>
                </a:solidFill>
              </a:rPr>
              <a:t>Privacy (score leakage); Modification</a:t>
            </a:r>
            <a:endParaRPr>
              <a:solidFill>
                <a:schemeClr val="dk1"/>
              </a:solidFill>
            </a:endParaRPr>
          </a:p>
          <a:p>
            <a:pPr indent="0" lvl="0" marL="0" rtl="0" algn="l">
              <a:spcBef>
                <a:spcPts val="0"/>
              </a:spcBef>
              <a:spcAft>
                <a:spcPts val="0"/>
              </a:spcAft>
              <a:buClr>
                <a:schemeClr val="dk1"/>
              </a:buClr>
              <a:buSzPts val="1100"/>
              <a:buFont typeface="Arial"/>
              <a:buNone/>
            </a:pPr>
            <a:r>
              <a:rPr lang="uk" sz="2400">
                <a:solidFill>
                  <a:srgbClr val="990000"/>
                </a:solidFill>
              </a:rPr>
              <a:t>Software security is about </a:t>
            </a:r>
            <a:r>
              <a:rPr i="1" lang="uk" sz="2400">
                <a:solidFill>
                  <a:srgbClr val="00279F"/>
                </a:solidFill>
              </a:rPr>
              <a:t>managing these risks</a:t>
            </a:r>
            <a:endParaRPr i="1" sz="2400">
              <a:solidFill>
                <a:srgbClr val="00279F"/>
              </a:solidFill>
            </a:endParaRPr>
          </a:p>
          <a:p>
            <a:pPr indent="0" lvl="0" marL="0" rtl="0" algn="l">
              <a:spcBef>
                <a:spcPts val="0"/>
              </a:spcBef>
              <a:spcAft>
                <a:spcPts val="0"/>
              </a:spcAft>
              <a:buClr>
                <a:schemeClr val="dk1"/>
              </a:buClr>
              <a:buSzPts val="1100"/>
              <a:buFont typeface="Arial"/>
              <a:buNone/>
            </a:pPr>
            <a:r>
              <a:t/>
            </a:r>
            <a:endParaRPr sz="2400">
              <a:solidFill>
                <a:srgbClr val="990000"/>
              </a:solidFill>
            </a:endParaRPr>
          </a:p>
          <a:p>
            <a:pPr indent="0" lvl="0" marL="0" rtl="0" algn="l">
              <a:spcBef>
                <a:spcPts val="0"/>
              </a:spcBef>
              <a:spcAft>
                <a:spcPts val="16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1"/>
          <p:cNvSpPr txBox="1"/>
          <p:nvPr>
            <p:ph idx="1" type="body"/>
          </p:nvPr>
        </p:nvSpPr>
        <p:spPr>
          <a:xfrm>
            <a:off x="311700" y="667750"/>
            <a:ext cx="8520600" cy="390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 sz="2400">
                <a:solidFill>
                  <a:srgbClr val="990000"/>
                </a:solidFill>
              </a:rPr>
              <a:t>Security is always a </a:t>
            </a:r>
            <a:r>
              <a:rPr lang="uk" sz="2400">
                <a:solidFill>
                  <a:srgbClr val="00279F"/>
                </a:solidFill>
              </a:rPr>
              <a:t>secondary concern</a:t>
            </a:r>
            <a:endParaRPr sz="2400">
              <a:solidFill>
                <a:srgbClr val="00279F"/>
              </a:solidFill>
            </a:endParaRPr>
          </a:p>
          <a:p>
            <a:pPr indent="0" lvl="0" marL="457200" rtl="0" algn="l">
              <a:spcBef>
                <a:spcPts val="0"/>
              </a:spcBef>
              <a:spcAft>
                <a:spcPts val="0"/>
              </a:spcAft>
              <a:buClr>
                <a:schemeClr val="dk1"/>
              </a:buClr>
              <a:buSzPts val="1100"/>
              <a:buFont typeface="Arial"/>
              <a:buNone/>
            </a:pPr>
            <a:r>
              <a:rPr lang="uk" sz="2100">
                <a:solidFill>
                  <a:schemeClr val="dk1"/>
                </a:solidFill>
              </a:rPr>
              <a:t>Primary goal of software is to provide  functionalities or services</a:t>
            </a:r>
            <a:endParaRPr sz="2100">
              <a:solidFill>
                <a:schemeClr val="dk1"/>
              </a:solidFill>
            </a:endParaRPr>
          </a:p>
          <a:p>
            <a:pPr indent="0" lvl="0" marL="457200" rtl="0" algn="l">
              <a:spcBef>
                <a:spcPts val="0"/>
              </a:spcBef>
              <a:spcAft>
                <a:spcPts val="0"/>
              </a:spcAft>
              <a:buClr>
                <a:schemeClr val="dk1"/>
              </a:buClr>
              <a:buSzPts val="1100"/>
              <a:buFont typeface="Arial"/>
              <a:buNone/>
            </a:pPr>
            <a:r>
              <a:rPr lang="uk" sz="2100">
                <a:solidFill>
                  <a:schemeClr val="dk1"/>
                </a:solidFill>
              </a:rPr>
              <a:t>Managing associated risks is a  derived/secondary concern</a:t>
            </a:r>
            <a:endParaRPr sz="2100">
              <a:solidFill>
                <a:schemeClr val="dk1"/>
              </a:solidFill>
            </a:endParaRPr>
          </a:p>
          <a:p>
            <a:pPr indent="0" lvl="0" marL="0" rtl="0" algn="l">
              <a:spcBef>
                <a:spcPts val="0"/>
              </a:spcBef>
              <a:spcAft>
                <a:spcPts val="0"/>
              </a:spcAft>
              <a:buClr>
                <a:schemeClr val="dk1"/>
              </a:buClr>
              <a:buSzPts val="1100"/>
              <a:buFont typeface="Arial"/>
              <a:buNone/>
            </a:pPr>
            <a:r>
              <a:rPr lang="uk" sz="2400">
                <a:solidFill>
                  <a:srgbClr val="990000"/>
                </a:solidFill>
              </a:rPr>
              <a:t>There is often a trade-off/conflict between</a:t>
            </a:r>
            <a:endParaRPr sz="2400">
              <a:solidFill>
                <a:srgbClr val="990000"/>
              </a:solidFill>
            </a:endParaRPr>
          </a:p>
          <a:p>
            <a:pPr indent="0" lvl="0" marL="457200" rtl="0" algn="l">
              <a:spcBef>
                <a:spcPts val="0"/>
              </a:spcBef>
              <a:spcAft>
                <a:spcPts val="0"/>
              </a:spcAft>
              <a:buClr>
                <a:schemeClr val="dk1"/>
              </a:buClr>
              <a:buSzPts val="1100"/>
              <a:buFont typeface="Arial"/>
              <a:buNone/>
            </a:pPr>
            <a:r>
              <a:rPr lang="uk" sz="2100">
                <a:solidFill>
                  <a:schemeClr val="dk1"/>
                </a:solidFill>
              </a:rPr>
              <a:t>security</a:t>
            </a:r>
            <a:endParaRPr sz="2100">
              <a:solidFill>
                <a:schemeClr val="dk1"/>
              </a:solidFill>
            </a:endParaRPr>
          </a:p>
          <a:p>
            <a:pPr indent="0" lvl="0" marL="457200" rtl="0" algn="l">
              <a:spcBef>
                <a:spcPts val="0"/>
              </a:spcBef>
              <a:spcAft>
                <a:spcPts val="0"/>
              </a:spcAft>
              <a:buClr>
                <a:schemeClr val="dk1"/>
              </a:buClr>
              <a:buSzPts val="1100"/>
              <a:buFont typeface="Arial"/>
              <a:buNone/>
            </a:pPr>
            <a:r>
              <a:rPr lang="uk" sz="2100">
                <a:solidFill>
                  <a:schemeClr val="dk1"/>
                </a:solidFill>
              </a:rPr>
              <a:t>functionality &amp; convenience</a:t>
            </a:r>
            <a:endParaRPr sz="2100">
              <a:solidFill>
                <a:schemeClr val="dk1"/>
              </a:solidFill>
            </a:endParaRPr>
          </a:p>
          <a:p>
            <a:pPr indent="0" lvl="0" marL="0" rtl="0" algn="l">
              <a:spcBef>
                <a:spcPts val="0"/>
              </a:spcBef>
              <a:spcAft>
                <a:spcPts val="0"/>
              </a:spcAft>
              <a:buClr>
                <a:schemeClr val="dk1"/>
              </a:buClr>
              <a:buSzPts val="1100"/>
              <a:buFont typeface="Arial"/>
              <a:buNone/>
            </a:pPr>
            <a:r>
              <a:rPr lang="uk" sz="2400">
                <a:solidFill>
                  <a:srgbClr val="990000"/>
                </a:solidFill>
              </a:rPr>
              <a:t>Security achievement is hard to evaluate  when nothing bad happens</a:t>
            </a:r>
            <a:endParaRPr sz="2400">
              <a:solidFill>
                <a:srgbClr val="990000"/>
              </a:solidFill>
            </a:endParaRPr>
          </a:p>
          <a:p>
            <a:pPr indent="0" lvl="0" marL="0" rtl="0" algn="l">
              <a:spcBef>
                <a:spcPts val="0"/>
              </a:spcBef>
              <a:spcAft>
                <a:spcPts val="0"/>
              </a:spcAft>
              <a:buClr>
                <a:schemeClr val="dk1"/>
              </a:buClr>
              <a:buSzPts val="1100"/>
              <a:buFont typeface="Arial"/>
              <a:buNone/>
            </a:pPr>
            <a:r>
              <a:t/>
            </a:r>
            <a:endParaRPr sz="21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254000" lvl="0" marL="254000" rtl="0" algn="ctr">
              <a:lnSpc>
                <a:spcPct val="115000"/>
              </a:lnSpc>
              <a:spcBef>
                <a:spcPts val="400"/>
              </a:spcBef>
              <a:spcAft>
                <a:spcPts val="0"/>
              </a:spcAft>
              <a:buClr>
                <a:schemeClr val="dk1"/>
              </a:buClr>
              <a:buSzPts val="1100"/>
              <a:buFont typeface="Arial"/>
              <a:buNone/>
            </a:pPr>
            <a:r>
              <a:rPr b="1" lang="uk" sz="2000">
                <a:solidFill>
                  <a:srgbClr val="CC3300"/>
                </a:solidFill>
              </a:rPr>
              <a:t>Vulnerability =&gt; Exploit =&gt; Threat =&gt; Attack/Intrusion =&gt; Incident</a:t>
            </a:r>
            <a:endParaRPr b="1" sz="2000">
              <a:solidFill>
                <a:srgbClr val="CC3300"/>
              </a:solidFill>
            </a:endParaRPr>
          </a:p>
          <a:p>
            <a:pPr indent="-254000" lvl="0" marL="254000" rtl="0" algn="ctr">
              <a:lnSpc>
                <a:spcPct val="115000"/>
              </a:lnSpc>
              <a:spcBef>
                <a:spcPts val="400"/>
              </a:spcBef>
              <a:spcAft>
                <a:spcPts val="0"/>
              </a:spcAft>
              <a:buClr>
                <a:schemeClr val="dk1"/>
              </a:buClr>
              <a:buSzPts val="1100"/>
              <a:buFont typeface="Arial"/>
              <a:buNone/>
            </a:pPr>
            <a:r>
              <a:t/>
            </a:r>
            <a:endParaRPr sz="1800">
              <a:solidFill>
                <a:srgbClr val="2B519A"/>
              </a:solidFill>
            </a:endParaRPr>
          </a:p>
          <a:p>
            <a:pPr indent="0" lvl="0" marL="0" rtl="0" algn="l">
              <a:spcBef>
                <a:spcPts val="0"/>
              </a:spcBef>
              <a:spcAft>
                <a:spcPts val="0"/>
              </a:spcAft>
              <a:buNone/>
            </a:pPr>
            <a:r>
              <a:t/>
            </a:r>
            <a:endParaRPr/>
          </a:p>
        </p:txBody>
      </p:sp>
      <p:sp>
        <p:nvSpPr>
          <p:cNvPr id="73" name="Google Shape;73;p16"/>
          <p:cNvSpPr txBox="1"/>
          <p:nvPr>
            <p:ph idx="1" type="body"/>
          </p:nvPr>
        </p:nvSpPr>
        <p:spPr>
          <a:xfrm>
            <a:off x="311700" y="572700"/>
            <a:ext cx="8520600" cy="376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uk">
                <a:solidFill>
                  <a:srgbClr val="000000"/>
                </a:solidFill>
              </a:rPr>
              <a:t>Vulnerability</a:t>
            </a:r>
            <a:r>
              <a:rPr lang="uk">
                <a:solidFill>
                  <a:srgbClr val="000000"/>
                </a:solidFill>
              </a:rPr>
              <a:t> is a flaw or weakness in a system's design, implementation, or operation and management that could be exploited to violate the system's security policy </a:t>
            </a:r>
            <a:endParaRPr>
              <a:solidFill>
                <a:srgbClr val="000000"/>
              </a:solidFill>
            </a:endParaRPr>
          </a:p>
          <a:p>
            <a:pPr indent="0" lvl="0" marL="0" rtl="0" algn="l">
              <a:spcBef>
                <a:spcPts val="1600"/>
              </a:spcBef>
              <a:spcAft>
                <a:spcPts val="0"/>
              </a:spcAft>
              <a:buClr>
                <a:schemeClr val="dk1"/>
              </a:buClr>
              <a:buSzPts val="1100"/>
              <a:buFont typeface="Arial"/>
              <a:buNone/>
            </a:pPr>
            <a:r>
              <a:rPr b="1" lang="uk">
                <a:solidFill>
                  <a:srgbClr val="000000"/>
                </a:solidFill>
              </a:rPr>
              <a:t>Exploit</a:t>
            </a:r>
            <a:r>
              <a:rPr lang="uk">
                <a:solidFill>
                  <a:srgbClr val="000000"/>
                </a:solidFill>
              </a:rPr>
              <a:t> is a known way to take advantage of a specific software vulnerability</a:t>
            </a:r>
            <a:endParaRPr>
              <a:solidFill>
                <a:srgbClr val="000000"/>
              </a:solidFill>
            </a:endParaRPr>
          </a:p>
          <a:p>
            <a:pPr indent="0" lvl="0" marL="0" rtl="0" algn="l">
              <a:spcBef>
                <a:spcPts val="1600"/>
              </a:spcBef>
              <a:spcAft>
                <a:spcPts val="0"/>
              </a:spcAft>
              <a:buClr>
                <a:schemeClr val="dk1"/>
              </a:buClr>
              <a:buSzPts val="1100"/>
              <a:buFont typeface="Arial"/>
              <a:buNone/>
            </a:pPr>
            <a:r>
              <a:rPr b="1" lang="uk">
                <a:solidFill>
                  <a:srgbClr val="000000"/>
                </a:solidFill>
              </a:rPr>
              <a:t>Threat</a:t>
            </a:r>
            <a:r>
              <a:rPr lang="uk">
                <a:solidFill>
                  <a:srgbClr val="000000"/>
                </a:solidFill>
              </a:rPr>
              <a:t> is a potential for violation of security, which exists when there is a circumstance, capability, action, or event that could breach security and cause harm</a:t>
            </a:r>
            <a:endParaRPr>
              <a:solidFill>
                <a:srgbClr val="000000"/>
              </a:solidFill>
            </a:endParaRPr>
          </a:p>
          <a:p>
            <a:pPr indent="0" lvl="0" marL="0" rtl="0" algn="l">
              <a:spcBef>
                <a:spcPts val="1600"/>
              </a:spcBef>
              <a:spcAft>
                <a:spcPts val="0"/>
              </a:spcAft>
              <a:buClr>
                <a:schemeClr val="dk1"/>
              </a:buClr>
              <a:buSzPts val="1100"/>
              <a:buFont typeface="Arial"/>
              <a:buNone/>
            </a:pPr>
            <a:r>
              <a:rPr b="1" lang="uk">
                <a:solidFill>
                  <a:srgbClr val="000000"/>
                </a:solidFill>
              </a:rPr>
              <a:t>Attack</a:t>
            </a:r>
            <a:r>
              <a:rPr lang="uk">
                <a:solidFill>
                  <a:srgbClr val="000000"/>
                </a:solidFill>
              </a:rPr>
              <a:t> is an assault on system security that derives from an intelligent threat</a:t>
            </a:r>
            <a:endParaRPr>
              <a:solidFill>
                <a:srgbClr val="000000"/>
              </a:solidFill>
            </a:endParaRPr>
          </a:p>
          <a:p>
            <a:pPr indent="0" lvl="0" marL="0" rtl="0" algn="l">
              <a:spcBef>
                <a:spcPts val="1600"/>
              </a:spcBef>
              <a:spcAft>
                <a:spcPts val="0"/>
              </a:spcAft>
              <a:buClr>
                <a:schemeClr val="dk1"/>
              </a:buClr>
              <a:buSzPts val="1100"/>
              <a:buFont typeface="Arial"/>
              <a:buNone/>
            </a:pPr>
            <a:r>
              <a:rPr b="1" lang="uk">
                <a:solidFill>
                  <a:srgbClr val="000000"/>
                </a:solidFill>
              </a:rPr>
              <a:t>Incident</a:t>
            </a:r>
            <a:r>
              <a:rPr lang="uk">
                <a:solidFill>
                  <a:srgbClr val="000000"/>
                </a:solidFill>
              </a:rPr>
              <a:t> is a result of successful Attack</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Security concepts</a:t>
            </a:r>
            <a:endParaRPr/>
          </a:p>
        </p:txBody>
      </p:sp>
      <p:sp>
        <p:nvSpPr>
          <p:cNvPr id="284" name="Google Shape;284;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 sz="2100">
                <a:solidFill>
                  <a:srgbClr val="990000"/>
                </a:solidFill>
              </a:rPr>
              <a:t>Security is about imposing </a:t>
            </a:r>
            <a:r>
              <a:rPr lang="uk" sz="2100">
                <a:solidFill>
                  <a:srgbClr val="00279F"/>
                </a:solidFill>
              </a:rPr>
              <a:t>countermeasures</a:t>
            </a:r>
            <a:r>
              <a:rPr lang="uk" sz="2100">
                <a:solidFill>
                  <a:srgbClr val="990000"/>
                </a:solidFill>
              </a:rPr>
              <a:t> to reduce </a:t>
            </a:r>
            <a:r>
              <a:rPr lang="uk" sz="2100">
                <a:solidFill>
                  <a:srgbClr val="00279F"/>
                </a:solidFill>
              </a:rPr>
              <a:t>risks</a:t>
            </a:r>
            <a:r>
              <a:rPr lang="uk" sz="2100">
                <a:solidFill>
                  <a:srgbClr val="990000"/>
                </a:solidFill>
              </a:rPr>
              <a:t> to assets to </a:t>
            </a:r>
            <a:r>
              <a:rPr lang="uk" sz="2100">
                <a:solidFill>
                  <a:srgbClr val="00279F"/>
                </a:solidFill>
              </a:rPr>
              <a:t>acceptable</a:t>
            </a:r>
            <a:r>
              <a:rPr lang="uk" sz="2100">
                <a:solidFill>
                  <a:srgbClr val="990000"/>
                </a:solidFill>
              </a:rPr>
              <a:t> levels</a:t>
            </a:r>
            <a:endParaRPr sz="2100">
              <a:solidFill>
                <a:srgbClr val="990000"/>
              </a:solidFill>
            </a:endParaRPr>
          </a:p>
          <a:p>
            <a:pPr indent="0" lvl="0" marL="0" rtl="0" algn="l">
              <a:spcBef>
                <a:spcPts val="0"/>
              </a:spcBef>
              <a:spcAft>
                <a:spcPts val="0"/>
              </a:spcAft>
              <a:buClr>
                <a:schemeClr val="dk1"/>
              </a:buClr>
              <a:buSzPts val="1100"/>
              <a:buFont typeface="Arial"/>
              <a:buNone/>
            </a:pPr>
            <a:r>
              <a:rPr lang="uk" sz="2100">
                <a:solidFill>
                  <a:schemeClr val="dk1"/>
                </a:solidFill>
              </a:rPr>
              <a:t>“Perfect security” is not necessary and costly</a:t>
            </a:r>
            <a:endParaRPr sz="2100">
              <a:solidFill>
                <a:schemeClr val="dk1"/>
              </a:solidFill>
            </a:endParaRPr>
          </a:p>
          <a:p>
            <a:pPr indent="0" lvl="0" marL="0" rtl="0" algn="l">
              <a:spcBef>
                <a:spcPts val="0"/>
              </a:spcBef>
              <a:spcAft>
                <a:spcPts val="0"/>
              </a:spcAft>
              <a:buClr>
                <a:schemeClr val="dk1"/>
              </a:buClr>
              <a:buSzPts val="1100"/>
              <a:buFont typeface="Arial"/>
              <a:buNone/>
            </a:pPr>
            <a:r>
              <a:rPr lang="uk" sz="2100">
                <a:solidFill>
                  <a:srgbClr val="990000"/>
                </a:solidFill>
              </a:rPr>
              <a:t>A </a:t>
            </a:r>
            <a:r>
              <a:rPr lang="uk" sz="2100">
                <a:solidFill>
                  <a:srgbClr val="00279F"/>
                </a:solidFill>
              </a:rPr>
              <a:t>security policy</a:t>
            </a:r>
            <a:r>
              <a:rPr lang="uk" sz="2100">
                <a:solidFill>
                  <a:srgbClr val="990000"/>
                </a:solidFill>
              </a:rPr>
              <a:t> is a specification of what </a:t>
            </a:r>
            <a:r>
              <a:rPr lang="uk" sz="2100">
                <a:solidFill>
                  <a:srgbClr val="00279F"/>
                </a:solidFill>
              </a:rPr>
              <a:t>security requirements/goals</a:t>
            </a:r>
            <a:r>
              <a:rPr lang="uk" sz="2100">
                <a:solidFill>
                  <a:srgbClr val="990000"/>
                </a:solidFill>
              </a:rPr>
              <a:t> the countermeasures are intended to achieve</a:t>
            </a:r>
            <a:endParaRPr sz="2100">
              <a:solidFill>
                <a:srgbClr val="990000"/>
              </a:solidFill>
            </a:endParaRPr>
          </a:p>
          <a:p>
            <a:pPr indent="0" lvl="0" marL="0" rtl="0" algn="l">
              <a:spcBef>
                <a:spcPts val="0"/>
              </a:spcBef>
              <a:spcAft>
                <a:spcPts val="0"/>
              </a:spcAft>
              <a:buClr>
                <a:schemeClr val="dk1"/>
              </a:buClr>
              <a:buSzPts val="1100"/>
              <a:buFont typeface="Arial"/>
              <a:buNone/>
            </a:pPr>
            <a:r>
              <a:rPr lang="uk">
                <a:solidFill>
                  <a:schemeClr val="dk1"/>
                </a:solidFill>
              </a:rPr>
              <a:t>secure against what and from whom ?</a:t>
            </a:r>
            <a:endParaRPr>
              <a:solidFill>
                <a:schemeClr val="dk1"/>
              </a:solidFill>
            </a:endParaRPr>
          </a:p>
          <a:p>
            <a:pPr indent="0" lvl="0" marL="0" rtl="0" algn="l">
              <a:spcBef>
                <a:spcPts val="0"/>
              </a:spcBef>
              <a:spcAft>
                <a:spcPts val="0"/>
              </a:spcAft>
              <a:buClr>
                <a:schemeClr val="dk1"/>
              </a:buClr>
              <a:buSzPts val="1100"/>
              <a:buFont typeface="Arial"/>
              <a:buNone/>
            </a:pPr>
            <a:r>
              <a:rPr lang="uk" sz="2100">
                <a:solidFill>
                  <a:srgbClr val="00279F"/>
                </a:solidFill>
              </a:rPr>
              <a:t>Security mechanisms</a:t>
            </a:r>
            <a:r>
              <a:rPr lang="uk" sz="2100">
                <a:solidFill>
                  <a:srgbClr val="990000"/>
                </a:solidFill>
              </a:rPr>
              <a:t> to enforce the policy</a:t>
            </a:r>
            <a:endParaRPr sz="2100">
              <a:solidFill>
                <a:srgbClr val="990000"/>
              </a:solidFill>
            </a:endParaRPr>
          </a:p>
          <a:p>
            <a:pPr indent="0" lvl="0" marL="0" rtl="0" algn="l">
              <a:spcBef>
                <a:spcPts val="0"/>
              </a:spcBef>
              <a:spcAft>
                <a:spcPts val="0"/>
              </a:spcAft>
              <a:buClr>
                <a:schemeClr val="dk1"/>
              </a:buClr>
              <a:buSzPts val="1100"/>
              <a:buFont typeface="Arial"/>
              <a:buNone/>
            </a:pPr>
            <a:r>
              <a:rPr lang="uk">
                <a:solidFill>
                  <a:schemeClr val="dk1"/>
                </a:solidFill>
              </a:rPr>
              <a:t>What actions we should take under an attack?</a:t>
            </a:r>
            <a:endParaRPr>
              <a:solidFill>
                <a:schemeClr val="dk1"/>
              </a:solidFill>
            </a:endParaRPr>
          </a:p>
          <a:p>
            <a:pPr indent="0" lvl="0" marL="0" rtl="0" algn="l">
              <a:spcBef>
                <a:spcPts val="0"/>
              </a:spcBef>
              <a:spcAft>
                <a:spcPts val="0"/>
              </a:spcAft>
              <a:buClr>
                <a:schemeClr val="dk1"/>
              </a:buClr>
              <a:buSzPts val="1100"/>
              <a:buFont typeface="Arial"/>
              <a:buNone/>
            </a:pPr>
            <a:r>
              <a:t/>
            </a:r>
            <a:endParaRPr sz="2400">
              <a:solidFill>
                <a:srgbClr val="990000"/>
              </a:solidFill>
            </a:endParaRPr>
          </a:p>
          <a:p>
            <a:pPr indent="0" lvl="0" marL="0" rtl="0" algn="l">
              <a:spcBef>
                <a:spcPts val="0"/>
              </a:spcBef>
              <a:spcAft>
                <a:spcPts val="16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Resources</a:t>
            </a:r>
            <a:endParaRPr/>
          </a:p>
        </p:txBody>
      </p:sp>
      <p:sp>
        <p:nvSpPr>
          <p:cNvPr id="290" name="Google Shape;290;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Security in Java, </a:t>
            </a:r>
            <a:r>
              <a:rPr lang="uk" u="sng">
                <a:solidFill>
                  <a:schemeClr val="hlink"/>
                </a:solidFill>
                <a:hlinkClick r:id="rId3"/>
              </a:rPr>
              <a:t>https://www.oracle.com/java/technologies/security-in-java.html</a:t>
            </a:r>
            <a:endParaRPr>
              <a:solidFill>
                <a:srgbClr val="797979"/>
              </a:solidFill>
              <a:highlight>
                <a:srgbClr val="FFFFFF"/>
              </a:highlight>
            </a:endParaRPr>
          </a:p>
          <a:p>
            <a:pPr indent="0" lvl="0" marL="0" rtl="0" algn="l">
              <a:spcBef>
                <a:spcPts val="1600"/>
              </a:spcBef>
              <a:spcAft>
                <a:spcPts val="0"/>
              </a:spcAft>
              <a:buNone/>
            </a:pPr>
            <a:r>
              <a:rPr lang="uk">
                <a:solidFill>
                  <a:srgbClr val="797979"/>
                </a:solidFill>
                <a:highlight>
                  <a:srgbClr val="FFFFFF"/>
                </a:highlight>
              </a:rPr>
              <a:t>Java.lang.SecurityManager Class, </a:t>
            </a:r>
            <a:r>
              <a:rPr lang="uk" u="sng">
                <a:solidFill>
                  <a:schemeClr val="hlink"/>
                </a:solidFill>
                <a:hlinkClick r:id="rId4"/>
              </a:rPr>
              <a:t>https://www.tutorialspoint.com/java/lang/java_lang_securitymanager.htm</a:t>
            </a:r>
            <a:endParaRPr/>
          </a:p>
          <a:p>
            <a:pPr indent="0" lvl="0" marL="0" rtl="0" algn="l">
              <a:spcBef>
                <a:spcPts val="1600"/>
              </a:spcBef>
              <a:spcAft>
                <a:spcPts val="0"/>
              </a:spcAft>
              <a:buNone/>
            </a:pPr>
            <a:r>
              <a:rPr lang="uk"/>
              <a:t>CVE security datasource, </a:t>
            </a:r>
            <a:r>
              <a:rPr lang="uk" u="sng">
                <a:solidFill>
                  <a:schemeClr val="hlink"/>
                </a:solidFill>
                <a:hlinkClick r:id="rId5"/>
              </a:rPr>
              <a:t>https://www.cvedetails.com</a:t>
            </a:r>
            <a:endParaRPr/>
          </a:p>
          <a:p>
            <a:pPr indent="0" lvl="0" marL="0" rtl="0" algn="l">
              <a:spcBef>
                <a:spcPts val="1600"/>
              </a:spcBef>
              <a:spcAft>
                <a:spcPts val="0"/>
              </a:spcAft>
              <a:buNone/>
            </a:pPr>
            <a:r>
              <a:rPr lang="uk"/>
              <a:t>Type-confusion, </a:t>
            </a:r>
            <a:r>
              <a:rPr lang="uk" u="sng">
                <a:solidFill>
                  <a:schemeClr val="hlink"/>
                </a:solidFill>
                <a:hlinkClick r:id="rId6"/>
              </a:rPr>
              <a:t>http://www.securingjava.com/chapter-five/chapter-five-7.html</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500"/>
              </a:spcBef>
              <a:spcAft>
                <a:spcPts val="0"/>
              </a:spcAft>
              <a:buClr>
                <a:schemeClr val="dk1"/>
              </a:buClr>
              <a:buSzPts val="1100"/>
              <a:buFont typeface="Arial"/>
              <a:buNone/>
            </a:pPr>
            <a:r>
              <a:rPr b="1" lang="uk" sz="2100">
                <a:latin typeface="Verdana"/>
                <a:ea typeface="Verdana"/>
                <a:cs typeface="Verdana"/>
                <a:sym typeface="Verdana"/>
              </a:rPr>
              <a:t>S</a:t>
            </a:r>
            <a:r>
              <a:rPr b="1" lang="uk" sz="2100">
                <a:latin typeface="Verdana"/>
                <a:ea typeface="Verdana"/>
                <a:cs typeface="Verdana"/>
                <a:sym typeface="Verdana"/>
              </a:rPr>
              <a:t>ources of vulnerabilities</a:t>
            </a:r>
            <a:endParaRPr b="1"/>
          </a:p>
        </p:txBody>
      </p:sp>
      <p:sp>
        <p:nvSpPr>
          <p:cNvPr id="79" name="Google Shape;79;p17"/>
          <p:cNvSpPr txBox="1"/>
          <p:nvPr>
            <p:ph idx="1" type="body"/>
          </p:nvPr>
        </p:nvSpPr>
        <p:spPr>
          <a:xfrm>
            <a:off x="311700" y="572700"/>
            <a:ext cx="8520600" cy="39963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Clr>
                <a:schemeClr val="dk1"/>
              </a:buClr>
              <a:buSzPts val="1100"/>
              <a:buFont typeface="Arial"/>
              <a:buNone/>
            </a:pPr>
            <a:r>
              <a:rPr lang="uk" sz="1700">
                <a:solidFill>
                  <a:srgbClr val="000000"/>
                </a:solidFill>
                <a:latin typeface="Verdana"/>
                <a:ea typeface="Verdana"/>
                <a:cs typeface="Verdana"/>
                <a:sym typeface="Verdana"/>
              </a:rPr>
              <a:t>There is no definitive list of all possible sources of  vulnerabilities</a:t>
            </a:r>
            <a:endParaRPr sz="1700">
              <a:solidFill>
                <a:srgbClr val="000000"/>
              </a:solidFill>
              <a:latin typeface="Verdana"/>
              <a:ea typeface="Verdana"/>
              <a:cs typeface="Verdana"/>
              <a:sym typeface="Verdana"/>
            </a:endParaRPr>
          </a:p>
          <a:p>
            <a:pPr indent="0" lvl="0" marL="0" rtl="0" algn="l">
              <a:spcBef>
                <a:spcPts val="500"/>
              </a:spcBef>
              <a:spcAft>
                <a:spcPts val="0"/>
              </a:spcAft>
              <a:buClr>
                <a:schemeClr val="dk1"/>
              </a:buClr>
              <a:buSzPts val="1100"/>
              <a:buFont typeface="Arial"/>
              <a:buNone/>
            </a:pPr>
            <a:r>
              <a:rPr lang="uk" sz="1700">
                <a:solidFill>
                  <a:srgbClr val="000000"/>
                </a:solidFill>
                <a:latin typeface="Verdana"/>
                <a:ea typeface="Verdana"/>
                <a:cs typeface="Verdana"/>
                <a:sym typeface="Verdana"/>
              </a:rPr>
              <a:t>Among the most frequently mentioned </a:t>
            </a:r>
            <a:r>
              <a:rPr lang="uk" sz="1700">
                <a:solidFill>
                  <a:srgbClr val="000000"/>
                </a:solidFill>
              </a:rPr>
              <a:t>sources of security vulnerability problems are </a:t>
            </a:r>
            <a:endParaRPr sz="1700">
              <a:solidFill>
                <a:srgbClr val="000000"/>
              </a:solidFill>
            </a:endParaRPr>
          </a:p>
          <a:p>
            <a:pPr indent="-317500" lvl="0" marL="457200" rtl="0" algn="l">
              <a:spcBef>
                <a:spcPts val="500"/>
              </a:spcBef>
              <a:spcAft>
                <a:spcPts val="0"/>
              </a:spcAft>
              <a:buClr>
                <a:srgbClr val="000000"/>
              </a:buClr>
              <a:buSzPts val="1400"/>
              <a:buFont typeface="Verdana"/>
              <a:buChar char="●"/>
            </a:pPr>
            <a:r>
              <a:rPr lang="uk" sz="1400">
                <a:solidFill>
                  <a:srgbClr val="000000"/>
                </a:solidFill>
                <a:latin typeface="Verdana"/>
                <a:ea typeface="Verdana"/>
                <a:cs typeface="Verdana"/>
                <a:sym typeface="Verdana"/>
              </a:rPr>
              <a:t>design flaws, </a:t>
            </a:r>
            <a:endParaRPr sz="1400">
              <a:solidFill>
                <a:srgbClr val="000000"/>
              </a:solidFill>
              <a:latin typeface="Verdana"/>
              <a:ea typeface="Verdana"/>
              <a:cs typeface="Verdana"/>
              <a:sym typeface="Verdana"/>
            </a:endParaRPr>
          </a:p>
          <a:p>
            <a:pPr indent="-317500" lvl="0" marL="457200" rtl="0" algn="l">
              <a:spcBef>
                <a:spcPts val="0"/>
              </a:spcBef>
              <a:spcAft>
                <a:spcPts val="0"/>
              </a:spcAft>
              <a:buClr>
                <a:srgbClr val="000000"/>
              </a:buClr>
              <a:buSzPts val="1400"/>
              <a:buFont typeface="Verdana"/>
              <a:buChar char="●"/>
            </a:pPr>
            <a:r>
              <a:rPr lang="uk" sz="1400">
                <a:solidFill>
                  <a:srgbClr val="000000"/>
                </a:solidFill>
                <a:latin typeface="Verdana"/>
                <a:ea typeface="Verdana"/>
                <a:cs typeface="Verdana"/>
                <a:sym typeface="Verdana"/>
              </a:rPr>
              <a:t>poor security management, </a:t>
            </a:r>
            <a:endParaRPr sz="1400">
              <a:solidFill>
                <a:srgbClr val="000000"/>
              </a:solidFill>
              <a:latin typeface="Verdana"/>
              <a:ea typeface="Verdana"/>
              <a:cs typeface="Verdana"/>
              <a:sym typeface="Verdana"/>
            </a:endParaRPr>
          </a:p>
          <a:p>
            <a:pPr indent="-317500" lvl="0" marL="457200" rtl="0" algn="l">
              <a:spcBef>
                <a:spcPts val="0"/>
              </a:spcBef>
              <a:spcAft>
                <a:spcPts val="0"/>
              </a:spcAft>
              <a:buClr>
                <a:srgbClr val="000000"/>
              </a:buClr>
              <a:buSzPts val="1400"/>
              <a:buFont typeface="Verdana"/>
              <a:buChar char="●"/>
            </a:pPr>
            <a:r>
              <a:rPr lang="uk" sz="1400">
                <a:solidFill>
                  <a:srgbClr val="000000"/>
                </a:solidFill>
                <a:latin typeface="Verdana"/>
                <a:ea typeface="Verdana"/>
                <a:cs typeface="Verdana"/>
                <a:sym typeface="Verdana"/>
              </a:rPr>
              <a:t>incorrect implementation, </a:t>
            </a:r>
            <a:endParaRPr sz="1400">
              <a:solidFill>
                <a:srgbClr val="000000"/>
              </a:solidFill>
              <a:latin typeface="Verdana"/>
              <a:ea typeface="Verdana"/>
              <a:cs typeface="Verdana"/>
              <a:sym typeface="Verdana"/>
            </a:endParaRPr>
          </a:p>
          <a:p>
            <a:pPr indent="-317500" lvl="0" marL="457200" rtl="0" algn="l">
              <a:spcBef>
                <a:spcPts val="0"/>
              </a:spcBef>
              <a:spcAft>
                <a:spcPts val="0"/>
              </a:spcAft>
              <a:buClr>
                <a:srgbClr val="000000"/>
              </a:buClr>
              <a:buSzPts val="1400"/>
              <a:buFont typeface="Verdana"/>
              <a:buChar char="●"/>
            </a:pPr>
            <a:r>
              <a:rPr lang="uk" sz="1400">
                <a:solidFill>
                  <a:srgbClr val="000000"/>
                </a:solidFill>
                <a:latin typeface="Verdana"/>
                <a:ea typeface="Verdana"/>
                <a:cs typeface="Verdana"/>
                <a:sym typeface="Verdana"/>
              </a:rPr>
              <a:t>Internet technology vulnerability, </a:t>
            </a:r>
            <a:endParaRPr sz="1400">
              <a:solidFill>
                <a:srgbClr val="000000"/>
              </a:solidFill>
              <a:latin typeface="Verdana"/>
              <a:ea typeface="Verdana"/>
              <a:cs typeface="Verdana"/>
              <a:sym typeface="Verdana"/>
            </a:endParaRPr>
          </a:p>
          <a:p>
            <a:pPr indent="-317500" lvl="0" marL="457200" rtl="0" algn="l">
              <a:spcBef>
                <a:spcPts val="0"/>
              </a:spcBef>
              <a:spcAft>
                <a:spcPts val="0"/>
              </a:spcAft>
              <a:buClr>
                <a:srgbClr val="000000"/>
              </a:buClr>
              <a:buSzPts val="1400"/>
              <a:buFont typeface="Verdana"/>
              <a:buChar char="●"/>
            </a:pPr>
            <a:r>
              <a:rPr lang="uk" sz="1400">
                <a:solidFill>
                  <a:srgbClr val="000000"/>
                </a:solidFill>
                <a:latin typeface="Verdana"/>
                <a:ea typeface="Verdana"/>
                <a:cs typeface="Verdana"/>
                <a:sym typeface="Verdana"/>
              </a:rPr>
              <a:t>the nature of intruder activity,</a:t>
            </a:r>
            <a:endParaRPr sz="1400">
              <a:solidFill>
                <a:srgbClr val="000000"/>
              </a:solidFill>
              <a:latin typeface="Verdana"/>
              <a:ea typeface="Verdana"/>
              <a:cs typeface="Verdana"/>
              <a:sym typeface="Verdana"/>
            </a:endParaRPr>
          </a:p>
          <a:p>
            <a:pPr indent="-317500" lvl="0" marL="457200" rtl="0" algn="l">
              <a:spcBef>
                <a:spcPts val="0"/>
              </a:spcBef>
              <a:spcAft>
                <a:spcPts val="0"/>
              </a:spcAft>
              <a:buClr>
                <a:srgbClr val="000000"/>
              </a:buClr>
              <a:buSzPts val="1400"/>
              <a:buFont typeface="Verdana"/>
              <a:buChar char="●"/>
            </a:pPr>
            <a:r>
              <a:rPr lang="uk" sz="1400">
                <a:solidFill>
                  <a:srgbClr val="000000"/>
                </a:solidFill>
                <a:latin typeface="Verdana"/>
                <a:ea typeface="Verdana"/>
                <a:cs typeface="Verdana"/>
                <a:sym typeface="Verdana"/>
              </a:rPr>
              <a:t>the difficulty of fixing vulnerable systems, </a:t>
            </a:r>
            <a:endParaRPr sz="1400">
              <a:solidFill>
                <a:srgbClr val="000000"/>
              </a:solidFill>
              <a:latin typeface="Verdana"/>
              <a:ea typeface="Verdana"/>
              <a:cs typeface="Verdana"/>
              <a:sym typeface="Verdana"/>
            </a:endParaRPr>
          </a:p>
          <a:p>
            <a:pPr indent="-317500" lvl="0" marL="457200" rtl="0" algn="l">
              <a:spcBef>
                <a:spcPts val="0"/>
              </a:spcBef>
              <a:spcAft>
                <a:spcPts val="0"/>
              </a:spcAft>
              <a:buClr>
                <a:srgbClr val="000000"/>
              </a:buClr>
              <a:buSzPts val="1400"/>
              <a:buFont typeface="Verdana"/>
              <a:buChar char="●"/>
            </a:pPr>
            <a:r>
              <a:rPr lang="uk" sz="1400">
                <a:solidFill>
                  <a:srgbClr val="000000"/>
                </a:solidFill>
                <a:latin typeface="Verdana"/>
                <a:ea typeface="Verdana"/>
                <a:cs typeface="Verdana"/>
                <a:sym typeface="Verdana"/>
              </a:rPr>
              <a:t>the limits of effectiveness of reactive solutions, </a:t>
            </a:r>
            <a:endParaRPr sz="1400">
              <a:solidFill>
                <a:srgbClr val="000000"/>
              </a:solidFill>
              <a:latin typeface="Verdana"/>
              <a:ea typeface="Verdana"/>
              <a:cs typeface="Verdana"/>
              <a:sym typeface="Verdana"/>
            </a:endParaRPr>
          </a:p>
          <a:p>
            <a:pPr indent="-317500" lvl="0" marL="457200" rtl="0" algn="l">
              <a:spcBef>
                <a:spcPts val="0"/>
              </a:spcBef>
              <a:spcAft>
                <a:spcPts val="0"/>
              </a:spcAft>
              <a:buClr>
                <a:srgbClr val="000000"/>
              </a:buClr>
              <a:buSzPts val="1400"/>
              <a:buFont typeface="Verdana"/>
              <a:buChar char="●"/>
            </a:pPr>
            <a:r>
              <a:rPr lang="uk" sz="1400">
                <a:solidFill>
                  <a:srgbClr val="000000"/>
                </a:solidFill>
                <a:latin typeface="Verdana"/>
                <a:ea typeface="Verdana"/>
                <a:cs typeface="Verdana"/>
                <a:sym typeface="Verdana"/>
              </a:rPr>
              <a:t>social engineering</a:t>
            </a:r>
            <a:endParaRPr sz="700">
              <a:solidFill>
                <a:srgbClr val="000000"/>
              </a:solidFill>
            </a:endParaRPr>
          </a:p>
          <a:p>
            <a:pPr indent="0" lvl="0" marL="0" rtl="0" algn="l">
              <a:spcBef>
                <a:spcPts val="0"/>
              </a:spcBef>
              <a:spcAft>
                <a:spcPts val="1600"/>
              </a:spcAft>
              <a:buNone/>
            </a:pPr>
            <a:r>
              <a:t/>
            </a:r>
            <a:endParaRPr sz="1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uk" sz="2400">
                <a:solidFill>
                  <a:srgbClr val="000000"/>
                </a:solidFill>
                <a:latin typeface="Verdana"/>
                <a:ea typeface="Verdana"/>
                <a:cs typeface="Verdana"/>
                <a:sym typeface="Verdana"/>
              </a:rPr>
              <a:t>Three major factors contribute a great deal to  software design flaws: </a:t>
            </a:r>
            <a:endParaRPr sz="2400">
              <a:solidFill>
                <a:srgbClr val="000000"/>
              </a:solidFill>
              <a:latin typeface="Verdana"/>
              <a:ea typeface="Verdana"/>
              <a:cs typeface="Verdana"/>
              <a:sym typeface="Verdana"/>
            </a:endParaRPr>
          </a:p>
          <a:p>
            <a:pPr indent="-361950" lvl="0" marL="457200" rtl="0" algn="l">
              <a:spcBef>
                <a:spcPts val="500"/>
              </a:spcBef>
              <a:spcAft>
                <a:spcPts val="0"/>
              </a:spcAft>
              <a:buClr>
                <a:srgbClr val="000000"/>
              </a:buClr>
              <a:buSzPts val="2100"/>
              <a:buFont typeface="Verdana"/>
              <a:buChar char="●"/>
            </a:pPr>
            <a:r>
              <a:rPr lang="uk" sz="2100">
                <a:solidFill>
                  <a:srgbClr val="000000"/>
                </a:solidFill>
                <a:latin typeface="Verdana"/>
                <a:ea typeface="Verdana"/>
                <a:cs typeface="Verdana"/>
                <a:sym typeface="Verdana"/>
              </a:rPr>
              <a:t>human factors, </a:t>
            </a:r>
            <a:endParaRPr sz="2100">
              <a:solidFill>
                <a:srgbClr val="000000"/>
              </a:solidFill>
              <a:latin typeface="Verdana"/>
              <a:ea typeface="Verdana"/>
              <a:cs typeface="Verdana"/>
              <a:sym typeface="Verdana"/>
            </a:endParaRPr>
          </a:p>
          <a:p>
            <a:pPr indent="-361950" lvl="0" marL="457200" rtl="0" algn="l">
              <a:spcBef>
                <a:spcPts val="0"/>
              </a:spcBef>
              <a:spcAft>
                <a:spcPts val="0"/>
              </a:spcAft>
              <a:buClr>
                <a:srgbClr val="000000"/>
              </a:buClr>
              <a:buSzPts val="2100"/>
              <a:buFont typeface="Verdana"/>
              <a:buChar char="●"/>
            </a:pPr>
            <a:r>
              <a:rPr lang="uk" sz="2100">
                <a:solidFill>
                  <a:srgbClr val="000000"/>
                </a:solidFill>
                <a:latin typeface="Verdana"/>
                <a:ea typeface="Verdana"/>
                <a:cs typeface="Verdana"/>
                <a:sym typeface="Verdana"/>
              </a:rPr>
              <a:t>software complexity, </a:t>
            </a:r>
            <a:endParaRPr sz="2100">
              <a:solidFill>
                <a:srgbClr val="000000"/>
              </a:solidFill>
              <a:latin typeface="Verdana"/>
              <a:ea typeface="Verdana"/>
              <a:cs typeface="Verdana"/>
              <a:sym typeface="Verdana"/>
            </a:endParaRPr>
          </a:p>
          <a:p>
            <a:pPr indent="-361950" lvl="0" marL="457200" rtl="0" algn="l">
              <a:spcBef>
                <a:spcPts val="0"/>
              </a:spcBef>
              <a:spcAft>
                <a:spcPts val="0"/>
              </a:spcAft>
              <a:buClr>
                <a:srgbClr val="000000"/>
              </a:buClr>
              <a:buSzPts val="2100"/>
              <a:buFont typeface="Verdana"/>
              <a:buChar char="●"/>
            </a:pPr>
            <a:r>
              <a:rPr lang="uk" sz="2100">
                <a:solidFill>
                  <a:srgbClr val="000000"/>
                </a:solidFill>
                <a:latin typeface="Verdana"/>
                <a:ea typeface="Verdana"/>
                <a:cs typeface="Verdana"/>
                <a:sym typeface="Verdana"/>
              </a:rPr>
              <a:t>trustworthy software sources </a:t>
            </a:r>
            <a:endParaRPr sz="2100">
              <a:solidFill>
                <a:srgbClr val="000000"/>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sz="1100">
              <a:solidFill>
                <a:srgbClr val="000000"/>
              </a:solidFill>
            </a:endParaRPr>
          </a:p>
          <a:p>
            <a:pPr indent="0" lvl="0" marL="0" rtl="0" algn="l">
              <a:spcBef>
                <a:spcPts val="0"/>
              </a:spcBef>
              <a:spcAft>
                <a:spcPts val="1600"/>
              </a:spcAft>
              <a:buNone/>
            </a:pPr>
            <a:r>
              <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229950" y="11797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uk" sz="3000"/>
              <a:t>Sources of Software Vulnerabilities</a:t>
            </a:r>
            <a:endParaRPr sz="3000"/>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l">
              <a:spcBef>
                <a:spcPts val="0"/>
              </a:spcBef>
              <a:spcAft>
                <a:spcPts val="0"/>
              </a:spcAft>
              <a:buNone/>
            </a:pPr>
            <a:r>
              <a:t/>
            </a:r>
            <a:endParaRPr/>
          </a:p>
        </p:txBody>
      </p:sp>
      <p:sp>
        <p:nvSpPr>
          <p:cNvPr id="90" name="Google Shape;90;p19"/>
          <p:cNvSpPr txBox="1"/>
          <p:nvPr>
            <p:ph idx="1" type="body"/>
          </p:nvPr>
        </p:nvSpPr>
        <p:spPr>
          <a:xfrm>
            <a:off x="311700" y="626850"/>
            <a:ext cx="8520600" cy="39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 sz="2100">
                <a:solidFill>
                  <a:srgbClr val="00279F"/>
                </a:solidFill>
              </a:rPr>
              <a:t>Bugs</a:t>
            </a:r>
            <a:r>
              <a:rPr lang="uk" sz="2100">
                <a:solidFill>
                  <a:srgbClr val="990000"/>
                </a:solidFill>
              </a:rPr>
              <a:t> in the application or its infrastructure</a:t>
            </a:r>
            <a:endParaRPr sz="2100">
              <a:solidFill>
                <a:srgbClr val="990000"/>
              </a:solidFill>
            </a:endParaRPr>
          </a:p>
          <a:p>
            <a:pPr indent="0" lvl="0" marL="457200" rtl="0" algn="l">
              <a:spcBef>
                <a:spcPts val="0"/>
              </a:spcBef>
              <a:spcAft>
                <a:spcPts val="0"/>
              </a:spcAft>
              <a:buClr>
                <a:schemeClr val="dk1"/>
              </a:buClr>
              <a:buSzPts val="1100"/>
              <a:buFont typeface="Arial"/>
              <a:buNone/>
            </a:pPr>
            <a:r>
              <a:rPr lang="uk">
                <a:solidFill>
                  <a:schemeClr val="dk1"/>
                </a:solidFill>
              </a:rPr>
              <a:t>i.e. doesn't do what it should do</a:t>
            </a:r>
            <a:endParaRPr>
              <a:solidFill>
                <a:schemeClr val="dk1"/>
              </a:solidFill>
            </a:endParaRPr>
          </a:p>
          <a:p>
            <a:pPr indent="457200" lvl="0" marL="457200" rtl="0" algn="l">
              <a:spcBef>
                <a:spcPts val="0"/>
              </a:spcBef>
              <a:spcAft>
                <a:spcPts val="0"/>
              </a:spcAft>
              <a:buClr>
                <a:schemeClr val="dk1"/>
              </a:buClr>
              <a:buSzPts val="1100"/>
              <a:buFont typeface="Arial"/>
              <a:buNone/>
            </a:pPr>
            <a:r>
              <a:rPr lang="uk" sz="1500">
                <a:solidFill>
                  <a:schemeClr val="dk1"/>
                </a:solidFill>
              </a:rPr>
              <a:t>E.g., access flag can be modified by user input</a:t>
            </a:r>
            <a:endParaRPr sz="1500">
              <a:solidFill>
                <a:schemeClr val="dk1"/>
              </a:solidFill>
            </a:endParaRPr>
          </a:p>
          <a:p>
            <a:pPr indent="0" lvl="0" marL="0" rtl="0" algn="l">
              <a:spcBef>
                <a:spcPts val="0"/>
              </a:spcBef>
              <a:spcAft>
                <a:spcPts val="0"/>
              </a:spcAft>
              <a:buClr>
                <a:schemeClr val="dk1"/>
              </a:buClr>
              <a:buSzPts val="1100"/>
              <a:buFont typeface="Arial"/>
              <a:buNone/>
            </a:pPr>
            <a:r>
              <a:rPr lang="uk" sz="2100">
                <a:solidFill>
                  <a:srgbClr val="00279F"/>
                </a:solidFill>
              </a:rPr>
              <a:t>Inappropriate features</a:t>
            </a:r>
            <a:r>
              <a:rPr lang="uk" sz="2100">
                <a:solidFill>
                  <a:srgbClr val="990000"/>
                </a:solidFill>
              </a:rPr>
              <a:t> in the infrastructure</a:t>
            </a:r>
            <a:endParaRPr sz="2100">
              <a:solidFill>
                <a:srgbClr val="990000"/>
              </a:solidFill>
            </a:endParaRPr>
          </a:p>
          <a:p>
            <a:pPr indent="0" lvl="0" marL="457200" rtl="0" algn="l">
              <a:spcBef>
                <a:spcPts val="0"/>
              </a:spcBef>
              <a:spcAft>
                <a:spcPts val="0"/>
              </a:spcAft>
              <a:buClr>
                <a:schemeClr val="dk1"/>
              </a:buClr>
              <a:buSzPts val="1100"/>
              <a:buFont typeface="Arial"/>
              <a:buNone/>
            </a:pPr>
            <a:r>
              <a:rPr lang="uk">
                <a:solidFill>
                  <a:schemeClr val="dk1"/>
                </a:solidFill>
              </a:rPr>
              <a:t>i.e. does something that it shouldn't do</a:t>
            </a:r>
            <a:endParaRPr>
              <a:solidFill>
                <a:schemeClr val="dk1"/>
              </a:solidFill>
            </a:endParaRPr>
          </a:p>
          <a:p>
            <a:pPr indent="457200" lvl="0" marL="457200" rtl="0" algn="l">
              <a:spcBef>
                <a:spcPts val="0"/>
              </a:spcBef>
              <a:spcAft>
                <a:spcPts val="0"/>
              </a:spcAft>
              <a:buClr>
                <a:schemeClr val="dk1"/>
              </a:buClr>
              <a:buSzPts val="1100"/>
              <a:buFont typeface="Arial"/>
              <a:buNone/>
            </a:pPr>
            <a:r>
              <a:rPr lang="uk" sz="1500">
                <a:solidFill>
                  <a:schemeClr val="dk1"/>
                </a:solidFill>
              </a:rPr>
              <a:t>functionality winning over security</a:t>
            </a:r>
            <a:endParaRPr sz="1500">
              <a:solidFill>
                <a:schemeClr val="dk1"/>
              </a:solidFill>
            </a:endParaRPr>
          </a:p>
          <a:p>
            <a:pPr indent="457200" lvl="0" marL="457200" rtl="0" algn="l">
              <a:spcBef>
                <a:spcPts val="0"/>
              </a:spcBef>
              <a:spcAft>
                <a:spcPts val="0"/>
              </a:spcAft>
              <a:buClr>
                <a:schemeClr val="dk1"/>
              </a:buClr>
              <a:buSzPts val="1100"/>
              <a:buFont typeface="Arial"/>
              <a:buNone/>
            </a:pPr>
            <a:r>
              <a:rPr lang="uk" sz="1500">
                <a:solidFill>
                  <a:schemeClr val="dk1"/>
                </a:solidFill>
              </a:rPr>
              <a:t>E.g., a search function that can display other users info</a:t>
            </a:r>
            <a:endParaRPr sz="1500">
              <a:solidFill>
                <a:schemeClr val="dk1"/>
              </a:solidFill>
            </a:endParaRPr>
          </a:p>
          <a:p>
            <a:pPr indent="0" lvl="0" marL="0" rtl="0" algn="l">
              <a:spcBef>
                <a:spcPts val="0"/>
              </a:spcBef>
              <a:spcAft>
                <a:spcPts val="0"/>
              </a:spcAft>
              <a:buClr>
                <a:schemeClr val="dk1"/>
              </a:buClr>
              <a:buSzPts val="1100"/>
              <a:buFont typeface="Arial"/>
              <a:buNone/>
            </a:pPr>
            <a:r>
              <a:rPr lang="uk" sz="2100">
                <a:solidFill>
                  <a:srgbClr val="00279F"/>
                </a:solidFill>
              </a:rPr>
              <a:t>Inappropriate use of features</a:t>
            </a:r>
            <a:r>
              <a:rPr lang="uk" sz="2100">
                <a:solidFill>
                  <a:srgbClr val="990000"/>
                </a:solidFill>
              </a:rPr>
              <a:t> provided by the infrastructure</a:t>
            </a:r>
            <a:endParaRPr sz="2400">
              <a:solidFill>
                <a:srgbClr val="990000"/>
              </a:solidFill>
            </a:endParaRPr>
          </a:p>
          <a:p>
            <a:pPr indent="0" lvl="0" marL="0" rtl="0" algn="l">
              <a:spcBef>
                <a:spcPts val="0"/>
              </a:spcBef>
              <a:spcAft>
                <a:spcPts val="0"/>
              </a:spcAft>
              <a:buClr>
                <a:schemeClr val="dk1"/>
              </a:buClr>
              <a:buSzPts val="1100"/>
              <a:buFont typeface="Arial"/>
              <a:buNone/>
            </a:pPr>
            <a:r>
              <a:rPr lang="uk" sz="2100">
                <a:solidFill>
                  <a:srgbClr val="990000"/>
                </a:solidFill>
              </a:rPr>
              <a:t>Main causes: </a:t>
            </a:r>
            <a:endParaRPr sz="2100">
              <a:solidFill>
                <a:srgbClr val="990000"/>
              </a:solidFill>
            </a:endParaRPr>
          </a:p>
          <a:p>
            <a:pPr indent="0" lvl="0" marL="0" rtl="0" algn="l">
              <a:spcBef>
                <a:spcPts val="0"/>
              </a:spcBef>
              <a:spcAft>
                <a:spcPts val="0"/>
              </a:spcAft>
              <a:buClr>
                <a:schemeClr val="dk1"/>
              </a:buClr>
              <a:buSzPts val="1100"/>
              <a:buFont typeface="Arial"/>
              <a:buNone/>
            </a:pPr>
            <a:r>
              <a:rPr lang="uk">
                <a:solidFill>
                  <a:srgbClr val="00279F"/>
                </a:solidFill>
              </a:rPr>
              <a:t>complexity</a:t>
            </a:r>
            <a:r>
              <a:rPr lang="uk">
                <a:solidFill>
                  <a:schemeClr val="dk1"/>
                </a:solidFill>
              </a:rPr>
              <a:t> of these features</a:t>
            </a:r>
            <a:endParaRPr>
              <a:solidFill>
                <a:schemeClr val="dk1"/>
              </a:solidFill>
            </a:endParaRPr>
          </a:p>
          <a:p>
            <a:pPr indent="457200" lvl="0" marL="0" rtl="0" algn="l">
              <a:spcBef>
                <a:spcPts val="0"/>
              </a:spcBef>
              <a:spcAft>
                <a:spcPts val="0"/>
              </a:spcAft>
              <a:buClr>
                <a:schemeClr val="dk1"/>
              </a:buClr>
              <a:buSzPts val="1100"/>
              <a:buFont typeface="Arial"/>
              <a:buNone/>
            </a:pPr>
            <a:r>
              <a:rPr lang="uk" sz="1500">
                <a:solidFill>
                  <a:schemeClr val="dk1"/>
                </a:solidFill>
              </a:rPr>
              <a:t>functionality winning over security, again</a:t>
            </a:r>
            <a:endParaRPr sz="1500">
              <a:solidFill>
                <a:schemeClr val="dk1"/>
              </a:solidFill>
            </a:endParaRPr>
          </a:p>
          <a:p>
            <a:pPr indent="0" lvl="0" marL="0" rtl="0" algn="l">
              <a:spcBef>
                <a:spcPts val="0"/>
              </a:spcBef>
              <a:spcAft>
                <a:spcPts val="0"/>
              </a:spcAft>
              <a:buClr>
                <a:schemeClr val="dk1"/>
              </a:buClr>
              <a:buSzPts val="1100"/>
              <a:buFont typeface="Arial"/>
              <a:buNone/>
            </a:pPr>
            <a:r>
              <a:rPr lang="uk">
                <a:solidFill>
                  <a:srgbClr val="00279F"/>
                </a:solidFill>
              </a:rPr>
              <a:t>ignorance</a:t>
            </a:r>
            <a:r>
              <a:rPr lang="uk">
                <a:solidFill>
                  <a:schemeClr val="dk1"/>
                </a:solidFill>
              </a:rPr>
              <a:t> of developers</a:t>
            </a:r>
            <a:endParaRPr>
              <a:solidFill>
                <a:schemeClr val="dk1"/>
              </a:solidFill>
            </a:endParaRPr>
          </a:p>
          <a:p>
            <a:pPr indent="0" lvl="0" marL="0" rtl="0" algn="l">
              <a:spcBef>
                <a:spcPts val="0"/>
              </a:spcBef>
              <a:spcAft>
                <a:spcPts val="0"/>
              </a:spcAft>
              <a:buClr>
                <a:schemeClr val="dk1"/>
              </a:buClr>
              <a:buSzPts val="1100"/>
              <a:buFont typeface="Arial"/>
              <a:buNone/>
            </a:pPr>
            <a:r>
              <a:t/>
            </a:r>
            <a:endParaRPr sz="2400">
              <a:solidFill>
                <a:srgbClr val="990000"/>
              </a:solidFill>
            </a:endParaRPr>
          </a:p>
          <a:p>
            <a:pPr indent="0" lvl="0" marL="0" rtl="0" algn="l">
              <a:spcBef>
                <a:spcPts val="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uk"/>
              <a:t>Software security issues</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 sz="2100">
                <a:solidFill>
                  <a:srgbClr val="990000"/>
                </a:solidFill>
              </a:rPr>
              <a:t>What are the methods and technologies, available to us if we want to provide security?</a:t>
            </a:r>
            <a:endParaRPr sz="2100">
              <a:solidFill>
                <a:srgbClr val="990000"/>
              </a:solidFill>
            </a:endParaRPr>
          </a:p>
          <a:p>
            <a:pPr indent="0" lvl="0" marL="457200" rtl="0" algn="l">
              <a:spcBef>
                <a:spcPts val="0"/>
              </a:spcBef>
              <a:spcAft>
                <a:spcPts val="0"/>
              </a:spcAft>
              <a:buClr>
                <a:schemeClr val="dk1"/>
              </a:buClr>
              <a:buSzPts val="1100"/>
              <a:buFont typeface="Arial"/>
              <a:buNone/>
            </a:pPr>
            <a:r>
              <a:rPr lang="uk">
                <a:solidFill>
                  <a:schemeClr val="dk1"/>
                </a:solidFill>
              </a:rPr>
              <a:t>security in the software development lifecycle</a:t>
            </a:r>
            <a:endParaRPr>
              <a:solidFill>
                <a:schemeClr val="dk1"/>
              </a:solidFill>
            </a:endParaRPr>
          </a:p>
          <a:p>
            <a:pPr indent="0" lvl="0" marL="457200" rtl="0" algn="l">
              <a:spcBef>
                <a:spcPts val="0"/>
              </a:spcBef>
              <a:spcAft>
                <a:spcPts val="0"/>
              </a:spcAft>
              <a:buClr>
                <a:schemeClr val="dk1"/>
              </a:buClr>
              <a:buSzPts val="1100"/>
              <a:buFont typeface="Arial"/>
              <a:buNone/>
            </a:pPr>
            <a:r>
              <a:rPr lang="uk">
                <a:solidFill>
                  <a:schemeClr val="dk1"/>
                </a:solidFill>
              </a:rPr>
              <a:t>engineering &amp; design principles</a:t>
            </a:r>
            <a:endParaRPr>
              <a:solidFill>
                <a:schemeClr val="dk1"/>
              </a:solidFill>
            </a:endParaRPr>
          </a:p>
          <a:p>
            <a:pPr indent="0" lvl="0" marL="457200" rtl="0" algn="l">
              <a:spcBef>
                <a:spcPts val="0"/>
              </a:spcBef>
              <a:spcAft>
                <a:spcPts val="0"/>
              </a:spcAft>
              <a:buClr>
                <a:schemeClr val="dk1"/>
              </a:buClr>
              <a:buSzPts val="1100"/>
              <a:buFont typeface="Arial"/>
              <a:buNone/>
            </a:pPr>
            <a:r>
              <a:rPr lang="uk">
                <a:solidFill>
                  <a:schemeClr val="dk1"/>
                </a:solidFill>
              </a:rPr>
              <a:t>security technologies</a:t>
            </a:r>
            <a:endParaRPr>
              <a:solidFill>
                <a:schemeClr val="dk1"/>
              </a:solidFill>
            </a:endParaRPr>
          </a:p>
          <a:p>
            <a:pPr indent="0" lvl="0" marL="0" rtl="0" algn="l">
              <a:spcBef>
                <a:spcPts val="0"/>
              </a:spcBef>
              <a:spcAft>
                <a:spcPts val="0"/>
              </a:spcAft>
              <a:buClr>
                <a:schemeClr val="dk1"/>
              </a:buClr>
              <a:buSzPts val="1100"/>
              <a:buFont typeface="Arial"/>
              <a:buNone/>
            </a:pPr>
            <a:r>
              <a:rPr lang="uk" sz="2100">
                <a:solidFill>
                  <a:srgbClr val="990000"/>
                </a:solidFill>
              </a:rPr>
              <a:t>What are the methods and technologies available to the enemy who wants to break security ?</a:t>
            </a:r>
            <a:endParaRPr sz="2100">
              <a:solidFill>
                <a:srgbClr val="990000"/>
              </a:solidFill>
            </a:endParaRPr>
          </a:p>
          <a:p>
            <a:pPr indent="0" lvl="0" marL="457200" rtl="0" algn="l">
              <a:spcBef>
                <a:spcPts val="0"/>
              </a:spcBef>
              <a:spcAft>
                <a:spcPts val="0"/>
              </a:spcAft>
              <a:buClr>
                <a:schemeClr val="dk1"/>
              </a:buClr>
              <a:buSzPts val="1100"/>
              <a:buFont typeface="Arial"/>
              <a:buNone/>
            </a:pPr>
            <a:r>
              <a:rPr lang="uk">
                <a:solidFill>
                  <a:schemeClr val="dk1"/>
                </a:solidFill>
              </a:rPr>
              <a:t>What are the threats and vulnerabilities we’re up against?</a:t>
            </a:r>
            <a:endParaRPr>
              <a:solidFill>
                <a:schemeClr val="dk1"/>
              </a:solidFill>
            </a:endParaRPr>
          </a:p>
          <a:p>
            <a:pPr indent="0" lvl="0" marL="457200" rtl="0" algn="l">
              <a:spcBef>
                <a:spcPts val="0"/>
              </a:spcBef>
              <a:spcAft>
                <a:spcPts val="0"/>
              </a:spcAft>
              <a:buClr>
                <a:schemeClr val="dk1"/>
              </a:buClr>
              <a:buSzPts val="1100"/>
              <a:buFont typeface="Arial"/>
              <a:buNone/>
            </a:pPr>
            <a:r>
              <a:rPr lang="uk">
                <a:solidFill>
                  <a:schemeClr val="dk1"/>
                </a:solidFill>
              </a:rPr>
              <a:t>What are the resources and tools available to attackers?</a:t>
            </a:r>
            <a:endParaRPr>
              <a:solidFill>
                <a:schemeClr val="dk1"/>
              </a:solidFill>
            </a:endParaRPr>
          </a:p>
          <a:p>
            <a:pPr indent="0" lvl="0" marL="0" rtl="0" algn="l">
              <a:spcBef>
                <a:spcPts val="0"/>
              </a:spcBef>
              <a:spcAft>
                <a:spcPts val="0"/>
              </a:spcAft>
              <a:buClr>
                <a:schemeClr val="dk1"/>
              </a:buClr>
              <a:buSzPts val="1100"/>
              <a:buFont typeface="Arial"/>
              <a:buNone/>
            </a:pPr>
            <a:r>
              <a:t/>
            </a:r>
            <a:endParaRPr sz="21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uk" sz="3000"/>
              <a:t>Functionality vs Security</a:t>
            </a:r>
            <a:endParaRPr sz="3000"/>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l">
              <a:spcBef>
                <a:spcPts val="0"/>
              </a:spcBef>
              <a:spcAft>
                <a:spcPts val="0"/>
              </a:spcAft>
              <a:buNone/>
            </a:pPr>
            <a:r>
              <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uk" sz="2100">
                <a:solidFill>
                  <a:srgbClr val="990000"/>
                </a:solidFill>
              </a:rPr>
              <a:t>operating systems</a:t>
            </a:r>
            <a:endParaRPr sz="2100">
              <a:solidFill>
                <a:srgbClr val="990000"/>
              </a:solidFill>
            </a:endParaRPr>
          </a:p>
          <a:p>
            <a:pPr indent="457200" lvl="0" marL="0" rtl="0" algn="l">
              <a:spcBef>
                <a:spcPts val="0"/>
              </a:spcBef>
              <a:spcAft>
                <a:spcPts val="0"/>
              </a:spcAft>
              <a:buClr>
                <a:schemeClr val="dk1"/>
              </a:buClr>
              <a:buSzPts val="1100"/>
              <a:buFont typeface="Arial"/>
              <a:buNone/>
            </a:pPr>
            <a:r>
              <a:rPr lang="uk">
                <a:solidFill>
                  <a:schemeClr val="dk1"/>
                </a:solidFill>
              </a:rPr>
              <a:t>huge OS, with huge attack surface (API),</a:t>
            </a:r>
            <a:endParaRPr>
              <a:solidFill>
                <a:schemeClr val="dk1"/>
              </a:solidFill>
            </a:endParaRPr>
          </a:p>
          <a:p>
            <a:pPr indent="0" lvl="0" marL="0" rtl="0" algn="l">
              <a:spcBef>
                <a:spcPts val="0"/>
              </a:spcBef>
              <a:spcAft>
                <a:spcPts val="0"/>
              </a:spcAft>
              <a:buClr>
                <a:schemeClr val="dk1"/>
              </a:buClr>
              <a:buSzPts val="1100"/>
              <a:buFont typeface="Arial"/>
              <a:buNone/>
            </a:pPr>
            <a:r>
              <a:rPr lang="uk" sz="2100">
                <a:solidFill>
                  <a:srgbClr val="990000"/>
                </a:solidFill>
              </a:rPr>
              <a:t>programming languages</a:t>
            </a:r>
            <a:endParaRPr sz="2100">
              <a:solidFill>
                <a:srgbClr val="990000"/>
              </a:solidFill>
            </a:endParaRPr>
          </a:p>
          <a:p>
            <a:pPr indent="0" lvl="0" marL="457200" rtl="0" algn="l">
              <a:spcBef>
                <a:spcPts val="0"/>
              </a:spcBef>
              <a:spcAft>
                <a:spcPts val="0"/>
              </a:spcAft>
              <a:buClr>
                <a:schemeClr val="dk1"/>
              </a:buClr>
              <a:buSzPts val="1100"/>
              <a:buFont typeface="Arial"/>
              <a:buNone/>
            </a:pPr>
            <a:r>
              <a:rPr lang="uk">
                <a:solidFill>
                  <a:schemeClr val="dk1"/>
                </a:solidFill>
              </a:rPr>
              <a:t>buffer overflows, format strings, ... in C</a:t>
            </a:r>
            <a:endParaRPr>
              <a:solidFill>
                <a:schemeClr val="dk1"/>
              </a:solidFill>
            </a:endParaRPr>
          </a:p>
          <a:p>
            <a:pPr indent="0" lvl="0" marL="457200" rtl="0" algn="l">
              <a:spcBef>
                <a:spcPts val="0"/>
              </a:spcBef>
              <a:spcAft>
                <a:spcPts val="0"/>
              </a:spcAft>
              <a:buClr>
                <a:schemeClr val="dk1"/>
              </a:buClr>
              <a:buSzPts val="1100"/>
              <a:buFont typeface="Arial"/>
              <a:buNone/>
            </a:pPr>
            <a:r>
              <a:rPr lang="uk">
                <a:solidFill>
                  <a:schemeClr val="dk1"/>
                </a:solidFill>
              </a:rPr>
              <a:t>public fields in Java</a:t>
            </a:r>
            <a:endParaRPr>
              <a:solidFill>
                <a:schemeClr val="dk1"/>
              </a:solidFill>
            </a:endParaRPr>
          </a:p>
          <a:p>
            <a:pPr indent="0" lvl="0" marL="457200" rtl="0" algn="l">
              <a:spcBef>
                <a:spcPts val="0"/>
              </a:spcBef>
              <a:spcAft>
                <a:spcPts val="0"/>
              </a:spcAft>
              <a:buClr>
                <a:schemeClr val="dk1"/>
              </a:buClr>
              <a:buSzPts val="1100"/>
              <a:buFont typeface="Arial"/>
              <a:buNone/>
            </a:pPr>
            <a:r>
              <a:rPr lang="uk">
                <a:solidFill>
                  <a:schemeClr val="dk1"/>
                </a:solidFill>
              </a:rPr>
              <a:t>lots of things in PHP</a:t>
            </a:r>
            <a:endParaRPr>
              <a:solidFill>
                <a:schemeClr val="dk1"/>
              </a:solidFill>
            </a:endParaRPr>
          </a:p>
          <a:p>
            <a:pPr indent="0" lvl="0" marL="0" rtl="0" algn="l">
              <a:spcBef>
                <a:spcPts val="0"/>
              </a:spcBef>
              <a:spcAft>
                <a:spcPts val="0"/>
              </a:spcAft>
              <a:buClr>
                <a:schemeClr val="dk1"/>
              </a:buClr>
              <a:buSzPts val="1100"/>
              <a:buFont typeface="Arial"/>
              <a:buNone/>
            </a:pPr>
            <a:r>
              <a:rPr lang="uk" sz="2100">
                <a:solidFill>
                  <a:srgbClr val="990000"/>
                </a:solidFill>
              </a:rPr>
              <a:t>webbrowsers</a:t>
            </a:r>
            <a:endParaRPr sz="2100">
              <a:solidFill>
                <a:srgbClr val="990000"/>
              </a:solidFill>
            </a:endParaRPr>
          </a:p>
          <a:p>
            <a:pPr indent="457200" lvl="0" marL="0" rtl="0" algn="l">
              <a:spcBef>
                <a:spcPts val="0"/>
              </a:spcBef>
              <a:spcAft>
                <a:spcPts val="0"/>
              </a:spcAft>
              <a:buClr>
                <a:schemeClr val="dk1"/>
              </a:buClr>
              <a:buSzPts val="1100"/>
              <a:buFont typeface="Arial"/>
              <a:buNone/>
            </a:pPr>
            <a:r>
              <a:rPr lang="uk">
                <a:solidFill>
                  <a:schemeClr val="dk1"/>
                </a:solidFill>
              </a:rPr>
              <a:t>plug-ins for various formats, javascript, VBscript, ...</a:t>
            </a:r>
            <a:endParaRPr>
              <a:solidFill>
                <a:schemeClr val="dk1"/>
              </a:solidFill>
            </a:endParaRPr>
          </a:p>
          <a:p>
            <a:pPr indent="0" lvl="0" marL="0" rtl="0" algn="l">
              <a:spcBef>
                <a:spcPts val="0"/>
              </a:spcBef>
              <a:spcAft>
                <a:spcPts val="0"/>
              </a:spcAft>
              <a:buClr>
                <a:schemeClr val="dk1"/>
              </a:buClr>
              <a:buSzPts val="1100"/>
              <a:buFont typeface="Arial"/>
              <a:buNone/>
            </a:pPr>
            <a:r>
              <a:rPr lang="uk" sz="2100">
                <a:solidFill>
                  <a:srgbClr val="990000"/>
                </a:solidFill>
              </a:rPr>
              <a:t>email clients</a:t>
            </a:r>
            <a:endParaRPr sz="2100">
              <a:solidFill>
                <a:srgbClr val="990000"/>
              </a:solidFill>
            </a:endParaRPr>
          </a:p>
          <a:p>
            <a:pPr indent="0" lvl="0" marL="0" rtl="0" algn="l">
              <a:spcBef>
                <a:spcPts val="0"/>
              </a:spcBef>
              <a:spcAft>
                <a:spcPts val="0"/>
              </a:spcAft>
              <a:buClr>
                <a:schemeClr val="dk1"/>
              </a:buClr>
              <a:buSzPts val="1100"/>
              <a:buFont typeface="Arial"/>
              <a:buNone/>
            </a:pPr>
            <a:r>
              <a:t/>
            </a:r>
            <a:endParaRPr sz="2400">
              <a:solidFill>
                <a:srgbClr val="990000"/>
              </a:solidFill>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7534253CD6344A82F5789CC138DDB8" ma:contentTypeVersion="3" ma:contentTypeDescription="Create a new document." ma:contentTypeScope="" ma:versionID="3467ed2b0ead57b4182046075dde1390">
  <xsd:schema xmlns:xsd="http://www.w3.org/2001/XMLSchema" xmlns:xs="http://www.w3.org/2001/XMLSchema" xmlns:p="http://schemas.microsoft.com/office/2006/metadata/properties" xmlns:ns2="244b0da1-45c2-48f0-b56e-d7887c085963" targetNamespace="http://schemas.microsoft.com/office/2006/metadata/properties" ma:root="true" ma:fieldsID="dcb16075f9fb0030298d8d11f5dec551" ns2:_="">
    <xsd:import namespace="244b0da1-45c2-48f0-b56e-d7887c085963"/>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4b0da1-45c2-48f0-b56e-d7887c0859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2EB21A5-D8CF-4363-B651-47F2F762E370}"/>
</file>

<file path=customXml/itemProps2.xml><?xml version="1.0" encoding="utf-8"?>
<ds:datastoreItem xmlns:ds="http://schemas.openxmlformats.org/officeDocument/2006/customXml" ds:itemID="{D014A53A-1097-49C0-92F6-9C8E3897FD86}"/>
</file>

<file path=customXml/itemProps3.xml><?xml version="1.0" encoding="utf-8"?>
<ds:datastoreItem xmlns:ds="http://schemas.openxmlformats.org/officeDocument/2006/customXml" ds:itemID="{A7E55D49-BBBC-4B31-8065-D4ABEC836A83}"/>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0x010100B87534253CD6344A82F5789CC138DDB8</vt:lpwstr>
  </property>
</Properties>
</file>