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Roboto"/>
      <p:regular r:id="rId58"/>
      <p:bold r:id="rId59"/>
      <p:italic r:id="rId60"/>
      <p:boldItalic r:id="rId61"/>
    </p:embeddedFont>
    <p:embeddedFont>
      <p:font typeface="Roboto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42" Type="http://schemas.openxmlformats.org/officeDocument/2006/relationships/slide" Target="slides/slide38.xml"/><Relationship Id="rId47" Type="http://schemas.openxmlformats.org/officeDocument/2006/relationships/slide" Target="slides/slide43.xml"/><Relationship Id="rId34" Type="http://schemas.openxmlformats.org/officeDocument/2006/relationships/slide" Target="slides/slide30.xml"/><Relationship Id="rId63" Type="http://schemas.openxmlformats.org/officeDocument/2006/relationships/font" Target="fonts/RobotoMono-bold.fntdata"/><Relationship Id="rId21" Type="http://schemas.openxmlformats.org/officeDocument/2006/relationships/slide" Target="slides/slide17.xml"/><Relationship Id="rId50" Type="http://schemas.openxmlformats.org/officeDocument/2006/relationships/slide" Target="slides/slide46.xml"/><Relationship Id="rId55" Type="http://schemas.openxmlformats.org/officeDocument/2006/relationships/slide" Target="slides/slide51.xml"/><Relationship Id="rId68"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45" Type="http://schemas.openxmlformats.org/officeDocument/2006/relationships/slide" Target="slides/slide41.xml"/><Relationship Id="rId32" Type="http://schemas.openxmlformats.org/officeDocument/2006/relationships/slide" Target="slides/slide28.xml"/><Relationship Id="rId37" Type="http://schemas.openxmlformats.org/officeDocument/2006/relationships/slide" Target="slides/slide33.xml"/><Relationship Id="rId24" Type="http://schemas.openxmlformats.org/officeDocument/2006/relationships/slide" Target="slides/slide20.xml"/><Relationship Id="rId53" Type="http://schemas.openxmlformats.org/officeDocument/2006/relationships/slide" Target="slides/slide49.xml"/><Relationship Id="rId11" Type="http://schemas.openxmlformats.org/officeDocument/2006/relationships/slide" Target="slides/slide7.xml"/><Relationship Id="rId58" Type="http://schemas.openxmlformats.org/officeDocument/2006/relationships/font" Target="fonts/Roboto-regular.fntdata"/><Relationship Id="rId66" Type="http://schemas.openxmlformats.org/officeDocument/2006/relationships/customXml" Target="../customXml/item1.xml"/><Relationship Id="rId5" Type="http://schemas.openxmlformats.org/officeDocument/2006/relationships/slide" Target="slides/slide1.xml"/><Relationship Id="rId61" Type="http://schemas.openxmlformats.org/officeDocument/2006/relationships/font" Target="fonts/Roboto-boldItalic.fntdata"/><Relationship Id="rId19" Type="http://schemas.openxmlformats.org/officeDocument/2006/relationships/slide" Target="slides/slide15.xml"/><Relationship Id="rId43" Type="http://schemas.openxmlformats.org/officeDocument/2006/relationships/slide" Target="slides/slide39.xml"/><Relationship Id="rId48" Type="http://schemas.openxmlformats.org/officeDocument/2006/relationships/slide" Target="slides/slide44.xml"/><Relationship Id="rId30" Type="http://schemas.openxmlformats.org/officeDocument/2006/relationships/slide" Target="slides/slide26.xml"/><Relationship Id="rId35" Type="http://schemas.openxmlformats.org/officeDocument/2006/relationships/slide" Target="slides/slide31.xml"/><Relationship Id="rId64" Type="http://schemas.openxmlformats.org/officeDocument/2006/relationships/font" Target="fonts/RobotoMono-italic.fntdata"/><Relationship Id="rId22" Type="http://schemas.openxmlformats.org/officeDocument/2006/relationships/slide" Target="slides/slide18.xml"/><Relationship Id="rId27" Type="http://schemas.openxmlformats.org/officeDocument/2006/relationships/slide" Target="slides/slide23.xml"/><Relationship Id="rId56" Type="http://schemas.openxmlformats.org/officeDocument/2006/relationships/slide" Target="slides/slide52.xml"/><Relationship Id="rId14" Type="http://schemas.openxmlformats.org/officeDocument/2006/relationships/slide" Target="slides/slide1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46" Type="http://schemas.openxmlformats.org/officeDocument/2006/relationships/slide" Target="slides/slide42.xml"/><Relationship Id="rId33" Type="http://schemas.openxmlformats.org/officeDocument/2006/relationships/slide" Target="slides/slide29.xml"/><Relationship Id="rId38" Type="http://schemas.openxmlformats.org/officeDocument/2006/relationships/slide" Target="slides/slide34.xml"/><Relationship Id="rId25" Type="http://schemas.openxmlformats.org/officeDocument/2006/relationships/slide" Target="slides/slide21.xml"/><Relationship Id="rId12" Type="http://schemas.openxmlformats.org/officeDocument/2006/relationships/slide" Target="slides/slide8.xml"/><Relationship Id="rId59" Type="http://schemas.openxmlformats.org/officeDocument/2006/relationships/font" Target="fonts/Roboto-bold.fntdata"/><Relationship Id="rId17" Type="http://schemas.openxmlformats.org/officeDocument/2006/relationships/slide" Target="slides/slide13.xml"/><Relationship Id="rId67" Type="http://schemas.openxmlformats.org/officeDocument/2006/relationships/customXml" Target="../customXml/item2.xml"/><Relationship Id="rId41" Type="http://schemas.openxmlformats.org/officeDocument/2006/relationships/slide" Target="slides/slide37.xml"/><Relationship Id="rId62" Type="http://schemas.openxmlformats.org/officeDocument/2006/relationships/font" Target="fonts/RobotoMono-regular.fntdata"/><Relationship Id="rId20" Type="http://schemas.openxmlformats.org/officeDocument/2006/relationships/slide" Target="slides/slide16.xml"/><Relationship Id="rId54" Type="http://schemas.openxmlformats.org/officeDocument/2006/relationships/slide" Target="slides/slide50.xml"/><Relationship Id="rId1" Type="http://schemas.openxmlformats.org/officeDocument/2006/relationships/theme" Target="theme/theme1.xml"/><Relationship Id="rId6" Type="http://schemas.openxmlformats.org/officeDocument/2006/relationships/slide" Target="slides/slide2.xml"/><Relationship Id="rId49" Type="http://schemas.openxmlformats.org/officeDocument/2006/relationships/slide" Target="slides/slide45.xml"/><Relationship Id="rId36" Type="http://schemas.openxmlformats.org/officeDocument/2006/relationships/slide" Target="slides/slide32.xml"/><Relationship Id="rId23" Type="http://schemas.openxmlformats.org/officeDocument/2006/relationships/slide" Target="slides/slide19.xml"/><Relationship Id="rId28" Type="http://schemas.openxmlformats.org/officeDocument/2006/relationships/slide" Target="slides/slide24.xml"/><Relationship Id="rId57" Type="http://schemas.openxmlformats.org/officeDocument/2006/relationships/slide" Target="slides/slide53.xml"/><Relationship Id="rId15" Type="http://schemas.openxmlformats.org/officeDocument/2006/relationships/slide" Target="slides/slide11.xml"/><Relationship Id="rId44" Type="http://schemas.openxmlformats.org/officeDocument/2006/relationships/slide" Target="slides/slide40.xml"/><Relationship Id="rId31" Type="http://schemas.openxmlformats.org/officeDocument/2006/relationships/slide" Target="slides/slide27.xml"/><Relationship Id="rId65" Type="http://schemas.openxmlformats.org/officeDocument/2006/relationships/font" Target="fonts/RobotoMono-boldItalic.fntdata"/><Relationship Id="rId60" Type="http://schemas.openxmlformats.org/officeDocument/2006/relationships/font" Target="fonts/Roboto-italic.fntdata"/><Relationship Id="rId52" Type="http://schemas.openxmlformats.org/officeDocument/2006/relationships/slide" Target="slides/slide48.xml"/><Relationship Id="rId10" Type="http://schemas.openxmlformats.org/officeDocument/2006/relationships/slide" Target="slides/slide6.xml"/><Relationship Id="rId4" Type="http://schemas.openxmlformats.org/officeDocument/2006/relationships/notesMaster" Target="notesMasters/notesMaster1.xml"/><Relationship Id="rId9" Type="http://schemas.openxmlformats.org/officeDocument/2006/relationships/slide" Target="slides/slide5.xml"/><Relationship Id="rId39" Type="http://schemas.openxmlformats.org/officeDocument/2006/relationships/slide" Target="slides/slide35.xml"/><Relationship Id="rId13" Type="http://schemas.openxmlformats.org/officeDocument/2006/relationships/slide" Target="slides/slide9.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df022710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df022710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df02271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df02271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df022710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df022710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df02271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df02271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f022710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f022710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f022710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df022710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f022710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f022710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df022710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df022710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f022710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df022710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f022710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f022710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f02271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f02271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f022710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f022710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f0227109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f0227109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f022710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f022710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f02271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f02271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f022710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df022710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df022710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df022710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f02271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df02271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f022710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df022710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df022710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df022710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df022710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df022710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f02271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f02271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df022710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df022710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df02271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df02271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df02271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df022710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f022710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f022710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f022710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f022710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df022710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df022710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df02271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df02271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df022710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df022710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df02271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df02271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df02271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df02271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f022710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f022710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f022710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df022710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ea2f112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ea2f112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ea2f112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ea2f112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ea2f112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ea2f112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ea2f1127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ea2f1127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df022710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df022710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df022710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df022710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df022710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df022710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df022710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df022710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df0227109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df0227109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f022710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f022710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df0227109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df0227109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df022710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df022710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df022710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df022710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df02271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adf02271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a2f1127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a2f1127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df022710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df022710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df022710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df022710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df022710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df022710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yara.readthedocs.io/en/stable/" TargetMode="External"/><Relationship Id="rId4" Type="http://schemas.openxmlformats.org/officeDocument/2006/relationships/hyperlink" Target="https://resources.infosecinstitute.com/topic/snort-rules-workshop-part-o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600"/>
              </a:spcAft>
              <a:buNone/>
            </a:pPr>
            <a:r>
              <a:rPr b="1" lang="uk" sz="2850"/>
              <a:t>Malicious Software: Classification and Defenc</a:t>
            </a:r>
            <a:r>
              <a:rPr b="1" lang="uk" sz="2850"/>
              <a:t>e</a:t>
            </a:r>
            <a:endParaRPr sz="7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uk"/>
              <a:t>Lecture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79275"/>
            <a:ext cx="8520600" cy="572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b="1" lang="uk" sz="2300">
                <a:solidFill>
                  <a:srgbClr val="222222"/>
                </a:solidFill>
              </a:rPr>
              <a:t>Proactive cybersecurity defense also include</a:t>
            </a:r>
            <a:endParaRPr b="1" sz="2300">
              <a:solidFill>
                <a:srgbClr val="222222"/>
              </a:solidFill>
            </a:endParaRPr>
          </a:p>
          <a:p>
            <a:pPr indent="0" lvl="0" marL="0" rtl="0" algn="l">
              <a:spcBef>
                <a:spcPts val="600"/>
              </a:spcBef>
              <a:spcAft>
                <a:spcPts val="0"/>
              </a:spcAft>
              <a:buNone/>
            </a:pPr>
            <a:r>
              <a:t/>
            </a:r>
            <a:endParaRPr sz="3600"/>
          </a:p>
        </p:txBody>
      </p:sp>
      <p:sp>
        <p:nvSpPr>
          <p:cNvPr id="109" name="Google Shape;109;p22"/>
          <p:cNvSpPr txBox="1"/>
          <p:nvPr>
            <p:ph idx="1" type="body"/>
          </p:nvPr>
        </p:nvSpPr>
        <p:spPr>
          <a:xfrm>
            <a:off x="0" y="509450"/>
            <a:ext cx="8832300" cy="4059300"/>
          </a:xfrm>
          <a:prstGeom prst="rect">
            <a:avLst/>
          </a:prstGeom>
        </p:spPr>
        <p:txBody>
          <a:bodyPr anchorCtr="0" anchor="t" bIns="91425" lIns="91425" spcFirstLastPara="1" rIns="91425" wrap="square" tIns="91425">
            <a:noAutofit/>
          </a:bodyPr>
          <a:lstStyle/>
          <a:p>
            <a:pPr indent="-320675" lvl="0" marL="673100" rtl="0" algn="l">
              <a:spcBef>
                <a:spcPts val="0"/>
              </a:spcBef>
              <a:spcAft>
                <a:spcPts val="0"/>
              </a:spcAft>
              <a:buClr>
                <a:srgbClr val="333333"/>
              </a:buClr>
              <a:buSzPts val="1450"/>
              <a:buChar char="●"/>
            </a:pPr>
            <a:r>
              <a:rPr b="1" lang="uk" sz="1450">
                <a:solidFill>
                  <a:srgbClr val="004D71"/>
                </a:solidFill>
              </a:rPr>
              <a:t>Disk encryption/protection. </a:t>
            </a:r>
            <a:r>
              <a:rPr lang="uk" sz="1450">
                <a:solidFill>
                  <a:srgbClr val="333333"/>
                </a:solidFill>
              </a:rPr>
              <a:t>Encrypting hard drives enhances data security in the event that physical devices are lost, stolen or misplaced.</a:t>
            </a:r>
            <a:endParaRPr sz="1450">
              <a:solidFill>
                <a:srgbClr val="333333"/>
              </a:solidFill>
            </a:endParaRPr>
          </a:p>
          <a:p>
            <a:pPr indent="-320675" lvl="0" marL="673100" rtl="0" algn="l">
              <a:spcBef>
                <a:spcPts val="0"/>
              </a:spcBef>
              <a:spcAft>
                <a:spcPts val="0"/>
              </a:spcAft>
              <a:buClr>
                <a:srgbClr val="333333"/>
              </a:buClr>
              <a:buSzPts val="1450"/>
              <a:buChar char="●"/>
            </a:pPr>
            <a:r>
              <a:rPr b="1" lang="uk" sz="1450">
                <a:solidFill>
                  <a:srgbClr val="004D71"/>
                </a:solidFill>
              </a:rPr>
              <a:t>Security awareness training. </a:t>
            </a:r>
            <a:r>
              <a:rPr lang="uk" sz="1450">
                <a:solidFill>
                  <a:srgbClr val="333333"/>
                </a:solidFill>
              </a:rPr>
              <a:t>Training internal employees keeps your team informed of the latest security best practices and evolving security threats to avoid.</a:t>
            </a:r>
            <a:endParaRPr sz="1450">
              <a:solidFill>
                <a:srgbClr val="333333"/>
              </a:solidFill>
            </a:endParaRPr>
          </a:p>
          <a:p>
            <a:pPr indent="-320675" lvl="0" marL="673100" rtl="0" algn="l">
              <a:spcBef>
                <a:spcPts val="0"/>
              </a:spcBef>
              <a:spcAft>
                <a:spcPts val="0"/>
              </a:spcAft>
              <a:buClr>
                <a:srgbClr val="333333"/>
              </a:buClr>
              <a:buSzPts val="1450"/>
              <a:buChar char="●"/>
            </a:pPr>
            <a:r>
              <a:rPr b="1" lang="uk" sz="1450">
                <a:solidFill>
                  <a:srgbClr val="004D71"/>
                </a:solidFill>
              </a:rPr>
              <a:t>Multi-factor authentication. </a:t>
            </a:r>
            <a:r>
              <a:rPr lang="uk" sz="1450">
                <a:solidFill>
                  <a:srgbClr val="333333"/>
                </a:solidFill>
              </a:rPr>
              <a:t>Identifying and granting access only to the desired individuals and groups helps enforce data security, and a multi-step authentication process ensures proper access control.</a:t>
            </a:r>
            <a:endParaRPr sz="1450">
              <a:solidFill>
                <a:srgbClr val="333333"/>
              </a:solidFill>
            </a:endParaRPr>
          </a:p>
          <a:p>
            <a:pPr indent="-320675" lvl="0" marL="673100" rtl="0" algn="l">
              <a:spcBef>
                <a:spcPts val="0"/>
              </a:spcBef>
              <a:spcAft>
                <a:spcPts val="0"/>
              </a:spcAft>
              <a:buClr>
                <a:srgbClr val="333333"/>
              </a:buClr>
              <a:buSzPts val="1450"/>
              <a:buChar char="●"/>
            </a:pPr>
            <a:r>
              <a:rPr b="1" lang="uk" sz="1450">
                <a:solidFill>
                  <a:srgbClr val="004D71"/>
                </a:solidFill>
              </a:rPr>
              <a:t>Cybersecurity risk assessment. </a:t>
            </a:r>
            <a:r>
              <a:rPr lang="uk" sz="1450">
                <a:solidFill>
                  <a:srgbClr val="333333"/>
                </a:solidFill>
              </a:rPr>
              <a:t>In the modern technological environment, businesses must have a comprehensive plan to manage all cybersecurity risks.</a:t>
            </a:r>
            <a:endParaRPr sz="1450">
              <a:solidFill>
                <a:srgbClr val="333333"/>
              </a:solidFill>
            </a:endParaRPr>
          </a:p>
          <a:p>
            <a:pPr indent="-320675" lvl="0" marL="673100" rtl="0" algn="l">
              <a:spcBef>
                <a:spcPts val="0"/>
              </a:spcBef>
              <a:spcAft>
                <a:spcPts val="0"/>
              </a:spcAft>
              <a:buClr>
                <a:srgbClr val="333333"/>
              </a:buClr>
              <a:buSzPts val="1450"/>
              <a:buChar char="●"/>
            </a:pPr>
            <a:r>
              <a:rPr b="1" lang="uk" sz="1450">
                <a:solidFill>
                  <a:srgbClr val="004D71"/>
                </a:solidFill>
              </a:rPr>
              <a:t>Vulnerability scanning. </a:t>
            </a:r>
            <a:r>
              <a:rPr lang="uk" sz="1450">
                <a:solidFill>
                  <a:srgbClr val="333333"/>
                </a:solidFill>
              </a:rPr>
              <a:t>Vulnerability scanning software can automate the tasks of inspecting and identifying weaknesses and gaps in your existing cybersecurity defenses before an actual threat occurs.</a:t>
            </a:r>
            <a:endParaRPr sz="1450">
              <a:solidFill>
                <a:srgbClr val="333333"/>
              </a:solidFill>
            </a:endParaRPr>
          </a:p>
          <a:p>
            <a:pPr indent="-320675" lvl="0" marL="673100" rtl="0" algn="l">
              <a:spcBef>
                <a:spcPts val="0"/>
              </a:spcBef>
              <a:spcAft>
                <a:spcPts val="0"/>
              </a:spcAft>
              <a:buClr>
                <a:srgbClr val="333333"/>
              </a:buClr>
              <a:buSzPts val="1450"/>
              <a:buChar char="●"/>
            </a:pPr>
            <a:r>
              <a:rPr b="1" lang="uk" sz="1450">
                <a:solidFill>
                  <a:srgbClr val="004D71"/>
                </a:solidFill>
              </a:rPr>
              <a:t>Managed security operations center. </a:t>
            </a:r>
            <a:r>
              <a:rPr lang="uk" sz="1450">
                <a:solidFill>
                  <a:srgbClr val="333333"/>
                </a:solidFill>
              </a:rPr>
              <a:t>A managed security operations center (SOC) centralizes the essential monitoring and incident response functions to a team of experts that can best protect your company’s data assets.</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Malware intelligence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1900">
                <a:solidFill>
                  <a:srgbClr val="1D1D1B"/>
                </a:solidFill>
              </a:rPr>
              <a:t>Services that provide information from static and dynamic analysis of malware samples and other related intelligence, going beyond a sandbox service.</a:t>
            </a:r>
            <a:endParaRPr sz="1900">
              <a:solidFill>
                <a:srgbClr val="1D1D1B"/>
              </a:solidFill>
            </a:endParaRPr>
          </a:p>
          <a:p>
            <a:pPr indent="0" lvl="0" marL="0" rtl="0" algn="l">
              <a:spcBef>
                <a:spcPts val="1200"/>
              </a:spcBef>
              <a:spcAft>
                <a:spcPts val="0"/>
              </a:spcAft>
              <a:buNone/>
            </a:pPr>
            <a:r>
              <a:rPr lang="uk" sz="1900">
                <a:solidFill>
                  <a:srgbClr val="1D1D1B"/>
                </a:solidFill>
              </a:rPr>
              <a:t>This type of services usually offer access to a large data repository with the analysis results and extensive query capabilities to facilitate investigations, research and tracking of particular malware families.</a:t>
            </a:r>
            <a:endParaRPr sz="1900">
              <a:solidFill>
                <a:srgbClr val="1D1D1B"/>
              </a:solidFill>
            </a:endParaRPr>
          </a:p>
          <a:p>
            <a:pPr indent="0" lvl="0" marL="0" rtl="0" algn="l">
              <a:spcBef>
                <a:spcPts val="1200"/>
              </a:spcBef>
              <a:spcAft>
                <a:spcPts val="0"/>
              </a:spcAft>
              <a:buClr>
                <a:schemeClr val="dk1"/>
              </a:buClr>
              <a:buSzPts val="1100"/>
              <a:buFont typeface="Arial"/>
              <a:buNone/>
            </a:pPr>
            <a:r>
              <a:rPr lang="uk" sz="1900">
                <a:solidFill>
                  <a:srgbClr val="1D1D1B"/>
                </a:solidFill>
              </a:rPr>
              <a:t>One of the common methods for finding new malware samples relevant for the constituency is using YARA</a:t>
            </a:r>
            <a:r>
              <a:rPr lang="uk" sz="1600">
                <a:solidFill>
                  <a:srgbClr val="1D1D1B"/>
                </a:solidFill>
              </a:rPr>
              <a:t> </a:t>
            </a:r>
            <a:r>
              <a:rPr lang="uk" sz="1900">
                <a:solidFill>
                  <a:srgbClr val="1D1D1B"/>
                </a:solidFill>
              </a:rPr>
              <a:t>signatures that can be matched against newly observed samples or for historical data.</a:t>
            </a:r>
            <a:endParaRPr sz="1900">
              <a:solidFill>
                <a:srgbClr val="1D1D1B"/>
              </a:solidFill>
            </a:endParaRPr>
          </a:p>
          <a:p>
            <a:pPr indent="0" lvl="0" marL="0" rtl="0" algn="l">
              <a:spcBef>
                <a:spcPts val="1200"/>
              </a:spcBef>
              <a:spcAft>
                <a:spcPts val="1600"/>
              </a:spcAft>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7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How to remove malware from PC</a:t>
            </a:r>
            <a:endParaRPr/>
          </a:p>
        </p:txBody>
      </p:sp>
      <p:sp>
        <p:nvSpPr>
          <p:cNvPr id="121" name="Google Shape;121;p24"/>
          <p:cNvSpPr txBox="1"/>
          <p:nvPr>
            <p:ph idx="1" type="body"/>
          </p:nvPr>
        </p:nvSpPr>
        <p:spPr>
          <a:xfrm>
            <a:off x="311700" y="836025"/>
            <a:ext cx="8520600" cy="324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sz="2400">
                <a:solidFill>
                  <a:srgbClr val="000000"/>
                </a:solidFill>
              </a:rPr>
              <a:t>Step 1: Disconnect from the internet</a:t>
            </a:r>
            <a:endParaRPr sz="2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uk" sz="2400">
                <a:solidFill>
                  <a:srgbClr val="000000"/>
                </a:solidFill>
              </a:rPr>
              <a:t>Step 2: Enter safe mode</a:t>
            </a:r>
            <a:endParaRPr sz="2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uk" sz="2400">
                <a:solidFill>
                  <a:srgbClr val="000000"/>
                </a:solidFill>
              </a:rPr>
              <a:t>Step 3: Check your activity monitor for malicious applications</a:t>
            </a:r>
            <a:endParaRPr sz="1400">
              <a:solidFill>
                <a:srgbClr val="000000"/>
              </a:solidFill>
            </a:endParaRPr>
          </a:p>
          <a:p>
            <a:pPr indent="0" lvl="0" marL="0" rtl="0" algn="l">
              <a:lnSpc>
                <a:spcPct val="115000"/>
              </a:lnSpc>
              <a:spcBef>
                <a:spcPts val="0"/>
              </a:spcBef>
              <a:spcAft>
                <a:spcPts val="0"/>
              </a:spcAft>
              <a:buNone/>
            </a:pPr>
            <a:r>
              <a:rPr lang="uk" sz="2400">
                <a:solidFill>
                  <a:srgbClr val="000000"/>
                </a:solidFill>
              </a:rPr>
              <a:t>Step 4: Run a malware scanner</a:t>
            </a:r>
            <a:endParaRPr sz="2400">
              <a:solidFill>
                <a:srgbClr val="000000"/>
              </a:solidFill>
            </a:endParaRPr>
          </a:p>
          <a:p>
            <a:pPr indent="0" lvl="0" marL="0" rtl="0" algn="l">
              <a:lnSpc>
                <a:spcPct val="115000"/>
              </a:lnSpc>
              <a:spcBef>
                <a:spcPts val="0"/>
              </a:spcBef>
              <a:spcAft>
                <a:spcPts val="0"/>
              </a:spcAft>
              <a:buNone/>
            </a:pPr>
            <a:r>
              <a:rPr lang="uk" sz="2400">
                <a:solidFill>
                  <a:srgbClr val="000000"/>
                </a:solidFill>
              </a:rPr>
              <a:t>Step 5: Fix your web browser </a:t>
            </a:r>
            <a:endParaRPr sz="2400">
              <a:solidFill>
                <a:srgbClr val="000000"/>
              </a:solidFill>
            </a:endParaRPr>
          </a:p>
          <a:p>
            <a:pPr indent="0" lvl="0" marL="0" rtl="0" algn="l">
              <a:lnSpc>
                <a:spcPct val="115000"/>
              </a:lnSpc>
              <a:spcBef>
                <a:spcPts val="0"/>
              </a:spcBef>
              <a:spcAft>
                <a:spcPts val="0"/>
              </a:spcAft>
              <a:buNone/>
            </a:pPr>
            <a:r>
              <a:rPr lang="uk" sz="2400">
                <a:solidFill>
                  <a:srgbClr val="000000"/>
                </a:solidFill>
              </a:rPr>
              <a:t>Step 6: Clear your cache</a:t>
            </a:r>
            <a:endParaRPr sz="21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uk" sz="2150"/>
              <a:t>2. Antivirus software and its settings</a:t>
            </a:r>
            <a:endParaRPr b="1"/>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950">
                <a:solidFill>
                  <a:schemeClr val="dk1"/>
                </a:solidFill>
                <a:highlight>
                  <a:srgbClr val="FFFFFF"/>
                </a:highlight>
                <a:latin typeface="Roboto"/>
                <a:ea typeface="Roboto"/>
                <a:cs typeface="Roboto"/>
                <a:sym typeface="Roboto"/>
              </a:rPr>
              <a:t>Antivirus databases contain what are called </a:t>
            </a:r>
            <a:r>
              <a:rPr b="1" i="1" lang="uk" sz="1950">
                <a:solidFill>
                  <a:schemeClr val="dk1"/>
                </a:solidFill>
                <a:latin typeface="Roboto"/>
                <a:ea typeface="Roboto"/>
                <a:cs typeface="Roboto"/>
                <a:sym typeface="Roboto"/>
              </a:rPr>
              <a:t>signatures</a:t>
            </a:r>
            <a:r>
              <a:rPr lang="uk" sz="1950">
                <a:solidFill>
                  <a:schemeClr val="dk1"/>
                </a:solidFill>
                <a:highlight>
                  <a:srgbClr val="FFFFFF"/>
                </a:highlight>
                <a:latin typeface="Roboto"/>
                <a:ea typeface="Roboto"/>
                <a:cs typeface="Roboto"/>
                <a:sym typeface="Roboto"/>
              </a:rPr>
              <a:t>, both in common usage and in writing. </a:t>
            </a:r>
            <a:endParaRPr sz="1950">
              <a:solidFill>
                <a:schemeClr val="dk1"/>
              </a:solidFill>
              <a:highlight>
                <a:srgbClr val="FFFFFF"/>
              </a:highlight>
              <a:latin typeface="Roboto"/>
              <a:ea typeface="Roboto"/>
              <a:cs typeface="Roboto"/>
              <a:sym typeface="Roboto"/>
            </a:endParaRPr>
          </a:p>
          <a:p>
            <a:pPr indent="0" lvl="0" marL="0" rtl="0" algn="l">
              <a:spcBef>
                <a:spcPts val="1600"/>
              </a:spcBef>
              <a:spcAft>
                <a:spcPts val="0"/>
              </a:spcAft>
              <a:buNone/>
            </a:pPr>
            <a:r>
              <a:rPr lang="uk">
                <a:solidFill>
                  <a:schemeClr val="dk1"/>
                </a:solidFill>
              </a:rPr>
              <a:t>A virus signature is a continuous sequence of bytes that is common for a certain malware sample. That means it’s contained within the malware or the infected file and not in unaffected files.</a:t>
            </a:r>
            <a:endParaRPr>
              <a:solidFill>
                <a:schemeClr val="dk1"/>
              </a:solidFill>
            </a:endParaRPr>
          </a:p>
          <a:p>
            <a:pPr indent="0" lvl="0" marL="0" rtl="0" algn="l">
              <a:spcBef>
                <a:spcPts val="1600"/>
              </a:spcBef>
              <a:spcAft>
                <a:spcPts val="1600"/>
              </a:spcAft>
              <a:buNone/>
            </a:pPr>
            <a:r>
              <a:rPr lang="uk" sz="1700">
                <a:solidFill>
                  <a:schemeClr val="dk1"/>
                </a:solidFill>
              </a:rPr>
              <a:t>An antivirus database entry is just that: </a:t>
            </a:r>
            <a:r>
              <a:rPr b="1" lang="uk" sz="1700">
                <a:solidFill>
                  <a:schemeClr val="dk1"/>
                </a:solidFill>
              </a:rPr>
              <a:t>one entry</a:t>
            </a:r>
            <a:r>
              <a:rPr lang="uk" sz="1700">
                <a:solidFill>
                  <a:schemeClr val="dk1"/>
                </a:solidFill>
              </a:rPr>
              <a:t>. The technology behind it could be either a classic signature or something super-sophisticated, innovative, and targeting the most advanced malware</a:t>
            </a:r>
            <a:endParaRPr sz="2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uk"/>
              <a:t>A characteristic sequence of bytes</a:t>
            </a:r>
            <a:endParaRPr/>
          </a:p>
          <a:p>
            <a:pPr indent="0" lvl="0" marL="0" rtl="0" algn="l">
              <a:spcBef>
                <a:spcPts val="0"/>
              </a:spcBef>
              <a:spcAft>
                <a:spcPts val="0"/>
              </a:spcAft>
              <a:buNone/>
            </a:pPr>
            <a:r>
              <a:t/>
            </a:r>
            <a:endParaRPr/>
          </a:p>
        </p:txBody>
      </p:sp>
      <p:pic>
        <p:nvPicPr>
          <p:cNvPr id="133" name="Google Shape;133;p26"/>
          <p:cNvPicPr preferRelativeResize="0"/>
          <p:nvPr/>
        </p:nvPicPr>
        <p:blipFill>
          <a:blip r:embed="rId3">
            <a:alphaModFix/>
          </a:blip>
          <a:stretch>
            <a:fillRect/>
          </a:stretch>
        </p:blipFill>
        <p:spPr>
          <a:xfrm>
            <a:off x="1066800" y="1481138"/>
            <a:ext cx="6667500" cy="218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Infectors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600"/>
              <a:t>T</a:t>
            </a:r>
            <a:r>
              <a:rPr lang="uk" sz="2600"/>
              <a:t>hey are difficult to detect — at a glance, an infected file seems clean</a:t>
            </a:r>
            <a:endParaRPr sz="2600"/>
          </a:p>
          <a:p>
            <a:pPr indent="0" lvl="0" marL="0" rtl="0" algn="l">
              <a:spcBef>
                <a:spcPts val="0"/>
              </a:spcBef>
              <a:spcAft>
                <a:spcPts val="0"/>
              </a:spcAft>
              <a:buNone/>
            </a:pPr>
            <a:r>
              <a:rPr lang="uk" sz="2600"/>
              <a:t>Infectors require special treatment: almost all of them need specific detection and disinfection procedures</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Disinfection</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chemeClr val="dk1"/>
                </a:solidFill>
              </a:rPr>
              <a:t>Scan and detect malware</a:t>
            </a:r>
            <a:endParaRPr sz="2000">
              <a:solidFill>
                <a:schemeClr val="dk1"/>
              </a:solidFill>
            </a:endParaRPr>
          </a:p>
          <a:p>
            <a:pPr indent="0" lvl="0" marL="0" rtl="0" algn="l">
              <a:spcBef>
                <a:spcPts val="1600"/>
              </a:spcBef>
              <a:spcAft>
                <a:spcPts val="0"/>
              </a:spcAft>
              <a:buNone/>
            </a:pPr>
            <a:r>
              <a:rPr lang="uk" sz="2000">
                <a:solidFill>
                  <a:schemeClr val="dk1"/>
                </a:solidFill>
              </a:rPr>
              <a:t>Remove the malware</a:t>
            </a:r>
            <a:endParaRPr sz="2000">
              <a:solidFill>
                <a:schemeClr val="dk1"/>
              </a:solidFill>
            </a:endParaRPr>
          </a:p>
          <a:p>
            <a:pPr indent="0" lvl="0" marL="0" rtl="0" algn="l">
              <a:spcBef>
                <a:spcPts val="1600"/>
              </a:spcBef>
              <a:spcAft>
                <a:spcPts val="1600"/>
              </a:spcAft>
              <a:buNone/>
            </a:pPr>
            <a:r>
              <a:rPr lang="uk" sz="2000">
                <a:solidFill>
                  <a:schemeClr val="dk1"/>
                </a:solidFill>
              </a:rPr>
              <a:t>Special utilities do exist for certain types of malware</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profiles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550">
                <a:solidFill>
                  <a:srgbClr val="141414"/>
                </a:solidFill>
                <a:highlight>
                  <a:srgbClr val="FFFFFF"/>
                </a:highlight>
              </a:rPr>
              <a:t>Security profiles help you define an </a:t>
            </a:r>
            <a:r>
              <a:rPr lang="uk" sz="1550">
                <a:solidFill>
                  <a:schemeClr val="dk1"/>
                </a:solidFill>
                <a:latin typeface="Courier New"/>
                <a:ea typeface="Courier New"/>
                <a:cs typeface="Courier New"/>
                <a:sym typeface="Courier New"/>
              </a:rPr>
              <a:t>allow but scan </a:t>
            </a:r>
            <a:r>
              <a:rPr lang="uk" sz="1550">
                <a:solidFill>
                  <a:srgbClr val="141414"/>
                </a:solidFill>
                <a:highlight>
                  <a:srgbClr val="FFFFFF"/>
                </a:highlight>
              </a:rPr>
              <a:t>rule, which </a:t>
            </a:r>
            <a:r>
              <a:rPr b="1" lang="uk" sz="1550">
                <a:solidFill>
                  <a:srgbClr val="141414"/>
                </a:solidFill>
                <a:highlight>
                  <a:srgbClr val="FFFFFF"/>
                </a:highlight>
              </a:rPr>
              <a:t>scans</a:t>
            </a:r>
            <a:r>
              <a:rPr lang="uk" sz="1550">
                <a:solidFill>
                  <a:srgbClr val="141414"/>
                </a:solidFill>
                <a:highlight>
                  <a:srgbClr val="FFFFFF"/>
                </a:highlight>
              </a:rPr>
              <a:t> allowed applications for threats, such as viruses, malware, spyware, and DDOS attacks.</a:t>
            </a:r>
            <a:endParaRPr sz="1550">
              <a:solidFill>
                <a:srgbClr val="141414"/>
              </a:solidFill>
              <a:highlight>
                <a:srgbClr val="FFFFFF"/>
              </a:highlight>
            </a:endParaRPr>
          </a:p>
          <a:p>
            <a:pPr indent="0" lvl="0" marL="0" rtl="0" algn="l">
              <a:spcBef>
                <a:spcPts val="1600"/>
              </a:spcBef>
              <a:spcAft>
                <a:spcPts val="0"/>
              </a:spcAft>
              <a:buNone/>
            </a:pPr>
            <a:r>
              <a:rPr lang="uk" sz="1550">
                <a:solidFill>
                  <a:srgbClr val="141414"/>
                </a:solidFill>
                <a:highlight>
                  <a:srgbClr val="FFFFFF"/>
                </a:highlight>
              </a:rPr>
              <a:t>When </a:t>
            </a:r>
            <a:r>
              <a:rPr b="1" lang="uk" sz="1550">
                <a:solidFill>
                  <a:srgbClr val="141414"/>
                </a:solidFill>
                <a:highlight>
                  <a:srgbClr val="FFFFFF"/>
                </a:highlight>
              </a:rPr>
              <a:t>traffic</a:t>
            </a:r>
            <a:r>
              <a:rPr lang="uk" sz="1550">
                <a:solidFill>
                  <a:srgbClr val="141414"/>
                </a:solidFill>
                <a:highlight>
                  <a:srgbClr val="FFFFFF"/>
                </a:highlight>
              </a:rPr>
              <a:t> matches the allow rule defined in the security policy, the security profile(s) that are attached to the rule are applied for further content inspection rules such as antivirus </a:t>
            </a:r>
            <a:r>
              <a:rPr b="1" lang="uk" sz="1550">
                <a:solidFill>
                  <a:srgbClr val="141414"/>
                </a:solidFill>
                <a:highlight>
                  <a:srgbClr val="FFFFFF"/>
                </a:highlight>
              </a:rPr>
              <a:t>checks and data filtering</a:t>
            </a:r>
            <a:r>
              <a:rPr lang="uk" sz="1550">
                <a:solidFill>
                  <a:srgbClr val="141414"/>
                </a:solidFill>
                <a:highlight>
                  <a:srgbClr val="FFFFFF"/>
                </a:highlight>
              </a:rPr>
              <a:t>.</a:t>
            </a:r>
            <a:endParaRPr sz="1550">
              <a:solidFill>
                <a:srgbClr val="141414"/>
              </a:solidFill>
              <a:highlight>
                <a:srgbClr val="FFFFFF"/>
              </a:highlight>
            </a:endParaRPr>
          </a:p>
          <a:p>
            <a:pPr indent="0" lvl="0" marL="0" rtl="0" algn="l">
              <a:spcBef>
                <a:spcPts val="1600"/>
              </a:spcBef>
              <a:spcAft>
                <a:spcPts val="0"/>
              </a:spcAft>
              <a:buNone/>
            </a:pPr>
            <a:r>
              <a:rPr lang="uk" sz="1550">
                <a:solidFill>
                  <a:srgbClr val="141414"/>
                </a:solidFill>
                <a:highlight>
                  <a:srgbClr val="FFFFFF"/>
                </a:highlight>
              </a:rPr>
              <a:t>The firewall provides default security profiles that you can use out of the box to begin protecting your </a:t>
            </a:r>
            <a:r>
              <a:rPr b="1" lang="uk" sz="1550">
                <a:solidFill>
                  <a:srgbClr val="141414"/>
                </a:solidFill>
                <a:highlight>
                  <a:srgbClr val="FFFFFF"/>
                </a:highlight>
              </a:rPr>
              <a:t>network</a:t>
            </a:r>
            <a:r>
              <a:rPr lang="uk" sz="1550">
                <a:solidFill>
                  <a:srgbClr val="141414"/>
                </a:solidFill>
                <a:highlight>
                  <a:srgbClr val="FFFFFF"/>
                </a:highlight>
              </a:rPr>
              <a:t> from threats. </a:t>
            </a:r>
            <a:endParaRPr sz="1550">
              <a:solidFill>
                <a:srgbClr val="141414"/>
              </a:solidFill>
              <a:highlight>
                <a:srgbClr val="FFFFFF"/>
              </a:highlight>
            </a:endParaRPr>
          </a:p>
          <a:p>
            <a:pPr indent="0" lvl="0" marL="0" rtl="0" algn="l">
              <a:spcBef>
                <a:spcPts val="1600"/>
              </a:spcBef>
              <a:spcAft>
                <a:spcPts val="1600"/>
              </a:spcAft>
              <a:buNone/>
            </a:pPr>
            <a:r>
              <a:rPr lang="uk" sz="1550">
                <a:solidFill>
                  <a:srgbClr val="141414"/>
                </a:solidFill>
                <a:highlight>
                  <a:srgbClr val="FFFFFF"/>
                </a:highlight>
              </a:rPr>
              <a:t>Security profiles </a:t>
            </a:r>
            <a:r>
              <a:rPr lang="uk" sz="1550">
                <a:solidFill>
                  <a:srgbClr val="141414"/>
                </a:solidFill>
                <a:highlight>
                  <a:srgbClr val="FFFFFF"/>
                </a:highlight>
              </a:rPr>
              <a:t>include </a:t>
            </a:r>
            <a:r>
              <a:rPr b="1" lang="uk" sz="1550">
                <a:solidFill>
                  <a:srgbClr val="141414"/>
                </a:solidFill>
                <a:highlight>
                  <a:srgbClr val="FFFFFF"/>
                </a:highlight>
              </a:rPr>
              <a:t>URL Filtering, Antivirus, Anti-Spyware, File Blocking</a:t>
            </a:r>
            <a:r>
              <a:rPr lang="uk" sz="1550">
                <a:solidFill>
                  <a:srgbClr val="141414"/>
                </a:solidFill>
                <a:highlight>
                  <a:srgbClr val="FFFFFF"/>
                </a:highlight>
              </a:rPr>
              <a:t>,</a:t>
            </a:r>
            <a:endParaRPr sz="1550">
              <a:solidFill>
                <a:srgbClr val="141414"/>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742"/>
              </a:lnSpc>
              <a:spcBef>
                <a:spcPts val="0"/>
              </a:spcBef>
              <a:spcAft>
                <a:spcPts val="0"/>
              </a:spcAft>
              <a:buNone/>
            </a:pPr>
            <a:r>
              <a:rPr b="1" lang="uk" sz="2550">
                <a:solidFill>
                  <a:srgbClr val="333333"/>
                </a:solidFill>
              </a:rPr>
              <a:t>Antivirus/Anti-malware</a:t>
            </a:r>
            <a:endParaRPr sz="4300"/>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9725" lvl="0" marL="736600" rtl="0" algn="l">
              <a:lnSpc>
                <a:spcPct val="140000"/>
              </a:lnSpc>
              <a:spcBef>
                <a:spcPts val="0"/>
              </a:spcBef>
              <a:spcAft>
                <a:spcPts val="0"/>
              </a:spcAft>
              <a:buClr>
                <a:srgbClr val="333333"/>
              </a:buClr>
              <a:buSzPts val="1750"/>
              <a:buChar char="●"/>
            </a:pPr>
            <a:r>
              <a:rPr lang="uk" sz="1750">
                <a:solidFill>
                  <a:srgbClr val="333333"/>
                </a:solidFill>
              </a:rPr>
              <a:t>Real-time protection to block infection</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Periodic scans for known and suspected threats</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Automatic updating on a frequent (usually daily) basis</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Renewable subscriptions to obtain updated threat signatures</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Links to virus and threat encyclopedias</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Inoculation of system files</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Permissions-based access to the Internet</a:t>
            </a:r>
            <a:endParaRPr sz="1750">
              <a:solidFill>
                <a:srgbClr val="333333"/>
              </a:solidFill>
            </a:endParaRPr>
          </a:p>
          <a:p>
            <a:pPr indent="-339725" lvl="0" marL="736600" rtl="0" algn="l">
              <a:lnSpc>
                <a:spcPct val="140000"/>
              </a:lnSpc>
              <a:spcBef>
                <a:spcPts val="0"/>
              </a:spcBef>
              <a:spcAft>
                <a:spcPts val="0"/>
              </a:spcAft>
              <a:buClr>
                <a:srgbClr val="333333"/>
              </a:buClr>
              <a:buSzPts val="1750"/>
              <a:buChar char="●"/>
            </a:pPr>
            <a:r>
              <a:rPr lang="uk" sz="1750">
                <a:solidFill>
                  <a:srgbClr val="333333"/>
                </a:solidFill>
              </a:rPr>
              <a:t>Scanning of downloaded files and sent/received emails</a:t>
            </a: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Recovery data/system</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0742"/>
              </a:lnSpc>
              <a:spcBef>
                <a:spcPts val="0"/>
              </a:spcBef>
              <a:spcAft>
                <a:spcPts val="0"/>
              </a:spcAft>
              <a:buClr>
                <a:schemeClr val="dk1"/>
              </a:buClr>
              <a:buSzPts val="1100"/>
              <a:buFont typeface="Arial"/>
              <a:buNone/>
            </a:pPr>
            <a:r>
              <a:rPr b="1" lang="uk" sz="2050">
                <a:solidFill>
                  <a:srgbClr val="333333"/>
                </a:solidFill>
              </a:rPr>
              <a:t>Recovery Console</a:t>
            </a:r>
            <a:endParaRPr b="1" sz="2050">
              <a:solidFill>
                <a:srgbClr val="333333"/>
              </a:solidFill>
            </a:endParaRPr>
          </a:p>
          <a:p>
            <a:pPr indent="0" lvl="0" marL="0" rtl="0" algn="l">
              <a:lnSpc>
                <a:spcPct val="130742"/>
              </a:lnSpc>
              <a:spcBef>
                <a:spcPts val="0"/>
              </a:spcBef>
              <a:spcAft>
                <a:spcPts val="0"/>
              </a:spcAft>
              <a:buClr>
                <a:schemeClr val="dk1"/>
              </a:buClr>
              <a:buSzPts val="1100"/>
              <a:buFont typeface="Arial"/>
              <a:buNone/>
            </a:pPr>
            <a:r>
              <a:rPr b="1" lang="uk" sz="2050">
                <a:solidFill>
                  <a:srgbClr val="333333"/>
                </a:solidFill>
              </a:rPr>
              <a:t>Backup/Restore</a:t>
            </a:r>
            <a:endParaRPr b="1" sz="2050">
              <a:solidFill>
                <a:srgbClr val="333333"/>
              </a:solidFill>
            </a:endParaRPr>
          </a:p>
          <a:p>
            <a:pPr indent="0" lvl="0" marL="0" rtl="0" algn="l">
              <a:lnSpc>
                <a:spcPct val="130742"/>
              </a:lnSpc>
              <a:spcBef>
                <a:spcPts val="0"/>
              </a:spcBef>
              <a:spcAft>
                <a:spcPts val="0"/>
              </a:spcAft>
              <a:buClr>
                <a:schemeClr val="dk1"/>
              </a:buClr>
              <a:buSzPts val="1100"/>
              <a:buFont typeface="Arial"/>
              <a:buNone/>
            </a:pPr>
            <a:r>
              <a:rPr b="1" lang="uk" sz="2050">
                <a:solidFill>
                  <a:srgbClr val="333333"/>
                </a:solidFill>
              </a:rPr>
              <a:t>Backup/Time Machine</a:t>
            </a:r>
            <a:endParaRPr b="1" sz="2050">
              <a:solidFill>
                <a:srgbClr val="333333"/>
              </a:solidFill>
            </a:endParaRPr>
          </a:p>
          <a:p>
            <a:pPr indent="0" lvl="0" marL="0" rtl="0" algn="l">
              <a:spcBef>
                <a:spcPts val="0"/>
              </a:spcBef>
              <a:spcAft>
                <a:spcPts val="1600"/>
              </a:spcAft>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uk" sz="2150">
                <a:solidFill>
                  <a:schemeClr val="dk1"/>
                </a:solidFill>
              </a:rPr>
              <a:t>1. Computer malware: removal and prevention</a:t>
            </a:r>
            <a:endParaRPr sz="2150">
              <a:solidFill>
                <a:schemeClr val="dk1"/>
              </a:solidFill>
            </a:endParaRPr>
          </a:p>
          <a:p>
            <a:pPr indent="0" lvl="0" marL="0" rtl="0" algn="just">
              <a:spcBef>
                <a:spcPts val="0"/>
              </a:spcBef>
              <a:spcAft>
                <a:spcPts val="0"/>
              </a:spcAft>
              <a:buClr>
                <a:schemeClr val="dk1"/>
              </a:buClr>
              <a:buSzPts val="1100"/>
              <a:buFont typeface="Arial"/>
              <a:buNone/>
            </a:pPr>
            <a:r>
              <a:rPr lang="uk" sz="2150">
                <a:solidFill>
                  <a:schemeClr val="dk1"/>
                </a:solidFill>
              </a:rPr>
              <a:t>2. Antivirus software and its settings</a:t>
            </a:r>
            <a:endParaRPr sz="2150">
              <a:solidFill>
                <a:schemeClr val="dk1"/>
              </a:solidFill>
            </a:endParaRPr>
          </a:p>
          <a:p>
            <a:pPr indent="0" lvl="0" marL="0" rtl="0" algn="just">
              <a:spcBef>
                <a:spcPts val="0"/>
              </a:spcBef>
              <a:spcAft>
                <a:spcPts val="0"/>
              </a:spcAft>
              <a:buClr>
                <a:schemeClr val="dk1"/>
              </a:buClr>
              <a:buSzPts val="1100"/>
              <a:buFont typeface="Arial"/>
              <a:buNone/>
            </a:pPr>
            <a:r>
              <a:rPr lang="uk" sz="2150">
                <a:solidFill>
                  <a:schemeClr val="dk1"/>
                </a:solidFill>
              </a:rPr>
              <a:t>3. Virus detection</a:t>
            </a:r>
            <a:endParaRPr sz="2150">
              <a:solidFill>
                <a:schemeClr val="dk1"/>
              </a:solidFill>
            </a:endParaRPr>
          </a:p>
          <a:p>
            <a:pPr indent="0" lvl="0" marL="0" rtl="0" algn="just">
              <a:spcBef>
                <a:spcPts val="0"/>
              </a:spcBef>
              <a:spcAft>
                <a:spcPts val="0"/>
              </a:spcAft>
              <a:buClr>
                <a:schemeClr val="dk1"/>
              </a:buClr>
              <a:buSzPts val="1100"/>
              <a:buFont typeface="Arial"/>
              <a:buNone/>
            </a:pPr>
            <a:r>
              <a:rPr lang="uk" sz="2150">
                <a:solidFill>
                  <a:schemeClr val="dk1"/>
                </a:solidFill>
              </a:rPr>
              <a:t>4. Threat signature</a:t>
            </a:r>
            <a:endParaRPr sz="2150">
              <a:solidFill>
                <a:schemeClr val="dk1"/>
              </a:solidFill>
            </a:endParaRPr>
          </a:p>
          <a:p>
            <a:pPr indent="0" lvl="0" marL="0" rtl="0" algn="just">
              <a:spcBef>
                <a:spcPts val="0"/>
              </a:spcBef>
              <a:spcAft>
                <a:spcPts val="0"/>
              </a:spcAft>
              <a:buClr>
                <a:schemeClr val="dk1"/>
              </a:buClr>
              <a:buSzPts val="1100"/>
              <a:buFont typeface="Arial"/>
              <a:buNone/>
            </a:pPr>
            <a:r>
              <a:rPr lang="uk" sz="2150">
                <a:solidFill>
                  <a:schemeClr val="dk1"/>
                </a:solidFill>
              </a:rPr>
              <a:t>5. Cyber attacks</a:t>
            </a:r>
            <a:endParaRPr sz="2150">
              <a:solidFill>
                <a:schemeClr val="dk1"/>
              </a:solidFill>
            </a:endParaRPr>
          </a:p>
          <a:p>
            <a:pPr indent="0" lvl="0" marL="0" rtl="0" algn="just">
              <a:spcBef>
                <a:spcPts val="0"/>
              </a:spcBef>
              <a:spcAft>
                <a:spcPts val="0"/>
              </a:spcAft>
              <a:buNone/>
            </a:pPr>
            <a:r>
              <a:rPr lang="uk" sz="2150">
                <a:solidFill>
                  <a:schemeClr val="dk1"/>
                </a:solidFill>
              </a:rPr>
              <a:t>6. Protection in databases and operating systems</a:t>
            </a:r>
            <a:endParaRPr sz="3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118450"/>
            <a:ext cx="8520600" cy="572700"/>
          </a:xfrm>
          <a:prstGeom prst="rect">
            <a:avLst/>
          </a:prstGeom>
        </p:spPr>
        <p:txBody>
          <a:bodyPr anchorCtr="0" anchor="t" bIns="91425" lIns="91425" spcFirstLastPara="1" rIns="91425" wrap="square" tIns="91425">
            <a:noAutofit/>
          </a:bodyPr>
          <a:lstStyle/>
          <a:p>
            <a:pPr indent="0" lvl="0" marL="0" rtl="0" algn="l">
              <a:lnSpc>
                <a:spcPct val="130742"/>
              </a:lnSpc>
              <a:spcBef>
                <a:spcPts val="0"/>
              </a:spcBef>
              <a:spcAft>
                <a:spcPts val="0"/>
              </a:spcAft>
              <a:buNone/>
            </a:pPr>
            <a:r>
              <a:rPr b="1" lang="uk" sz="2550">
                <a:solidFill>
                  <a:srgbClr val="333333"/>
                </a:solidFill>
              </a:rPr>
              <a:t>Acceptable Use Policy</a:t>
            </a:r>
            <a:endParaRPr sz="4300"/>
          </a:p>
        </p:txBody>
      </p:sp>
      <p:sp>
        <p:nvSpPr>
          <p:cNvPr id="169" name="Google Shape;169;p32"/>
          <p:cNvSpPr txBox="1"/>
          <p:nvPr>
            <p:ph idx="1" type="body"/>
          </p:nvPr>
        </p:nvSpPr>
        <p:spPr>
          <a:xfrm>
            <a:off x="311700" y="691150"/>
            <a:ext cx="8520600" cy="3877800"/>
          </a:xfrm>
          <a:prstGeom prst="rect">
            <a:avLst/>
          </a:prstGeom>
        </p:spPr>
        <p:txBody>
          <a:bodyPr anchorCtr="0" anchor="t" bIns="91425" lIns="91425" spcFirstLastPara="1" rIns="91425" wrap="square" tIns="91425">
            <a:noAutofit/>
          </a:bodyPr>
          <a:lstStyle/>
          <a:p>
            <a:pPr indent="-307975" lvl="0" marL="736600" rtl="0" algn="l">
              <a:lnSpc>
                <a:spcPct val="140000"/>
              </a:lnSpc>
              <a:spcBef>
                <a:spcPts val="0"/>
              </a:spcBef>
              <a:spcAft>
                <a:spcPts val="0"/>
              </a:spcAft>
              <a:buClr>
                <a:srgbClr val="333333"/>
              </a:buClr>
              <a:buSzPts val="1250"/>
              <a:buChar char="●"/>
            </a:pPr>
            <a:r>
              <a:rPr lang="uk" sz="1250">
                <a:solidFill>
                  <a:srgbClr val="333333"/>
                </a:solidFill>
              </a:rPr>
              <a:t>Keep antivirus, antispyware, and anti-malware programs updated.</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Scan systems for viruses, spyware, and malware.</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Understand major malware types and techniques.</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Scan removable media drives (such as optical discs and USB drives) for viruses and malware.</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Disable autorun (as described later in this chapter).</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Configure scanning programs for scheduled operation.</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Respond to notifications that viruses, spyware, or malware have been detected.</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Quarantine suspect files.</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Report suspect files to the help desk.</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Remove malware.</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Disable antivirus software when needed (such as during software installations) and know when to reenable antivirus software.</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Avoid opening attachments from unknown senders.</a:t>
            </a:r>
            <a:endParaRPr sz="1250">
              <a:solidFill>
                <a:srgbClr val="333333"/>
              </a:solidFill>
            </a:endParaRPr>
          </a:p>
          <a:p>
            <a:pPr indent="-307975" lvl="0" marL="736600" rtl="0" algn="l">
              <a:lnSpc>
                <a:spcPct val="140000"/>
              </a:lnSpc>
              <a:spcBef>
                <a:spcPts val="0"/>
              </a:spcBef>
              <a:spcAft>
                <a:spcPts val="0"/>
              </a:spcAft>
              <a:buClr>
                <a:srgbClr val="333333"/>
              </a:buClr>
              <a:buSzPts val="1250"/>
              <a:buChar char="●"/>
            </a:pPr>
            <a:r>
              <a:rPr lang="uk" sz="1250">
                <a:solidFill>
                  <a:srgbClr val="333333"/>
                </a:solidFill>
              </a:rPr>
              <a:t>Use anti-phishing features in web browsers and email clients.</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742"/>
              </a:lnSpc>
              <a:spcBef>
                <a:spcPts val="0"/>
              </a:spcBef>
              <a:spcAft>
                <a:spcPts val="0"/>
              </a:spcAft>
              <a:buNone/>
            </a:pPr>
            <a:r>
              <a:rPr b="1" lang="uk" sz="2650">
                <a:solidFill>
                  <a:srgbClr val="333333"/>
                </a:solidFill>
              </a:rPr>
              <a:t>Firewalls</a:t>
            </a:r>
            <a:endParaRPr sz="4400"/>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333333"/>
                </a:solidFill>
                <a:highlight>
                  <a:srgbClr val="FFFFFF"/>
                </a:highlight>
                <a:latin typeface="Times New Roman"/>
                <a:ea typeface="Times New Roman"/>
                <a:cs typeface="Times New Roman"/>
                <a:sym typeface="Times New Roman"/>
              </a:rPr>
              <a:t>Protection against unwanted Internet traffic</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uk">
                <a:solidFill>
                  <a:srgbClr val="333333"/>
                </a:solidFill>
                <a:highlight>
                  <a:srgbClr val="FFFFFF"/>
                </a:highlight>
                <a:latin typeface="Times New Roman"/>
                <a:ea typeface="Times New Roman"/>
                <a:cs typeface="Times New Roman"/>
                <a:sym typeface="Times New Roman"/>
              </a:rPr>
              <a:t>Network scanning</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uk">
                <a:solidFill>
                  <a:srgbClr val="333333"/>
                </a:solidFill>
                <a:highlight>
                  <a:srgbClr val="FFFFFF"/>
                </a:highlight>
                <a:latin typeface="Times New Roman"/>
                <a:ea typeface="Times New Roman"/>
                <a:cs typeface="Times New Roman"/>
                <a:sym typeface="Times New Roman"/>
              </a:rPr>
              <a:t>Sandboxing</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uk">
                <a:solidFill>
                  <a:srgbClr val="333333"/>
                </a:solidFill>
                <a:highlight>
                  <a:srgbClr val="FFFFFF"/>
                </a:highlight>
                <a:latin typeface="Times New Roman"/>
                <a:ea typeface="Times New Roman"/>
                <a:cs typeface="Times New Roman"/>
                <a:sym typeface="Times New Roman"/>
              </a:rPr>
              <a:t>Packet filtering (Internet protocol, </a:t>
            </a:r>
            <a:r>
              <a:rPr lang="uk">
                <a:solidFill>
                  <a:srgbClr val="292929"/>
                </a:solidFill>
                <a:highlight>
                  <a:srgbClr val="FFFFFF"/>
                </a:highlight>
                <a:latin typeface="Times New Roman"/>
                <a:ea typeface="Times New Roman"/>
                <a:cs typeface="Times New Roman"/>
                <a:sym typeface="Times New Roman"/>
              </a:rPr>
              <a:t>User Datagram Protocol, Transmission Control Protocol</a:t>
            </a:r>
            <a:r>
              <a:rPr lang="uk">
                <a:solidFill>
                  <a:srgbClr val="333333"/>
                </a:solidFill>
                <a:highlight>
                  <a:srgbClr val="FFFFFF"/>
                </a:highlight>
                <a:latin typeface="Times New Roman"/>
                <a:ea typeface="Times New Roman"/>
                <a:cs typeface="Times New Roman"/>
                <a:sym typeface="Times New Roman"/>
              </a:rPr>
              <a:t>)</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uk">
                <a:solidFill>
                  <a:srgbClr val="333333"/>
                </a:solidFill>
                <a:highlight>
                  <a:srgbClr val="FFFFFF"/>
                </a:highlight>
                <a:latin typeface="Times New Roman"/>
                <a:ea typeface="Times New Roman"/>
                <a:cs typeface="Times New Roman"/>
                <a:sym typeface="Times New Roman"/>
              </a:rPr>
              <a:t>Data traffic control (</a:t>
            </a:r>
            <a:r>
              <a:rPr lang="uk">
                <a:solidFill>
                  <a:srgbClr val="292929"/>
                </a:solidFill>
                <a:highlight>
                  <a:srgbClr val="FFFFFF"/>
                </a:highlight>
                <a:latin typeface="Times New Roman"/>
                <a:ea typeface="Times New Roman"/>
                <a:cs typeface="Times New Roman"/>
                <a:sym typeface="Times New Roman"/>
              </a:rPr>
              <a:t>File Transfer Protocol </a:t>
            </a:r>
            <a:r>
              <a:rPr lang="uk">
                <a:solidFill>
                  <a:srgbClr val="333333"/>
                </a:solidFill>
                <a:highlight>
                  <a:srgbClr val="FFFFFF"/>
                </a:highlight>
                <a:latin typeface="Times New Roman"/>
                <a:ea typeface="Times New Roman"/>
                <a:cs typeface="Times New Roman"/>
                <a:sym typeface="Times New Roman"/>
              </a:rPr>
              <a:t>)</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uk">
                <a:solidFill>
                  <a:srgbClr val="292929"/>
                </a:solidFill>
                <a:highlight>
                  <a:srgbClr val="FFFFFF"/>
                </a:highlight>
                <a:latin typeface="Times New Roman"/>
                <a:ea typeface="Times New Roman"/>
                <a:cs typeface="Times New Roman"/>
                <a:sym typeface="Times New Roman"/>
              </a:rPr>
              <a:t>Recording User Activity (Network Address Translation)</a:t>
            </a:r>
            <a:endParaRPr>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742"/>
              </a:lnSpc>
              <a:spcBef>
                <a:spcPts val="0"/>
              </a:spcBef>
              <a:spcAft>
                <a:spcPts val="0"/>
              </a:spcAft>
              <a:buNone/>
            </a:pPr>
            <a:r>
              <a:rPr b="1" lang="uk" sz="2350">
                <a:solidFill>
                  <a:srgbClr val="333333"/>
                </a:solidFill>
              </a:rPr>
              <a:t>DNS Configuration</a:t>
            </a:r>
            <a:endParaRPr sz="4100"/>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uk" sz="1850">
                <a:solidFill>
                  <a:srgbClr val="333333"/>
                </a:solidFill>
              </a:rPr>
              <a:t>Domain Name Service (DNS)</a:t>
            </a:r>
            <a:r>
              <a:rPr lang="uk" sz="1850">
                <a:solidFill>
                  <a:srgbClr val="333333"/>
                </a:solidFill>
                <a:highlight>
                  <a:srgbClr val="FFFFFF"/>
                </a:highlight>
              </a:rPr>
              <a:t> involves a database containing public IP addresses and their associated domain names.</a:t>
            </a:r>
            <a:endParaRPr sz="1850">
              <a:solidFill>
                <a:srgbClr val="333333"/>
              </a:solidFill>
              <a:highlight>
                <a:srgbClr val="FFFFFF"/>
              </a:highlight>
            </a:endParaRPr>
          </a:p>
          <a:p>
            <a:pPr indent="0" lvl="0" marL="0" rtl="0" algn="l">
              <a:spcBef>
                <a:spcPts val="1600"/>
              </a:spcBef>
              <a:spcAft>
                <a:spcPts val="0"/>
              </a:spcAft>
              <a:buNone/>
            </a:pPr>
            <a:r>
              <a:rPr lang="uk" sz="1850">
                <a:solidFill>
                  <a:srgbClr val="333333"/>
                </a:solidFill>
                <a:highlight>
                  <a:srgbClr val="FFFFFF"/>
                </a:highlight>
              </a:rPr>
              <a:t>The purpose of DNS is to translate domain names used in web page requests into IP addresses.</a:t>
            </a:r>
            <a:endParaRPr sz="1850">
              <a:solidFill>
                <a:srgbClr val="333333"/>
              </a:solidFill>
              <a:highlight>
                <a:srgbClr val="FFFFFF"/>
              </a:highlight>
            </a:endParaRPr>
          </a:p>
          <a:p>
            <a:pPr indent="0" lvl="0" marL="0" rtl="0" algn="l">
              <a:spcBef>
                <a:spcPts val="1600"/>
              </a:spcBef>
              <a:spcAft>
                <a:spcPts val="0"/>
              </a:spcAft>
              <a:buNone/>
            </a:pPr>
            <a:r>
              <a:rPr lang="uk" sz="1850">
                <a:solidFill>
                  <a:srgbClr val="333333"/>
                </a:solidFill>
                <a:highlight>
                  <a:srgbClr val="FFFFFF"/>
                </a:highlight>
              </a:rPr>
              <a:t>Domain name server functions are included in SOHO routers, and in larger networks, a separate domain name server can be used.</a:t>
            </a:r>
            <a:endParaRPr sz="1850">
              <a:solidFill>
                <a:srgbClr val="333333"/>
              </a:solidFill>
              <a:highlight>
                <a:srgbClr val="FFFFFF"/>
              </a:highlight>
            </a:endParaRPr>
          </a:p>
          <a:p>
            <a:pPr indent="0" lvl="0" marL="0" rtl="0" algn="l">
              <a:spcBef>
                <a:spcPts val="1600"/>
              </a:spcBef>
              <a:spcAft>
                <a:spcPts val="1600"/>
              </a:spcAft>
              <a:buNone/>
            </a:pPr>
            <a:r>
              <a:rPr lang="uk" sz="1850">
                <a:solidFill>
                  <a:srgbClr val="333333"/>
                </a:solidFill>
                <a:highlight>
                  <a:srgbClr val="FFFFFF"/>
                </a:highlight>
              </a:rPr>
              <a:t>Domain name servers communicate with other, larger, domain name servers if the requested addresses are not in their databases.</a:t>
            </a:r>
            <a:endParaRPr sz="2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uk" sz="2550"/>
              <a:t>3. Virus detection</a:t>
            </a:r>
            <a:endParaRPr b="1" sz="2550"/>
          </a:p>
          <a:p>
            <a:pPr indent="0" lvl="0" marL="0" rtl="0" algn="l">
              <a:spcBef>
                <a:spcPts val="0"/>
              </a:spcBef>
              <a:spcAft>
                <a:spcPts val="0"/>
              </a:spcAft>
              <a:buNone/>
            </a:pPr>
            <a:r>
              <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b="1" lang="uk" sz="2400">
                <a:solidFill>
                  <a:srgbClr val="555555"/>
                </a:solidFill>
                <a:latin typeface="Times New Roman"/>
                <a:ea typeface="Times New Roman"/>
                <a:cs typeface="Times New Roman"/>
                <a:sym typeface="Times New Roman"/>
              </a:rPr>
              <a:t>Signature-Based Detection </a:t>
            </a:r>
            <a:r>
              <a:rPr lang="uk" sz="2400">
                <a:solidFill>
                  <a:srgbClr val="555555"/>
                </a:solidFill>
                <a:latin typeface="Times New Roman"/>
                <a:ea typeface="Times New Roman"/>
                <a:cs typeface="Times New Roman"/>
                <a:sym typeface="Times New Roman"/>
              </a:rPr>
              <a:t>- detection tool that has its own set of known infection databases, but these always need to stay up to date on the user side to be effective. </a:t>
            </a:r>
            <a:endParaRPr b="1" sz="2400">
              <a:solidFill>
                <a:srgbClr val="555555"/>
              </a:solidFill>
              <a:latin typeface="Times New Roman"/>
              <a:ea typeface="Times New Roman"/>
              <a:cs typeface="Times New Roman"/>
              <a:sym typeface="Times New Roman"/>
            </a:endParaRPr>
          </a:p>
          <a:p>
            <a:pPr indent="0" lvl="0" marL="0" rtl="0" algn="l">
              <a:spcBef>
                <a:spcPts val="1500"/>
              </a:spcBef>
              <a:spcAft>
                <a:spcPts val="0"/>
              </a:spcAft>
              <a:buClr>
                <a:schemeClr val="dk1"/>
              </a:buClr>
              <a:buSzPts val="1100"/>
              <a:buFont typeface="Arial"/>
              <a:buNone/>
            </a:pPr>
            <a:r>
              <a:rPr b="1" lang="uk" sz="2400">
                <a:solidFill>
                  <a:srgbClr val="555555"/>
                </a:solidFill>
                <a:latin typeface="Times New Roman"/>
                <a:ea typeface="Times New Roman"/>
                <a:cs typeface="Times New Roman"/>
                <a:sym typeface="Times New Roman"/>
              </a:rPr>
              <a:t>Behavioral Detection </a:t>
            </a:r>
            <a:r>
              <a:rPr lang="uk" sz="2400">
                <a:solidFill>
                  <a:srgbClr val="555555"/>
                </a:solidFill>
                <a:latin typeface="Times New Roman"/>
                <a:ea typeface="Times New Roman"/>
                <a:cs typeface="Times New Roman"/>
                <a:sym typeface="Times New Roman"/>
              </a:rPr>
              <a:t>is a method that is dynamic in the sense that it continually watches the actions of the installed programs for any odd behaviors. </a:t>
            </a:r>
            <a:endParaRPr b="1" sz="2400">
              <a:solidFill>
                <a:srgbClr val="555555"/>
              </a:solidFill>
              <a:latin typeface="Times New Roman"/>
              <a:ea typeface="Times New Roman"/>
              <a:cs typeface="Times New Roman"/>
              <a:sym typeface="Times New Roman"/>
            </a:endParaRPr>
          </a:p>
          <a:p>
            <a:pPr indent="0" lvl="0" marL="0" rtl="0" algn="l">
              <a:spcBef>
                <a:spcPts val="8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Answer questions:</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700"/>
              </a:spcBef>
              <a:spcAft>
                <a:spcPts val="0"/>
              </a:spcAft>
              <a:buNone/>
            </a:pPr>
            <a:r>
              <a:rPr lang="uk" sz="2400">
                <a:solidFill>
                  <a:srgbClr val="585858"/>
                </a:solidFill>
              </a:rPr>
              <a:t>How to tell if your device has been infected with malware?</a:t>
            </a:r>
            <a:endParaRPr sz="2400">
              <a:solidFill>
                <a:srgbClr val="585858"/>
              </a:solidFill>
            </a:endParaRPr>
          </a:p>
          <a:p>
            <a:pPr indent="0" lvl="0" marL="0" rtl="0" algn="l">
              <a:lnSpc>
                <a:spcPct val="100000"/>
              </a:lnSpc>
              <a:spcBef>
                <a:spcPts val="1700"/>
              </a:spcBef>
              <a:spcAft>
                <a:spcPts val="0"/>
              </a:spcAft>
              <a:buNone/>
            </a:pPr>
            <a:r>
              <a:rPr lang="uk" sz="2400">
                <a:solidFill>
                  <a:srgbClr val="585858"/>
                </a:solidFill>
              </a:rPr>
              <a:t>How to help protect your devices from malware? What actions to avoid?</a:t>
            </a:r>
            <a:endParaRPr sz="2400">
              <a:solidFill>
                <a:srgbClr val="585858"/>
              </a:solidFill>
            </a:endParaRPr>
          </a:p>
          <a:p>
            <a:pPr indent="0" lvl="0" marL="0" rtl="0" algn="l">
              <a:lnSpc>
                <a:spcPct val="100000"/>
              </a:lnSpc>
              <a:spcBef>
                <a:spcPts val="1700"/>
              </a:spcBef>
              <a:spcAft>
                <a:spcPts val="0"/>
              </a:spcAft>
              <a:buClr>
                <a:schemeClr val="dk1"/>
              </a:buClr>
              <a:buSzPts val="1100"/>
              <a:buFont typeface="Arial"/>
              <a:buNone/>
            </a:pPr>
            <a:r>
              <a:t/>
            </a:r>
            <a:endParaRPr sz="2400">
              <a:solidFill>
                <a:srgbClr val="585858"/>
              </a:solidFill>
            </a:endParaRPr>
          </a:p>
          <a:p>
            <a:pPr indent="0" lvl="0" marL="0" rtl="0" algn="l">
              <a:lnSpc>
                <a:spcPct val="100000"/>
              </a:lnSpc>
              <a:spcBef>
                <a:spcPts val="11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uk" sz="2150"/>
              <a:t>4. Threat signature</a:t>
            </a:r>
            <a:endParaRPr b="1"/>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uk" sz="1900">
                <a:solidFill>
                  <a:srgbClr val="333333"/>
                </a:solidFill>
              </a:rPr>
              <a:t>A signature is defined as any detection method that relies on distinctive marks or characteristics being present in an exploits that contain distinctive marks, such as ego strings, fixed offsets, debugging information.</a:t>
            </a:r>
            <a:endParaRPr sz="1900">
              <a:solidFill>
                <a:srgbClr val="333333"/>
              </a:solidFill>
            </a:endParaRPr>
          </a:p>
          <a:p>
            <a:pPr indent="0" lvl="0" marL="0" rtl="0" algn="just">
              <a:spcBef>
                <a:spcPts val="800"/>
              </a:spcBef>
              <a:spcAft>
                <a:spcPts val="0"/>
              </a:spcAft>
              <a:buNone/>
            </a:pPr>
            <a:r>
              <a:rPr lang="uk" sz="1900">
                <a:solidFill>
                  <a:srgbClr val="333333"/>
                </a:solidFill>
              </a:rPr>
              <a:t>This type of detection is typically classified as day after detection</a:t>
            </a:r>
            <a:endParaRPr sz="1900">
              <a:solidFill>
                <a:srgbClr val="333333"/>
              </a:solidFill>
            </a:endParaRPr>
          </a:p>
          <a:p>
            <a:pPr indent="0" lvl="0" marL="0" rtl="0" algn="just">
              <a:spcBef>
                <a:spcPts val="800"/>
              </a:spcBef>
              <a:spcAft>
                <a:spcPts val="0"/>
              </a:spcAft>
              <a:buClr>
                <a:schemeClr val="dk1"/>
              </a:buClr>
              <a:buSzPts val="1100"/>
              <a:buFont typeface="Arial"/>
              <a:buNone/>
            </a:pPr>
            <a:r>
              <a:rPr lang="uk" sz="1900">
                <a:solidFill>
                  <a:srgbClr val="333333"/>
                </a:solidFill>
              </a:rPr>
              <a:t>Anti-Virus companies utilize this type of technology for protecting their customers from virus outbreak</a:t>
            </a:r>
            <a:r>
              <a:rPr lang="uk" sz="1900">
                <a:solidFill>
                  <a:srgbClr val="333333"/>
                </a:solidFill>
              </a:rPr>
              <a:t>s</a:t>
            </a:r>
            <a:endParaRPr sz="1900">
              <a:solidFill>
                <a:srgbClr val="333333"/>
              </a:solidFill>
            </a:endParaRPr>
          </a:p>
          <a:p>
            <a:pPr indent="0" lvl="0" marL="0" rtl="0" algn="l">
              <a:spcBef>
                <a:spcPts val="800"/>
              </a:spcBef>
              <a:spcAft>
                <a:spcPts val="1600"/>
              </a:spcAft>
              <a:buNone/>
            </a:pPr>
            <a:r>
              <a:t/>
            </a:r>
            <a:endParaRPr sz="2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Different types of threat signatures</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1750">
                <a:solidFill>
                  <a:srgbClr val="141414"/>
                </a:solidFill>
              </a:rPr>
              <a:t>For example, there types are designed to detect different types of threats as the firewall scans network traffic: </a:t>
            </a:r>
            <a:endParaRPr sz="1750">
              <a:solidFill>
                <a:srgbClr val="141414"/>
              </a:solidFill>
            </a:endParaRPr>
          </a:p>
          <a:p>
            <a:pPr indent="-339725" lvl="0" marL="647700" rtl="0" algn="l">
              <a:spcBef>
                <a:spcPts val="1700"/>
              </a:spcBef>
              <a:spcAft>
                <a:spcPts val="0"/>
              </a:spcAft>
              <a:buClr>
                <a:srgbClr val="141414"/>
              </a:buClr>
              <a:buSzPts val="1750"/>
              <a:buChar char="●"/>
            </a:pPr>
            <a:r>
              <a:rPr b="1" lang="uk" sz="1750">
                <a:solidFill>
                  <a:srgbClr val="141414"/>
                </a:solidFill>
              </a:rPr>
              <a:t>Antivirus signatures</a:t>
            </a:r>
            <a:r>
              <a:rPr lang="uk" sz="1750">
                <a:solidFill>
                  <a:srgbClr val="141414"/>
                </a:solidFill>
              </a:rPr>
              <a:t>—Detect viruses and malware found in executables and file types.</a:t>
            </a:r>
            <a:endParaRPr sz="1750">
              <a:solidFill>
                <a:srgbClr val="141414"/>
              </a:solidFill>
            </a:endParaRPr>
          </a:p>
          <a:p>
            <a:pPr indent="-339725" lvl="0" marL="647700" rtl="0" algn="l">
              <a:spcBef>
                <a:spcPts val="0"/>
              </a:spcBef>
              <a:spcAft>
                <a:spcPts val="0"/>
              </a:spcAft>
              <a:buClr>
                <a:srgbClr val="141414"/>
              </a:buClr>
              <a:buSzPts val="1750"/>
              <a:buChar char="●"/>
            </a:pPr>
            <a:r>
              <a:rPr b="1" lang="uk" sz="1750">
                <a:solidFill>
                  <a:srgbClr val="141414"/>
                </a:solidFill>
              </a:rPr>
              <a:t>Anti-spyware signatures</a:t>
            </a:r>
            <a:r>
              <a:rPr lang="uk" sz="1750">
                <a:solidFill>
                  <a:srgbClr val="141414"/>
                </a:solidFill>
              </a:rPr>
              <a:t>—Detects command-and-control (C2) activity, where spyware on an infected client is collecting data without the user's consent and/or communicating with a remote attacker. </a:t>
            </a:r>
            <a:endParaRPr sz="1750">
              <a:solidFill>
                <a:srgbClr val="141414"/>
              </a:solidFill>
            </a:endParaRPr>
          </a:p>
          <a:p>
            <a:pPr indent="-339725" lvl="0" marL="647700" rtl="0" algn="l">
              <a:spcBef>
                <a:spcPts val="0"/>
              </a:spcBef>
              <a:spcAft>
                <a:spcPts val="0"/>
              </a:spcAft>
              <a:buClr>
                <a:srgbClr val="141414"/>
              </a:buClr>
              <a:buSzPts val="1750"/>
              <a:buChar char="●"/>
            </a:pPr>
            <a:r>
              <a:rPr b="1" lang="uk" sz="1750">
                <a:solidFill>
                  <a:srgbClr val="141414"/>
                </a:solidFill>
              </a:rPr>
              <a:t>Vulnerability signatures</a:t>
            </a:r>
            <a:r>
              <a:rPr lang="uk" sz="1750">
                <a:solidFill>
                  <a:srgbClr val="141414"/>
                </a:solidFill>
              </a:rPr>
              <a:t>—Detects system flaws that an attacker might otherwise attempt to exploit.</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How to use </a:t>
            </a:r>
            <a:r>
              <a:rPr lang="uk"/>
              <a:t>threat signatures</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1750">
                <a:solidFill>
                  <a:srgbClr val="141414"/>
                </a:solidFill>
              </a:rPr>
              <a:t>A signature's severity indicates the risk of the detected event, and a signature's default action (for example, block or alert) is how you enforce matching traffic.</a:t>
            </a:r>
            <a:endParaRPr sz="1750">
              <a:solidFill>
                <a:srgbClr val="141414"/>
              </a:solidFill>
            </a:endParaRPr>
          </a:p>
          <a:p>
            <a:pPr indent="0" lvl="0" marL="0" rtl="0" algn="l">
              <a:spcBef>
                <a:spcPts val="800"/>
              </a:spcBef>
              <a:spcAft>
                <a:spcPts val="0"/>
              </a:spcAft>
              <a:buNone/>
            </a:pPr>
            <a:r>
              <a:rPr lang="uk" sz="1750">
                <a:solidFill>
                  <a:srgbClr val="141414"/>
                </a:solidFill>
              </a:rPr>
              <a:t>You must set up Antivirus, Anti-Spyware and Vulnerability protection to tell the firewall what action to take when it detects a threat, and you can easily use the default security profiles to start blocking threats.</a:t>
            </a:r>
            <a:endParaRPr sz="1750">
              <a:solidFill>
                <a:srgbClr val="141414"/>
              </a:solidFill>
            </a:endParaRPr>
          </a:p>
          <a:p>
            <a:pPr indent="0" lvl="0" marL="0" rtl="0" algn="l">
              <a:spcBef>
                <a:spcPts val="800"/>
              </a:spcBef>
              <a:spcAft>
                <a:spcPts val="0"/>
              </a:spcAft>
              <a:buClr>
                <a:schemeClr val="dk1"/>
              </a:buClr>
              <a:buSzPts val="1100"/>
              <a:buFont typeface="Arial"/>
              <a:buNone/>
            </a:pPr>
            <a:r>
              <a:rPr lang="uk" sz="1750">
                <a:solidFill>
                  <a:srgbClr val="141414"/>
                </a:solidFill>
              </a:rPr>
              <a:t>For each signature type, category, and even specific signatures you can continue to modify or create new profiles to more granularly enforce potential threats.</a:t>
            </a:r>
            <a:endParaRPr sz="1750">
              <a:solidFill>
                <a:srgbClr val="141414"/>
              </a:solidFill>
            </a:endParaRPr>
          </a:p>
          <a:p>
            <a:pPr indent="0" lvl="0" marL="0" rtl="0" algn="l">
              <a:spcBef>
                <a:spcPts val="800"/>
              </a:spcBef>
              <a:spcAft>
                <a:spcPts val="1600"/>
              </a:spcAft>
              <a:buNone/>
            </a:pPr>
            <a:r>
              <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Examples:</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uk" sz="1550">
                <a:solidFill>
                  <a:srgbClr val="141414"/>
                </a:solidFill>
                <a:highlight>
                  <a:srgbClr val="F4F4F2"/>
                </a:highlight>
              </a:rPr>
              <a:t>Downloader</a:t>
            </a:r>
            <a:r>
              <a:rPr lang="uk" sz="1550">
                <a:solidFill>
                  <a:srgbClr val="141414"/>
                </a:solidFill>
                <a:highlight>
                  <a:srgbClr val="F4F4F2"/>
                </a:highlight>
              </a:rPr>
              <a:t> (Also known as droppers, stagers, or loaders) Detects programs that use an internet connection to connect to a remote server to download and execute malware on the compromised system. The most common use case is for a downloader to be deployed as the culmination of </a:t>
            </a:r>
            <a:r>
              <a:rPr i="1" lang="uk" sz="1550">
                <a:solidFill>
                  <a:srgbClr val="141414"/>
                </a:solidFill>
              </a:rPr>
              <a:t>stage one</a:t>
            </a:r>
            <a:r>
              <a:rPr lang="uk" sz="1550">
                <a:solidFill>
                  <a:srgbClr val="141414"/>
                </a:solidFill>
                <a:highlight>
                  <a:srgbClr val="F4F4F2"/>
                </a:highlight>
              </a:rPr>
              <a:t> of a cyber attack, where the downloader’s fetched payload execution is considered </a:t>
            </a:r>
            <a:r>
              <a:rPr i="1" lang="uk" sz="1550">
                <a:solidFill>
                  <a:srgbClr val="141414"/>
                </a:solidFill>
              </a:rPr>
              <a:t>second stage</a:t>
            </a:r>
            <a:r>
              <a:rPr lang="uk" sz="1550">
                <a:solidFill>
                  <a:srgbClr val="141414"/>
                </a:solidFill>
                <a:highlight>
                  <a:srgbClr val="F4F4F2"/>
                </a:highlight>
              </a:rPr>
              <a:t>. Shell scripts (Bash, PowerShell, etc.), trojans, and malicious lure documents (also known as maldocs) such as PDFs and Word files are common downloader types.</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Examples:</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550">
                <a:solidFill>
                  <a:srgbClr val="141414"/>
                </a:solidFill>
                <a:highlight>
                  <a:srgbClr val="FFFFFF"/>
                </a:highlight>
              </a:rPr>
              <a:t>Keylogger</a:t>
            </a:r>
            <a:r>
              <a:rPr lang="uk" sz="1550">
                <a:solidFill>
                  <a:srgbClr val="141414"/>
                </a:solidFill>
                <a:highlight>
                  <a:srgbClr val="FFFFFF"/>
                </a:highlight>
              </a:rPr>
              <a:t> </a:t>
            </a:r>
            <a:r>
              <a:rPr lang="uk" sz="1550">
                <a:solidFill>
                  <a:srgbClr val="141414"/>
                </a:solidFill>
              </a:rPr>
              <a:t>- detects programs that allow attackers to secretly track user activity, by logging keystrokes and capturing screenshots.</a:t>
            </a:r>
            <a:endParaRPr sz="1550">
              <a:solidFill>
                <a:srgbClr val="141414"/>
              </a:solidFill>
            </a:endParaRPr>
          </a:p>
          <a:p>
            <a:pPr indent="0" lvl="0" marL="0" rtl="0" algn="l">
              <a:spcBef>
                <a:spcPts val="1600"/>
              </a:spcBef>
              <a:spcAft>
                <a:spcPts val="0"/>
              </a:spcAft>
              <a:buClr>
                <a:schemeClr val="dk1"/>
              </a:buClr>
              <a:buSzPts val="1100"/>
              <a:buFont typeface="Arial"/>
              <a:buNone/>
            </a:pPr>
            <a:r>
              <a:rPr lang="uk" sz="1550">
                <a:solidFill>
                  <a:srgbClr val="141414"/>
                </a:solidFill>
              </a:rPr>
              <a:t>Keyloggers use various C2 methods to periodically sends logs and reports to a predefined e-mail address or a C2 server. Through keylogger surveillance, an attacker could retrieve credentials that would enable network access.</a:t>
            </a:r>
            <a:endParaRPr sz="1550">
              <a:solidFill>
                <a:srgbClr val="141414"/>
              </a:solidFill>
            </a:endParaRPr>
          </a:p>
          <a:p>
            <a:pPr indent="0" lvl="0" marL="0" rtl="0" algn="l">
              <a:spcBef>
                <a:spcPts val="800"/>
              </a:spcBef>
              <a:spcAft>
                <a:spcPts val="1600"/>
              </a:spcAft>
              <a:buNone/>
            </a:pPr>
            <a:r>
              <a:rPr b="1" lang="uk" sz="1550">
                <a:solidFill>
                  <a:srgbClr val="141414"/>
                </a:solidFill>
                <a:highlight>
                  <a:srgbClr val="FFFFFF"/>
                </a:highlight>
              </a:rPr>
              <a:t>Phishing-kit</a:t>
            </a:r>
            <a:r>
              <a:rPr lang="uk" sz="1550">
                <a:solidFill>
                  <a:srgbClr val="141414"/>
                </a:solidFill>
                <a:highlight>
                  <a:srgbClr val="FFFFFF"/>
                </a:highlight>
              </a:rPr>
              <a:t> - detects when a user attempts to connect to a phishing kit landing page (likely after receiving an email with a link to the malicious site). A phishing website tricks users into submitting credentials that an attacker can steal to gain access to the network.</a:t>
            </a:r>
            <a:endParaRPr sz="2050">
              <a:solidFill>
                <a:srgbClr val="141414"/>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65125" lvl="0" marL="457200" rtl="0" algn="just">
              <a:lnSpc>
                <a:spcPct val="115000"/>
              </a:lnSpc>
              <a:spcBef>
                <a:spcPts val="0"/>
              </a:spcBef>
              <a:spcAft>
                <a:spcPts val="0"/>
              </a:spcAft>
              <a:buSzPts val="2150"/>
              <a:buAutoNum type="arabicPeriod"/>
            </a:pPr>
            <a:r>
              <a:rPr b="1" lang="uk" sz="2150"/>
              <a:t>Computer malware: removal and prevention</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1D1D1B"/>
                </a:solidFill>
                <a:highlight>
                  <a:srgbClr val="FFFFFF"/>
                </a:highlight>
              </a:rPr>
              <a:t>Families of malware include </a:t>
            </a:r>
            <a:r>
              <a:rPr b="1" lang="uk">
                <a:solidFill>
                  <a:srgbClr val="1D1D1B"/>
                </a:solidFill>
                <a:highlight>
                  <a:srgbClr val="FFFFFF"/>
                </a:highlight>
              </a:rPr>
              <a:t>cryptominers, viruses, ransomware, worms and spyware</a:t>
            </a:r>
            <a:r>
              <a:rPr lang="uk">
                <a:solidFill>
                  <a:srgbClr val="1D1D1B"/>
                </a:solidFill>
                <a:highlight>
                  <a:srgbClr val="FFFFFF"/>
                </a:highlight>
              </a:rPr>
              <a:t>. Its common objectives are information or </a:t>
            </a:r>
            <a:r>
              <a:rPr b="1" lang="uk">
                <a:solidFill>
                  <a:srgbClr val="1D1D1B"/>
                </a:solidFill>
                <a:highlight>
                  <a:srgbClr val="FFFFFF"/>
                </a:highlight>
              </a:rPr>
              <a:t>identity theft, espionage and service disruption</a:t>
            </a:r>
            <a:endParaRPr b="1">
              <a:solidFill>
                <a:srgbClr val="1D1D1B"/>
              </a:solidFill>
              <a:highlight>
                <a:srgbClr val="FFFFFF"/>
              </a:highlight>
            </a:endParaRPr>
          </a:p>
          <a:p>
            <a:pPr indent="0" lvl="0" marL="0" rtl="0" algn="l">
              <a:spcBef>
                <a:spcPts val="1200"/>
              </a:spcBef>
              <a:spcAft>
                <a:spcPts val="0"/>
              </a:spcAft>
              <a:buNone/>
            </a:pPr>
            <a:r>
              <a:rPr b="1" lang="uk">
                <a:solidFill>
                  <a:srgbClr val="1D1D1B"/>
                </a:solidFill>
                <a:highlight>
                  <a:srgbClr val="FFFFFF"/>
                </a:highlight>
              </a:rPr>
              <a:t>Web and e-mail protocols </a:t>
            </a:r>
            <a:r>
              <a:rPr lang="uk">
                <a:solidFill>
                  <a:srgbClr val="1D1D1B"/>
                </a:solidFill>
                <a:highlight>
                  <a:srgbClr val="FFFFFF"/>
                </a:highlight>
              </a:rPr>
              <a:t>lately were the most common initial attack vectors used to spread malware. However, using brute force techniques or exploiting system vulnerabilities, certain malware families were able to spread even further inside a network.</a:t>
            </a:r>
            <a:endParaRPr>
              <a:solidFill>
                <a:srgbClr val="1D1D1B"/>
              </a:solidFill>
              <a:highlight>
                <a:srgbClr val="FFFFFF"/>
              </a:highlight>
            </a:endParaRPr>
          </a:p>
          <a:p>
            <a:pPr indent="0" lvl="0" marL="0" rtl="0" algn="l">
              <a:spcBef>
                <a:spcPts val="1200"/>
              </a:spcBef>
              <a:spcAft>
                <a:spcPts val="1200"/>
              </a:spcAft>
              <a:buNone/>
            </a:pPr>
            <a:r>
              <a:t/>
            </a:r>
            <a:endParaRPr>
              <a:solidFill>
                <a:srgbClr val="1D1D1B"/>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Snort rules</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3800"/>
              </a:spcBef>
              <a:spcAft>
                <a:spcPts val="0"/>
              </a:spcAft>
              <a:buNone/>
            </a:pPr>
            <a:r>
              <a:rPr lang="uk" sz="2000"/>
              <a:t>Rules are a different methodology for performing detection, which bring the advantage of 0-day detection.</a:t>
            </a:r>
            <a:endParaRPr sz="2000"/>
          </a:p>
          <a:p>
            <a:pPr indent="0" lvl="0" marL="0" rtl="0" algn="just">
              <a:spcBef>
                <a:spcPts val="3800"/>
              </a:spcBef>
              <a:spcAft>
                <a:spcPts val="0"/>
              </a:spcAft>
              <a:buClr>
                <a:schemeClr val="dk1"/>
              </a:buClr>
              <a:buSzPts val="1100"/>
              <a:buFont typeface="Arial"/>
              <a:buNone/>
            </a:pPr>
            <a:r>
              <a:rPr lang="uk" sz="2000"/>
              <a:t>Unlike signatures, rules are based on detecting the actual vulnerability, not an exploit or a unique piece of data. Developing a rule requires an acute understanding of how the vulnerability actually works.</a:t>
            </a:r>
            <a:endParaRPr sz="2000"/>
          </a:p>
          <a:p>
            <a:pPr indent="0" lvl="0" marL="0" rtl="0" algn="l">
              <a:spcBef>
                <a:spcPts val="80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7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3000">
                <a:solidFill>
                  <a:srgbClr val="141519"/>
                </a:solidFill>
              </a:rPr>
              <a:t>YARA rules</a:t>
            </a:r>
            <a:endParaRPr sz="3000">
              <a:solidFill>
                <a:srgbClr val="141519"/>
              </a:solidFill>
            </a:endParaRPr>
          </a:p>
          <a:p>
            <a:pPr indent="0" lvl="0" marL="0" rtl="0" algn="l">
              <a:spcBef>
                <a:spcPts val="3000"/>
              </a:spcBef>
              <a:spcAft>
                <a:spcPts val="0"/>
              </a:spcAft>
              <a:buNone/>
            </a:pPr>
            <a:r>
              <a:t/>
            </a:r>
            <a:endParaRPr/>
          </a:p>
        </p:txBody>
      </p:sp>
      <p:sp>
        <p:nvSpPr>
          <p:cNvPr id="235" name="Google Shape;235;p43"/>
          <p:cNvSpPr txBox="1"/>
          <p:nvPr>
            <p:ph idx="1" type="body"/>
          </p:nvPr>
        </p:nvSpPr>
        <p:spPr>
          <a:xfrm>
            <a:off x="311700" y="783775"/>
            <a:ext cx="8520600" cy="37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700">
                <a:solidFill>
                  <a:srgbClr val="000000"/>
                </a:solidFill>
              </a:rPr>
              <a:t>YARA rules are a way of identifying malware (or other files) by creating rules that look for certain characteristics. </a:t>
            </a:r>
            <a:endParaRPr sz="1700">
              <a:solidFill>
                <a:srgbClr val="000000"/>
              </a:solidFill>
            </a:endParaRPr>
          </a:p>
          <a:p>
            <a:pPr indent="0" lvl="0" marL="0" rtl="0" algn="l">
              <a:spcBef>
                <a:spcPts val="1600"/>
              </a:spcBef>
              <a:spcAft>
                <a:spcPts val="0"/>
              </a:spcAft>
              <a:buNone/>
            </a:pPr>
            <a:r>
              <a:rPr lang="uk" sz="1700">
                <a:solidFill>
                  <a:srgbClr val="000000"/>
                </a:solidFill>
              </a:rPr>
              <a:t>It was developed with the idea to describe patterns that identify particular strains or entire families of malware.</a:t>
            </a:r>
            <a:endParaRPr sz="1700">
              <a:solidFill>
                <a:srgbClr val="000000"/>
              </a:solidFill>
            </a:endParaRPr>
          </a:p>
          <a:p>
            <a:pPr indent="0" lvl="0" marL="0" rtl="0" algn="l">
              <a:spcBef>
                <a:spcPts val="1600"/>
              </a:spcBef>
              <a:spcAft>
                <a:spcPts val="0"/>
              </a:spcAft>
              <a:buNone/>
            </a:pPr>
            <a:r>
              <a:rPr lang="uk" sz="1650">
                <a:solidFill>
                  <a:srgbClr val="000000"/>
                </a:solidFill>
                <a:highlight>
                  <a:srgbClr val="FAFAFA"/>
                </a:highlight>
              </a:rPr>
              <a:t>YARA is a tool aimed at helping malware researchers to identify and classify malware samples. With YARA you can create descriptions of malware families based on textual or binary patterns. Each description, a.k.a rule, consists of a set of strings and a boolean expression which determine its logic.</a:t>
            </a:r>
            <a:endParaRPr sz="1650">
              <a:solidFill>
                <a:srgbClr val="000000"/>
              </a:solidFill>
              <a:highlight>
                <a:srgbClr val="FAFAFA"/>
              </a:highlight>
            </a:endParaRPr>
          </a:p>
          <a:p>
            <a:pPr indent="0" lvl="0" marL="0" rtl="0" algn="l">
              <a:spcBef>
                <a:spcPts val="1600"/>
              </a:spcBef>
              <a:spcAft>
                <a:spcPts val="1600"/>
              </a:spcAft>
              <a:buNone/>
            </a:pPr>
            <a:r>
              <a:rPr lang="uk" sz="1750">
                <a:solidFill>
                  <a:schemeClr val="dk1"/>
                </a:solidFill>
                <a:highlight>
                  <a:srgbClr val="FFFFFF"/>
                </a:highlight>
              </a:rPr>
              <a:t>The tool allows you to conduct signature-based detection of malware, something similar to what antivirus solutions can do for you.</a:t>
            </a:r>
            <a:endParaRPr sz="2050">
              <a:solidFill>
                <a:srgbClr val="000000"/>
              </a:solidFill>
              <a:highlight>
                <a:srgbClr val="FAFAFA"/>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13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 of YARA rule</a:t>
            </a:r>
            <a:endParaRPr/>
          </a:p>
        </p:txBody>
      </p:sp>
      <p:pic>
        <p:nvPicPr>
          <p:cNvPr id="241" name="Google Shape;241;p44"/>
          <p:cNvPicPr preferRelativeResize="0"/>
          <p:nvPr/>
        </p:nvPicPr>
        <p:blipFill>
          <a:blip r:embed="rId3">
            <a:alphaModFix/>
          </a:blip>
          <a:stretch>
            <a:fillRect/>
          </a:stretch>
        </p:blipFill>
        <p:spPr>
          <a:xfrm>
            <a:off x="1489163" y="895800"/>
            <a:ext cx="6165664"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14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YARA rules</a:t>
            </a:r>
            <a:endParaRPr/>
          </a:p>
        </p:txBody>
      </p:sp>
      <p:sp>
        <p:nvSpPr>
          <p:cNvPr id="247" name="Google Shape;247;p45"/>
          <p:cNvSpPr txBox="1"/>
          <p:nvPr>
            <p:ph idx="1" type="body"/>
          </p:nvPr>
        </p:nvSpPr>
        <p:spPr>
          <a:xfrm>
            <a:off x="311700" y="770700"/>
            <a:ext cx="8520600" cy="3798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41519"/>
              </a:buClr>
              <a:buSzPts val="1600"/>
              <a:buChar char="●"/>
            </a:pPr>
            <a:r>
              <a:rPr lang="uk" sz="1600">
                <a:solidFill>
                  <a:srgbClr val="141519"/>
                </a:solidFill>
              </a:rPr>
              <a:t>The </a:t>
            </a:r>
            <a:r>
              <a:rPr i="1" lang="uk" sz="1600">
                <a:solidFill>
                  <a:srgbClr val="141519"/>
                </a:solidFill>
              </a:rPr>
              <a:t>condition</a:t>
            </a:r>
            <a:r>
              <a:rPr lang="uk" sz="1600">
                <a:solidFill>
                  <a:srgbClr val="141519"/>
                </a:solidFill>
              </a:rPr>
              <a:t> section is the only one that is required. This section specifies when the rule result is </a:t>
            </a:r>
            <a:r>
              <a:rPr i="1" lang="uk" sz="1600">
                <a:solidFill>
                  <a:srgbClr val="141519"/>
                </a:solidFill>
              </a:rPr>
              <a:t>true</a:t>
            </a:r>
            <a:r>
              <a:rPr lang="uk" sz="1600">
                <a:solidFill>
                  <a:srgbClr val="141519"/>
                </a:solidFill>
              </a:rPr>
              <a:t> for the object (file) that is under investigation.</a:t>
            </a:r>
            <a:endParaRPr sz="1600">
              <a:solidFill>
                <a:srgbClr val="141519"/>
              </a:solidFill>
            </a:endParaRPr>
          </a:p>
          <a:p>
            <a:pPr indent="-330200" lvl="0" marL="457200" rtl="0" algn="l">
              <a:lnSpc>
                <a:spcPct val="115000"/>
              </a:lnSpc>
              <a:spcBef>
                <a:spcPts val="0"/>
              </a:spcBef>
              <a:spcAft>
                <a:spcPts val="0"/>
              </a:spcAft>
              <a:buClr>
                <a:srgbClr val="141519"/>
              </a:buClr>
              <a:buSzPts val="1600"/>
              <a:buChar char="●"/>
            </a:pPr>
            <a:r>
              <a:rPr lang="uk" sz="1600">
                <a:solidFill>
                  <a:srgbClr val="141519"/>
                </a:solidFill>
              </a:rPr>
              <a:t>The strings sections is where you can define the strings that will be looked for in the file.</a:t>
            </a:r>
            <a:endParaRPr sz="1600">
              <a:solidFill>
                <a:srgbClr val="141519"/>
              </a:solidFill>
            </a:endParaRPr>
          </a:p>
          <a:p>
            <a:pPr indent="0" lvl="0" marL="0" rtl="0" algn="l">
              <a:lnSpc>
                <a:spcPct val="115000"/>
              </a:lnSpc>
              <a:spcBef>
                <a:spcPts val="100"/>
              </a:spcBef>
              <a:spcAft>
                <a:spcPts val="0"/>
              </a:spcAft>
              <a:buClr>
                <a:schemeClr val="dk1"/>
              </a:buClr>
              <a:buSzPts val="1100"/>
              <a:buFont typeface="Arial"/>
              <a:buNone/>
            </a:pPr>
            <a:r>
              <a:rPr lang="uk" sz="1500">
                <a:solidFill>
                  <a:srgbClr val="141519"/>
                </a:solidFill>
              </a:rPr>
              <a:t>Example:</a:t>
            </a:r>
            <a:endParaRPr sz="1500">
              <a:solidFill>
                <a:srgbClr val="141519"/>
              </a:solidFill>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rule vendor</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strings:</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$text_string1 = “Vendor name” wide</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$text_string2 = “Alias name” wide</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condition:</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0"/>
              </a:spcAft>
              <a:buClr>
                <a:schemeClr val="dk1"/>
              </a:buClr>
              <a:buSzPts val="1100"/>
              <a:buFont typeface="Arial"/>
              <a:buNone/>
            </a:pPr>
            <a:r>
              <a:rPr lang="uk" sz="1400">
                <a:solidFill>
                  <a:srgbClr val="141519"/>
                </a:solidFill>
                <a:latin typeface="Courier New"/>
                <a:ea typeface="Courier New"/>
                <a:cs typeface="Courier New"/>
                <a:sym typeface="Courier New"/>
              </a:rPr>
              <a:t>$text_string1 or $text_string2</a:t>
            </a:r>
            <a:endParaRPr sz="1400">
              <a:solidFill>
                <a:srgbClr val="141519"/>
              </a:solidFill>
              <a:latin typeface="Courier New"/>
              <a:ea typeface="Courier New"/>
              <a:cs typeface="Courier New"/>
              <a:sym typeface="Courier New"/>
            </a:endParaRPr>
          </a:p>
          <a:p>
            <a:pPr indent="0" lvl="0" marL="457200" rtl="0" algn="l">
              <a:lnSpc>
                <a:spcPct val="115000"/>
              </a:lnSpc>
              <a:spcBef>
                <a:spcPts val="100"/>
              </a:spcBef>
              <a:spcAft>
                <a:spcPts val="100"/>
              </a:spcAft>
              <a:buNone/>
            </a:pPr>
            <a:r>
              <a:rPr lang="uk" sz="1400">
                <a:solidFill>
                  <a:srgbClr val="141519"/>
                </a:solidFill>
                <a:latin typeface="Courier New"/>
                <a:ea typeface="Courier New"/>
                <a:cs typeface="Courier New"/>
                <a:sym typeface="Courier New"/>
              </a:rPr>
              <a:t>}</a:t>
            </a:r>
            <a:r>
              <a:rPr lang="uk" sz="1600">
                <a:solidFill>
                  <a:srgbClr val="141519"/>
                </a:solidFill>
              </a:rPr>
              <a:t> </a:t>
            </a:r>
            <a:endParaRPr sz="1600">
              <a:solidFill>
                <a:srgbClr val="14151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idx="1" type="body"/>
          </p:nvPr>
        </p:nvSpPr>
        <p:spPr>
          <a:xfrm>
            <a:off x="311700" y="235125"/>
            <a:ext cx="8520600" cy="4333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lang="uk" sz="2500">
                <a:solidFill>
                  <a:srgbClr val="141519"/>
                </a:solidFill>
              </a:rPr>
              <a:t>There are several types of strings you can look for:</a:t>
            </a:r>
            <a:endParaRPr sz="2500">
              <a:solidFill>
                <a:srgbClr val="141519"/>
              </a:solidFill>
            </a:endParaRPr>
          </a:p>
          <a:p>
            <a:pPr indent="-381000" lvl="0" marL="457200" rtl="0" algn="l">
              <a:spcBef>
                <a:spcPts val="1100"/>
              </a:spcBef>
              <a:spcAft>
                <a:spcPts val="0"/>
              </a:spcAft>
              <a:buClr>
                <a:srgbClr val="141519"/>
              </a:buClr>
              <a:buSzPts val="2400"/>
              <a:buChar char="●"/>
            </a:pPr>
            <a:r>
              <a:rPr lang="uk" sz="2400">
                <a:solidFill>
                  <a:srgbClr val="141519"/>
                </a:solidFill>
              </a:rPr>
              <a:t>Hexadecimal, in combination with wild-cards, jumps, and alternatives.</a:t>
            </a:r>
            <a:endParaRPr sz="2400">
              <a:solidFill>
                <a:srgbClr val="141519"/>
              </a:solidFill>
            </a:endParaRPr>
          </a:p>
          <a:p>
            <a:pPr indent="-381000" lvl="0" marL="457200" rtl="0" algn="l">
              <a:spcBef>
                <a:spcPts val="0"/>
              </a:spcBef>
              <a:spcAft>
                <a:spcPts val="0"/>
              </a:spcAft>
              <a:buClr>
                <a:srgbClr val="141519"/>
              </a:buClr>
              <a:buSzPts val="2400"/>
              <a:buChar char="●"/>
            </a:pPr>
            <a:r>
              <a:rPr lang="uk" sz="2400">
                <a:solidFill>
                  <a:srgbClr val="141519"/>
                </a:solidFill>
              </a:rPr>
              <a:t>Text strings, with modifiers: nocase, fullword, wide, and ascii.</a:t>
            </a:r>
            <a:endParaRPr sz="2400">
              <a:solidFill>
                <a:srgbClr val="141519"/>
              </a:solidFill>
            </a:endParaRPr>
          </a:p>
          <a:p>
            <a:pPr indent="-381000" lvl="0" marL="457200" rtl="0" algn="l">
              <a:spcBef>
                <a:spcPts val="0"/>
              </a:spcBef>
              <a:spcAft>
                <a:spcPts val="0"/>
              </a:spcAft>
              <a:buClr>
                <a:srgbClr val="141519"/>
              </a:buClr>
              <a:buSzPts val="2400"/>
              <a:buChar char="●"/>
            </a:pPr>
            <a:r>
              <a:rPr lang="uk" sz="2400">
                <a:solidFill>
                  <a:srgbClr val="141519"/>
                </a:solidFill>
              </a:rPr>
              <a:t>Regular expressions, with the same modifiers as text strings.</a:t>
            </a:r>
            <a:endParaRPr sz="3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400"/>
              </a:spcAft>
              <a:buNone/>
            </a:pPr>
            <a:r>
              <a:rPr b="1" lang="uk" sz="1700"/>
              <a:t>Signature-Based Protection Is Not Enough</a:t>
            </a:r>
            <a:endParaRPr/>
          </a:p>
        </p:txBody>
      </p:sp>
      <p:sp>
        <p:nvSpPr>
          <p:cNvPr id="258" name="Google Shape;25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850">
                <a:solidFill>
                  <a:schemeClr val="dk1"/>
                </a:solidFill>
                <a:highlight>
                  <a:srgbClr val="FFFFFF"/>
                </a:highlight>
              </a:rPr>
              <a:t>Attackers have developed countermeasures that they can use to bypass this method</a:t>
            </a:r>
            <a:endParaRPr sz="1850">
              <a:solidFill>
                <a:schemeClr val="dk1"/>
              </a:solidFill>
              <a:highlight>
                <a:srgbClr val="FFFFFF"/>
              </a:highlight>
            </a:endParaRPr>
          </a:p>
          <a:p>
            <a:pPr indent="0" lvl="0" marL="0" rtl="0" algn="l">
              <a:spcBef>
                <a:spcPts val="1600"/>
              </a:spcBef>
              <a:spcAft>
                <a:spcPts val="0"/>
              </a:spcAft>
              <a:buNone/>
            </a:pPr>
            <a:r>
              <a:rPr lang="uk" sz="1850">
                <a:solidFill>
                  <a:schemeClr val="dk1"/>
                </a:solidFill>
                <a:highlight>
                  <a:srgbClr val="FFFFFF"/>
                </a:highlight>
              </a:rPr>
              <a:t>With the use of various crypting services, packers and polymorphism, they can easily generate malware that’s different enough so that it no longer matches existing signatures</a:t>
            </a:r>
            <a:endParaRPr sz="1850">
              <a:solidFill>
                <a:schemeClr val="dk1"/>
              </a:solidFill>
              <a:highlight>
                <a:srgbClr val="FFFFFF"/>
              </a:highlight>
            </a:endParaRPr>
          </a:p>
          <a:p>
            <a:pPr indent="0" lvl="0" marL="0" rtl="0" algn="l">
              <a:spcBef>
                <a:spcPts val="1600"/>
              </a:spcBef>
              <a:spcAft>
                <a:spcPts val="1600"/>
              </a:spcAft>
              <a:buNone/>
            </a:pPr>
            <a:r>
              <a:rPr lang="uk" sz="1850">
                <a:solidFill>
                  <a:schemeClr val="dk1"/>
                </a:solidFill>
                <a:highlight>
                  <a:srgbClr val="FFFFFF"/>
                </a:highlight>
              </a:rPr>
              <a:t>It then takes some time before the new flavor is picked up and a signature is shared</a:t>
            </a:r>
            <a:endParaRPr sz="2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uk" sz="2150"/>
              <a:t>5. Cyber attacks</a:t>
            </a:r>
            <a:endParaRPr/>
          </a:p>
        </p:txBody>
      </p:sp>
      <p:sp>
        <p:nvSpPr>
          <p:cNvPr id="264" name="Google Shape;2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a:t>Cyber-space has no borders: </a:t>
            </a:r>
            <a:r>
              <a:rPr lang="uk"/>
              <a:t>There is much discussion in the media about who is behind this or that attack. Cyber attackers operate across borders and attackers can easily operate across continents. </a:t>
            </a:r>
            <a:endParaRPr/>
          </a:p>
          <a:p>
            <a:pPr indent="0" lvl="0" marL="0" rtl="0" algn="l">
              <a:spcBef>
                <a:spcPts val="1200"/>
              </a:spcBef>
              <a:spcAft>
                <a:spcPts val="0"/>
              </a:spcAft>
              <a:buNone/>
            </a:pPr>
            <a:r>
              <a:rPr b="1" lang="uk"/>
              <a:t>Common attack methods: </a:t>
            </a:r>
            <a:r>
              <a:rPr lang="uk"/>
              <a:t>The attacks use a combination of two attack methods. 1) An innocent looking spear-phishing email, which to the victim seems like a genuine and harmless email. 2) A software vulnerability which is used to take control of the victim’s machine. Some investment is necessary to obtain information on latest vulnerabilities</a:t>
            </a:r>
            <a:endParaRPr/>
          </a:p>
          <a:p>
            <a:pPr indent="0" lvl="0" marL="0" rtl="0" algn="l">
              <a:spcBef>
                <a:spcPts val="12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uk" sz="2150"/>
              <a:t>Cyber attacks</a:t>
            </a:r>
            <a:endParaRPr/>
          </a:p>
        </p:txBody>
      </p:sp>
      <p:sp>
        <p:nvSpPr>
          <p:cNvPr id="270" name="Google Shape;27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a:t>Failing security measures: </a:t>
            </a:r>
            <a:r>
              <a:rPr lang="uk"/>
              <a:t>Many organisations have phishing filters and antivirus products. However, these measures do not seem to be always working when attacks are performed over a long period of time.</a:t>
            </a:r>
            <a:endParaRPr/>
          </a:p>
          <a:p>
            <a:pPr indent="0" lvl="0" marL="0" rtl="0" algn="l">
              <a:spcBef>
                <a:spcPts val="1200"/>
              </a:spcBef>
              <a:spcAft>
                <a:spcPts val="0"/>
              </a:spcAft>
              <a:buNone/>
            </a:pPr>
            <a:r>
              <a:rPr b="1" lang="uk"/>
              <a:t>In cyber-space, prevention is key:</a:t>
            </a:r>
            <a:r>
              <a:rPr lang="uk"/>
              <a:t> If targets are unprotected, their weaknesses are going to be exploited by adversaries, regardless of their origin and motives. </a:t>
            </a:r>
            <a:endParaRPr/>
          </a:p>
          <a:p>
            <a:pPr indent="0" lvl="0" marL="0" rtl="0" algn="l">
              <a:spcBef>
                <a:spcPts val="1200"/>
              </a:spcBef>
              <a:spcAft>
                <a:spcPts val="0"/>
              </a:spcAft>
              <a:buNone/>
            </a:pPr>
            <a:r>
              <a:rPr b="1" lang="uk"/>
              <a:t>Software vulnerabilities: </a:t>
            </a:r>
            <a:r>
              <a:rPr lang="uk"/>
              <a:t>There are trade-offs between software features and software security. The more features and interoperability features software has, the more difficult it is to ensure that the software is free of vulnerabilities.</a:t>
            </a:r>
            <a:endParaRPr/>
          </a:p>
          <a:p>
            <a:pPr indent="0" lvl="0" marL="0" rtl="0" algn="l">
              <a:spcBef>
                <a:spcPts val="12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Phases of cyber attack</a:t>
            </a:r>
            <a:endParaRPr/>
          </a:p>
        </p:txBody>
      </p:sp>
      <p:pic>
        <p:nvPicPr>
          <p:cNvPr id="276" name="Google Shape;276;p50"/>
          <p:cNvPicPr preferRelativeResize="0"/>
          <p:nvPr/>
        </p:nvPicPr>
        <p:blipFill>
          <a:blip r:embed="rId3">
            <a:alphaModFix/>
          </a:blip>
          <a:stretch>
            <a:fillRect/>
          </a:stretch>
        </p:blipFill>
        <p:spPr>
          <a:xfrm>
            <a:off x="152400" y="1993100"/>
            <a:ext cx="8839198" cy="12708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uk" sz="1900"/>
              <a:t>Cyber kill chain</a:t>
            </a:r>
            <a:endParaRPr/>
          </a:p>
        </p:txBody>
      </p:sp>
      <p:sp>
        <p:nvSpPr>
          <p:cNvPr id="282" name="Google Shape;28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1550">
                <a:solidFill>
                  <a:schemeClr val="dk1"/>
                </a:solidFill>
              </a:rPr>
              <a:t> The </a:t>
            </a:r>
            <a:r>
              <a:rPr b="1" lang="uk" sz="1550">
                <a:solidFill>
                  <a:schemeClr val="dk1"/>
                </a:solidFill>
              </a:rPr>
              <a:t>cyber kill chain</a:t>
            </a:r>
            <a:r>
              <a:rPr lang="uk" sz="1550">
                <a:solidFill>
                  <a:schemeClr val="dk1"/>
                </a:solidFill>
              </a:rPr>
              <a:t> is a series of steps that trace stages of a cyberattack from the early reconnaissance stages to the exfiltration of data. </a:t>
            </a:r>
            <a:endParaRPr sz="1550">
              <a:solidFill>
                <a:schemeClr val="dk1"/>
              </a:solidFill>
            </a:endParaRPr>
          </a:p>
          <a:p>
            <a:pPr indent="0" lvl="0" marL="0" rtl="0" algn="l">
              <a:spcBef>
                <a:spcPts val="1200"/>
              </a:spcBef>
              <a:spcAft>
                <a:spcPts val="0"/>
              </a:spcAft>
              <a:buClr>
                <a:schemeClr val="dk1"/>
              </a:buClr>
              <a:buSzPts val="1100"/>
              <a:buFont typeface="Arial"/>
              <a:buNone/>
            </a:pPr>
            <a:r>
              <a:rPr lang="uk" sz="1550">
                <a:solidFill>
                  <a:schemeClr val="dk1"/>
                </a:solidFill>
              </a:rPr>
              <a:t>A comprehensive understanding of cyber-attacks and the Cyber kill chain (CKC) requires awareness of the vulnerability lifecycle including development of vulnerabilities into exploits.</a:t>
            </a:r>
            <a:endParaRPr sz="1550">
              <a:solidFill>
                <a:schemeClr val="dk1"/>
              </a:solidFill>
            </a:endParaRPr>
          </a:p>
          <a:p>
            <a:pPr indent="0" lvl="0" marL="0" rtl="0" algn="l">
              <a:spcBef>
                <a:spcPts val="900"/>
              </a:spcBef>
              <a:spcAft>
                <a:spcPts val="0"/>
              </a:spcAft>
              <a:buClr>
                <a:schemeClr val="dk1"/>
              </a:buClr>
              <a:buSzPts val="1100"/>
              <a:buFont typeface="Arial"/>
              <a:buNone/>
            </a:pPr>
            <a:r>
              <a:rPr lang="uk" sz="1550">
                <a:solidFill>
                  <a:schemeClr val="dk1"/>
                </a:solidFill>
              </a:rPr>
              <a:t>The CKC also provides aspects of threat intelligence by assigning some attacker behaviours to specific events and uses model descriptions to comprehend those behaviours.</a:t>
            </a:r>
            <a:endParaRPr sz="1550">
              <a:solidFill>
                <a:schemeClr val="dk1"/>
              </a:solidFill>
            </a:endParaRPr>
          </a:p>
          <a:p>
            <a:pPr indent="0" lvl="0" marL="0" rtl="0" algn="l">
              <a:spcBef>
                <a:spcPts val="900"/>
              </a:spcBef>
              <a:spcAft>
                <a:spcPts val="0"/>
              </a:spcAft>
              <a:buNone/>
            </a:pPr>
            <a:r>
              <a:rPr lang="uk" sz="1550">
                <a:solidFill>
                  <a:srgbClr val="1D1D1B"/>
                </a:solidFill>
              </a:rPr>
              <a:t>By modelling threats, the CKC helps determine severity of the attack and explains how they are enacted.</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Types of malware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9725" lvl="0" marL="939800" rtl="0" algn="l">
              <a:spcBef>
                <a:spcPts val="0"/>
              </a:spcBef>
              <a:spcAft>
                <a:spcPts val="0"/>
              </a:spcAft>
              <a:buClr>
                <a:srgbClr val="2C3656"/>
              </a:buClr>
              <a:buSzPts val="1750"/>
              <a:buChar char="●"/>
            </a:pPr>
            <a:r>
              <a:rPr b="1" lang="uk" sz="1750">
                <a:solidFill>
                  <a:srgbClr val="2C3656"/>
                </a:solidFill>
              </a:rPr>
              <a:t>Ransomware:</a:t>
            </a:r>
            <a:r>
              <a:rPr lang="uk" sz="1750">
                <a:solidFill>
                  <a:srgbClr val="2C3656"/>
                </a:solidFill>
              </a:rPr>
              <a:t> Locks your computer and demands payment to unlock</a:t>
            </a:r>
            <a:endParaRPr sz="1750">
              <a:solidFill>
                <a:srgbClr val="2C3656"/>
              </a:solidFill>
            </a:endParaRPr>
          </a:p>
          <a:p>
            <a:pPr indent="-339725" lvl="0" marL="939800" rtl="0" algn="l">
              <a:spcBef>
                <a:spcPts val="0"/>
              </a:spcBef>
              <a:spcAft>
                <a:spcPts val="0"/>
              </a:spcAft>
              <a:buClr>
                <a:srgbClr val="2C3656"/>
              </a:buClr>
              <a:buSzPts val="1750"/>
              <a:buChar char="●"/>
            </a:pPr>
            <a:r>
              <a:rPr b="1" lang="uk" sz="1750">
                <a:solidFill>
                  <a:srgbClr val="2C3656"/>
                </a:solidFill>
              </a:rPr>
              <a:t>Spyware:</a:t>
            </a:r>
            <a:r>
              <a:rPr lang="uk" sz="1750">
                <a:solidFill>
                  <a:srgbClr val="2C3656"/>
                </a:solidFill>
              </a:rPr>
              <a:t> Hides on your computer and discretely gathers information</a:t>
            </a:r>
            <a:endParaRPr sz="1750">
              <a:solidFill>
                <a:srgbClr val="2C3656"/>
              </a:solidFill>
            </a:endParaRPr>
          </a:p>
          <a:p>
            <a:pPr indent="-339725" lvl="0" marL="939800" rtl="0" algn="l">
              <a:spcBef>
                <a:spcPts val="0"/>
              </a:spcBef>
              <a:spcAft>
                <a:spcPts val="0"/>
              </a:spcAft>
              <a:buClr>
                <a:srgbClr val="2C3656"/>
              </a:buClr>
              <a:buSzPts val="1750"/>
              <a:buChar char="●"/>
            </a:pPr>
            <a:r>
              <a:rPr b="1" lang="uk" sz="1750">
                <a:solidFill>
                  <a:srgbClr val="2C3656"/>
                </a:solidFill>
              </a:rPr>
              <a:t>Adware: </a:t>
            </a:r>
            <a:r>
              <a:rPr lang="uk" sz="1750">
                <a:solidFill>
                  <a:srgbClr val="2C3656"/>
                </a:solidFill>
              </a:rPr>
              <a:t>Inserts ads and pop-ups onto your computer and web browsers</a:t>
            </a:r>
            <a:endParaRPr sz="1750">
              <a:solidFill>
                <a:srgbClr val="2C3656"/>
              </a:solidFill>
            </a:endParaRPr>
          </a:p>
          <a:p>
            <a:pPr indent="-339725" lvl="0" marL="939800" rtl="0" algn="l">
              <a:spcBef>
                <a:spcPts val="0"/>
              </a:spcBef>
              <a:spcAft>
                <a:spcPts val="0"/>
              </a:spcAft>
              <a:buClr>
                <a:srgbClr val="2C3656"/>
              </a:buClr>
              <a:buSzPts val="1750"/>
              <a:buChar char="●"/>
            </a:pPr>
            <a:r>
              <a:rPr b="1" lang="uk" sz="1750">
                <a:solidFill>
                  <a:srgbClr val="2C3656"/>
                </a:solidFill>
              </a:rPr>
              <a:t>Trojan:</a:t>
            </a:r>
            <a:r>
              <a:rPr lang="uk" sz="1750">
                <a:solidFill>
                  <a:srgbClr val="2C3656"/>
                </a:solidFill>
              </a:rPr>
              <a:t> Pretends to be another program to trick your operating system into installing it</a:t>
            </a:r>
            <a:endParaRPr sz="1750">
              <a:solidFill>
                <a:srgbClr val="2C3656"/>
              </a:solidFill>
            </a:endParaRPr>
          </a:p>
          <a:p>
            <a:pPr indent="-339725" lvl="0" marL="939800" rtl="0" algn="l">
              <a:spcBef>
                <a:spcPts val="0"/>
              </a:spcBef>
              <a:spcAft>
                <a:spcPts val="0"/>
              </a:spcAft>
              <a:buClr>
                <a:srgbClr val="2C3656"/>
              </a:buClr>
              <a:buSzPts val="1750"/>
              <a:buChar char="●"/>
            </a:pPr>
            <a:r>
              <a:rPr b="1" lang="uk" sz="1750">
                <a:solidFill>
                  <a:srgbClr val="2C3656"/>
                </a:solidFill>
              </a:rPr>
              <a:t>Keylogger: </a:t>
            </a:r>
            <a:r>
              <a:rPr lang="uk" sz="1750">
                <a:solidFill>
                  <a:srgbClr val="2C3656"/>
                </a:solidFill>
              </a:rPr>
              <a:t>Records and transmits everything you type onto your computer</a:t>
            </a:r>
            <a:endParaRPr sz="1750">
              <a:solidFill>
                <a:srgbClr val="2C3656"/>
              </a:solidFill>
            </a:endParaRPr>
          </a:p>
          <a:p>
            <a:pPr indent="-339725" lvl="0" marL="939800" rtl="0" algn="l">
              <a:spcBef>
                <a:spcPts val="0"/>
              </a:spcBef>
              <a:spcAft>
                <a:spcPts val="0"/>
              </a:spcAft>
              <a:buClr>
                <a:srgbClr val="2C3656"/>
              </a:buClr>
              <a:buSzPts val="1750"/>
              <a:buChar char="●"/>
            </a:pPr>
            <a:r>
              <a:rPr b="1" lang="uk" sz="1750">
                <a:solidFill>
                  <a:srgbClr val="2C3656"/>
                </a:solidFill>
              </a:rPr>
              <a:t>Rootkit: </a:t>
            </a:r>
            <a:r>
              <a:rPr lang="uk" sz="1750">
                <a:solidFill>
                  <a:srgbClr val="2C3656"/>
                </a:solidFill>
              </a:rPr>
              <a:t>Gives unauthorized users access to your computer and file system</a:t>
            </a:r>
            <a:endParaRPr sz="1750">
              <a:solidFill>
                <a:srgbClr val="2C3656"/>
              </a:solidFill>
            </a:endParaRPr>
          </a:p>
          <a:p>
            <a:pPr indent="-339725" lvl="0" marL="939800" rtl="0" algn="l">
              <a:spcBef>
                <a:spcPts val="0"/>
              </a:spcBef>
              <a:spcAft>
                <a:spcPts val="0"/>
              </a:spcAft>
              <a:buClr>
                <a:srgbClr val="2C3656"/>
              </a:buClr>
              <a:buSzPts val="1750"/>
              <a:buChar char="●"/>
            </a:pPr>
            <a:r>
              <a:rPr b="1" lang="uk" sz="1750">
                <a:solidFill>
                  <a:srgbClr val="2C3656"/>
                </a:solidFill>
              </a:rPr>
              <a:t>Worm:</a:t>
            </a:r>
            <a:r>
              <a:rPr lang="uk" sz="1750">
                <a:solidFill>
                  <a:srgbClr val="2C3656"/>
                </a:solidFill>
              </a:rPr>
              <a:t> Self-replicating program that infects and overwhelms a network or computer</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uk" sz="1900"/>
              <a:t>Cyber kill chain</a:t>
            </a:r>
            <a:endParaRPr/>
          </a:p>
          <a:p>
            <a:pPr indent="0" lvl="0" marL="0" rtl="0" algn="l">
              <a:spcBef>
                <a:spcPts val="1200"/>
              </a:spcBef>
              <a:spcAft>
                <a:spcPts val="0"/>
              </a:spcAft>
              <a:buNone/>
            </a:pPr>
            <a:r>
              <a:t/>
            </a:r>
            <a:endParaRPr/>
          </a:p>
        </p:txBody>
      </p:sp>
      <p:sp>
        <p:nvSpPr>
          <p:cNvPr id="288" name="Google Shape;28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Reconnaissance</a:t>
            </a:r>
            <a:endParaRPr/>
          </a:p>
          <a:p>
            <a:pPr indent="0" lvl="0" marL="0" rtl="0" algn="l">
              <a:spcBef>
                <a:spcPts val="0"/>
              </a:spcBef>
              <a:spcAft>
                <a:spcPts val="0"/>
              </a:spcAft>
              <a:buNone/>
            </a:pPr>
            <a:r>
              <a:rPr lang="uk"/>
              <a:t>Weaponization</a:t>
            </a:r>
            <a:endParaRPr/>
          </a:p>
          <a:p>
            <a:pPr indent="0" lvl="0" marL="0" rtl="0" algn="l">
              <a:spcBef>
                <a:spcPts val="0"/>
              </a:spcBef>
              <a:spcAft>
                <a:spcPts val="0"/>
              </a:spcAft>
              <a:buClr>
                <a:schemeClr val="dk1"/>
              </a:buClr>
              <a:buSzPts val="1100"/>
              <a:buFont typeface="Arial"/>
              <a:buNone/>
            </a:pPr>
            <a:r>
              <a:rPr lang="uk"/>
              <a:t>Delivery</a:t>
            </a:r>
            <a:endParaRPr/>
          </a:p>
          <a:p>
            <a:pPr indent="0" lvl="0" marL="0" rtl="0" algn="l">
              <a:spcBef>
                <a:spcPts val="0"/>
              </a:spcBef>
              <a:spcAft>
                <a:spcPts val="0"/>
              </a:spcAft>
              <a:buNone/>
            </a:pPr>
            <a:r>
              <a:rPr lang="uk"/>
              <a:t>Exploitation</a:t>
            </a:r>
            <a:endParaRPr/>
          </a:p>
          <a:p>
            <a:pPr indent="0" lvl="0" marL="0" rtl="0" algn="l">
              <a:spcBef>
                <a:spcPts val="0"/>
              </a:spcBef>
              <a:spcAft>
                <a:spcPts val="0"/>
              </a:spcAft>
              <a:buNone/>
            </a:pPr>
            <a:r>
              <a:rPr lang="uk"/>
              <a:t>Installation</a:t>
            </a:r>
            <a:endParaRPr/>
          </a:p>
          <a:p>
            <a:pPr indent="0" lvl="0" marL="0" rtl="0" algn="l">
              <a:spcBef>
                <a:spcPts val="0"/>
              </a:spcBef>
              <a:spcAft>
                <a:spcPts val="0"/>
              </a:spcAft>
              <a:buNone/>
            </a:pPr>
            <a:r>
              <a:rPr lang="uk"/>
              <a:t>Command and control</a:t>
            </a:r>
            <a:endParaRPr/>
          </a:p>
          <a:p>
            <a:pPr indent="0" lvl="0" marL="0" rtl="0" algn="l">
              <a:spcBef>
                <a:spcPts val="0"/>
              </a:spcBef>
              <a:spcAft>
                <a:spcPts val="0"/>
              </a:spcAft>
              <a:buNone/>
            </a:pPr>
            <a:r>
              <a:rPr lang="uk"/>
              <a:t>Actions on objectives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311700" y="10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Trends</a:t>
            </a:r>
            <a:endParaRPr/>
          </a:p>
        </p:txBody>
      </p:sp>
      <p:sp>
        <p:nvSpPr>
          <p:cNvPr id="294" name="Google Shape;294;p53"/>
          <p:cNvSpPr txBox="1"/>
          <p:nvPr>
            <p:ph idx="1" type="body"/>
          </p:nvPr>
        </p:nvSpPr>
        <p:spPr>
          <a:xfrm>
            <a:off x="311700" y="604475"/>
            <a:ext cx="8520600" cy="396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uk" sz="1500">
                <a:solidFill>
                  <a:schemeClr val="dk1"/>
                </a:solidFill>
                <a:highlight>
                  <a:srgbClr val="FFFFFF"/>
                </a:highlight>
              </a:rPr>
              <a:t>Malware-as-a-service (MaaS)</a:t>
            </a:r>
            <a:r>
              <a:rPr lang="uk" sz="1500">
                <a:solidFill>
                  <a:schemeClr val="dk1"/>
                </a:solidFill>
                <a:highlight>
                  <a:srgbClr val="FFFFFF"/>
                </a:highlight>
              </a:rPr>
              <a:t> refers to a specific malware sold in underground forums which provides customers (cyber criminals) with the tools and infrastructure needed for targeted attacks. </a:t>
            </a:r>
            <a:endParaRPr sz="1500">
              <a:solidFill>
                <a:schemeClr val="dk1"/>
              </a:solidFill>
              <a:highlight>
                <a:srgbClr val="FFFFFF"/>
              </a:highlight>
            </a:endParaRPr>
          </a:p>
          <a:p>
            <a:pPr indent="0" lvl="0" marL="0" rtl="0" algn="l">
              <a:spcBef>
                <a:spcPts val="1200"/>
              </a:spcBef>
              <a:spcAft>
                <a:spcPts val="0"/>
              </a:spcAft>
              <a:buNone/>
            </a:pPr>
            <a:r>
              <a:rPr b="1" lang="uk" sz="1500">
                <a:solidFill>
                  <a:schemeClr val="dk1"/>
                </a:solidFill>
                <a:highlight>
                  <a:srgbClr val="FFFFFF"/>
                </a:highlight>
              </a:rPr>
              <a:t>Fileless malware</a:t>
            </a:r>
            <a:r>
              <a:rPr lang="uk" sz="1500">
                <a:solidFill>
                  <a:schemeClr val="dk1"/>
                </a:solidFill>
                <a:highlight>
                  <a:srgbClr val="FFFFFF"/>
                </a:highlight>
              </a:rPr>
              <a:t> does not contain an executable file and can evade common security filters and whitelisting techniques. Instead of an executable file, this type of malware requires the attacker to inject malicious code into already installed and trusted software, either remotely or by actively downloading document files containing malicious macros</a:t>
            </a:r>
            <a:endParaRPr sz="1500">
              <a:solidFill>
                <a:schemeClr val="dk1"/>
              </a:solidFill>
              <a:highlight>
                <a:srgbClr val="FFFFFF"/>
              </a:highlight>
            </a:endParaRPr>
          </a:p>
          <a:p>
            <a:pPr indent="0" lvl="0" marL="0" rtl="0" algn="l">
              <a:spcBef>
                <a:spcPts val="1200"/>
              </a:spcBef>
              <a:spcAft>
                <a:spcPts val="0"/>
              </a:spcAft>
              <a:buNone/>
            </a:pPr>
            <a:r>
              <a:rPr lang="uk" sz="1500">
                <a:solidFill>
                  <a:schemeClr val="dk1"/>
                </a:solidFill>
                <a:highlight>
                  <a:srgbClr val="FFFFFF"/>
                </a:highlight>
              </a:rPr>
              <a:t>More malware going</a:t>
            </a:r>
            <a:r>
              <a:rPr b="1" lang="uk" sz="1500">
                <a:solidFill>
                  <a:schemeClr val="dk1"/>
                </a:solidFill>
                <a:highlight>
                  <a:srgbClr val="FFFFFF"/>
                </a:highlight>
              </a:rPr>
              <a:t> fully mobile</a:t>
            </a:r>
            <a:r>
              <a:rPr lang="uk" sz="1500">
                <a:solidFill>
                  <a:schemeClr val="dk1"/>
                </a:solidFill>
                <a:highlight>
                  <a:srgbClr val="FFFFFF"/>
                </a:highlight>
              </a:rPr>
              <a:t>; fraudulent apps, SIMJacking and operating systems exploits make these devices the weakest link and therefore, extremely vulnerable to attacks</a:t>
            </a:r>
            <a:endParaRPr sz="1500">
              <a:solidFill>
                <a:schemeClr val="dk1"/>
              </a:solidFill>
              <a:highlight>
                <a:srgbClr val="FFFFFF"/>
              </a:highlight>
            </a:endParaRPr>
          </a:p>
          <a:p>
            <a:pPr indent="0" lvl="0" marL="0" rtl="0" algn="l">
              <a:spcBef>
                <a:spcPts val="1200"/>
              </a:spcBef>
              <a:spcAft>
                <a:spcPts val="1200"/>
              </a:spcAft>
              <a:buNone/>
            </a:pPr>
            <a:r>
              <a:rPr lang="uk" sz="1500">
                <a:solidFill>
                  <a:schemeClr val="dk1"/>
                </a:solidFill>
                <a:highlight>
                  <a:srgbClr val="FFFFFF"/>
                </a:highlight>
              </a:rPr>
              <a:t>Attackers are using </a:t>
            </a:r>
            <a:r>
              <a:rPr b="1" lang="uk" sz="1500">
                <a:solidFill>
                  <a:schemeClr val="dk1"/>
                </a:solidFill>
                <a:highlight>
                  <a:srgbClr val="FFFFFF"/>
                </a:highlight>
              </a:rPr>
              <a:t>new file types</a:t>
            </a:r>
            <a:r>
              <a:rPr lang="uk" sz="1500">
                <a:solidFill>
                  <a:schemeClr val="dk1"/>
                </a:solidFill>
                <a:highlight>
                  <a:srgbClr val="FFFFFF"/>
                </a:highlight>
              </a:rPr>
              <a:t> such as disc image files (ISO and IMG) for spreading malware. DOC, PDF, ZIP and XLS files are still the most commonly used attachment type for spreading malware but other types are getting popular.</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Attack vectors</a:t>
            </a:r>
            <a:endParaRPr/>
          </a:p>
        </p:txBody>
      </p:sp>
      <p:sp>
        <p:nvSpPr>
          <p:cNvPr id="300" name="Google Shape;3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Malicious actors will explore the potential of </a:t>
            </a:r>
            <a:r>
              <a:rPr b="1" lang="uk"/>
              <a:t>digital platforms </a:t>
            </a:r>
            <a:r>
              <a:rPr lang="uk"/>
              <a:t>to support targeted attacks (e.g. social media, gaming, messaging, streaming, etc.).</a:t>
            </a:r>
            <a:endParaRPr/>
          </a:p>
          <a:p>
            <a:pPr indent="0" lvl="0" marL="0" rtl="0" algn="l">
              <a:spcBef>
                <a:spcPts val="1600"/>
              </a:spcBef>
              <a:spcAft>
                <a:spcPts val="0"/>
              </a:spcAft>
              <a:buNone/>
            </a:pPr>
            <a:r>
              <a:rPr lang="uk"/>
              <a:t>With more automation and less human intervention, </a:t>
            </a:r>
            <a:r>
              <a:rPr b="1" lang="uk"/>
              <a:t>business processes</a:t>
            </a:r>
            <a:r>
              <a:rPr lang="uk"/>
              <a:t> can be maliciously altered to generate profit for an attacker. </a:t>
            </a:r>
            <a:endParaRPr/>
          </a:p>
          <a:p>
            <a:pPr indent="0" lvl="0" marL="0" rtl="0" algn="l">
              <a:spcBef>
                <a:spcPts val="1600"/>
              </a:spcBef>
              <a:spcAft>
                <a:spcPts val="1600"/>
              </a:spcAft>
              <a:buNone/>
            </a:pPr>
            <a:r>
              <a:rPr lang="uk"/>
              <a:t>E-mail is no longer the prime and only tool and top attack vector for phishing. Malicious actors are now using other platforms to communicate and attract victims to open compromised web pages. A new trend is emerging with the use of </a:t>
            </a:r>
            <a:r>
              <a:rPr b="1" lang="uk"/>
              <a:t>SMS, WhatsApp, SnapChat and social media messengers</a:t>
            </a:r>
            <a:r>
              <a:rPr lang="uk"/>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Most targeted sectors</a:t>
            </a:r>
            <a:endParaRPr/>
          </a:p>
        </p:txBody>
      </p:sp>
      <p:sp>
        <p:nvSpPr>
          <p:cNvPr id="306" name="Google Shape;30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Services such as e-mail, social and collaborative platforms and cloud providers were under attack during 2019. </a:t>
            </a:r>
            <a:endParaRPr/>
          </a:p>
          <a:p>
            <a:pPr indent="0" lvl="0" marL="0" rtl="0" algn="l">
              <a:spcBef>
                <a:spcPts val="1600"/>
              </a:spcBef>
              <a:spcAft>
                <a:spcPts val="0"/>
              </a:spcAft>
              <a:buNone/>
            </a:pPr>
            <a:r>
              <a:rPr lang="uk"/>
              <a:t>The financial returns from ransoms paid makes the public sector one of the most attractive targets for ransomware attacks.</a:t>
            </a:r>
            <a:endParaRPr/>
          </a:p>
          <a:p>
            <a:pPr indent="0" lvl="0" marL="0" rtl="0" algn="l">
              <a:spcBef>
                <a:spcPts val="1600"/>
              </a:spcBef>
              <a:spcAft>
                <a:spcPts val="0"/>
              </a:spcAft>
              <a:buClr>
                <a:schemeClr val="dk1"/>
              </a:buClr>
              <a:buSzPts val="1100"/>
              <a:buFont typeface="Arial"/>
              <a:buNone/>
            </a:pPr>
            <a:r>
              <a:rPr lang="uk"/>
              <a:t>Financial and Healthcare</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Most desired assets by cyber criminals</a:t>
            </a:r>
            <a:endParaRPr/>
          </a:p>
        </p:txBody>
      </p:sp>
      <p:sp>
        <p:nvSpPr>
          <p:cNvPr id="312" name="Google Shape;31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Industrial property and trade secrets</a:t>
            </a:r>
            <a:endParaRPr/>
          </a:p>
          <a:p>
            <a:pPr indent="0" lvl="0" marL="0" rtl="0" algn="l">
              <a:spcBef>
                <a:spcPts val="1600"/>
              </a:spcBef>
              <a:spcAft>
                <a:spcPts val="0"/>
              </a:spcAft>
              <a:buClr>
                <a:schemeClr val="dk1"/>
              </a:buClr>
              <a:buSzPts val="1100"/>
              <a:buFont typeface="Arial"/>
              <a:buNone/>
            </a:pPr>
            <a:r>
              <a:rPr lang="uk"/>
              <a:t>State/military classified information</a:t>
            </a:r>
            <a:endParaRPr/>
          </a:p>
          <a:p>
            <a:pPr indent="0" lvl="0" marL="0" rtl="0" algn="l">
              <a:spcBef>
                <a:spcPts val="1600"/>
              </a:spcBef>
              <a:spcAft>
                <a:spcPts val="0"/>
              </a:spcAft>
              <a:buClr>
                <a:schemeClr val="dk1"/>
              </a:buClr>
              <a:buSzPts val="1100"/>
              <a:buFont typeface="Arial"/>
              <a:buNone/>
            </a:pPr>
            <a:r>
              <a:rPr lang="uk"/>
              <a:t>Server infrastructure</a:t>
            </a:r>
            <a:endParaRPr/>
          </a:p>
          <a:p>
            <a:pPr indent="0" lvl="0" marL="0" rtl="0" algn="l">
              <a:spcBef>
                <a:spcPts val="1600"/>
              </a:spcBef>
              <a:spcAft>
                <a:spcPts val="0"/>
              </a:spcAft>
              <a:buClr>
                <a:schemeClr val="dk1"/>
              </a:buClr>
              <a:buSzPts val="1100"/>
              <a:buFont typeface="Arial"/>
              <a:buNone/>
            </a:pPr>
            <a:r>
              <a:rPr lang="uk"/>
              <a:t>Authentication data</a:t>
            </a:r>
            <a:endParaRPr/>
          </a:p>
          <a:p>
            <a:pPr indent="0" lvl="0" marL="0" rtl="0" algn="l">
              <a:spcBef>
                <a:spcPts val="1600"/>
              </a:spcBef>
              <a:spcAft>
                <a:spcPts val="0"/>
              </a:spcAft>
              <a:buClr>
                <a:schemeClr val="dk1"/>
              </a:buClr>
              <a:buSzPts val="1100"/>
              <a:buFont typeface="Arial"/>
              <a:buNone/>
            </a:pPr>
            <a:r>
              <a:rPr lang="uk"/>
              <a:t>Financial data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16453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uk" sz="2150"/>
              <a:t>6. Protection in databases and operating systems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Database security</a:t>
            </a:r>
            <a:endParaRPr b="1"/>
          </a:p>
        </p:txBody>
      </p:sp>
      <p:sp>
        <p:nvSpPr>
          <p:cNvPr id="323" name="Google Shape;323;p58"/>
          <p:cNvSpPr txBox="1"/>
          <p:nvPr>
            <p:ph idx="1" type="body"/>
          </p:nvPr>
        </p:nvSpPr>
        <p:spPr>
          <a:xfrm>
            <a:off x="311700" y="862150"/>
            <a:ext cx="8520600" cy="3706800"/>
          </a:xfrm>
          <a:prstGeom prst="rect">
            <a:avLst/>
          </a:prstGeom>
        </p:spPr>
        <p:txBody>
          <a:bodyPr anchorCtr="0" anchor="t" bIns="91425" lIns="91425" spcFirstLastPara="1" rIns="91425" wrap="square" tIns="91425">
            <a:noAutofit/>
          </a:bodyPr>
          <a:lstStyle/>
          <a:p>
            <a:pPr indent="0" lvl="0" marL="0" rtl="0" algn="l">
              <a:lnSpc>
                <a:spcPct val="140000"/>
              </a:lnSpc>
              <a:spcBef>
                <a:spcPts val="2700"/>
              </a:spcBef>
              <a:spcAft>
                <a:spcPts val="0"/>
              </a:spcAft>
              <a:buClr>
                <a:schemeClr val="dk1"/>
              </a:buClr>
              <a:buSzPts val="1100"/>
              <a:buFont typeface="Arial"/>
              <a:buNone/>
            </a:pPr>
            <a:r>
              <a:rPr b="1" lang="uk">
                <a:solidFill>
                  <a:schemeClr val="dk1"/>
                </a:solidFill>
                <a:latin typeface="Roboto"/>
                <a:ea typeface="Roboto"/>
                <a:cs typeface="Roboto"/>
                <a:sym typeface="Roboto"/>
              </a:rPr>
              <a:t>Connecting to the Database</a:t>
            </a:r>
            <a:endParaRPr b="1">
              <a:solidFill>
                <a:schemeClr val="dk1"/>
              </a:solidFill>
              <a:latin typeface="Roboto"/>
              <a:ea typeface="Roboto"/>
              <a:cs typeface="Roboto"/>
              <a:sym typeface="Roboto"/>
            </a:endParaRPr>
          </a:p>
          <a:p>
            <a:pPr indent="-342900" lvl="0" marL="749300" rtl="0" algn="l">
              <a:spcBef>
                <a:spcPts val="2400"/>
              </a:spcBef>
              <a:spcAft>
                <a:spcPts val="0"/>
              </a:spcAft>
              <a:buClr>
                <a:schemeClr val="dk1"/>
              </a:buClr>
              <a:buSzPts val="1800"/>
              <a:buFont typeface="Roboto"/>
              <a:buChar char="●"/>
            </a:pPr>
            <a:r>
              <a:rPr lang="uk">
                <a:solidFill>
                  <a:schemeClr val="dk1"/>
                </a:solidFill>
                <a:latin typeface="Roboto"/>
                <a:ea typeface="Roboto"/>
                <a:cs typeface="Roboto"/>
                <a:sym typeface="Roboto"/>
              </a:rPr>
              <a:t>Disabling network (TCP) access and requiring all access is over a local socket file or named pipe.</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Configuring the database to only bind on localhost.</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Restricting access to the network port to specific hosts with firewall rules.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Placing the database server in a separate DMZ isolated from the application server.</a:t>
            </a:r>
            <a:endParaRPr>
              <a:solidFill>
                <a:schemeClr val="dk1"/>
              </a:solidFill>
              <a:latin typeface="Roboto"/>
              <a:ea typeface="Roboto"/>
              <a:cs typeface="Roboto"/>
              <a:sym typeface="Roboto"/>
            </a:endParaRPr>
          </a:p>
          <a:p>
            <a:pPr indent="0" lvl="0" marL="0" rtl="0" algn="l">
              <a:spcBef>
                <a:spcPts val="24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idx="1" type="body"/>
          </p:nvPr>
        </p:nvSpPr>
        <p:spPr>
          <a:xfrm>
            <a:off x="311700" y="-91450"/>
            <a:ext cx="8520600" cy="4660500"/>
          </a:xfrm>
          <a:prstGeom prst="rect">
            <a:avLst/>
          </a:prstGeom>
        </p:spPr>
        <p:txBody>
          <a:bodyPr anchorCtr="0" anchor="t" bIns="91425" lIns="91425" spcFirstLastPara="1" rIns="91425" wrap="square" tIns="91425">
            <a:noAutofit/>
          </a:bodyPr>
          <a:lstStyle/>
          <a:p>
            <a:pPr indent="0" lvl="0" marL="0" rtl="0" algn="l">
              <a:lnSpc>
                <a:spcPct val="150000"/>
              </a:lnSpc>
              <a:spcBef>
                <a:spcPts val="2100"/>
              </a:spcBef>
              <a:spcAft>
                <a:spcPts val="0"/>
              </a:spcAft>
              <a:buClr>
                <a:schemeClr val="dk1"/>
              </a:buClr>
              <a:buSzPts val="1100"/>
              <a:buFont typeface="Arial"/>
              <a:buNone/>
            </a:pPr>
            <a:r>
              <a:rPr b="1" lang="uk">
                <a:solidFill>
                  <a:schemeClr val="dk1"/>
                </a:solidFill>
                <a:latin typeface="Roboto"/>
                <a:ea typeface="Roboto"/>
                <a:cs typeface="Roboto"/>
                <a:sym typeface="Roboto"/>
              </a:rPr>
              <a:t>Transport Layer Protection</a:t>
            </a:r>
            <a:endParaRPr b="1">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uk">
                <a:solidFill>
                  <a:schemeClr val="dk1"/>
                </a:solidFill>
                <a:latin typeface="Roboto"/>
                <a:ea typeface="Roboto"/>
                <a:cs typeface="Roboto"/>
                <a:sym typeface="Roboto"/>
              </a:rPr>
              <a:t>Most databases will allow unencrypted network connections in their default configurations. Although some will encrypt the initial authentication (such as Microsoft SQL Server), the rest of the traffic will be unencrypted. The following steps should be taken to prevent unencrypted traffic:</a:t>
            </a:r>
            <a:endParaRPr>
              <a:solidFill>
                <a:schemeClr val="dk1"/>
              </a:solidFill>
              <a:latin typeface="Roboto"/>
              <a:ea typeface="Roboto"/>
              <a:cs typeface="Roboto"/>
              <a:sym typeface="Roboto"/>
            </a:endParaRPr>
          </a:p>
          <a:p>
            <a:pPr indent="-342900" lvl="0" marL="749300" rtl="0" algn="l">
              <a:spcBef>
                <a:spcPts val="2400"/>
              </a:spcBef>
              <a:spcAft>
                <a:spcPts val="0"/>
              </a:spcAft>
              <a:buClr>
                <a:schemeClr val="dk1"/>
              </a:buClr>
              <a:buSzPts val="1800"/>
              <a:buFont typeface="Roboto"/>
              <a:buChar char="●"/>
            </a:pPr>
            <a:r>
              <a:rPr lang="uk">
                <a:solidFill>
                  <a:schemeClr val="dk1"/>
                </a:solidFill>
                <a:latin typeface="Roboto"/>
                <a:ea typeface="Roboto"/>
                <a:cs typeface="Roboto"/>
                <a:sym typeface="Roboto"/>
              </a:rPr>
              <a:t>Configure the database to only allow encrypted connections.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Install a trusted digital certificate on the server.</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Configure the client application to connect using TLSv1.2+ with modern ciphers (e.g, AES-GCM or ChaCha20).</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Configure the client application to verify that the digital certificate is correct.</a:t>
            </a:r>
            <a:endParaRPr>
              <a:solidFill>
                <a:schemeClr val="dk1"/>
              </a:solidFill>
              <a:latin typeface="Roboto"/>
              <a:ea typeface="Roboto"/>
              <a:cs typeface="Roboto"/>
              <a:sym typeface="Roboto"/>
            </a:endParaRPr>
          </a:p>
          <a:p>
            <a:pPr indent="0" lvl="0" marL="0" rtl="0" algn="l">
              <a:spcBef>
                <a:spcPts val="24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0"/>
          <p:cNvSpPr txBox="1"/>
          <p:nvPr>
            <p:ph idx="1" type="body"/>
          </p:nvPr>
        </p:nvSpPr>
        <p:spPr>
          <a:xfrm>
            <a:off x="311700" y="117575"/>
            <a:ext cx="8520600" cy="4451400"/>
          </a:xfrm>
          <a:prstGeom prst="rect">
            <a:avLst/>
          </a:prstGeom>
        </p:spPr>
        <p:txBody>
          <a:bodyPr anchorCtr="0" anchor="t" bIns="91425" lIns="91425" spcFirstLastPara="1" rIns="91425" wrap="square" tIns="91425">
            <a:noAutofit/>
          </a:bodyPr>
          <a:lstStyle/>
          <a:p>
            <a:pPr indent="0" lvl="0" marL="0" rtl="0" algn="l">
              <a:lnSpc>
                <a:spcPct val="140000"/>
              </a:lnSpc>
              <a:spcBef>
                <a:spcPts val="2700"/>
              </a:spcBef>
              <a:spcAft>
                <a:spcPts val="0"/>
              </a:spcAft>
              <a:buClr>
                <a:schemeClr val="dk1"/>
              </a:buClr>
              <a:buSzPts val="1100"/>
              <a:buFont typeface="Arial"/>
              <a:buNone/>
            </a:pPr>
            <a:r>
              <a:rPr b="1" lang="uk">
                <a:solidFill>
                  <a:schemeClr val="dk1"/>
                </a:solidFill>
                <a:latin typeface="Roboto"/>
                <a:ea typeface="Roboto"/>
                <a:cs typeface="Roboto"/>
                <a:sym typeface="Roboto"/>
              </a:rPr>
              <a:t>Authentication</a:t>
            </a:r>
            <a:endParaRPr b="1">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uk">
                <a:solidFill>
                  <a:schemeClr val="dk1"/>
                </a:solidFill>
                <a:latin typeface="Roboto"/>
                <a:ea typeface="Roboto"/>
                <a:cs typeface="Roboto"/>
                <a:sym typeface="Roboto"/>
              </a:rPr>
              <a:t>The database should be configured to always require authentication, including connections from the local server. Database accounts should be:</a:t>
            </a:r>
            <a:endParaRPr>
              <a:solidFill>
                <a:schemeClr val="dk1"/>
              </a:solidFill>
              <a:latin typeface="Roboto"/>
              <a:ea typeface="Roboto"/>
              <a:cs typeface="Roboto"/>
              <a:sym typeface="Roboto"/>
            </a:endParaRPr>
          </a:p>
          <a:p>
            <a:pPr indent="-342900" lvl="0" marL="749300" rtl="0" algn="l">
              <a:spcBef>
                <a:spcPts val="2400"/>
              </a:spcBef>
              <a:spcAft>
                <a:spcPts val="0"/>
              </a:spcAft>
              <a:buClr>
                <a:schemeClr val="dk1"/>
              </a:buClr>
              <a:buSzPts val="1800"/>
              <a:buFont typeface="Roboto"/>
              <a:buChar char="●"/>
            </a:pPr>
            <a:r>
              <a:rPr lang="uk">
                <a:solidFill>
                  <a:schemeClr val="dk1"/>
                </a:solidFill>
                <a:latin typeface="Roboto"/>
                <a:ea typeface="Roboto"/>
                <a:cs typeface="Roboto"/>
                <a:sym typeface="Roboto"/>
              </a:rPr>
              <a:t>Protected with strong and unique passwords.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Used by a single application or service.</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Configured with the minimum permissions.</a:t>
            </a:r>
            <a:endParaRPr>
              <a:solidFill>
                <a:schemeClr val="dk1"/>
              </a:solidFill>
              <a:latin typeface="Roboto"/>
              <a:ea typeface="Roboto"/>
              <a:cs typeface="Roboto"/>
              <a:sym typeface="Roboto"/>
            </a:endParaRPr>
          </a:p>
          <a:p>
            <a:pPr indent="0" lvl="0" marL="0" rtl="0" algn="l">
              <a:spcBef>
                <a:spcPts val="24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1"/>
          <p:cNvSpPr txBox="1"/>
          <p:nvPr>
            <p:ph idx="1" type="body"/>
          </p:nvPr>
        </p:nvSpPr>
        <p:spPr>
          <a:xfrm>
            <a:off x="311700" y="104500"/>
            <a:ext cx="8520600" cy="4464300"/>
          </a:xfrm>
          <a:prstGeom prst="rect">
            <a:avLst/>
          </a:prstGeom>
        </p:spPr>
        <p:txBody>
          <a:bodyPr anchorCtr="0" anchor="t" bIns="91425" lIns="91425" spcFirstLastPara="1" rIns="91425" wrap="square" tIns="91425">
            <a:noAutofit/>
          </a:bodyPr>
          <a:lstStyle/>
          <a:p>
            <a:pPr indent="0" lvl="0" marL="0" rtl="0" algn="l">
              <a:lnSpc>
                <a:spcPct val="150000"/>
              </a:lnSpc>
              <a:spcBef>
                <a:spcPts val="2100"/>
              </a:spcBef>
              <a:spcAft>
                <a:spcPts val="0"/>
              </a:spcAft>
              <a:buClr>
                <a:schemeClr val="dk1"/>
              </a:buClr>
              <a:buSzPts val="1100"/>
              <a:buFont typeface="Arial"/>
              <a:buNone/>
            </a:pPr>
            <a:r>
              <a:rPr lang="uk">
                <a:solidFill>
                  <a:schemeClr val="dk1"/>
                </a:solidFill>
                <a:latin typeface="Roboto"/>
                <a:ea typeface="Roboto"/>
                <a:cs typeface="Roboto"/>
                <a:sym typeface="Roboto"/>
              </a:rPr>
              <a:t>Storing Database Credentials</a:t>
            </a:r>
            <a:endParaRPr>
              <a:solidFill>
                <a:schemeClr val="dk1"/>
              </a:solidFill>
              <a:latin typeface="Roboto"/>
              <a:ea typeface="Roboto"/>
              <a:cs typeface="Roboto"/>
              <a:sym typeface="Roboto"/>
            </a:endParaRPr>
          </a:p>
          <a:p>
            <a:pPr indent="-342900" lvl="0" marL="749300" rtl="0" algn="l">
              <a:spcBef>
                <a:spcPts val="2400"/>
              </a:spcBef>
              <a:spcAft>
                <a:spcPts val="0"/>
              </a:spcAft>
              <a:buClr>
                <a:schemeClr val="dk1"/>
              </a:buClr>
              <a:buSzPts val="1800"/>
              <a:buFont typeface="Roboto"/>
              <a:buChar char="●"/>
            </a:pPr>
            <a:r>
              <a:rPr lang="uk">
                <a:solidFill>
                  <a:schemeClr val="dk1"/>
                </a:solidFill>
                <a:latin typeface="Roboto"/>
                <a:ea typeface="Roboto"/>
                <a:cs typeface="Roboto"/>
                <a:sym typeface="Roboto"/>
              </a:rPr>
              <a:t>Is outside of the webroot.</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Has appropriate permissions so that it can only be read by the required user(s).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Is not checked into source code repositories.</a:t>
            </a:r>
            <a:endParaRPr>
              <a:solidFill>
                <a:schemeClr val="dk1"/>
              </a:solidFill>
              <a:latin typeface="Roboto"/>
              <a:ea typeface="Roboto"/>
              <a:cs typeface="Roboto"/>
              <a:sym typeface="Roboto"/>
            </a:endParaRPr>
          </a:p>
          <a:p>
            <a:pPr indent="0" lvl="0" marL="0" rtl="0" algn="l">
              <a:spcBef>
                <a:spcPts val="24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3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Key findings (2019)</a:t>
            </a:r>
            <a:endParaRPr b="1"/>
          </a:p>
        </p:txBody>
      </p:sp>
      <p:sp>
        <p:nvSpPr>
          <p:cNvPr id="79" name="Google Shape;79;p17"/>
          <p:cNvSpPr txBox="1"/>
          <p:nvPr>
            <p:ph idx="1" type="body"/>
          </p:nvPr>
        </p:nvSpPr>
        <p:spPr>
          <a:xfrm>
            <a:off x="311700" y="704225"/>
            <a:ext cx="8520600" cy="3864600"/>
          </a:xfrm>
          <a:prstGeom prst="rect">
            <a:avLst/>
          </a:prstGeom>
        </p:spPr>
        <p:txBody>
          <a:bodyPr anchorCtr="0" anchor="t" bIns="0" lIns="91425" spcFirstLastPara="1" rIns="18000" wrap="square" tIns="90000">
            <a:noAutofit/>
          </a:bodyPr>
          <a:lstStyle/>
          <a:p>
            <a:pPr indent="-361950" lvl="0" marL="457200" rtl="0" algn="l">
              <a:lnSpc>
                <a:spcPct val="115000"/>
              </a:lnSpc>
              <a:spcBef>
                <a:spcPts val="0"/>
              </a:spcBef>
              <a:spcAft>
                <a:spcPts val="0"/>
              </a:spcAft>
              <a:buClr>
                <a:srgbClr val="000000"/>
              </a:buClr>
              <a:buSzPts val="2100"/>
              <a:buChar char="●"/>
            </a:pPr>
            <a:r>
              <a:rPr lang="uk" sz="2100">
                <a:solidFill>
                  <a:srgbClr val="000000"/>
                </a:solidFill>
              </a:rPr>
              <a:t>400.000 detections of pre-installed spyware and adware on mobile devices</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uk" sz="2100">
                <a:solidFill>
                  <a:srgbClr val="000000"/>
                </a:solidFill>
              </a:rPr>
              <a:t>13% increase in Windows malware detections at business endpoints globally</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uk" sz="2100">
                <a:solidFill>
                  <a:srgbClr val="000000"/>
                </a:solidFill>
              </a:rPr>
              <a:t>71% of organizations experienced malware activity that spread from one employee to another</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uk" sz="2100">
                <a:solidFill>
                  <a:srgbClr val="000000"/>
                </a:solidFill>
              </a:rPr>
              <a:t>46,5% of all malware in e-mail messages found in ‘.docx’ file typ</a:t>
            </a:r>
            <a:r>
              <a:rPr lang="uk" sz="2100">
                <a:solidFill>
                  <a:srgbClr val="000000"/>
                </a:solidFill>
              </a:rPr>
              <a:t>e</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uk" sz="2100">
                <a:solidFill>
                  <a:srgbClr val="000000"/>
                </a:solidFill>
              </a:rPr>
              <a:t>50% increase in malware designed to steal personal data or stalkerware</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uk" sz="2100">
                <a:solidFill>
                  <a:srgbClr val="000000"/>
                </a:solidFill>
              </a:rPr>
              <a:t>67% of malware was delivered via encrypted HTTPS connections</a:t>
            </a:r>
            <a:endParaRPr sz="21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2"/>
          <p:cNvSpPr txBox="1"/>
          <p:nvPr>
            <p:ph idx="1" type="body"/>
          </p:nvPr>
        </p:nvSpPr>
        <p:spPr>
          <a:xfrm>
            <a:off x="311700" y="274325"/>
            <a:ext cx="8520600" cy="4294500"/>
          </a:xfrm>
          <a:prstGeom prst="rect">
            <a:avLst/>
          </a:prstGeom>
        </p:spPr>
        <p:txBody>
          <a:bodyPr anchorCtr="0" anchor="t" bIns="91425" lIns="91425" spcFirstLastPara="1" rIns="91425" wrap="square" tIns="91425">
            <a:noAutofit/>
          </a:bodyPr>
          <a:lstStyle/>
          <a:p>
            <a:pPr indent="0" lvl="0" marL="0" rtl="0" algn="l">
              <a:lnSpc>
                <a:spcPct val="115000"/>
              </a:lnSpc>
              <a:spcBef>
                <a:spcPts val="100"/>
              </a:spcBef>
              <a:spcAft>
                <a:spcPts val="0"/>
              </a:spcAft>
              <a:buNone/>
            </a:pPr>
            <a:r>
              <a:rPr b="1" lang="uk" sz="1400">
                <a:solidFill>
                  <a:schemeClr val="dk1"/>
                </a:solidFill>
                <a:latin typeface="Roboto"/>
                <a:ea typeface="Roboto"/>
                <a:cs typeface="Roboto"/>
                <a:sym typeface="Roboto"/>
              </a:rPr>
              <a:t>Permissions</a:t>
            </a:r>
            <a:endParaRPr b="1" sz="1400">
              <a:solidFill>
                <a:schemeClr val="dk1"/>
              </a:solidFill>
              <a:latin typeface="Roboto"/>
              <a:ea typeface="Roboto"/>
              <a:cs typeface="Roboto"/>
              <a:sym typeface="Roboto"/>
            </a:endParaRPr>
          </a:p>
          <a:p>
            <a:pPr indent="-317500" lvl="0" marL="749300" rtl="0" algn="l">
              <a:lnSpc>
                <a:spcPct val="115000"/>
              </a:lnSpc>
              <a:spcBef>
                <a:spcPts val="100"/>
              </a:spcBef>
              <a:spcAft>
                <a:spcPts val="0"/>
              </a:spcAft>
              <a:buClr>
                <a:schemeClr val="dk1"/>
              </a:buClr>
              <a:buSzPts val="1400"/>
              <a:buFont typeface="Roboto"/>
              <a:buChar char="●"/>
            </a:pPr>
            <a:r>
              <a:rPr lang="uk" sz="1400">
                <a:solidFill>
                  <a:schemeClr val="dk1"/>
                </a:solidFill>
                <a:latin typeface="Roboto"/>
                <a:ea typeface="Roboto"/>
                <a:cs typeface="Roboto"/>
                <a:sym typeface="Roboto"/>
              </a:rPr>
              <a:t>Do not use the built-in </a:t>
            </a:r>
            <a:r>
              <a:rPr b="1" lang="uk" sz="1400">
                <a:solidFill>
                  <a:schemeClr val="dk1"/>
                </a:solidFill>
                <a:latin typeface="Roboto Mono"/>
                <a:ea typeface="Roboto Mono"/>
                <a:cs typeface="Roboto Mono"/>
                <a:sym typeface="Roboto Mono"/>
              </a:rPr>
              <a:t>root</a:t>
            </a:r>
            <a:r>
              <a:rPr lang="uk" sz="1400">
                <a:solidFill>
                  <a:schemeClr val="dk1"/>
                </a:solidFill>
                <a:latin typeface="Roboto"/>
                <a:ea typeface="Roboto"/>
                <a:cs typeface="Roboto"/>
                <a:sym typeface="Roboto"/>
              </a:rPr>
              <a:t>, </a:t>
            </a:r>
            <a:r>
              <a:rPr lang="uk" sz="1400">
                <a:solidFill>
                  <a:schemeClr val="dk1"/>
                </a:solidFill>
                <a:latin typeface="Roboto Mono"/>
                <a:ea typeface="Roboto Mono"/>
                <a:cs typeface="Roboto Mono"/>
                <a:sym typeface="Roboto Mono"/>
              </a:rPr>
              <a:t>sa</a:t>
            </a:r>
            <a:r>
              <a:rPr lang="uk" sz="1400">
                <a:solidFill>
                  <a:schemeClr val="dk1"/>
                </a:solidFill>
                <a:latin typeface="Roboto"/>
                <a:ea typeface="Roboto"/>
                <a:cs typeface="Roboto"/>
                <a:sym typeface="Roboto"/>
              </a:rPr>
              <a:t> or </a:t>
            </a:r>
            <a:r>
              <a:rPr b="1" lang="uk" sz="1400">
                <a:solidFill>
                  <a:schemeClr val="dk1"/>
                </a:solidFill>
                <a:latin typeface="Roboto Mono"/>
                <a:ea typeface="Roboto Mono"/>
                <a:cs typeface="Roboto Mono"/>
                <a:sym typeface="Roboto Mono"/>
              </a:rPr>
              <a:t>SYS</a:t>
            </a:r>
            <a:r>
              <a:rPr lang="uk" sz="1400">
                <a:solidFill>
                  <a:schemeClr val="dk1"/>
                </a:solidFill>
                <a:latin typeface="Roboto"/>
                <a:ea typeface="Roboto"/>
                <a:cs typeface="Roboto"/>
                <a:sym typeface="Roboto"/>
              </a:rPr>
              <a:t> accounts.</a:t>
            </a:r>
            <a:endParaRPr sz="1400">
              <a:solidFill>
                <a:schemeClr val="dk1"/>
              </a:solidFill>
              <a:latin typeface="Roboto"/>
              <a:ea typeface="Roboto"/>
              <a:cs typeface="Roboto"/>
              <a:sym typeface="Roboto"/>
            </a:endParaRPr>
          </a:p>
          <a:p>
            <a:pPr indent="-317500" lvl="0" marL="749300" rtl="0" algn="l">
              <a:lnSpc>
                <a:spcPct val="115000"/>
              </a:lnSpc>
              <a:spcBef>
                <a:spcPts val="100"/>
              </a:spcBef>
              <a:spcAft>
                <a:spcPts val="0"/>
              </a:spcAft>
              <a:buClr>
                <a:schemeClr val="dk1"/>
              </a:buClr>
              <a:buSzPts val="1400"/>
              <a:buFont typeface="Roboto"/>
              <a:buChar char="●"/>
            </a:pPr>
            <a:r>
              <a:rPr lang="uk" sz="1400">
                <a:solidFill>
                  <a:schemeClr val="dk1"/>
                </a:solidFill>
                <a:latin typeface="Roboto"/>
                <a:ea typeface="Roboto"/>
                <a:cs typeface="Roboto"/>
                <a:sym typeface="Roboto"/>
              </a:rPr>
              <a:t>Do not grant the account administrative rights over the database instance.</a:t>
            </a:r>
            <a:endParaRPr sz="1400">
              <a:solidFill>
                <a:schemeClr val="dk1"/>
              </a:solidFill>
              <a:latin typeface="Roboto"/>
              <a:ea typeface="Roboto"/>
              <a:cs typeface="Roboto"/>
              <a:sym typeface="Roboto"/>
            </a:endParaRPr>
          </a:p>
          <a:p>
            <a:pPr indent="-317500" lvl="0" marL="749300" rtl="0" algn="l">
              <a:lnSpc>
                <a:spcPct val="115000"/>
              </a:lnSpc>
              <a:spcBef>
                <a:spcPts val="100"/>
              </a:spcBef>
              <a:spcAft>
                <a:spcPts val="0"/>
              </a:spcAft>
              <a:buClr>
                <a:schemeClr val="dk1"/>
              </a:buClr>
              <a:buSzPts val="1400"/>
              <a:buFont typeface="Roboto"/>
              <a:buChar char="●"/>
            </a:pPr>
            <a:r>
              <a:rPr lang="uk" sz="1400">
                <a:solidFill>
                  <a:schemeClr val="dk1"/>
                </a:solidFill>
                <a:latin typeface="Roboto"/>
                <a:ea typeface="Roboto"/>
                <a:cs typeface="Roboto"/>
                <a:sym typeface="Roboto"/>
              </a:rPr>
              <a:t>Only allow the account to connect from whitelisted hosts.</a:t>
            </a:r>
            <a:endParaRPr sz="1400">
              <a:solidFill>
                <a:schemeClr val="dk1"/>
              </a:solidFill>
              <a:latin typeface="Roboto"/>
              <a:ea typeface="Roboto"/>
              <a:cs typeface="Roboto"/>
              <a:sym typeface="Roboto"/>
            </a:endParaRPr>
          </a:p>
          <a:p>
            <a:pPr indent="-317500" lvl="1" marL="1498600" rtl="0" algn="l">
              <a:lnSpc>
                <a:spcPct val="115000"/>
              </a:lnSpc>
              <a:spcBef>
                <a:spcPts val="100"/>
              </a:spcBef>
              <a:spcAft>
                <a:spcPts val="0"/>
              </a:spcAft>
              <a:buClr>
                <a:schemeClr val="dk1"/>
              </a:buClr>
              <a:buSzPts val="1400"/>
              <a:buFont typeface="Roboto"/>
              <a:buChar char="●"/>
            </a:pPr>
            <a:r>
              <a:rPr lang="uk">
                <a:solidFill>
                  <a:schemeClr val="dk1"/>
                </a:solidFill>
                <a:latin typeface="Roboto"/>
                <a:ea typeface="Roboto"/>
                <a:cs typeface="Roboto"/>
                <a:sym typeface="Roboto"/>
              </a:rPr>
              <a:t>This would often be </a:t>
            </a:r>
            <a:r>
              <a:rPr b="1" lang="uk">
                <a:solidFill>
                  <a:schemeClr val="dk1"/>
                </a:solidFill>
                <a:latin typeface="Roboto Mono"/>
                <a:ea typeface="Roboto Mono"/>
                <a:cs typeface="Roboto Mono"/>
                <a:sym typeface="Roboto Mono"/>
              </a:rPr>
              <a:t>localhost</a:t>
            </a:r>
            <a:r>
              <a:rPr lang="uk">
                <a:solidFill>
                  <a:schemeClr val="dk1"/>
                </a:solidFill>
                <a:latin typeface="Roboto"/>
                <a:ea typeface="Roboto"/>
                <a:cs typeface="Roboto"/>
                <a:sym typeface="Roboto"/>
              </a:rPr>
              <a:t> or the address of the application server.</a:t>
            </a:r>
            <a:endParaRPr>
              <a:solidFill>
                <a:schemeClr val="dk1"/>
              </a:solidFill>
              <a:latin typeface="Roboto"/>
              <a:ea typeface="Roboto"/>
              <a:cs typeface="Roboto"/>
              <a:sym typeface="Roboto"/>
            </a:endParaRPr>
          </a:p>
          <a:p>
            <a:pPr indent="-317500" lvl="0" marL="749300" rtl="0" algn="l">
              <a:lnSpc>
                <a:spcPct val="115000"/>
              </a:lnSpc>
              <a:spcBef>
                <a:spcPts val="100"/>
              </a:spcBef>
              <a:spcAft>
                <a:spcPts val="0"/>
              </a:spcAft>
              <a:buClr>
                <a:schemeClr val="dk1"/>
              </a:buClr>
              <a:buSzPts val="1400"/>
              <a:buFont typeface="Roboto"/>
              <a:buChar char="●"/>
            </a:pPr>
            <a:r>
              <a:rPr lang="uk" sz="1400">
                <a:solidFill>
                  <a:schemeClr val="dk1"/>
                </a:solidFill>
                <a:latin typeface="Roboto"/>
                <a:ea typeface="Roboto"/>
                <a:cs typeface="Roboto"/>
                <a:sym typeface="Roboto"/>
              </a:rPr>
              <a:t>Only grant the account access to the specific databases it needs.</a:t>
            </a:r>
            <a:endParaRPr sz="1400">
              <a:solidFill>
                <a:schemeClr val="dk1"/>
              </a:solidFill>
              <a:latin typeface="Roboto"/>
              <a:ea typeface="Roboto"/>
              <a:cs typeface="Roboto"/>
              <a:sym typeface="Roboto"/>
            </a:endParaRPr>
          </a:p>
          <a:p>
            <a:pPr indent="-317500" lvl="1" marL="1498600" rtl="0" algn="l">
              <a:lnSpc>
                <a:spcPct val="115000"/>
              </a:lnSpc>
              <a:spcBef>
                <a:spcPts val="100"/>
              </a:spcBef>
              <a:spcAft>
                <a:spcPts val="0"/>
              </a:spcAft>
              <a:buClr>
                <a:schemeClr val="dk1"/>
              </a:buClr>
              <a:buSzPts val="1400"/>
              <a:buFont typeface="Roboto"/>
              <a:buChar char="●"/>
            </a:pPr>
            <a:r>
              <a:rPr lang="uk">
                <a:solidFill>
                  <a:schemeClr val="dk1"/>
                </a:solidFill>
                <a:latin typeface="Roboto"/>
                <a:ea typeface="Roboto"/>
                <a:cs typeface="Roboto"/>
                <a:sym typeface="Roboto"/>
              </a:rPr>
              <a:t>Development, UAT and Production environments should all use separate databases and accounts.</a:t>
            </a:r>
            <a:endParaRPr>
              <a:solidFill>
                <a:schemeClr val="dk1"/>
              </a:solidFill>
              <a:latin typeface="Roboto"/>
              <a:ea typeface="Roboto"/>
              <a:cs typeface="Roboto"/>
              <a:sym typeface="Roboto"/>
            </a:endParaRPr>
          </a:p>
          <a:p>
            <a:pPr indent="-317500" lvl="0" marL="749300" rtl="0" algn="l">
              <a:lnSpc>
                <a:spcPct val="115000"/>
              </a:lnSpc>
              <a:spcBef>
                <a:spcPts val="100"/>
              </a:spcBef>
              <a:spcAft>
                <a:spcPts val="0"/>
              </a:spcAft>
              <a:buClr>
                <a:schemeClr val="dk1"/>
              </a:buClr>
              <a:buSzPts val="1400"/>
              <a:buFont typeface="Roboto"/>
              <a:buChar char="●"/>
            </a:pPr>
            <a:r>
              <a:rPr lang="uk" sz="1400">
                <a:solidFill>
                  <a:schemeClr val="dk1"/>
                </a:solidFill>
                <a:latin typeface="Roboto"/>
                <a:ea typeface="Roboto"/>
                <a:cs typeface="Roboto"/>
                <a:sym typeface="Roboto"/>
              </a:rPr>
              <a:t>Only grant the required permissions on the databases.</a:t>
            </a:r>
            <a:endParaRPr sz="1400">
              <a:solidFill>
                <a:schemeClr val="dk1"/>
              </a:solidFill>
              <a:latin typeface="Roboto"/>
              <a:ea typeface="Roboto"/>
              <a:cs typeface="Roboto"/>
              <a:sym typeface="Roboto"/>
            </a:endParaRPr>
          </a:p>
          <a:p>
            <a:pPr indent="-317500" lvl="1" marL="1498600" rtl="0" algn="l">
              <a:lnSpc>
                <a:spcPct val="115000"/>
              </a:lnSpc>
              <a:spcBef>
                <a:spcPts val="100"/>
              </a:spcBef>
              <a:spcAft>
                <a:spcPts val="0"/>
              </a:spcAft>
              <a:buClr>
                <a:schemeClr val="dk1"/>
              </a:buClr>
              <a:buSzPts val="1400"/>
              <a:buFont typeface="Roboto"/>
              <a:buChar char="●"/>
            </a:pPr>
            <a:r>
              <a:rPr lang="uk">
                <a:solidFill>
                  <a:schemeClr val="dk1"/>
                </a:solidFill>
                <a:latin typeface="Roboto"/>
                <a:ea typeface="Roboto"/>
                <a:cs typeface="Roboto"/>
                <a:sym typeface="Roboto"/>
              </a:rPr>
              <a:t>Most applications would only need </a:t>
            </a:r>
            <a:r>
              <a:rPr b="1" lang="uk">
                <a:solidFill>
                  <a:schemeClr val="dk1"/>
                </a:solidFill>
                <a:latin typeface="Roboto Mono"/>
                <a:ea typeface="Roboto Mono"/>
                <a:cs typeface="Roboto Mono"/>
                <a:sym typeface="Roboto Mono"/>
              </a:rPr>
              <a:t>SELECT</a:t>
            </a:r>
            <a:r>
              <a:rPr lang="uk">
                <a:solidFill>
                  <a:schemeClr val="dk1"/>
                </a:solidFill>
                <a:latin typeface="Roboto"/>
                <a:ea typeface="Roboto"/>
                <a:cs typeface="Roboto"/>
                <a:sym typeface="Roboto"/>
              </a:rPr>
              <a:t>, </a:t>
            </a:r>
            <a:r>
              <a:rPr b="1" lang="uk">
                <a:solidFill>
                  <a:schemeClr val="dk1"/>
                </a:solidFill>
                <a:latin typeface="Roboto Mono"/>
                <a:ea typeface="Roboto Mono"/>
                <a:cs typeface="Roboto Mono"/>
                <a:sym typeface="Roboto Mono"/>
              </a:rPr>
              <a:t>UPDATE</a:t>
            </a:r>
            <a:r>
              <a:rPr lang="uk">
                <a:solidFill>
                  <a:schemeClr val="dk1"/>
                </a:solidFill>
                <a:latin typeface="Roboto"/>
                <a:ea typeface="Roboto"/>
                <a:cs typeface="Roboto"/>
                <a:sym typeface="Roboto"/>
              </a:rPr>
              <a:t> and </a:t>
            </a:r>
            <a:r>
              <a:rPr b="1" lang="uk">
                <a:solidFill>
                  <a:schemeClr val="dk1"/>
                </a:solidFill>
                <a:latin typeface="Roboto Mono"/>
                <a:ea typeface="Roboto Mono"/>
                <a:cs typeface="Roboto Mono"/>
                <a:sym typeface="Roboto Mono"/>
              </a:rPr>
              <a:t>DELETE</a:t>
            </a:r>
            <a:r>
              <a:rPr lang="uk">
                <a:solidFill>
                  <a:schemeClr val="dk1"/>
                </a:solidFill>
                <a:latin typeface="Roboto"/>
                <a:ea typeface="Roboto"/>
                <a:cs typeface="Roboto"/>
                <a:sym typeface="Roboto"/>
              </a:rPr>
              <a:t> permissions.</a:t>
            </a:r>
            <a:endParaRPr>
              <a:solidFill>
                <a:schemeClr val="dk1"/>
              </a:solidFill>
              <a:latin typeface="Roboto"/>
              <a:ea typeface="Roboto"/>
              <a:cs typeface="Roboto"/>
              <a:sym typeface="Roboto"/>
            </a:endParaRPr>
          </a:p>
          <a:p>
            <a:pPr indent="-317500" lvl="1" marL="1498600" rtl="0" algn="l">
              <a:lnSpc>
                <a:spcPct val="115000"/>
              </a:lnSpc>
              <a:spcBef>
                <a:spcPts val="100"/>
              </a:spcBef>
              <a:spcAft>
                <a:spcPts val="0"/>
              </a:spcAft>
              <a:buClr>
                <a:schemeClr val="dk1"/>
              </a:buClr>
              <a:buSzPts val="1400"/>
              <a:buFont typeface="Roboto"/>
              <a:buChar char="●"/>
            </a:pPr>
            <a:r>
              <a:rPr lang="uk">
                <a:solidFill>
                  <a:schemeClr val="dk1"/>
                </a:solidFill>
                <a:latin typeface="Roboto"/>
                <a:ea typeface="Roboto"/>
                <a:cs typeface="Roboto"/>
                <a:sym typeface="Roboto"/>
              </a:rPr>
              <a:t>The account should not be the owner of the database as this can lead to privilege escalation vulnerabilities.</a:t>
            </a:r>
            <a:endParaRPr>
              <a:solidFill>
                <a:schemeClr val="dk1"/>
              </a:solidFill>
              <a:latin typeface="Roboto"/>
              <a:ea typeface="Roboto"/>
              <a:cs typeface="Roboto"/>
              <a:sym typeface="Roboto"/>
            </a:endParaRPr>
          </a:p>
          <a:p>
            <a:pPr indent="-317500" lvl="0" marL="749300" rtl="0" algn="l">
              <a:lnSpc>
                <a:spcPct val="115000"/>
              </a:lnSpc>
              <a:spcBef>
                <a:spcPts val="100"/>
              </a:spcBef>
              <a:spcAft>
                <a:spcPts val="0"/>
              </a:spcAft>
              <a:buClr>
                <a:schemeClr val="dk1"/>
              </a:buClr>
              <a:buSzPts val="1400"/>
              <a:buFont typeface="Roboto"/>
              <a:buChar char="●"/>
            </a:pPr>
            <a:r>
              <a:rPr lang="uk" sz="1400">
                <a:solidFill>
                  <a:schemeClr val="dk1"/>
                </a:solidFill>
                <a:latin typeface="Roboto"/>
                <a:ea typeface="Roboto"/>
                <a:cs typeface="Roboto"/>
                <a:sym typeface="Roboto"/>
              </a:rPr>
              <a:t>Avoid using database links or linked servers.</a:t>
            </a:r>
            <a:endParaRPr sz="1400">
              <a:solidFill>
                <a:schemeClr val="dk1"/>
              </a:solidFill>
              <a:latin typeface="Roboto"/>
              <a:ea typeface="Roboto"/>
              <a:cs typeface="Roboto"/>
              <a:sym typeface="Roboto"/>
            </a:endParaRPr>
          </a:p>
          <a:p>
            <a:pPr indent="-317500" lvl="1" marL="1498600" rtl="0" algn="l">
              <a:lnSpc>
                <a:spcPct val="115000"/>
              </a:lnSpc>
              <a:spcBef>
                <a:spcPts val="100"/>
              </a:spcBef>
              <a:spcAft>
                <a:spcPts val="0"/>
              </a:spcAft>
              <a:buClr>
                <a:schemeClr val="dk1"/>
              </a:buClr>
              <a:buSzPts val="1400"/>
              <a:buFont typeface="Roboto"/>
              <a:buChar char="●"/>
            </a:pPr>
            <a:r>
              <a:rPr lang="uk">
                <a:solidFill>
                  <a:schemeClr val="dk1"/>
                </a:solidFill>
                <a:latin typeface="Roboto"/>
                <a:ea typeface="Roboto"/>
                <a:cs typeface="Roboto"/>
                <a:sym typeface="Roboto"/>
              </a:rPr>
              <a:t>Where they are required, use an account that has been granted access to only the minimum databases, tables, and system privileges required.</a:t>
            </a:r>
            <a:endParaRPr>
              <a:solidFill>
                <a:schemeClr val="dk1"/>
              </a:solidFill>
              <a:latin typeface="Roboto"/>
              <a:ea typeface="Roboto"/>
              <a:cs typeface="Roboto"/>
              <a:sym typeface="Roboto"/>
            </a:endParaRPr>
          </a:p>
          <a:p>
            <a:pPr indent="0" lvl="0" marL="0" rtl="0" algn="l">
              <a:lnSpc>
                <a:spcPct val="115000"/>
              </a:lnSpc>
              <a:spcBef>
                <a:spcPts val="10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lnSpc>
                <a:spcPct val="115000"/>
              </a:lnSpc>
              <a:spcBef>
                <a:spcPts val="100"/>
              </a:spcBef>
              <a:spcAft>
                <a:spcPts val="100"/>
              </a:spcAft>
              <a:buNone/>
            </a:pPr>
            <a:r>
              <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3"/>
          <p:cNvSpPr txBox="1"/>
          <p:nvPr>
            <p:ph idx="1" type="body"/>
          </p:nvPr>
        </p:nvSpPr>
        <p:spPr>
          <a:xfrm>
            <a:off x="311700" y="235125"/>
            <a:ext cx="8520600" cy="4333800"/>
          </a:xfrm>
          <a:prstGeom prst="rect">
            <a:avLst/>
          </a:prstGeom>
        </p:spPr>
        <p:txBody>
          <a:bodyPr anchorCtr="0" anchor="t" bIns="91425" lIns="91425" spcFirstLastPara="1" rIns="91425" wrap="square" tIns="91425">
            <a:noAutofit/>
          </a:bodyPr>
          <a:lstStyle/>
          <a:p>
            <a:pPr indent="0" lvl="0" marL="0" rtl="0" algn="l">
              <a:lnSpc>
                <a:spcPct val="140000"/>
              </a:lnSpc>
              <a:spcBef>
                <a:spcPts val="2700"/>
              </a:spcBef>
              <a:spcAft>
                <a:spcPts val="0"/>
              </a:spcAft>
              <a:buNone/>
            </a:pPr>
            <a:r>
              <a:rPr b="1" lang="uk">
                <a:solidFill>
                  <a:schemeClr val="dk1"/>
                </a:solidFill>
                <a:latin typeface="Roboto"/>
                <a:ea typeface="Roboto"/>
                <a:cs typeface="Roboto"/>
                <a:sym typeface="Roboto"/>
              </a:rPr>
              <a:t>Database Configuration and Hardening</a:t>
            </a:r>
            <a:endParaRPr b="1">
              <a:solidFill>
                <a:schemeClr val="dk1"/>
              </a:solidFill>
              <a:latin typeface="Roboto"/>
              <a:ea typeface="Roboto"/>
              <a:cs typeface="Roboto"/>
              <a:sym typeface="Roboto"/>
            </a:endParaRPr>
          </a:p>
          <a:p>
            <a:pPr indent="-342900" lvl="0" marL="749300" rtl="0" algn="l">
              <a:spcBef>
                <a:spcPts val="2400"/>
              </a:spcBef>
              <a:spcAft>
                <a:spcPts val="0"/>
              </a:spcAft>
              <a:buClr>
                <a:schemeClr val="dk1"/>
              </a:buClr>
              <a:buSzPts val="1800"/>
              <a:buFont typeface="Roboto"/>
              <a:buChar char="●"/>
            </a:pPr>
            <a:r>
              <a:rPr lang="uk">
                <a:solidFill>
                  <a:schemeClr val="dk1"/>
                </a:solidFill>
                <a:latin typeface="Roboto"/>
                <a:ea typeface="Roboto"/>
                <a:cs typeface="Roboto"/>
                <a:sym typeface="Roboto"/>
              </a:rPr>
              <a:t>Install any required security updates and patches.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Configure the database services to run under a low privileged user account.</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Remove any default accounts and databases.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Store transaction logs on a separate disk to the main database files.</a:t>
            </a:r>
            <a:endParaRPr>
              <a:solidFill>
                <a:schemeClr val="dk1"/>
              </a:solidFill>
              <a:latin typeface="Roboto"/>
              <a:ea typeface="Roboto"/>
              <a:cs typeface="Roboto"/>
              <a:sym typeface="Roboto"/>
            </a:endParaRPr>
          </a:p>
          <a:p>
            <a:pPr indent="-342900" lvl="0" marL="749300" rtl="0" algn="l">
              <a:spcBef>
                <a:spcPts val="0"/>
              </a:spcBef>
              <a:spcAft>
                <a:spcPts val="0"/>
              </a:spcAft>
              <a:buClr>
                <a:schemeClr val="dk1"/>
              </a:buClr>
              <a:buSzPts val="1800"/>
              <a:buFont typeface="Roboto"/>
              <a:buChar char="●"/>
            </a:pPr>
            <a:r>
              <a:rPr lang="uk">
                <a:solidFill>
                  <a:schemeClr val="dk1"/>
                </a:solidFill>
                <a:latin typeface="Roboto"/>
                <a:ea typeface="Roboto"/>
                <a:cs typeface="Roboto"/>
                <a:sym typeface="Roboto"/>
              </a:rPr>
              <a:t>Configure a regular backup of the database.</a:t>
            </a:r>
            <a:endParaRPr>
              <a:solidFill>
                <a:schemeClr val="dk1"/>
              </a:solidFill>
              <a:latin typeface="Roboto"/>
              <a:ea typeface="Roboto"/>
              <a:cs typeface="Roboto"/>
              <a:sym typeface="Roboto"/>
            </a:endParaRPr>
          </a:p>
          <a:p>
            <a:pPr indent="-342900" lvl="1" marL="1498600" rtl="0" algn="l">
              <a:spcBef>
                <a:spcPts val="0"/>
              </a:spcBef>
              <a:spcAft>
                <a:spcPts val="0"/>
              </a:spcAft>
              <a:buClr>
                <a:schemeClr val="dk1"/>
              </a:buClr>
              <a:buSzPts val="1800"/>
              <a:buFont typeface="Roboto"/>
              <a:buChar char="●"/>
            </a:pPr>
            <a:r>
              <a:rPr lang="uk" sz="1800">
                <a:solidFill>
                  <a:schemeClr val="dk1"/>
                </a:solidFill>
                <a:latin typeface="Roboto"/>
                <a:ea typeface="Roboto"/>
                <a:cs typeface="Roboto"/>
                <a:sym typeface="Roboto"/>
              </a:rPr>
              <a:t>Ensure that the backups are protected with appropriate permissions, and ideally encrypted.</a:t>
            </a:r>
            <a:endParaRPr sz="1800">
              <a:solidFill>
                <a:schemeClr val="dk1"/>
              </a:solidFill>
              <a:latin typeface="Roboto"/>
              <a:ea typeface="Roboto"/>
              <a:cs typeface="Roboto"/>
              <a:sym typeface="Roboto"/>
            </a:endParaRPr>
          </a:p>
          <a:p>
            <a:pPr indent="0" lvl="0" marL="0" rtl="0" algn="l">
              <a:lnSpc>
                <a:spcPct val="140000"/>
              </a:lnSpc>
              <a:spcBef>
                <a:spcPts val="360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11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4"/>
          <p:cNvSpPr txBox="1"/>
          <p:nvPr>
            <p:ph idx="1" type="body"/>
          </p:nvPr>
        </p:nvSpPr>
        <p:spPr>
          <a:xfrm>
            <a:off x="311700" y="143700"/>
            <a:ext cx="8520600" cy="4425300"/>
          </a:xfrm>
          <a:prstGeom prst="rect">
            <a:avLst/>
          </a:prstGeom>
        </p:spPr>
        <p:txBody>
          <a:bodyPr anchorCtr="0" anchor="t" bIns="91425" lIns="91425" spcFirstLastPara="1" rIns="91425" wrap="square" tIns="91425">
            <a:noAutofit/>
          </a:bodyPr>
          <a:lstStyle/>
          <a:p>
            <a:pPr indent="0" lvl="0" marL="0" rtl="0" algn="l">
              <a:lnSpc>
                <a:spcPct val="115000"/>
              </a:lnSpc>
              <a:spcBef>
                <a:spcPts val="100"/>
              </a:spcBef>
              <a:spcAft>
                <a:spcPts val="0"/>
              </a:spcAft>
              <a:buNone/>
            </a:pPr>
            <a:r>
              <a:rPr b="1" lang="uk" sz="1650">
                <a:solidFill>
                  <a:schemeClr val="dk1"/>
                </a:solidFill>
                <a:latin typeface="Roboto"/>
                <a:ea typeface="Roboto"/>
                <a:cs typeface="Roboto"/>
                <a:sym typeface="Roboto"/>
              </a:rPr>
              <a:t>Microsoft SQL Server</a:t>
            </a:r>
            <a:endParaRPr b="1" sz="1650">
              <a:solidFill>
                <a:schemeClr val="dk1"/>
              </a:solidFill>
              <a:latin typeface="Roboto"/>
              <a:ea typeface="Roboto"/>
              <a:cs typeface="Roboto"/>
              <a:sym typeface="Roboto"/>
            </a:endParaRPr>
          </a:p>
          <a:p>
            <a:pPr indent="-333375" lvl="0" marL="457200" rtl="0" algn="l">
              <a:lnSpc>
                <a:spcPct val="115000"/>
              </a:lnSpc>
              <a:spcBef>
                <a:spcPts val="100"/>
              </a:spcBef>
              <a:spcAft>
                <a:spcPts val="0"/>
              </a:spcAft>
              <a:buClr>
                <a:schemeClr val="dk1"/>
              </a:buClr>
              <a:buSzPts val="1650"/>
              <a:buFont typeface="Roboto"/>
              <a:buChar char="●"/>
            </a:pPr>
            <a:r>
              <a:t/>
            </a:r>
            <a:endParaRPr b="1" sz="1650">
              <a:solidFill>
                <a:schemeClr val="dk1"/>
              </a:solidFill>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uk" sz="1650">
                <a:solidFill>
                  <a:schemeClr val="dk1"/>
                </a:solidFill>
                <a:latin typeface="Roboto"/>
                <a:ea typeface="Roboto"/>
                <a:cs typeface="Roboto"/>
                <a:sym typeface="Roboto"/>
              </a:rPr>
              <a:t>Disable </a:t>
            </a:r>
            <a:r>
              <a:rPr b="1" lang="uk" sz="1650">
                <a:solidFill>
                  <a:schemeClr val="dk1"/>
                </a:solidFill>
                <a:latin typeface="Roboto"/>
                <a:ea typeface="Roboto"/>
                <a:cs typeface="Roboto"/>
                <a:sym typeface="Roboto"/>
              </a:rPr>
              <a:t>xp_cmdshell, xp_dirtree</a:t>
            </a:r>
            <a:r>
              <a:rPr lang="uk" sz="1650">
                <a:solidFill>
                  <a:schemeClr val="dk1"/>
                </a:solidFill>
                <a:latin typeface="Roboto"/>
                <a:ea typeface="Roboto"/>
                <a:cs typeface="Roboto"/>
                <a:sym typeface="Roboto"/>
              </a:rPr>
              <a:t> and other stored procedures that are not required.</a:t>
            </a:r>
            <a:endParaRPr sz="1650">
              <a:solidFill>
                <a:schemeClr val="dk1"/>
              </a:solidFill>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uk" sz="1650">
                <a:solidFill>
                  <a:schemeClr val="dk1"/>
                </a:solidFill>
                <a:latin typeface="Roboto"/>
                <a:ea typeface="Roboto"/>
                <a:cs typeface="Roboto"/>
                <a:sym typeface="Roboto"/>
              </a:rPr>
              <a:t>Disable Common Language Runtime (CLR) execution.</a:t>
            </a:r>
            <a:endParaRPr sz="1650">
              <a:solidFill>
                <a:schemeClr val="dk1"/>
              </a:solidFill>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uk" sz="1650">
                <a:solidFill>
                  <a:schemeClr val="dk1"/>
                </a:solidFill>
                <a:latin typeface="Roboto"/>
                <a:ea typeface="Roboto"/>
                <a:cs typeface="Roboto"/>
                <a:sym typeface="Roboto"/>
              </a:rPr>
              <a:t>Disable the SQL Browser service.</a:t>
            </a:r>
            <a:endParaRPr sz="1650">
              <a:solidFill>
                <a:schemeClr val="dk1"/>
              </a:solidFill>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uk" sz="1650">
                <a:solidFill>
                  <a:schemeClr val="dk1"/>
                </a:solidFill>
                <a:latin typeface="Roboto"/>
                <a:ea typeface="Roboto"/>
                <a:cs typeface="Roboto"/>
                <a:sym typeface="Roboto"/>
              </a:rPr>
              <a:t>Disable Mixed Mode Authentication unless it is required.</a:t>
            </a:r>
            <a:endParaRPr sz="1650">
              <a:solidFill>
                <a:schemeClr val="dk1"/>
              </a:solidFill>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uk" sz="1650">
                <a:solidFill>
                  <a:schemeClr val="dk1"/>
                </a:solidFill>
                <a:latin typeface="Roboto"/>
                <a:ea typeface="Roboto"/>
                <a:cs typeface="Roboto"/>
                <a:sym typeface="Roboto"/>
              </a:rPr>
              <a:t>Ensure that the sample Northwind and AdventureWorks databases have been removed.</a:t>
            </a:r>
            <a:endParaRPr sz="1650">
              <a:solidFill>
                <a:schemeClr val="dk1"/>
              </a:solidFill>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uk" sz="1650">
                <a:solidFill>
                  <a:schemeClr val="dk1"/>
                </a:solidFill>
                <a:latin typeface="Roboto"/>
                <a:ea typeface="Roboto"/>
                <a:cs typeface="Roboto"/>
                <a:sym typeface="Roboto"/>
              </a:rPr>
              <a:t>See Microsoft's articles on securing SQL Server.</a:t>
            </a:r>
            <a:endParaRPr sz="1650">
              <a:solidFill>
                <a:schemeClr val="dk1"/>
              </a:solidFill>
              <a:latin typeface="Roboto"/>
              <a:ea typeface="Roboto"/>
              <a:cs typeface="Roboto"/>
              <a:sym typeface="Roboto"/>
            </a:endParaRPr>
          </a:p>
          <a:p>
            <a:pPr indent="0" lvl="0" marL="0" rtl="0" algn="l">
              <a:lnSpc>
                <a:spcPct val="115000"/>
              </a:lnSpc>
              <a:spcBef>
                <a:spcPts val="100"/>
              </a:spcBef>
              <a:spcAft>
                <a:spcPts val="0"/>
              </a:spcAft>
              <a:buClr>
                <a:schemeClr val="dk1"/>
              </a:buClr>
              <a:buSzPts val="1100"/>
              <a:buFont typeface="Arial"/>
              <a:buNone/>
            </a:pPr>
            <a:r>
              <a:t/>
            </a:r>
            <a:endParaRPr sz="1650">
              <a:solidFill>
                <a:schemeClr val="dk1"/>
              </a:solidFill>
              <a:latin typeface="Roboto"/>
              <a:ea typeface="Roboto"/>
              <a:cs typeface="Roboto"/>
              <a:sym typeface="Roboto"/>
            </a:endParaRPr>
          </a:p>
          <a:p>
            <a:pPr indent="0" lvl="0" marL="0" rtl="0" algn="l">
              <a:lnSpc>
                <a:spcPct val="115000"/>
              </a:lnSpc>
              <a:spcBef>
                <a:spcPts val="100"/>
              </a:spcBef>
              <a:spcAft>
                <a:spcPts val="1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References:</a:t>
            </a:r>
            <a:endParaRPr/>
          </a:p>
        </p:txBody>
      </p:sp>
      <p:sp>
        <p:nvSpPr>
          <p:cNvPr id="359" name="Google Shape;359;p65"/>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900">
                <a:solidFill>
                  <a:srgbClr val="000000"/>
                </a:solidFill>
                <a:latin typeface="Times New Roman"/>
                <a:ea typeface="Times New Roman"/>
                <a:cs typeface="Times New Roman"/>
                <a:sym typeface="Times New Roman"/>
              </a:rPr>
              <a:t>YARA's documentation, </a:t>
            </a:r>
            <a:r>
              <a:rPr lang="uk" sz="19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https://yara.readthedocs.io/en/stable/</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b="1" lang="uk" sz="1900">
                <a:solidFill>
                  <a:srgbClr val="000000"/>
                </a:solidFill>
                <a:latin typeface="Times New Roman"/>
                <a:ea typeface="Times New Roman"/>
                <a:cs typeface="Times New Roman"/>
                <a:sym typeface="Times New Roman"/>
              </a:rPr>
              <a:t>Basic Snort Rules Syntax and Usage, </a:t>
            </a:r>
            <a:r>
              <a:rPr lang="uk" sz="19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https://resources.infosecinstitute.com/topic/snort-rules-workshop-part-one/</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400"/>
              </a:spcBef>
              <a:spcAft>
                <a:spcPts val="0"/>
              </a:spcAft>
              <a:buNone/>
            </a:pPr>
            <a:r>
              <a:rPr b="1" lang="uk" sz="1900">
                <a:solidFill>
                  <a:srgbClr val="000000"/>
                </a:solidFill>
                <a:latin typeface="Times New Roman"/>
                <a:ea typeface="Times New Roman"/>
                <a:cs typeface="Times New Roman"/>
                <a:sym typeface="Times New Roman"/>
              </a:rPr>
              <a:t>Malware</a:t>
            </a:r>
            <a:r>
              <a:rPr lang="uk" sz="1900">
                <a:solidFill>
                  <a:srgbClr val="000000"/>
                </a:solidFill>
                <a:latin typeface="Times New Roman"/>
                <a:ea typeface="Times New Roman"/>
                <a:cs typeface="Times New Roman"/>
                <a:sym typeface="Times New Roman"/>
              </a:rPr>
              <a:t>, https://www.malwarebytes.com/malware/</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6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Key findings (2019)</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uk">
                <a:solidFill>
                  <a:srgbClr val="000000"/>
                </a:solidFill>
              </a:rPr>
              <a:t>84% of cyberattacks rely on social engineering</a:t>
            </a:r>
            <a:endParaRPr>
              <a:solidFill>
                <a:srgbClr val="000000"/>
              </a:solidFill>
            </a:endParaRPr>
          </a:p>
          <a:p>
            <a:pPr indent="-342900" lvl="0" marL="457200" rtl="0" algn="l">
              <a:spcBef>
                <a:spcPts val="0"/>
              </a:spcBef>
              <a:spcAft>
                <a:spcPts val="0"/>
              </a:spcAft>
              <a:buClr>
                <a:srgbClr val="000000"/>
              </a:buClr>
              <a:buSzPts val="1800"/>
              <a:buChar char="●"/>
            </a:pPr>
            <a:r>
              <a:rPr lang="uk">
                <a:solidFill>
                  <a:srgbClr val="000000"/>
                </a:solidFill>
              </a:rPr>
              <a:t>67% of malware was delivered via encrypted HTTPS connections</a:t>
            </a:r>
            <a:endParaRPr>
              <a:solidFill>
                <a:srgbClr val="000000"/>
              </a:solidFill>
            </a:endParaRPr>
          </a:p>
          <a:p>
            <a:pPr indent="-342900" lvl="0" marL="457200" rtl="0" algn="l">
              <a:spcBef>
                <a:spcPts val="0"/>
              </a:spcBef>
              <a:spcAft>
                <a:spcPts val="0"/>
              </a:spcAft>
              <a:buClr>
                <a:srgbClr val="000000"/>
              </a:buClr>
              <a:buSzPts val="1800"/>
              <a:buChar char="●"/>
            </a:pPr>
            <a:r>
              <a:rPr lang="uk">
                <a:solidFill>
                  <a:srgbClr val="000000"/>
                </a:solidFill>
              </a:rPr>
              <a:t>230.000 new strains of malware every day</a:t>
            </a:r>
            <a:endParaRPr>
              <a:solidFill>
                <a:srgbClr val="000000"/>
              </a:solidFill>
            </a:endParaRPr>
          </a:p>
          <a:p>
            <a:pPr indent="-342900" lvl="0" marL="457200" rtl="0" algn="l">
              <a:spcBef>
                <a:spcPts val="0"/>
              </a:spcBef>
              <a:spcAft>
                <a:spcPts val="0"/>
              </a:spcAft>
              <a:buClr>
                <a:srgbClr val="000000"/>
              </a:buClr>
              <a:buSzPts val="1800"/>
              <a:buChar char="●"/>
            </a:pPr>
            <a:r>
              <a:rPr lang="uk">
                <a:solidFill>
                  <a:srgbClr val="000000"/>
                </a:solidFill>
              </a:rPr>
              <a:t>6 months in average is what it takes to detect a data breach</a:t>
            </a:r>
            <a:endParaRPr>
              <a:solidFill>
                <a:srgbClr val="000000"/>
              </a:solidFill>
            </a:endParaRPr>
          </a:p>
          <a:p>
            <a:pPr indent="-342900" lvl="0" marL="457200" rtl="0" algn="l">
              <a:spcBef>
                <a:spcPts val="0"/>
              </a:spcBef>
              <a:spcAft>
                <a:spcPts val="0"/>
              </a:spcAft>
              <a:buClr>
                <a:srgbClr val="000000"/>
              </a:buClr>
              <a:buSzPts val="1800"/>
              <a:buChar char="●"/>
            </a:pPr>
            <a:r>
              <a:rPr lang="uk">
                <a:solidFill>
                  <a:srgbClr val="000000"/>
                </a:solidFill>
              </a:rPr>
              <a:t>71% of organizations experienced malware activity that spread from one employee to another</a:t>
            </a:r>
            <a:endParaRPr>
              <a:solidFill>
                <a:srgbClr val="000000"/>
              </a:solidFill>
            </a:endParaRPr>
          </a:p>
          <a:p>
            <a:pPr indent="-342900" lvl="0" marL="457200" rtl="0" algn="l">
              <a:spcBef>
                <a:spcPts val="0"/>
              </a:spcBef>
              <a:spcAft>
                <a:spcPts val="0"/>
              </a:spcAft>
              <a:buClr>
                <a:srgbClr val="000000"/>
              </a:buClr>
              <a:buSzPts val="1800"/>
              <a:buChar char="●"/>
            </a:pPr>
            <a:r>
              <a:rPr lang="uk">
                <a:solidFill>
                  <a:srgbClr val="000000"/>
                </a:solidFill>
              </a:rPr>
              <a:t>52% increase in the number of web application attacks in 2019 compared with 2018</a:t>
            </a:r>
            <a:endParaRPr>
              <a:solidFill>
                <a:srgbClr val="000000"/>
              </a:solidFill>
            </a:endParaRPr>
          </a:p>
          <a:p>
            <a:pPr indent="-342900" lvl="0" marL="457200" rtl="0" algn="l">
              <a:spcBef>
                <a:spcPts val="0"/>
              </a:spcBef>
              <a:spcAft>
                <a:spcPts val="0"/>
              </a:spcAft>
              <a:buClr>
                <a:srgbClr val="000000"/>
              </a:buClr>
              <a:buSzPts val="1800"/>
              <a:buChar char="●"/>
            </a:pPr>
            <a:r>
              <a:rPr lang="uk">
                <a:solidFill>
                  <a:srgbClr val="000000"/>
                </a:solidFill>
              </a:rPr>
              <a:t>84% of observed vulnerabilities in web applications were security misconfigurations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2350">
                <a:highlight>
                  <a:srgbClr val="FFFFFF"/>
                </a:highlight>
              </a:rPr>
              <a:t>Early detection and prevention</a:t>
            </a:r>
            <a:endParaRPr b="1" sz="38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950">
                <a:solidFill>
                  <a:schemeClr val="dk1"/>
                </a:solidFill>
                <a:highlight>
                  <a:srgbClr val="FFFFFF"/>
                </a:highlight>
              </a:rPr>
              <a:t>Ideally before the exploit phase happens</a:t>
            </a:r>
            <a:endParaRPr sz="1950">
              <a:solidFill>
                <a:schemeClr val="dk1"/>
              </a:solidFill>
              <a:highlight>
                <a:srgbClr val="FFFFFF"/>
              </a:highlight>
            </a:endParaRPr>
          </a:p>
          <a:p>
            <a:pPr indent="0" lvl="0" marL="0" rtl="0" algn="l">
              <a:spcBef>
                <a:spcPts val="1600"/>
              </a:spcBef>
              <a:spcAft>
                <a:spcPts val="0"/>
              </a:spcAft>
              <a:buNone/>
            </a:pPr>
            <a:r>
              <a:rPr lang="uk" sz="1950">
                <a:solidFill>
                  <a:schemeClr val="dk1"/>
                </a:solidFill>
                <a:highlight>
                  <a:srgbClr val="FFFFFF"/>
                </a:highlight>
              </a:rPr>
              <a:t>For incidents to be mitigated or dealt with by your team, they must first be detected, preferably as early in the attack phase as possible</a:t>
            </a:r>
            <a:endParaRPr sz="1950">
              <a:solidFill>
                <a:schemeClr val="dk1"/>
              </a:solidFill>
              <a:highlight>
                <a:srgbClr val="FFFFFF"/>
              </a:highlight>
            </a:endParaRPr>
          </a:p>
          <a:p>
            <a:pPr indent="0" lvl="0" marL="0" rtl="0" algn="l">
              <a:spcBef>
                <a:spcPts val="1600"/>
              </a:spcBef>
              <a:spcAft>
                <a:spcPts val="0"/>
              </a:spcAft>
              <a:buNone/>
            </a:pPr>
            <a:r>
              <a:rPr lang="uk" sz="1950">
                <a:solidFill>
                  <a:schemeClr val="dk1"/>
                </a:solidFill>
                <a:highlight>
                  <a:srgbClr val="FFFFFF"/>
                </a:highlight>
              </a:rPr>
              <a:t>Faster detection and prevention demands more intelligent, automatic and fluent sharing of threat intelligence</a:t>
            </a:r>
            <a:endParaRPr sz="1950">
              <a:solidFill>
                <a:schemeClr val="dk1"/>
              </a:solidFill>
              <a:highlight>
                <a:srgbClr val="FFFFFF"/>
              </a:highlight>
            </a:endParaRPr>
          </a:p>
          <a:p>
            <a:pPr indent="0" lvl="0" marL="0" rtl="0" algn="l">
              <a:spcBef>
                <a:spcPts val="1600"/>
              </a:spcBef>
              <a:spcAft>
                <a:spcPts val="1600"/>
              </a:spcAft>
              <a:buNone/>
            </a:pPr>
            <a:r>
              <a:rPr lang="uk" sz="1950">
                <a:solidFill>
                  <a:schemeClr val="dk1"/>
                </a:solidFill>
                <a:highlight>
                  <a:srgbClr val="FFFFFF"/>
                </a:highlight>
              </a:rPr>
              <a:t> It is important to agree on standardizing threat information</a:t>
            </a:r>
            <a:endParaRPr sz="195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lang="uk" sz="2300">
                <a:solidFill>
                  <a:srgbClr val="00334A"/>
                </a:solidFill>
              </a:rPr>
              <a:t>Reactive security</a:t>
            </a:r>
            <a:endParaRPr sz="34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2425" lvl="0" marL="457200" rtl="0" algn="l">
              <a:spcBef>
                <a:spcPts val="0"/>
              </a:spcBef>
              <a:spcAft>
                <a:spcPts val="0"/>
              </a:spcAft>
              <a:buClr>
                <a:srgbClr val="212529"/>
              </a:buClr>
              <a:buSzPts val="1950"/>
              <a:buChar char="●"/>
            </a:pPr>
            <a:r>
              <a:rPr b="1" lang="uk" sz="1950">
                <a:solidFill>
                  <a:srgbClr val="212529"/>
                </a:solidFill>
              </a:rPr>
              <a:t>Cybersecurity monitoring solutions: </a:t>
            </a:r>
            <a:r>
              <a:rPr lang="uk" sz="1950">
                <a:solidFill>
                  <a:srgbClr val="212529"/>
                </a:solidFill>
              </a:rPr>
              <a:t>These solutions monitor a network looking for possible attacks as they happen.</a:t>
            </a:r>
            <a:endParaRPr sz="1950">
              <a:solidFill>
                <a:srgbClr val="212529"/>
              </a:solidFill>
            </a:endParaRPr>
          </a:p>
          <a:p>
            <a:pPr indent="-352425" lvl="0" marL="457200" rtl="0" algn="l">
              <a:spcBef>
                <a:spcPts val="0"/>
              </a:spcBef>
              <a:spcAft>
                <a:spcPts val="0"/>
              </a:spcAft>
              <a:buClr>
                <a:srgbClr val="212529"/>
              </a:buClr>
              <a:buSzPts val="1950"/>
              <a:buChar char="●"/>
            </a:pPr>
            <a:r>
              <a:rPr b="1" lang="uk" sz="1950">
                <a:solidFill>
                  <a:srgbClr val="212529"/>
                </a:solidFill>
              </a:rPr>
              <a:t>Forensic analysis of security events: </a:t>
            </a:r>
            <a:r>
              <a:rPr lang="uk" sz="1950">
                <a:solidFill>
                  <a:srgbClr val="212529"/>
                </a:solidFill>
              </a:rPr>
              <a:t>It is extremely useful to understand the methods used in an attack to help make cybersecurity policy decisions.</a:t>
            </a:r>
            <a:endParaRPr sz="1950">
              <a:solidFill>
                <a:srgbClr val="212529"/>
              </a:solidFill>
            </a:endParaRPr>
          </a:p>
          <a:p>
            <a:pPr indent="-352425" lvl="0" marL="457200" rtl="0" algn="l">
              <a:spcBef>
                <a:spcPts val="0"/>
              </a:spcBef>
              <a:spcAft>
                <a:spcPts val="0"/>
              </a:spcAft>
              <a:buClr>
                <a:srgbClr val="212529"/>
              </a:buClr>
              <a:buSzPts val="1950"/>
              <a:buChar char="●"/>
            </a:pPr>
            <a:r>
              <a:rPr b="1" lang="uk" sz="1950">
                <a:solidFill>
                  <a:srgbClr val="212529"/>
                </a:solidFill>
              </a:rPr>
              <a:t>Anti-spam/ anti-malware solutions:</a:t>
            </a:r>
            <a:r>
              <a:rPr lang="uk" sz="1950">
                <a:solidFill>
                  <a:srgbClr val="212529"/>
                </a:solidFill>
              </a:rPr>
              <a:t> Important, but can fail when new malware enters the landscape (e.g., fileless malware)</a:t>
            </a:r>
            <a:endParaRPr sz="1950">
              <a:solidFill>
                <a:srgbClr val="212529"/>
              </a:solidFill>
            </a:endParaRPr>
          </a:p>
          <a:p>
            <a:pPr indent="-352425" lvl="0" marL="457200" rtl="0" algn="l">
              <a:spcBef>
                <a:spcPts val="0"/>
              </a:spcBef>
              <a:spcAft>
                <a:spcPts val="0"/>
              </a:spcAft>
              <a:buClr>
                <a:srgbClr val="212529"/>
              </a:buClr>
              <a:buSzPts val="1950"/>
              <a:buChar char="●"/>
            </a:pPr>
            <a:r>
              <a:rPr b="1" lang="uk" sz="1950">
                <a:solidFill>
                  <a:srgbClr val="212529"/>
                </a:solidFill>
              </a:rPr>
              <a:t>Firewalls:</a:t>
            </a:r>
            <a:r>
              <a:rPr lang="uk" sz="1950">
                <a:solidFill>
                  <a:srgbClr val="212529"/>
                </a:solidFill>
              </a:rPr>
              <a:t> Important, but configuration issues can leave organizations vulnerable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400"/>
              </a:spcAft>
              <a:buNone/>
            </a:pPr>
            <a:r>
              <a:rPr b="1" lang="uk" sz="2500">
                <a:solidFill>
                  <a:srgbClr val="00334A"/>
                </a:solidFill>
              </a:rPr>
              <a:t>Proactive security</a:t>
            </a:r>
            <a:endParaRPr b="1" sz="36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7025" lvl="0" marL="457200" rtl="0" algn="l">
              <a:spcBef>
                <a:spcPts val="0"/>
              </a:spcBef>
              <a:spcAft>
                <a:spcPts val="0"/>
              </a:spcAft>
              <a:buClr>
                <a:srgbClr val="212529"/>
              </a:buClr>
              <a:buSzPts val="1550"/>
              <a:buChar char="●"/>
            </a:pPr>
            <a:r>
              <a:rPr b="1" lang="uk" sz="1550">
                <a:solidFill>
                  <a:srgbClr val="212529"/>
                </a:solidFill>
              </a:rPr>
              <a:t>Security awareness training: </a:t>
            </a:r>
            <a:r>
              <a:rPr lang="uk" sz="1550">
                <a:solidFill>
                  <a:srgbClr val="212529"/>
                </a:solidFill>
              </a:rPr>
              <a:t>Preempting a social engineering or other phishing attacks by ensuring a user base knows how to spot the tell-tale signs and tricks of fraudsters.</a:t>
            </a:r>
            <a:endParaRPr sz="1550">
              <a:solidFill>
                <a:srgbClr val="212529"/>
              </a:solidFill>
            </a:endParaRPr>
          </a:p>
          <a:p>
            <a:pPr indent="-327025" lvl="0" marL="457200" rtl="0" algn="l">
              <a:spcBef>
                <a:spcPts val="0"/>
              </a:spcBef>
              <a:spcAft>
                <a:spcPts val="0"/>
              </a:spcAft>
              <a:buClr>
                <a:srgbClr val="212529"/>
              </a:buClr>
              <a:buSzPts val="1550"/>
              <a:buChar char="●"/>
            </a:pPr>
            <a:r>
              <a:rPr b="1" lang="uk" sz="1550">
                <a:solidFill>
                  <a:srgbClr val="212529"/>
                </a:solidFill>
              </a:rPr>
              <a:t>Penetration testing: </a:t>
            </a:r>
            <a:r>
              <a:rPr lang="uk" sz="1550">
                <a:solidFill>
                  <a:srgbClr val="212529"/>
                </a:solidFill>
              </a:rPr>
              <a:t>Using white-hat hackers to test IT systems to find exploitable vulnerabilities. Penetration tests will produce a report that can be used to close off potential exploits.</a:t>
            </a:r>
            <a:endParaRPr sz="1550">
              <a:solidFill>
                <a:srgbClr val="212529"/>
              </a:solidFill>
            </a:endParaRPr>
          </a:p>
          <a:p>
            <a:pPr indent="-327025" lvl="0" marL="457200" rtl="0" algn="l">
              <a:spcBef>
                <a:spcPts val="0"/>
              </a:spcBef>
              <a:spcAft>
                <a:spcPts val="0"/>
              </a:spcAft>
              <a:buClr>
                <a:srgbClr val="212529"/>
              </a:buClr>
              <a:buSzPts val="1550"/>
              <a:buChar char="●"/>
            </a:pPr>
            <a:r>
              <a:rPr b="1" lang="uk" sz="1550">
                <a:solidFill>
                  <a:srgbClr val="212529"/>
                </a:solidFill>
              </a:rPr>
              <a:t>Proactive endpoint and network monitoring: </a:t>
            </a:r>
            <a:r>
              <a:rPr lang="uk" sz="1550">
                <a:solidFill>
                  <a:srgbClr val="212529"/>
                </a:solidFill>
              </a:rPr>
              <a:t>New technologies, such as machine learning, are helping to make reactive measures more proactive by reducing false positives and negatives.</a:t>
            </a:r>
            <a:endParaRPr sz="1550">
              <a:solidFill>
                <a:srgbClr val="212529"/>
              </a:solidFill>
            </a:endParaRPr>
          </a:p>
          <a:p>
            <a:pPr indent="-327025" lvl="0" marL="457200" rtl="0" algn="l">
              <a:spcBef>
                <a:spcPts val="0"/>
              </a:spcBef>
              <a:spcAft>
                <a:spcPts val="0"/>
              </a:spcAft>
              <a:buClr>
                <a:srgbClr val="212529"/>
              </a:buClr>
              <a:buSzPts val="1550"/>
              <a:buChar char="●"/>
            </a:pPr>
            <a:r>
              <a:rPr b="1" lang="uk" sz="1550">
                <a:solidFill>
                  <a:srgbClr val="212529"/>
                </a:solidFill>
              </a:rPr>
              <a:t>Threat hunting and threat intelligence: </a:t>
            </a:r>
            <a:r>
              <a:rPr lang="uk" sz="1550">
                <a:solidFill>
                  <a:srgbClr val="212529"/>
                </a:solidFill>
              </a:rPr>
              <a:t>This is a set of complementary tasks performed by internal or external skilled staff. These tasks can be thought of as proactive digital forensics. An organization will engage an internal or external Red Team to hunt for vulnerabilities. These gaps in security can then be hardened against real attacks in a proactive way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5C40B0-E651-45B2-A547-9416A7703B77}"/>
</file>

<file path=customXml/itemProps2.xml><?xml version="1.0" encoding="utf-8"?>
<ds:datastoreItem xmlns:ds="http://schemas.openxmlformats.org/officeDocument/2006/customXml" ds:itemID="{42F67F7E-B9D6-48EB-9A89-694DB8507F03}"/>
</file>

<file path=customXml/itemProps3.xml><?xml version="1.0" encoding="utf-8"?>
<ds:datastoreItem xmlns:ds="http://schemas.openxmlformats.org/officeDocument/2006/customXml" ds:itemID="{6BF8DDF8-4280-433B-8E6C-30862E4C0A8B}"/>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