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y="5143500" cx="9144000"/>
  <p:notesSz cx="6858000" cy="9144000"/>
  <p:embeddedFontLst>
    <p:embeddedFont>
      <p:font typeface="Roboto"/>
      <p:regular r:id="rId47"/>
      <p:bold r:id="rId48"/>
      <p:italic r:id="rId49"/>
      <p:boldItalic r:id="rId50"/>
    </p:embeddedFont>
    <p:embeddedFont>
      <p:font typeface="Montserrat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39" Type="http://schemas.openxmlformats.org/officeDocument/2006/relationships/slide" Target="slides/slide34.xml"/><Relationship Id="rId26" Type="http://schemas.openxmlformats.org/officeDocument/2006/relationships/slide" Target="slides/slide21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42" Type="http://schemas.openxmlformats.org/officeDocument/2006/relationships/slide" Target="slides/slide37.xml"/><Relationship Id="rId47" Type="http://schemas.openxmlformats.org/officeDocument/2006/relationships/font" Target="fonts/Roboto-regular.fntdata"/><Relationship Id="rId34" Type="http://schemas.openxmlformats.org/officeDocument/2006/relationships/slide" Target="slides/slide29.xml"/><Relationship Id="rId21" Type="http://schemas.openxmlformats.org/officeDocument/2006/relationships/slide" Target="slides/slide16.xml"/><Relationship Id="rId50" Type="http://schemas.openxmlformats.org/officeDocument/2006/relationships/font" Target="fonts/Roboto-boldItalic.fntdata"/><Relationship Id="rId55" Type="http://schemas.openxmlformats.org/officeDocument/2006/relationships/customXml" Target="../customXml/item1.xml"/><Relationship Id="rId7" Type="http://schemas.openxmlformats.org/officeDocument/2006/relationships/slide" Target="slides/slide2.xml"/><Relationship Id="rId2" Type="http://schemas.openxmlformats.org/officeDocument/2006/relationships/viewProps" Target="viewProps.xml"/><Relationship Id="rId29" Type="http://schemas.openxmlformats.org/officeDocument/2006/relationships/slide" Target="slides/slide24.xml"/><Relationship Id="rId16" Type="http://schemas.openxmlformats.org/officeDocument/2006/relationships/slide" Target="slides/slide11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24" Type="http://schemas.openxmlformats.org/officeDocument/2006/relationships/slide" Target="slides/slide19.xml"/><Relationship Id="rId53" Type="http://schemas.openxmlformats.org/officeDocument/2006/relationships/font" Target="fonts/Montserrat-italic.fntdata"/><Relationship Id="rId11" Type="http://schemas.openxmlformats.org/officeDocument/2006/relationships/slide" Target="slides/slide6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43" Type="http://schemas.openxmlformats.org/officeDocument/2006/relationships/slide" Target="slides/slide38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-bold.fntdata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14" Type="http://schemas.openxmlformats.org/officeDocument/2006/relationships/slide" Target="slides/slide9.xml"/><Relationship Id="rId56" Type="http://schemas.openxmlformats.org/officeDocument/2006/relationships/customXml" Target="../customXml/item2.xml"/><Relationship Id="rId8" Type="http://schemas.openxmlformats.org/officeDocument/2006/relationships/slide" Target="slides/slide3.xml"/><Relationship Id="rId51" Type="http://schemas.openxmlformats.org/officeDocument/2006/relationships/font" Target="fonts/Montserrat-regular.fntdata"/><Relationship Id="rId3" Type="http://schemas.openxmlformats.org/officeDocument/2006/relationships/presProps" Target="presProps.xml"/><Relationship Id="rId46" Type="http://schemas.openxmlformats.org/officeDocument/2006/relationships/slide" Target="slides/slide41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25" Type="http://schemas.openxmlformats.org/officeDocument/2006/relationships/slide" Target="slides/slide20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41" Type="http://schemas.openxmlformats.org/officeDocument/2006/relationships/slide" Target="slides/slide36.xml"/><Relationship Id="rId20" Type="http://schemas.openxmlformats.org/officeDocument/2006/relationships/slide" Target="slides/slide15.xml"/><Relationship Id="rId54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6" Type="http://schemas.openxmlformats.org/officeDocument/2006/relationships/slide" Target="slides/slide1.xml"/><Relationship Id="rId49" Type="http://schemas.openxmlformats.org/officeDocument/2006/relationships/font" Target="fonts/Roboto-italic.fntdata"/><Relationship Id="rId36" Type="http://schemas.openxmlformats.org/officeDocument/2006/relationships/slide" Target="slides/slide31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5" Type="http://schemas.openxmlformats.org/officeDocument/2006/relationships/slide" Target="slides/slide10.xml"/><Relationship Id="rId57" Type="http://schemas.openxmlformats.org/officeDocument/2006/relationships/customXml" Target="../customXml/item3.xml"/><Relationship Id="rId44" Type="http://schemas.openxmlformats.org/officeDocument/2006/relationships/slide" Target="slides/slide39.xml"/><Relationship Id="rId31" Type="http://schemas.openxmlformats.org/officeDocument/2006/relationships/slide" Target="slides/slide26.xml"/><Relationship Id="rId52" Type="http://schemas.openxmlformats.org/officeDocument/2006/relationships/font" Target="fonts/Montserrat-bold.fntdata"/><Relationship Id="rId10" Type="http://schemas.openxmlformats.org/officeDocument/2006/relationships/slide" Target="slides/slide5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b03ba50107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b03ba50107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b03ba50107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b03ba50107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03ba5010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b03ba5010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03ba50107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b03ba50107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b03ba50107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b03ba50107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03ba50107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03ba50107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b03ba50107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b03ba50107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b03ba50107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b03ba50107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b03ba50107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b03ba50107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b03ba50107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b03ba50107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03ba5010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03ba5010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b03ba50107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b03ba50107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b03ba50107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b03ba50107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b03ba50107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b03ba50107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b03ba5010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b03ba5010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b03ba50107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b03ba50107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b03ba50107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b03ba50107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b03ba50107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b03ba50107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b03ba50107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b03ba50107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b03ba50107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b03ba50107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b03ba50107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b03ba50107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03ba5010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03ba5010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b03ba50107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b03ba50107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b03ba50107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b03ba50107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b03ba50107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b03ba50107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b03ba50107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b03ba50107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b03ba50107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b03ba50107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b03ba50107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b03ba50107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b03ba50107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b03ba50107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b03ba50107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b03ba50107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b03ba50107_0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b03ba50107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b03ba50107_0_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b03ba50107_0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03ba50107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03ba50107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b03ba50107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b03ba50107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b03ba50107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b03ba50107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03ba50107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03ba50107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03ba5010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03ba5010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03ba50107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b03ba50107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03ba50107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b03ba50107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03ba50107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b03ba50107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cybersecurity.att.com/resource-center/ebook/insider-guide-to-incident-response/types-of-security-incidents" TargetMode="External"/><Relationship Id="rId4" Type="http://schemas.openxmlformats.org/officeDocument/2006/relationships/hyperlink" Target="https://searchsecurity.techtarget.com/feature/10-types-of-security-incidents-and-how-to-handle-them" TargetMode="External"/><Relationship Id="rId5" Type="http://schemas.openxmlformats.org/officeDocument/2006/relationships/hyperlink" Target="https://www.ted.com/talks/ralph_langner_cracking_stuxnet_a_21st_century_cyber_weapon?language=en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3500">
                <a:latin typeface="Times New Roman"/>
                <a:ea typeface="Times New Roman"/>
                <a:cs typeface="Times New Roman"/>
                <a:sym typeface="Times New Roman"/>
              </a:rPr>
              <a:t>Cyber crisis management: readiness, response and recovery</a:t>
            </a:r>
            <a:endParaRPr sz="75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>
                <a:solidFill>
                  <a:schemeClr val="dk1"/>
                </a:solidFill>
              </a:rPr>
              <a:t>Lecture 7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300">
                <a:solidFill>
                  <a:srgbClr val="222222"/>
                </a:solidFill>
              </a:rPr>
              <a:t>Cyber Insurance for Increased Recovery Capability</a:t>
            </a:r>
            <a:endParaRPr sz="3600"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400"/>
              <a:t>Covers costs of:</a:t>
            </a:r>
            <a:endParaRPr sz="2400"/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Clr>
                <a:srgbClr val="222222"/>
              </a:buClr>
              <a:buSzPts val="1700"/>
              <a:buChar char="●"/>
            </a:pPr>
            <a:r>
              <a:rPr lang="uk" sz="2050">
                <a:solidFill>
                  <a:srgbClr val="222222"/>
                </a:solidFill>
                <a:latin typeface="Georgia"/>
                <a:ea typeface="Georgia"/>
                <a:cs typeface="Georgia"/>
                <a:sym typeface="Georgia"/>
              </a:rPr>
              <a:t>Cybersecurity expertise to assist in identifying the extent of damage caused</a:t>
            </a:r>
            <a:endParaRPr sz="2050">
              <a:solidFill>
                <a:srgbClr val="22222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700"/>
              <a:buChar char="●"/>
            </a:pPr>
            <a:r>
              <a:rPr lang="uk" sz="2050">
                <a:solidFill>
                  <a:srgbClr val="222222"/>
                </a:solidFill>
                <a:latin typeface="Georgia"/>
                <a:ea typeface="Georgia"/>
                <a:cs typeface="Georgia"/>
                <a:sym typeface="Georgia"/>
              </a:rPr>
              <a:t>Consultation to help investigate the incident and report it to the appropriate authorities</a:t>
            </a:r>
            <a:endParaRPr sz="2050">
              <a:solidFill>
                <a:srgbClr val="22222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700"/>
              <a:buChar char="●"/>
            </a:pPr>
            <a:r>
              <a:rPr lang="uk" sz="2050">
                <a:solidFill>
                  <a:srgbClr val="222222"/>
                </a:solidFill>
                <a:latin typeface="Georgia"/>
                <a:ea typeface="Georgia"/>
                <a:cs typeface="Georgia"/>
                <a:sym typeface="Georgia"/>
              </a:rPr>
              <a:t>Loss of revenue due to downtime</a:t>
            </a:r>
            <a:endParaRPr sz="2050">
              <a:solidFill>
                <a:srgbClr val="22222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700"/>
              <a:buChar char="●"/>
            </a:pPr>
            <a:r>
              <a:rPr lang="uk" sz="2050">
                <a:solidFill>
                  <a:srgbClr val="222222"/>
                </a:solidFill>
                <a:latin typeface="Georgia"/>
                <a:ea typeface="Georgia"/>
                <a:cs typeface="Georgia"/>
                <a:sym typeface="Georgia"/>
              </a:rPr>
              <a:t>Legal fees, fines, and penalties incurred</a:t>
            </a:r>
            <a:endParaRPr sz="2050">
              <a:solidFill>
                <a:srgbClr val="22222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2500">
                <a:latin typeface="Times New Roman"/>
                <a:ea typeface="Times New Roman"/>
                <a:cs typeface="Times New Roman"/>
                <a:sym typeface="Times New Roman"/>
              </a:rPr>
              <a:t>Backup strategy: </a:t>
            </a:r>
            <a:endParaRPr sz="4100"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Define your Recovery Time Objectives (RTO) and Recovery Point Objectives (RPO) 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uk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Follow the 3-2-1 rule: keep 3 copies of any important file (1 original and 2 backups), store your backups on 2 different types of media (for example on disk and tape or on disk and in the cloud), and store 1 backup offsite, at a physically separate location from your original data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uk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Restore procedure testing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108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2300"/>
              </a:spcAft>
              <a:buNone/>
            </a:pPr>
            <a:r>
              <a:rPr b="1" lang="uk" sz="2550">
                <a:solidFill>
                  <a:srgbClr val="2D2D2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IT Disaster recovery plan</a:t>
            </a:r>
            <a:endParaRPr sz="3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uk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 what </a:t>
            </a:r>
            <a:r>
              <a:rPr b="1" lang="uk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processes</a:t>
            </a:r>
            <a:r>
              <a:rPr lang="uk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your business are essential and </a:t>
            </a:r>
            <a:r>
              <a:rPr b="1" lang="uk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need to be restored fastest </a:t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b="1" lang="uk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long you can survive </a:t>
            </a:r>
            <a:r>
              <a:rPr lang="uk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without these processes (</a:t>
            </a:r>
            <a:r>
              <a:rPr b="1" lang="uk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recovery time objective</a:t>
            </a:r>
            <a:r>
              <a:rPr lang="uk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b="1" lang="uk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Business impact analysis </a:t>
            </a:r>
            <a:r>
              <a:rPr lang="uk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meaning work out what the downtime will cost in terms of sales, website traffic, customer service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uk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 the last point at which all your </a:t>
            </a:r>
            <a:r>
              <a:rPr b="1" lang="uk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was backed-up or replicated </a:t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b="1" lang="uk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much time has passed</a:t>
            </a:r>
            <a:r>
              <a:rPr lang="uk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between then and the system problem you’re having now – </a:t>
            </a:r>
            <a:r>
              <a:rPr b="1" lang="uk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recovery point objective</a:t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uk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a ‘risk and impact’ chart and test a</a:t>
            </a:r>
            <a:r>
              <a:rPr b="1" lang="uk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possible fix </a:t>
            </a:r>
            <a:r>
              <a:rPr lang="uk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comparing the current state of your systems against the desired state. 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2550">
                <a:solidFill>
                  <a:srgbClr val="2F353E"/>
                </a:solidFill>
                <a:highlight>
                  <a:srgbClr val="FFFFFF"/>
                </a:highlight>
              </a:rPr>
              <a:t>Disaster recovery plan</a:t>
            </a:r>
            <a:endParaRPr b="1" sz="3700"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Clr>
                <a:srgbClr val="2F353E"/>
              </a:buClr>
              <a:buSzPts val="1950"/>
              <a:buChar char="●"/>
            </a:pPr>
            <a:r>
              <a:rPr lang="uk" sz="1950">
                <a:solidFill>
                  <a:srgbClr val="2F353E"/>
                </a:solidFill>
              </a:rPr>
              <a:t>Has a clear owner</a:t>
            </a:r>
            <a:endParaRPr sz="1950">
              <a:solidFill>
                <a:srgbClr val="2F353E"/>
              </a:solidFill>
            </a:endParaRPr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Clr>
                <a:srgbClr val="2F353E"/>
              </a:buClr>
              <a:buSzPts val="1950"/>
              <a:buChar char="●"/>
            </a:pPr>
            <a:r>
              <a:rPr lang="uk" sz="1950">
                <a:solidFill>
                  <a:srgbClr val="2F353E"/>
                </a:solidFill>
              </a:rPr>
              <a:t>Involves many partners from across the business</a:t>
            </a:r>
            <a:endParaRPr sz="1950">
              <a:solidFill>
                <a:srgbClr val="2F353E"/>
              </a:solidFill>
            </a:endParaRPr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Clr>
                <a:srgbClr val="2F353E"/>
              </a:buClr>
              <a:buSzPts val="1950"/>
              <a:buChar char="●"/>
            </a:pPr>
            <a:r>
              <a:rPr lang="uk" sz="1950">
                <a:solidFill>
                  <a:srgbClr val="2F353E"/>
                </a:solidFill>
              </a:rPr>
              <a:t>Is simple to execute</a:t>
            </a:r>
            <a:endParaRPr sz="1950">
              <a:solidFill>
                <a:srgbClr val="2F353E"/>
              </a:solidFill>
            </a:endParaRPr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Clr>
                <a:srgbClr val="2F353E"/>
              </a:buClr>
              <a:buSzPts val="1950"/>
              <a:buChar char="●"/>
            </a:pPr>
            <a:r>
              <a:rPr lang="uk" sz="1950">
                <a:solidFill>
                  <a:srgbClr val="2F353E"/>
                </a:solidFill>
              </a:rPr>
              <a:t>Leverages a comprehensive, multilayered approach</a:t>
            </a:r>
            <a:endParaRPr sz="1950">
              <a:solidFill>
                <a:srgbClr val="2F353E"/>
              </a:solidFill>
            </a:endParaRPr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Clr>
                <a:srgbClr val="2F353E"/>
              </a:buClr>
              <a:buSzPts val="1950"/>
              <a:buChar char="●"/>
            </a:pPr>
            <a:r>
              <a:rPr lang="uk" sz="1950">
                <a:solidFill>
                  <a:srgbClr val="2F353E"/>
                </a:solidFill>
              </a:rPr>
              <a:t>Is regularly practiced and continuously updated</a:t>
            </a:r>
            <a:endParaRPr sz="2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Recovery goals</a:t>
            </a:r>
            <a:endParaRPr/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2250"/>
              <a:buChar char="●"/>
            </a:pPr>
            <a:r>
              <a:rPr lang="uk" sz="2250">
                <a:solidFill>
                  <a:srgbClr val="3E3E3E"/>
                </a:solidFill>
              </a:rPr>
              <a:t>Minimize disruption to normal operations</a:t>
            </a:r>
            <a:endParaRPr sz="2250">
              <a:solidFill>
                <a:srgbClr val="3E3E3E"/>
              </a:solidFill>
            </a:endParaRPr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2250"/>
              <a:buChar char="●"/>
            </a:pPr>
            <a:r>
              <a:rPr lang="uk" sz="2250">
                <a:solidFill>
                  <a:srgbClr val="3E3E3E"/>
                </a:solidFill>
              </a:rPr>
              <a:t>Contain and minimize damage</a:t>
            </a:r>
            <a:endParaRPr sz="2250">
              <a:solidFill>
                <a:srgbClr val="3E3E3E"/>
              </a:solidFill>
            </a:endParaRPr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2250"/>
              <a:buChar char="●"/>
            </a:pPr>
            <a:r>
              <a:rPr lang="uk" sz="2250">
                <a:solidFill>
                  <a:srgbClr val="3E3E3E"/>
                </a:solidFill>
              </a:rPr>
              <a:t>Ensure operational continuity</a:t>
            </a:r>
            <a:endParaRPr sz="2250">
              <a:solidFill>
                <a:srgbClr val="3E3E3E"/>
              </a:solidFill>
            </a:endParaRPr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2250"/>
              <a:buChar char="●"/>
            </a:pPr>
            <a:r>
              <a:rPr lang="uk" sz="2250">
                <a:solidFill>
                  <a:srgbClr val="3E3E3E"/>
                </a:solidFill>
              </a:rPr>
              <a:t>Quickly and smoothly restore normal services</a:t>
            </a:r>
            <a:endParaRPr sz="2250">
              <a:solidFill>
                <a:srgbClr val="3E3E3E"/>
              </a:solidFill>
            </a:endParaRPr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2250"/>
              <a:buChar char="●"/>
            </a:pPr>
            <a:r>
              <a:rPr lang="uk" sz="2250">
                <a:solidFill>
                  <a:srgbClr val="3E3E3E"/>
                </a:solidFill>
              </a:rPr>
              <a:t>Define recovery priorities</a:t>
            </a:r>
            <a:endParaRPr sz="2250">
              <a:solidFill>
                <a:srgbClr val="3E3E3E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Vital assets</a:t>
            </a:r>
            <a:endParaRPr/>
          </a:p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7825" lvl="0" marL="457200" rtl="0" algn="l"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2350"/>
              <a:buChar char="●"/>
            </a:pPr>
            <a:r>
              <a:rPr lang="uk" sz="2350">
                <a:solidFill>
                  <a:srgbClr val="3E3E3E"/>
                </a:solidFill>
              </a:rPr>
              <a:t>Hardware</a:t>
            </a:r>
            <a:endParaRPr sz="2350">
              <a:solidFill>
                <a:srgbClr val="3E3E3E"/>
              </a:solidFill>
            </a:endParaRPr>
          </a:p>
          <a:p>
            <a:pPr indent="-377825" lvl="0" marL="457200" rtl="0" algn="l"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2350"/>
              <a:buChar char="●"/>
            </a:pPr>
            <a:r>
              <a:rPr lang="uk" sz="2350">
                <a:solidFill>
                  <a:srgbClr val="3E3E3E"/>
                </a:solidFill>
              </a:rPr>
              <a:t>Software</a:t>
            </a:r>
            <a:endParaRPr sz="2350">
              <a:solidFill>
                <a:srgbClr val="3E3E3E"/>
              </a:solidFill>
            </a:endParaRPr>
          </a:p>
          <a:p>
            <a:pPr indent="-377825" lvl="0" marL="457200" rtl="0" algn="l"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2350"/>
              <a:buChar char="●"/>
            </a:pPr>
            <a:r>
              <a:rPr lang="uk" sz="2350">
                <a:solidFill>
                  <a:srgbClr val="3E3E3E"/>
                </a:solidFill>
              </a:rPr>
              <a:t>Data</a:t>
            </a:r>
            <a:endParaRPr sz="2350">
              <a:solidFill>
                <a:srgbClr val="3E3E3E"/>
              </a:solidFill>
            </a:endParaRPr>
          </a:p>
          <a:p>
            <a:pPr indent="-377825" lvl="0" marL="457200" rtl="0" algn="l"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2350"/>
              <a:buChar char="●"/>
            </a:pPr>
            <a:r>
              <a:rPr lang="uk" sz="2350">
                <a:solidFill>
                  <a:srgbClr val="3E3E3E"/>
                </a:solidFill>
              </a:rPr>
              <a:t>Digital assets</a:t>
            </a:r>
            <a:endParaRPr sz="2350">
              <a:solidFill>
                <a:srgbClr val="3E3E3E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311700" y="199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5240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uk" sz="2600">
                <a:latin typeface="Times New Roman"/>
                <a:ea typeface="Times New Roman"/>
                <a:cs typeface="Times New Roman"/>
                <a:sym typeface="Times New Roman"/>
              </a:rPr>
              <a:t>3.</a:t>
            </a:r>
            <a:r>
              <a:rPr b="1" lang="uk" sz="22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lang="uk" sz="2600">
                <a:latin typeface="Times New Roman"/>
                <a:ea typeface="Times New Roman"/>
                <a:cs typeface="Times New Roman"/>
                <a:sym typeface="Times New Roman"/>
              </a:rPr>
              <a:t>Risk mitigation</a:t>
            </a:r>
            <a:endParaRPr b="1" sz="4000"/>
          </a:p>
        </p:txBody>
      </p:sp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311700" y="771975"/>
            <a:ext cx="8520600" cy="37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uk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Risk Mitigation</a:t>
            </a:r>
            <a:r>
              <a:rPr lang="uk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involves methods that reduce the severity of the loss or decrease the likelihood of the loss from occurring.</a:t>
            </a:r>
            <a:endParaRPr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uk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Risk mitigation</a:t>
            </a:r>
            <a:r>
              <a:rPr lang="uk">
                <a:solidFill>
                  <a:srgbClr val="43434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is a process whereby an enterprise takes some proactive measures or use some strategies to mitigate or eliminate risks altogether in order to prevent or reduce damage to the organization.</a:t>
            </a:r>
            <a:endParaRPr>
              <a:solidFill>
                <a:srgbClr val="43434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uk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incident-response activities should strategize risk management by minimizing legal, operational, and reputational risk.</a:t>
            </a:r>
            <a:endParaRPr b="1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uk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effective incident-handling program would help minimize the impact of further attacks and strengthen security controls. </a:t>
            </a:r>
            <a:endParaRPr b="1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23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Incident Response to Mitigate Risk</a:t>
            </a:r>
            <a:endParaRPr sz="3900"/>
          </a:p>
        </p:txBody>
      </p:sp>
      <p:sp>
        <p:nvSpPr>
          <p:cNvPr id="151" name="Google Shape;15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Char char="●"/>
            </a:pPr>
            <a:r>
              <a:rPr b="1" lang="uk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Quick Response </a:t>
            </a:r>
            <a:endParaRPr b="1" sz="1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Char char="●"/>
            </a:pPr>
            <a:r>
              <a:rPr b="1" lang="uk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Not an Isolated Event</a:t>
            </a:r>
            <a:endParaRPr b="1" sz="1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Montserrat"/>
              <a:buChar char="●"/>
            </a:pPr>
            <a:r>
              <a:rPr b="1" lang="uk" sz="15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An incident response plan should include the following:</a:t>
            </a:r>
            <a:endParaRPr b="1" sz="15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○"/>
            </a:pPr>
            <a:r>
              <a:rPr lang="uk" sz="1300">
                <a:solidFill>
                  <a:srgbClr val="333333"/>
                </a:solidFill>
              </a:rPr>
              <a:t>·</a:t>
            </a:r>
            <a:r>
              <a:rPr lang="uk" sz="1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uk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Communication guidelines</a:t>
            </a:r>
            <a:endParaRPr sz="1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○"/>
            </a:pPr>
            <a:r>
              <a:rPr lang="uk" sz="1300">
                <a:solidFill>
                  <a:srgbClr val="333333"/>
                </a:solidFill>
              </a:rPr>
              <a:t>·</a:t>
            </a:r>
            <a:r>
              <a:rPr lang="uk" sz="1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uk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Policies, procedures, and agreements for incident-response management</a:t>
            </a:r>
            <a:endParaRPr sz="1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○"/>
            </a:pPr>
            <a:r>
              <a:rPr lang="uk" sz="1300">
                <a:solidFill>
                  <a:srgbClr val="333333"/>
                </a:solidFill>
              </a:rPr>
              <a:t>·</a:t>
            </a:r>
            <a:r>
              <a:rPr lang="uk" sz="1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uk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Indicators of compromise for preparation of investigations</a:t>
            </a:r>
            <a:endParaRPr sz="1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○"/>
            </a:pPr>
            <a:r>
              <a:rPr lang="uk" sz="1300">
                <a:solidFill>
                  <a:srgbClr val="333333"/>
                </a:solidFill>
              </a:rPr>
              <a:t>·</a:t>
            </a:r>
            <a:r>
              <a:rPr lang="uk" sz="1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uk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Preparing a proactive security team based on operational threat hunting exercises</a:t>
            </a:r>
            <a:endParaRPr sz="1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Char char="●"/>
            </a:pPr>
            <a:r>
              <a:t/>
            </a:r>
            <a:endParaRPr b="1" sz="1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Char char="●"/>
            </a:pPr>
            <a:r>
              <a:rPr b="1" lang="uk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Communication</a:t>
            </a:r>
            <a:endParaRPr b="1" sz="1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Char char="●"/>
            </a:pPr>
            <a:r>
              <a:rPr b="1" lang="uk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Eliminating Root Cause</a:t>
            </a:r>
            <a:endParaRPr b="1" sz="1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Char char="●"/>
            </a:pPr>
            <a:r>
              <a:rPr b="1" lang="uk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Post-Incident Analysis</a:t>
            </a:r>
            <a:endParaRPr b="1" sz="1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311700" y="108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5240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uk">
                <a:latin typeface="Times New Roman"/>
                <a:ea typeface="Times New Roman"/>
                <a:cs typeface="Times New Roman"/>
                <a:sym typeface="Times New Roman"/>
              </a:rPr>
              <a:t>4.</a:t>
            </a:r>
            <a:r>
              <a:rPr b="1" lang="uk" sz="24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lang="uk">
                <a:latin typeface="Times New Roman"/>
                <a:ea typeface="Times New Roman"/>
                <a:cs typeface="Times New Roman"/>
                <a:sym typeface="Times New Roman"/>
              </a:rPr>
              <a:t>Cyber forensics</a:t>
            </a:r>
            <a:endParaRPr b="1" sz="4200"/>
          </a:p>
        </p:txBody>
      </p:sp>
      <p:sp>
        <p:nvSpPr>
          <p:cNvPr id="157" name="Google Shape;157;p30"/>
          <p:cNvSpPr txBox="1"/>
          <p:nvPr>
            <p:ph idx="1" type="body"/>
          </p:nvPr>
        </p:nvSpPr>
        <p:spPr>
          <a:xfrm>
            <a:off x="311700" y="607875"/>
            <a:ext cx="8520600" cy="39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500">
                <a:solidFill>
                  <a:srgbClr val="000000"/>
                </a:solidFill>
                <a:highlight>
                  <a:srgbClr val="FFFFFF"/>
                </a:highlight>
              </a:rPr>
              <a:t>Digital forensics is the method of covering the investigation and recovery of things that are found in digital devices to identify and recover any criminal or hacking activity. </a:t>
            </a:r>
            <a:endParaRPr sz="1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uk" sz="15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Forensics involves a thorough examination of the data in order to gain a complete understanding of the breach in order to remediate the attack and prevent a recurrence.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uk" sz="15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Cyber forensics is the process by which experts collect, examine, and analyze all of the data from compromised computer systems and storage devices. 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uk" sz="15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Evidence collection includes identifying and securing infected devices and all data, including latent data, from the systems. 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uk" sz="15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Once the evidence is collected and evaluated, it undergoes a detailed analysis 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D</a:t>
            </a:r>
            <a:r>
              <a:rPr lang="uk"/>
              <a:t>igital forensic investigation</a:t>
            </a:r>
            <a:endParaRPr/>
          </a:p>
        </p:txBody>
      </p:sp>
      <p:sp>
        <p:nvSpPr>
          <p:cNvPr id="163" name="Google Shape;16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2100"/>
              <a:t>IT forensic investigation services cover the following specializations:</a:t>
            </a:r>
            <a:endParaRPr sz="2100"/>
          </a:p>
          <a:p>
            <a:pPr indent="-361950" lvl="0" marL="457200" rtl="0" algn="l">
              <a:spcBef>
                <a:spcPts val="1600"/>
              </a:spcBef>
              <a:spcAft>
                <a:spcPts val="0"/>
              </a:spcAft>
              <a:buSzPts val="2100"/>
              <a:buChar char="●"/>
            </a:pPr>
            <a:r>
              <a:rPr lang="uk" sz="2100"/>
              <a:t>Computer forensics: Servers, clients (PCs and notebooks), peripheral devices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uk" sz="2100"/>
              <a:t>Network forensics: Network components (routers, switches, firewalls, etc.)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uk" sz="2100"/>
              <a:t>Mobile forensics: Smartphones, tablets, PDAs, cell phones</a:t>
            </a:r>
            <a:endParaRPr sz="2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Contents: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52400" lvl="0" marL="152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</a:t>
            </a:r>
            <a:r>
              <a:rPr lang="uk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uk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Backup information.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2400" lvl="0" marL="152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</a:t>
            </a:r>
            <a:r>
              <a:rPr lang="uk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uk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disaster recovery plan.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2400" lvl="0" marL="152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</a:t>
            </a:r>
            <a:r>
              <a:rPr lang="uk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uk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Risk mitigation.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2400" lvl="0" marL="152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</a:t>
            </a:r>
            <a:r>
              <a:rPr lang="uk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uk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Cyber forensics.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2400" lvl="0" marL="152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</a:t>
            </a:r>
            <a:r>
              <a:rPr lang="uk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uk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Information security incident management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2400" lvl="0" marL="152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</a:t>
            </a:r>
            <a:r>
              <a:rPr lang="uk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uk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Categories and signs of incidents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2400" lvl="0" marL="152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</a:t>
            </a:r>
            <a:r>
              <a:rPr lang="uk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uk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Incident management practices and regulations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2400" lvl="0" marL="152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8.</a:t>
            </a:r>
            <a:r>
              <a:rPr lang="uk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uk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Stages of functioning of information security incident management system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2400" lvl="0" marL="152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9.</a:t>
            </a:r>
            <a:r>
              <a:rPr lang="uk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uk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Management processes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10. Difficulties of information security incident management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5240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uk">
                <a:latin typeface="Times New Roman"/>
                <a:ea typeface="Times New Roman"/>
                <a:cs typeface="Times New Roman"/>
                <a:sym typeface="Times New Roman"/>
              </a:rPr>
              <a:t>5.</a:t>
            </a:r>
            <a:r>
              <a:rPr b="1" lang="uk" sz="24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lang="uk">
                <a:latin typeface="Times New Roman"/>
                <a:ea typeface="Times New Roman"/>
                <a:cs typeface="Times New Roman"/>
                <a:sym typeface="Times New Roman"/>
              </a:rPr>
              <a:t>Information security incident management</a:t>
            </a:r>
            <a:endParaRPr b="1" sz="4200"/>
          </a:p>
        </p:txBody>
      </p:sp>
      <p:sp>
        <p:nvSpPr>
          <p:cNvPr id="169" name="Google Shape;16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2100">
                <a:solidFill>
                  <a:schemeClr val="dk1"/>
                </a:solidFill>
                <a:highlight>
                  <a:srgbClr val="FFFFFF"/>
                </a:highlight>
              </a:rPr>
              <a:t>Incident Management provides the capability to anticipate and plan for unexpected large- scale crisis events that require prompt and effective response</a:t>
            </a:r>
            <a:endParaRPr sz="2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2100">
                <a:solidFill>
                  <a:schemeClr val="dk1"/>
                </a:solidFill>
                <a:highlight>
                  <a:srgbClr val="FFFFFF"/>
                </a:highlight>
              </a:rPr>
              <a:t>The objective of Incident Management is to restore normal operations as quickly as possible with the least possible impact on either the business or the user, at a cost- effective price</a:t>
            </a:r>
            <a:endParaRPr sz="2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29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uk" sz="2000">
                <a:solidFill>
                  <a:srgbClr val="6D6E70"/>
                </a:solidFill>
              </a:rPr>
              <a:t>Incident management and incident handling</a:t>
            </a:r>
            <a:endParaRPr sz="3800"/>
          </a:p>
        </p:txBody>
      </p:sp>
      <p:pic>
        <p:nvPicPr>
          <p:cNvPr id="175" name="Google Shape;17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9600" y="572700"/>
            <a:ext cx="526480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/>
          <p:nvPr>
            <p:ph type="title"/>
          </p:nvPr>
        </p:nvSpPr>
        <p:spPr>
          <a:xfrm>
            <a:off x="311700" y="57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uk" sz="1900">
                <a:solidFill>
                  <a:srgbClr val="6D6E70"/>
                </a:solidFill>
              </a:rPr>
              <a:t>Incident handling process </a:t>
            </a:r>
            <a:endParaRPr sz="3700"/>
          </a:p>
        </p:txBody>
      </p:sp>
      <p:pic>
        <p:nvPicPr>
          <p:cNvPr id="181" name="Google Shape;18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6425" y="820925"/>
            <a:ext cx="671938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950">
                <a:solidFill>
                  <a:srgbClr val="1D1D1D"/>
                </a:solidFill>
                <a:highlight>
                  <a:srgbClr val="FFFFFF"/>
                </a:highlight>
              </a:rPr>
              <a:t>Operational incident management</a:t>
            </a:r>
            <a:endParaRPr sz="3400"/>
          </a:p>
        </p:txBody>
      </p:sp>
      <p:sp>
        <p:nvSpPr>
          <p:cNvPr id="187" name="Google Shape;18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6075" lvl="0" marL="749300" rtl="0" algn="l">
              <a:spcBef>
                <a:spcPts val="0"/>
              </a:spcBef>
              <a:spcAft>
                <a:spcPts val="0"/>
              </a:spcAft>
              <a:buClr>
                <a:srgbClr val="1D1D1D"/>
              </a:buClr>
              <a:buSzPts val="1850"/>
              <a:buAutoNum type="arabicPeriod"/>
            </a:pPr>
            <a:r>
              <a:rPr lang="uk" sz="1850">
                <a:solidFill>
                  <a:srgbClr val="1D1D1D"/>
                </a:solidFill>
              </a:rPr>
              <a:t>A service level agreement between the provider and the customer that defines incident priorities, escalation paths, and response/resolution time frames</a:t>
            </a:r>
            <a:endParaRPr sz="1850">
              <a:solidFill>
                <a:srgbClr val="1D1D1D"/>
              </a:solidFill>
            </a:endParaRPr>
          </a:p>
          <a:p>
            <a:pPr indent="-346075" lvl="0" marL="749300" rtl="0" algn="l">
              <a:spcBef>
                <a:spcPts val="0"/>
              </a:spcBef>
              <a:spcAft>
                <a:spcPts val="0"/>
              </a:spcAft>
              <a:buClr>
                <a:srgbClr val="1D1D1D"/>
              </a:buClr>
              <a:buSzPts val="1850"/>
              <a:buAutoNum type="arabicPeriod"/>
            </a:pPr>
            <a:r>
              <a:rPr lang="uk" sz="1850">
                <a:solidFill>
                  <a:srgbClr val="1D1D1D"/>
                </a:solidFill>
              </a:rPr>
              <a:t>Incident models, or templates, that allow incidents to be resolved efficiently</a:t>
            </a:r>
            <a:endParaRPr sz="1850">
              <a:solidFill>
                <a:srgbClr val="1D1D1D"/>
              </a:solidFill>
            </a:endParaRPr>
          </a:p>
          <a:p>
            <a:pPr indent="-346075" lvl="0" marL="749300" rtl="0" algn="l">
              <a:spcBef>
                <a:spcPts val="0"/>
              </a:spcBef>
              <a:spcAft>
                <a:spcPts val="0"/>
              </a:spcAft>
              <a:buClr>
                <a:srgbClr val="1D1D1D"/>
              </a:buClr>
              <a:buSzPts val="1850"/>
              <a:buAutoNum type="arabicPeriod"/>
            </a:pPr>
            <a:r>
              <a:rPr lang="uk" sz="1850">
                <a:solidFill>
                  <a:srgbClr val="1D1D1D"/>
                </a:solidFill>
              </a:rPr>
              <a:t>Categorization of incident types for better data gathering and problem management</a:t>
            </a:r>
            <a:endParaRPr sz="1850">
              <a:solidFill>
                <a:srgbClr val="1D1D1D"/>
              </a:solidFill>
            </a:endParaRPr>
          </a:p>
          <a:p>
            <a:pPr indent="-346075" lvl="0" marL="749300" rtl="0" algn="l">
              <a:spcBef>
                <a:spcPts val="0"/>
              </a:spcBef>
              <a:spcAft>
                <a:spcPts val="0"/>
              </a:spcAft>
              <a:buClr>
                <a:srgbClr val="1D1D1D"/>
              </a:buClr>
              <a:buSzPts val="1850"/>
              <a:buAutoNum type="arabicPeriod"/>
            </a:pPr>
            <a:r>
              <a:rPr lang="uk" sz="1850">
                <a:solidFill>
                  <a:srgbClr val="1D1D1D"/>
                </a:solidFill>
              </a:rPr>
              <a:t>Agreement on incident statuses, categories, and priorities</a:t>
            </a:r>
            <a:endParaRPr sz="1850">
              <a:solidFill>
                <a:srgbClr val="1D1D1D"/>
              </a:solidFill>
            </a:endParaRPr>
          </a:p>
          <a:p>
            <a:pPr indent="-346075" lvl="0" marL="749300" rtl="0" algn="l">
              <a:spcBef>
                <a:spcPts val="0"/>
              </a:spcBef>
              <a:spcAft>
                <a:spcPts val="0"/>
              </a:spcAft>
              <a:buClr>
                <a:srgbClr val="1D1D1D"/>
              </a:buClr>
              <a:buSzPts val="1850"/>
              <a:buAutoNum type="arabicPeriod"/>
            </a:pPr>
            <a:r>
              <a:rPr lang="uk" sz="1850">
                <a:solidFill>
                  <a:srgbClr val="1D1D1D"/>
                </a:solidFill>
              </a:rPr>
              <a:t>Establishment of a major incident response process</a:t>
            </a:r>
            <a:endParaRPr sz="1850">
              <a:solidFill>
                <a:srgbClr val="1D1D1D"/>
              </a:solidFill>
            </a:endParaRPr>
          </a:p>
          <a:p>
            <a:pPr indent="-346075" lvl="0" marL="749300" rtl="0" algn="l">
              <a:spcBef>
                <a:spcPts val="0"/>
              </a:spcBef>
              <a:spcAft>
                <a:spcPts val="0"/>
              </a:spcAft>
              <a:buClr>
                <a:srgbClr val="1D1D1D"/>
              </a:buClr>
              <a:buSzPts val="1850"/>
              <a:buAutoNum type="arabicPeriod"/>
            </a:pPr>
            <a:r>
              <a:rPr lang="uk" sz="1850">
                <a:solidFill>
                  <a:srgbClr val="1D1D1D"/>
                </a:solidFill>
              </a:rPr>
              <a:t>Agreement on incident management role assignment</a:t>
            </a:r>
            <a:endParaRPr sz="23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6"/>
          <p:cNvSpPr txBox="1"/>
          <p:nvPr>
            <p:ph type="title"/>
          </p:nvPr>
        </p:nvSpPr>
        <p:spPr>
          <a:xfrm>
            <a:off x="311700" y="115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2300"/>
              <a:t>Incident Management Lifecycle</a:t>
            </a:r>
            <a:endParaRPr sz="2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8650" y="598650"/>
            <a:ext cx="641503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5240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uk" sz="2400">
                <a:latin typeface="Times New Roman"/>
                <a:ea typeface="Times New Roman"/>
                <a:cs typeface="Times New Roman"/>
                <a:sym typeface="Times New Roman"/>
              </a:rPr>
              <a:t>6.</a:t>
            </a:r>
            <a:r>
              <a:rPr b="1" lang="uk" sz="20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lang="uk" sz="2400">
                <a:latin typeface="Times New Roman"/>
                <a:ea typeface="Times New Roman"/>
                <a:cs typeface="Times New Roman"/>
                <a:sym typeface="Times New Roman"/>
              </a:rPr>
              <a:t>Categories and signs of incidents</a:t>
            </a:r>
            <a:endParaRPr b="1" sz="3800"/>
          </a:p>
        </p:txBody>
      </p:sp>
      <p:sp>
        <p:nvSpPr>
          <p:cNvPr id="199" name="Google Shape;199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650">
                <a:solidFill>
                  <a:srgbClr val="666666"/>
                </a:solidFill>
                <a:highlight>
                  <a:srgbClr val="FFFFFF"/>
                </a:highlight>
              </a:rPr>
              <a:t>Security incidents </a:t>
            </a:r>
            <a:r>
              <a:rPr lang="uk" sz="1650">
                <a:solidFill>
                  <a:srgbClr val="666666"/>
                </a:solidFill>
                <a:highlight>
                  <a:srgbClr val="FFFFFF"/>
                </a:highlight>
              </a:rPr>
              <a:t>are events that may indicate that an organization's systems or data have been compromised or that measures put in place to protect them have failed.</a:t>
            </a:r>
            <a:endParaRPr sz="165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uk" sz="1650">
                <a:solidFill>
                  <a:srgbClr val="666666"/>
                </a:solidFill>
                <a:highlight>
                  <a:srgbClr val="FFFFFF"/>
                </a:highlight>
              </a:rPr>
              <a:t>A</a:t>
            </a:r>
            <a:r>
              <a:rPr b="1" lang="uk" sz="1650">
                <a:solidFill>
                  <a:srgbClr val="666666"/>
                </a:solidFill>
                <a:highlight>
                  <a:srgbClr val="FFFFFF"/>
                </a:highlight>
              </a:rPr>
              <a:t> security event </a:t>
            </a:r>
            <a:r>
              <a:rPr lang="uk" sz="1650">
                <a:solidFill>
                  <a:srgbClr val="666666"/>
                </a:solidFill>
                <a:highlight>
                  <a:srgbClr val="FFFFFF"/>
                </a:highlight>
              </a:rPr>
              <a:t>is anything that has significance for system hardware or software, and an incident is an event that disrupts normal operations.</a:t>
            </a:r>
            <a:endParaRPr sz="165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uk" sz="1650">
                <a:solidFill>
                  <a:srgbClr val="666666"/>
                </a:solidFill>
                <a:highlight>
                  <a:srgbClr val="FFFFFF"/>
                </a:highlight>
              </a:rPr>
              <a:t>Security events are usually </a:t>
            </a:r>
            <a:r>
              <a:rPr b="1" lang="uk" sz="1650">
                <a:solidFill>
                  <a:srgbClr val="666666"/>
                </a:solidFill>
                <a:highlight>
                  <a:srgbClr val="FFFFFF"/>
                </a:highlight>
              </a:rPr>
              <a:t>distinguished </a:t>
            </a:r>
            <a:r>
              <a:rPr lang="uk" sz="1650">
                <a:solidFill>
                  <a:srgbClr val="666666"/>
                </a:solidFill>
                <a:highlight>
                  <a:srgbClr val="FFFFFF"/>
                </a:highlight>
              </a:rPr>
              <a:t>from security incidents </a:t>
            </a:r>
            <a:r>
              <a:rPr b="1" lang="uk" sz="1650">
                <a:solidFill>
                  <a:srgbClr val="666666"/>
                </a:solidFill>
                <a:highlight>
                  <a:srgbClr val="FFFFFF"/>
                </a:highlight>
              </a:rPr>
              <a:t>by the degree of severity and the associated potential risk </a:t>
            </a:r>
            <a:r>
              <a:rPr lang="uk" sz="1650">
                <a:solidFill>
                  <a:srgbClr val="666666"/>
                </a:solidFill>
                <a:highlight>
                  <a:srgbClr val="FFFFFF"/>
                </a:highlight>
              </a:rPr>
              <a:t>to the organization.</a:t>
            </a:r>
            <a:endParaRPr sz="165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1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uk" sz="2400">
                <a:solidFill>
                  <a:srgbClr val="323232"/>
                </a:solidFill>
              </a:rPr>
              <a:t>How to detect security incidents</a:t>
            </a:r>
            <a:endParaRPr sz="3700"/>
          </a:p>
        </p:txBody>
      </p:sp>
      <p:sp>
        <p:nvSpPr>
          <p:cNvPr id="205" name="Google Shape;205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50"/>
              <a:buChar char="●"/>
            </a:pPr>
            <a:r>
              <a:rPr b="1" lang="uk" sz="1750">
                <a:solidFill>
                  <a:srgbClr val="666666"/>
                </a:solidFill>
              </a:rPr>
              <a:t>Unusual behavior from privileged user accounts</a:t>
            </a:r>
            <a:endParaRPr b="1" sz="1750">
              <a:solidFill>
                <a:srgbClr val="666666"/>
              </a:solidFill>
            </a:endParaRPr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50"/>
              <a:buChar char="●"/>
            </a:pPr>
            <a:r>
              <a:rPr b="1" lang="uk" sz="1750">
                <a:solidFill>
                  <a:srgbClr val="666666"/>
                </a:solidFill>
              </a:rPr>
              <a:t>Unauthorized insiders trying to access servers and data</a:t>
            </a:r>
            <a:endParaRPr b="1" sz="1750">
              <a:solidFill>
                <a:srgbClr val="666666"/>
              </a:solidFill>
            </a:endParaRPr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50"/>
              <a:buChar char="●"/>
            </a:pPr>
            <a:r>
              <a:rPr b="1" lang="uk" sz="1750">
                <a:solidFill>
                  <a:srgbClr val="666666"/>
                </a:solidFill>
              </a:rPr>
              <a:t>Anomalies in outbound network traffic</a:t>
            </a:r>
            <a:endParaRPr b="1" sz="1750">
              <a:solidFill>
                <a:srgbClr val="666666"/>
              </a:solidFill>
            </a:endParaRPr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50"/>
              <a:buChar char="●"/>
            </a:pPr>
            <a:r>
              <a:rPr b="1" lang="uk" sz="1750">
                <a:solidFill>
                  <a:srgbClr val="666666"/>
                </a:solidFill>
              </a:rPr>
              <a:t>Traffic sent to or from unknown locations</a:t>
            </a:r>
            <a:endParaRPr b="1" sz="1750">
              <a:solidFill>
                <a:srgbClr val="666666"/>
              </a:solidFill>
            </a:endParaRPr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50"/>
              <a:buChar char="●"/>
            </a:pPr>
            <a:r>
              <a:rPr b="1" lang="uk" sz="1750">
                <a:solidFill>
                  <a:srgbClr val="666666"/>
                </a:solidFill>
              </a:rPr>
              <a:t>Excessive consumption</a:t>
            </a:r>
            <a:endParaRPr b="1" sz="1750">
              <a:solidFill>
                <a:srgbClr val="666666"/>
              </a:solidFill>
            </a:endParaRPr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50"/>
              <a:buChar char="●"/>
            </a:pPr>
            <a:r>
              <a:rPr b="1" lang="uk" sz="1750">
                <a:solidFill>
                  <a:srgbClr val="666666"/>
                </a:solidFill>
              </a:rPr>
              <a:t>Changes in configuration</a:t>
            </a:r>
            <a:endParaRPr b="1" sz="1750">
              <a:solidFill>
                <a:srgbClr val="666666"/>
              </a:solidFill>
            </a:endParaRPr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50"/>
              <a:buChar char="●"/>
            </a:pPr>
            <a:r>
              <a:rPr b="1" lang="uk" sz="1750">
                <a:solidFill>
                  <a:srgbClr val="666666"/>
                </a:solidFill>
              </a:rPr>
              <a:t>Hidden files</a:t>
            </a:r>
            <a:endParaRPr b="1" sz="1750">
              <a:solidFill>
                <a:srgbClr val="666666"/>
              </a:solidFill>
            </a:endParaRPr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50"/>
              <a:buChar char="●"/>
            </a:pPr>
            <a:r>
              <a:rPr b="1" lang="uk" sz="1750">
                <a:solidFill>
                  <a:srgbClr val="666666"/>
                </a:solidFill>
              </a:rPr>
              <a:t>Unexpected changes</a:t>
            </a:r>
            <a:endParaRPr b="1" sz="1750">
              <a:solidFill>
                <a:srgbClr val="666666"/>
              </a:solidFill>
            </a:endParaRPr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50"/>
              <a:buChar char="●"/>
            </a:pPr>
            <a:r>
              <a:rPr b="1" lang="uk" sz="1750">
                <a:solidFill>
                  <a:srgbClr val="666666"/>
                </a:solidFill>
              </a:rPr>
              <a:t>Abnormal browsing behavior</a:t>
            </a:r>
            <a:endParaRPr b="1" sz="1750">
              <a:solidFill>
                <a:srgbClr val="666666"/>
              </a:solidFill>
            </a:endParaRPr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50"/>
              <a:buChar char="●"/>
            </a:pPr>
            <a:r>
              <a:rPr b="1" lang="uk" sz="1750">
                <a:solidFill>
                  <a:srgbClr val="666666"/>
                </a:solidFill>
              </a:rPr>
              <a:t>Suspicious registry entries</a:t>
            </a:r>
            <a:endParaRPr b="1" sz="175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9"/>
          <p:cNvSpPr txBox="1"/>
          <p:nvPr>
            <p:ph type="title"/>
          </p:nvPr>
        </p:nvSpPr>
        <p:spPr>
          <a:xfrm>
            <a:off x="311700" y="121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1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uk" sz="2200">
                <a:solidFill>
                  <a:srgbClr val="323232"/>
                </a:solidFill>
              </a:rPr>
              <a:t>Common security incident types</a:t>
            </a:r>
            <a:endParaRPr sz="3500"/>
          </a:p>
        </p:txBody>
      </p:sp>
      <p:sp>
        <p:nvSpPr>
          <p:cNvPr id="211" name="Google Shape;211;p39"/>
          <p:cNvSpPr txBox="1"/>
          <p:nvPr>
            <p:ph idx="1" type="body"/>
          </p:nvPr>
        </p:nvSpPr>
        <p:spPr>
          <a:xfrm>
            <a:off x="311700" y="801875"/>
            <a:ext cx="8520600" cy="37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350">
                <a:solidFill>
                  <a:srgbClr val="666666"/>
                </a:solidFill>
              </a:rPr>
              <a:t>1. Unauthorized attempts to access systems or data</a:t>
            </a:r>
            <a:endParaRPr b="1" sz="135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uk" sz="1350">
                <a:solidFill>
                  <a:srgbClr val="666666"/>
                </a:solidFill>
              </a:rPr>
              <a:t>2. Privilege escalation attack</a:t>
            </a:r>
            <a:endParaRPr b="1" sz="135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uk" sz="1350">
                <a:solidFill>
                  <a:srgbClr val="666666"/>
                </a:solidFill>
              </a:rPr>
              <a:t>3. Insider threat</a:t>
            </a:r>
            <a:endParaRPr b="1" sz="135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uk" sz="1350">
                <a:solidFill>
                  <a:srgbClr val="666666"/>
                </a:solidFill>
              </a:rPr>
              <a:t>4. Phishing attack</a:t>
            </a:r>
            <a:endParaRPr b="1" sz="135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uk" sz="1350">
                <a:solidFill>
                  <a:srgbClr val="666666"/>
                </a:solidFill>
              </a:rPr>
              <a:t>5. Malware attack</a:t>
            </a:r>
            <a:endParaRPr b="1" sz="135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uk" sz="1350">
                <a:solidFill>
                  <a:srgbClr val="666666"/>
                </a:solidFill>
              </a:rPr>
              <a:t>6. Denial-of-service (DoS) attack</a:t>
            </a:r>
            <a:endParaRPr b="1" sz="135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uk" sz="1350">
                <a:solidFill>
                  <a:srgbClr val="666666"/>
                </a:solidFill>
              </a:rPr>
              <a:t>7. Man-in-the-middle (MitM) attack</a:t>
            </a:r>
            <a:endParaRPr b="1" sz="135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uk" sz="1350">
                <a:solidFill>
                  <a:srgbClr val="666666"/>
                </a:solidFill>
              </a:rPr>
              <a:t>8. Password attack</a:t>
            </a:r>
            <a:endParaRPr b="1" sz="135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uk" sz="1350">
                <a:solidFill>
                  <a:srgbClr val="666666"/>
                </a:solidFill>
              </a:rPr>
              <a:t>9. Web application attack</a:t>
            </a:r>
            <a:endParaRPr b="1" sz="135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uk" sz="1350">
                <a:solidFill>
                  <a:srgbClr val="666666"/>
                </a:solidFill>
              </a:rPr>
              <a:t>10. Advanced persistent threat (APT)</a:t>
            </a:r>
            <a:endParaRPr b="1" sz="135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0"/>
          <p:cNvSpPr txBox="1"/>
          <p:nvPr>
            <p:ph type="title"/>
          </p:nvPr>
        </p:nvSpPr>
        <p:spPr>
          <a:xfrm>
            <a:off x="311700" y="199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5240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uk" sz="2600">
                <a:latin typeface="Times New Roman"/>
                <a:ea typeface="Times New Roman"/>
                <a:cs typeface="Times New Roman"/>
                <a:sym typeface="Times New Roman"/>
              </a:rPr>
              <a:t>7.</a:t>
            </a:r>
            <a:r>
              <a:rPr b="1" lang="uk" sz="22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lang="uk" sz="2600">
                <a:latin typeface="Times New Roman"/>
                <a:ea typeface="Times New Roman"/>
                <a:cs typeface="Times New Roman"/>
                <a:sym typeface="Times New Roman"/>
              </a:rPr>
              <a:t>Incident management practices and regulations</a:t>
            </a:r>
            <a:endParaRPr b="1" sz="4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uk" sz="1800">
                <a:solidFill>
                  <a:srgbClr val="000000"/>
                </a:solidFill>
              </a:rPr>
              <a:t>Incident Handling Process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22" name="Google Shape;222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b="1" lang="uk" sz="2000">
                <a:solidFill>
                  <a:srgbClr val="000000"/>
                </a:solidFill>
              </a:rPr>
              <a:t>Incident report</a:t>
            </a:r>
            <a:endParaRPr b="1"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b="1" lang="uk" sz="2000">
                <a:solidFill>
                  <a:srgbClr val="000000"/>
                </a:solidFill>
              </a:rPr>
              <a:t>Registration</a:t>
            </a:r>
            <a:endParaRPr b="1"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b="1" lang="uk" sz="2000">
                <a:solidFill>
                  <a:srgbClr val="000000"/>
                </a:solidFill>
              </a:rPr>
              <a:t>Triage</a:t>
            </a:r>
            <a:endParaRPr b="1" sz="20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b="1" lang="uk" sz="1800">
                <a:solidFill>
                  <a:srgbClr val="000000"/>
                </a:solidFill>
              </a:rPr>
              <a:t>Incident verification</a:t>
            </a:r>
            <a:endParaRPr b="1"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b="1" lang="uk" sz="1800">
                <a:solidFill>
                  <a:srgbClr val="000000"/>
                </a:solidFill>
              </a:rPr>
              <a:t>Incident initial classification</a:t>
            </a:r>
            <a:endParaRPr b="1"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b="1" lang="uk" sz="1800">
                <a:solidFill>
                  <a:srgbClr val="000000"/>
                </a:solidFill>
              </a:rPr>
              <a:t>How to prioritise actions within your constituency</a:t>
            </a:r>
            <a:endParaRPr b="1"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b="1" lang="uk" sz="1800">
                <a:solidFill>
                  <a:srgbClr val="000000"/>
                </a:solidFill>
              </a:rPr>
              <a:t>Incident assignment</a:t>
            </a:r>
            <a:endParaRPr b="1" sz="18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b="1" lang="uk" sz="2000">
                <a:solidFill>
                  <a:srgbClr val="000000"/>
                </a:solidFill>
              </a:rPr>
              <a:t>Incident resolution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uk" sz="2100">
                <a:solidFill>
                  <a:srgbClr val="231F20"/>
                </a:solidFill>
              </a:rPr>
              <a:t>Incident lifecycle consists of the following phases</a:t>
            </a:r>
            <a:endParaRPr b="1" sz="2100">
              <a:solidFill>
                <a:srgbClr val="231F2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b="1" lang="uk">
                <a:solidFill>
                  <a:srgbClr val="231F20"/>
                </a:solidFill>
              </a:rPr>
              <a:t>occurrence</a:t>
            </a:r>
            <a:r>
              <a:rPr lang="uk">
                <a:solidFill>
                  <a:srgbClr val="231F20"/>
                </a:solidFill>
              </a:rPr>
              <a:t> – an unplanned disruption to an agreed service;</a:t>
            </a:r>
            <a:endParaRPr>
              <a:solidFill>
                <a:srgbClr val="231F20"/>
              </a:solidFill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uk">
                <a:solidFill>
                  <a:srgbClr val="231F20"/>
                </a:solidFill>
              </a:rPr>
              <a:t>detection</a:t>
            </a:r>
            <a:r>
              <a:rPr lang="uk">
                <a:solidFill>
                  <a:srgbClr val="231F20"/>
                </a:solidFill>
              </a:rPr>
              <a:t> – a process which occurs sometime after the occurrence of an event;</a:t>
            </a:r>
            <a:endParaRPr>
              <a:solidFill>
                <a:srgbClr val="231F20"/>
              </a:solidFill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uk">
                <a:solidFill>
                  <a:srgbClr val="231F20"/>
                </a:solidFill>
              </a:rPr>
              <a:t>diagnostics</a:t>
            </a:r>
            <a:r>
              <a:rPr lang="uk">
                <a:solidFill>
                  <a:srgbClr val="231F20"/>
                </a:solidFill>
              </a:rPr>
              <a:t> – identification of the characteristics of the incident;</a:t>
            </a:r>
            <a:endParaRPr>
              <a:solidFill>
                <a:srgbClr val="231F20"/>
              </a:solidFill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uk">
                <a:solidFill>
                  <a:srgbClr val="231F20"/>
                </a:solidFill>
              </a:rPr>
              <a:t>repair</a:t>
            </a:r>
            <a:r>
              <a:rPr lang="uk">
                <a:solidFill>
                  <a:srgbClr val="231F20"/>
                </a:solidFill>
              </a:rPr>
              <a:t> – a process of reconfiguring attacked items;</a:t>
            </a:r>
            <a:endParaRPr>
              <a:solidFill>
                <a:srgbClr val="231F20"/>
              </a:solidFill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uk">
                <a:solidFill>
                  <a:srgbClr val="231F20"/>
                </a:solidFill>
              </a:rPr>
              <a:t>recovery</a:t>
            </a:r>
            <a:r>
              <a:rPr lang="uk">
                <a:solidFill>
                  <a:srgbClr val="231F20"/>
                </a:solidFill>
              </a:rPr>
              <a:t> – a process of restoring the failed items to their last recoverable state;</a:t>
            </a:r>
            <a:endParaRPr>
              <a:solidFill>
                <a:srgbClr val="231F20"/>
              </a:solidFill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uk">
                <a:solidFill>
                  <a:srgbClr val="231F20"/>
                </a:solidFill>
              </a:rPr>
              <a:t>restoration</a:t>
            </a:r>
            <a:r>
              <a:rPr lang="uk">
                <a:solidFill>
                  <a:srgbClr val="231F20"/>
                </a:solidFill>
              </a:rPr>
              <a:t> – a process of providing an expected service back to a user;</a:t>
            </a:r>
            <a:endParaRPr>
              <a:solidFill>
                <a:srgbClr val="231F20"/>
              </a:solidFill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uk">
                <a:solidFill>
                  <a:srgbClr val="231F20"/>
                </a:solidFill>
              </a:rPr>
              <a:t>closure</a:t>
            </a:r>
            <a:r>
              <a:rPr lang="uk">
                <a:solidFill>
                  <a:srgbClr val="231F20"/>
                </a:solidFill>
              </a:rPr>
              <a:t> – the final step in the incident lifecycle, during which a user and an incident handler check that a service is fully available</a:t>
            </a:r>
            <a:endParaRPr sz="26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2"/>
          <p:cNvSpPr txBox="1"/>
          <p:nvPr>
            <p:ph type="title"/>
          </p:nvPr>
        </p:nvSpPr>
        <p:spPr>
          <a:xfrm>
            <a:off x="311700" y="289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5240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uk" sz="1900">
                <a:latin typeface="Times New Roman"/>
                <a:ea typeface="Times New Roman"/>
                <a:cs typeface="Times New Roman"/>
                <a:sym typeface="Times New Roman"/>
              </a:rPr>
              <a:t>8.</a:t>
            </a:r>
            <a:r>
              <a:rPr b="1" lang="uk" sz="15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lang="uk" sz="1900">
                <a:latin typeface="Times New Roman"/>
                <a:ea typeface="Times New Roman"/>
                <a:cs typeface="Times New Roman"/>
                <a:sym typeface="Times New Roman"/>
              </a:rPr>
              <a:t>Stages of functioning of information security incident management system</a:t>
            </a:r>
            <a:endParaRPr b="1" sz="3300"/>
          </a:p>
        </p:txBody>
      </p:sp>
      <p:pic>
        <p:nvPicPr>
          <p:cNvPr id="228" name="Google Shape;22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7413" y="784900"/>
            <a:ext cx="464916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3"/>
          <p:cNvSpPr txBox="1"/>
          <p:nvPr>
            <p:ph type="title"/>
          </p:nvPr>
        </p:nvSpPr>
        <p:spPr>
          <a:xfrm>
            <a:off x="311700" y="108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uk" sz="2100">
                <a:solidFill>
                  <a:srgbClr val="58595B"/>
                </a:solidFill>
              </a:rPr>
              <a:t>Data Analysis</a:t>
            </a:r>
            <a:endParaRPr b="1" sz="2100">
              <a:solidFill>
                <a:srgbClr val="58595B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700"/>
          </a:p>
        </p:txBody>
      </p:sp>
      <p:sp>
        <p:nvSpPr>
          <p:cNvPr id="234" name="Google Shape;234;p43"/>
          <p:cNvSpPr txBox="1"/>
          <p:nvPr>
            <p:ph idx="1" type="body"/>
          </p:nvPr>
        </p:nvSpPr>
        <p:spPr>
          <a:xfrm>
            <a:off x="311700" y="840675"/>
            <a:ext cx="8520600" cy="37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SzPts val="1300"/>
              <a:buChar char="●"/>
            </a:pPr>
            <a:r>
              <a:rPr lang="uk" sz="1300"/>
              <a:t>Incident reporter – depending on how much information was given in the initial report you should ask for additional data you need, such as: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uk" sz="1300"/>
              <a:t>detailed contact information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uk" sz="1300"/>
              <a:t>detailed description of the incident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uk" sz="1300"/>
              <a:t>incident classification suggested by the incident reporter o logs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uk" sz="1300"/>
              <a:t>the exact time of the incident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uk" sz="1300"/>
              <a:t>operating systems and network setup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uk" sz="1300"/>
              <a:t>security systems setup (e.g. antivirus software or firewall) o incident severity (in the incident reporter’s opinion).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uk" sz="1300"/>
              <a:t> Monitoring systems – try to search for information related to the IP addresses involved in your network monitoring systems (e.g. netflow database).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uk" sz="1300"/>
              <a:t> Referring database – check if this kind of incident or this incident reporter are already in your incident database. By doing this you can learn a lot and speed up the resolution of the incident.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uk" sz="1300"/>
              <a:t> Other sources – relevant log-files (routers, firewalls, proxy servers, switches, web application, mail servers,</a:t>
            </a:r>
            <a:br>
              <a:rPr lang="uk" sz="1300"/>
            </a:br>
            <a:r>
              <a:rPr lang="uk" sz="1300"/>
              <a:t>DHCP servers, authentication servers, etc.).</a:t>
            </a:r>
            <a:endParaRPr sz="13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uk" sz="2000">
                <a:solidFill>
                  <a:srgbClr val="58595B"/>
                </a:solidFill>
              </a:rPr>
              <a:t>Action Proposed</a:t>
            </a:r>
            <a:endParaRPr b="1" sz="2000">
              <a:solidFill>
                <a:srgbClr val="58595B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240" name="Google Shape;240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500"/>
              <a:t>How to stop and mitigate an ongoing attack: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uk" sz="1500"/>
              <a:t> turn off a service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uk" sz="1500"/>
              <a:t> check the system for malware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uk" sz="1500"/>
              <a:t> patch a system or an application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uk" sz="1500"/>
              <a:t> perform or order an audit if you are not able to improve your system security yourself.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uk" sz="1500"/>
              <a:t> How to deliver more data: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uk" sz="1500"/>
              <a:t> concrete practical instructions (e.g. how to obtain a full e-mail header); having some of</a:t>
            </a:r>
            <a:br>
              <a:rPr lang="uk" sz="1500"/>
            </a:br>
            <a:r>
              <a:rPr lang="uk" sz="1500"/>
              <a:t>your most often used instructions ready and available on your website is good as then it is</a:t>
            </a:r>
            <a:br>
              <a:rPr lang="uk" sz="1500"/>
            </a:br>
            <a:r>
              <a:rPr lang="uk" sz="1500"/>
              <a:t>enough just to point links to them.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uk" sz="2000">
                <a:solidFill>
                  <a:srgbClr val="58595B"/>
                </a:solidFill>
              </a:rPr>
              <a:t>Action Proposed</a:t>
            </a:r>
            <a:endParaRPr b="1" sz="2000">
              <a:solidFill>
                <a:srgbClr val="58595B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246" name="Google Shape;246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uk" sz="1500"/>
              <a:t> ISP/ICP (</a:t>
            </a:r>
            <a:r>
              <a:rPr lang="uk" sz="1200">
                <a:solidFill>
                  <a:srgbClr val="202124"/>
                </a:solidFill>
                <a:highlight>
                  <a:srgbClr val="FFFFFF"/>
                </a:highlight>
              </a:rPr>
              <a:t>In System Programming</a:t>
            </a:r>
            <a:r>
              <a:rPr lang="uk" sz="1050">
                <a:solidFill>
                  <a:srgbClr val="4D5156"/>
                </a:solidFill>
                <a:highlight>
                  <a:srgbClr val="FFFFFF"/>
                </a:highlight>
              </a:rPr>
              <a:t>/</a:t>
            </a:r>
            <a:r>
              <a:rPr lang="uk" sz="1200">
                <a:solidFill>
                  <a:srgbClr val="202124"/>
                </a:solidFill>
                <a:highlight>
                  <a:srgbClr val="FFFFFF"/>
                </a:highlight>
              </a:rPr>
              <a:t>In Circuit Programming)</a:t>
            </a:r>
            <a:endParaRPr sz="1500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uk" sz="1500"/>
              <a:t> To collect, save and archive data. Some of this data can be available without any special restrictions; other data requires special protection (e.g. personal data) – in this case all you can ask for is for the data to be saved so that it is available if the target of the attack reports a case to the police.</a:t>
            </a:r>
            <a:endParaRPr sz="15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uk" sz="1500"/>
              <a:t> To monitor network traffic related to the case and inform you if something important happens.</a:t>
            </a:r>
            <a:endParaRPr sz="15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uk" sz="1500"/>
              <a:t> To filter network traffic in the case of an ongoing attack if such filtering can help to stop or mitigate it.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uk" sz="2000">
                <a:solidFill>
                  <a:srgbClr val="58595B"/>
                </a:solidFill>
              </a:rPr>
              <a:t>Action Proposed</a:t>
            </a:r>
            <a:endParaRPr b="1" sz="2000">
              <a:solidFill>
                <a:srgbClr val="58595B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252" name="Google Shape;252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uk" sz="1700"/>
              <a:t>Source of an incident (the attacker)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uk" sz="1700"/>
              <a:t> To advise and propose similar actions to those given to the attack target (see above).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uk" sz="1700"/>
              <a:t> DO NOT contact the source of the incident if you suspect that you may be contacting a real</a:t>
            </a:r>
            <a:br>
              <a:rPr lang="uk" sz="1700"/>
            </a:br>
            <a:r>
              <a:rPr lang="uk" sz="1700"/>
              <a:t>criminal. Notifying a potential attacker that someone is aware of his or her activities could decrease the effectiveness of the investigation.</a:t>
            </a:r>
            <a:endParaRPr sz="17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uk" sz="1900">
                <a:solidFill>
                  <a:srgbClr val="58595B"/>
                </a:solidFill>
              </a:rPr>
              <a:t>Action performed</a:t>
            </a:r>
            <a:endParaRPr b="1" sz="1900">
              <a:solidFill>
                <a:srgbClr val="58595B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500"/>
          </a:p>
        </p:txBody>
      </p:sp>
      <p:sp>
        <p:nvSpPr>
          <p:cNvPr id="258" name="Google Shape;258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uk"/>
              <a:t>Monitor technically whatever you are able to monitor, for example: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/>
              <a:t>o Is the attack target’s service turned off?</a:t>
            </a:r>
            <a:br>
              <a:rPr lang="uk"/>
            </a:br>
            <a:r>
              <a:rPr lang="uk"/>
              <a:t>o Is the attack target’s service still vulnerable?</a:t>
            </a:r>
            <a:br>
              <a:rPr lang="uk"/>
            </a:br>
            <a:r>
              <a:rPr lang="uk"/>
              <a:t>o Is the traffic which should be filtered still visible in the network?</a:t>
            </a:r>
            <a:br>
              <a:rPr lang="uk"/>
            </a:br>
            <a:r>
              <a:rPr lang="uk"/>
              <a:t>o Other responses can be checked by traditional means such as e-mail, phone or any other kind of direct contact. Ask what has been done.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uk" sz="1900">
                <a:solidFill>
                  <a:srgbClr val="58595B"/>
                </a:solidFill>
              </a:rPr>
              <a:t>Eradication and recovery</a:t>
            </a:r>
            <a:endParaRPr b="1" sz="1900">
              <a:solidFill>
                <a:srgbClr val="58595B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500"/>
          </a:p>
        </p:txBody>
      </p:sp>
      <p:sp>
        <p:nvSpPr>
          <p:cNvPr id="264" name="Google Shape;264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uk"/>
              <a:t>For example: it means that the application is working again, e-mails are reaching mailboxes, a website is available once more and displays proper content with proper response times, a computer is not part of a DDoS army and is not sending spam, etc.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/>
              <a:t>An attacked system now does what it should do and not what it should not do. If you have doubts that you eradicated a problem and recovered a service, it is good practice to check yourself as much as possible and/or get a positive confirmation from each party that in their opinion everything is operating normally again.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5240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uk" sz="2100">
                <a:latin typeface="Times New Roman"/>
                <a:ea typeface="Times New Roman"/>
                <a:cs typeface="Times New Roman"/>
                <a:sym typeface="Times New Roman"/>
              </a:rPr>
              <a:t>9.</a:t>
            </a:r>
            <a:r>
              <a:rPr b="1" lang="uk" sz="17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lang="uk" sz="2100">
                <a:latin typeface="Times New Roman"/>
                <a:ea typeface="Times New Roman"/>
                <a:cs typeface="Times New Roman"/>
                <a:sym typeface="Times New Roman"/>
              </a:rPr>
              <a:t>Management processes</a:t>
            </a:r>
            <a:endParaRPr b="1" sz="3500"/>
          </a:p>
        </p:txBody>
      </p:sp>
      <p:sp>
        <p:nvSpPr>
          <p:cNvPr id="270" name="Google Shape;270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Clr>
                <a:srgbClr val="1D1D1D"/>
              </a:buClr>
              <a:buSzPts val="1750"/>
              <a:buChar char="●"/>
            </a:pPr>
            <a:r>
              <a:rPr b="1" lang="uk" sz="1750">
                <a:solidFill>
                  <a:srgbClr val="1D1D1D"/>
                </a:solidFill>
              </a:rPr>
              <a:t>Incident identification</a:t>
            </a:r>
            <a:endParaRPr b="1" sz="1750">
              <a:solidFill>
                <a:srgbClr val="1D1D1D"/>
              </a:solidFill>
            </a:endParaRPr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Clr>
                <a:srgbClr val="1D1D1D"/>
              </a:buClr>
              <a:buSzPts val="1750"/>
              <a:buChar char="●"/>
            </a:pPr>
            <a:r>
              <a:rPr b="1" lang="uk" sz="1750">
                <a:solidFill>
                  <a:srgbClr val="1D1D1D"/>
                </a:solidFill>
              </a:rPr>
              <a:t>Incident logging </a:t>
            </a:r>
            <a:r>
              <a:rPr lang="uk" sz="1750">
                <a:solidFill>
                  <a:srgbClr val="1D1D1D"/>
                </a:solidFill>
              </a:rPr>
              <a:t> (An incident can be logged through phone calls, emails, SMS, web forms)</a:t>
            </a:r>
            <a:endParaRPr sz="1750">
              <a:solidFill>
                <a:srgbClr val="1D1D1D"/>
              </a:solidFill>
            </a:endParaRPr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Clr>
                <a:srgbClr val="1D1D1D"/>
              </a:buClr>
              <a:buSzPts val="1750"/>
              <a:buChar char="●"/>
            </a:pPr>
            <a:r>
              <a:rPr b="1" lang="uk" sz="1750">
                <a:solidFill>
                  <a:srgbClr val="1D1D1D"/>
                </a:solidFill>
              </a:rPr>
              <a:t>Incident categorization (</a:t>
            </a:r>
            <a:r>
              <a:rPr lang="uk" sz="1750">
                <a:solidFill>
                  <a:srgbClr val="1D1D1D"/>
                </a:solidFill>
              </a:rPr>
              <a:t>based on the area of IT or business that the incident causes a disruption in like network, hardware etc.)</a:t>
            </a:r>
            <a:endParaRPr sz="1750">
              <a:solidFill>
                <a:srgbClr val="1D1D1D"/>
              </a:solidFill>
            </a:endParaRPr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Clr>
                <a:srgbClr val="1D1D1D"/>
              </a:buClr>
              <a:buSzPts val="1750"/>
              <a:buChar char="●"/>
            </a:pPr>
            <a:r>
              <a:rPr b="1" lang="uk" sz="1750">
                <a:solidFill>
                  <a:srgbClr val="1D1D1D"/>
                </a:solidFill>
              </a:rPr>
              <a:t>Incident prioritization</a:t>
            </a:r>
            <a:r>
              <a:rPr lang="uk" sz="1750">
                <a:solidFill>
                  <a:srgbClr val="1D1D1D"/>
                </a:solidFill>
              </a:rPr>
              <a:t> (critical, high, medium, low)</a:t>
            </a:r>
            <a:endParaRPr sz="1750">
              <a:solidFill>
                <a:srgbClr val="1D1D1D"/>
              </a:solidFill>
            </a:endParaRPr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Clr>
                <a:srgbClr val="1D1D1D"/>
              </a:buClr>
              <a:buSzPts val="1750"/>
              <a:buChar char="●"/>
            </a:pPr>
            <a:r>
              <a:rPr b="1" lang="uk" sz="1750">
                <a:solidFill>
                  <a:srgbClr val="1D1D1D"/>
                </a:solidFill>
              </a:rPr>
              <a:t>Escalation</a:t>
            </a:r>
            <a:r>
              <a:rPr lang="uk" sz="1750">
                <a:solidFill>
                  <a:srgbClr val="1D1D1D"/>
                </a:solidFill>
              </a:rPr>
              <a:t>, as necessary, to level 2 support</a:t>
            </a:r>
            <a:endParaRPr sz="1750">
              <a:solidFill>
                <a:srgbClr val="1D1D1D"/>
              </a:solidFill>
            </a:endParaRPr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Clr>
                <a:srgbClr val="1D1D1D"/>
              </a:buClr>
              <a:buSzPts val="1750"/>
              <a:buChar char="●"/>
            </a:pPr>
            <a:r>
              <a:rPr b="1" lang="uk" sz="1750">
                <a:solidFill>
                  <a:srgbClr val="1D1D1D"/>
                </a:solidFill>
              </a:rPr>
              <a:t>Incident resolution</a:t>
            </a:r>
            <a:endParaRPr b="1" sz="1750">
              <a:solidFill>
                <a:srgbClr val="1D1D1D"/>
              </a:solidFill>
            </a:endParaRPr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Clr>
                <a:srgbClr val="1D1D1D"/>
              </a:buClr>
              <a:buSzPts val="1750"/>
              <a:buChar char="●"/>
            </a:pPr>
            <a:r>
              <a:rPr b="1" lang="uk" sz="1750">
                <a:solidFill>
                  <a:srgbClr val="1D1D1D"/>
                </a:solidFill>
              </a:rPr>
              <a:t>Incident closure</a:t>
            </a:r>
            <a:r>
              <a:rPr lang="uk" sz="1750">
                <a:solidFill>
                  <a:srgbClr val="1D1D1D"/>
                </a:solidFill>
              </a:rPr>
              <a:t> (an incident can be closed once the issue is resolved)</a:t>
            </a:r>
            <a:endParaRPr sz="1750">
              <a:solidFill>
                <a:srgbClr val="1D1D1D"/>
              </a:solidFill>
            </a:endParaRPr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Clr>
                <a:srgbClr val="1D1D1D"/>
              </a:buClr>
              <a:buSzPts val="1750"/>
              <a:buChar char="●"/>
            </a:pPr>
            <a:r>
              <a:rPr b="1" lang="uk" sz="1750">
                <a:solidFill>
                  <a:srgbClr val="1D1D1D"/>
                </a:solidFill>
              </a:rPr>
              <a:t>Communication</a:t>
            </a:r>
            <a:r>
              <a:rPr lang="uk" sz="1750">
                <a:solidFill>
                  <a:srgbClr val="1D1D1D"/>
                </a:solidFill>
              </a:rPr>
              <a:t> with the user community throughout the life of the inciden</a:t>
            </a:r>
            <a:r>
              <a:rPr lang="uk" sz="1750">
                <a:solidFill>
                  <a:srgbClr val="1D1D1D"/>
                </a:solidFill>
              </a:rPr>
              <a:t>t</a:t>
            </a:r>
            <a:endParaRPr sz="22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2250">
                <a:solidFill>
                  <a:srgbClr val="1D1D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Incident prioritization </a:t>
            </a:r>
            <a:endParaRPr b="1" sz="3700"/>
          </a:p>
        </p:txBody>
      </p:sp>
      <p:sp>
        <p:nvSpPr>
          <p:cNvPr id="276" name="Google Shape;276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7493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750">
                <a:solidFill>
                  <a:srgbClr val="1D1D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</a:t>
            </a:r>
            <a:r>
              <a:rPr lang="uk" sz="1100">
                <a:solidFill>
                  <a:srgbClr val="1D1D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1" lang="uk" sz="1750">
                <a:solidFill>
                  <a:srgbClr val="1D1D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Low-priority incidents</a:t>
            </a:r>
            <a:r>
              <a:rPr lang="uk" sz="1750">
                <a:solidFill>
                  <a:srgbClr val="1D1D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those that do not interrupt users or the business and can be worked around. Services to users and customers can be maintained.</a:t>
            </a:r>
            <a:endParaRPr sz="1750">
              <a:solidFill>
                <a:srgbClr val="1D1D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7493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750">
                <a:solidFill>
                  <a:srgbClr val="1D1D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</a:t>
            </a:r>
            <a:r>
              <a:rPr lang="uk" sz="1100">
                <a:solidFill>
                  <a:srgbClr val="1D1D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1" lang="uk" sz="1750">
                <a:solidFill>
                  <a:srgbClr val="1D1D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Medium-priority incidents</a:t>
            </a:r>
            <a:r>
              <a:rPr lang="uk" sz="1750">
                <a:solidFill>
                  <a:srgbClr val="1D1D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affect a few staff and interrupt work to some degree. Customers may be slightly affected or inconvenienced.</a:t>
            </a:r>
            <a:endParaRPr sz="1750">
              <a:solidFill>
                <a:srgbClr val="1D1D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7493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uk" sz="1750">
                <a:solidFill>
                  <a:srgbClr val="1D1D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</a:t>
            </a:r>
            <a:r>
              <a:rPr lang="uk" sz="1100">
                <a:solidFill>
                  <a:srgbClr val="1D1D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1" lang="uk" sz="1750">
                <a:solidFill>
                  <a:srgbClr val="1D1D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High-priority incidents</a:t>
            </a:r>
            <a:r>
              <a:rPr lang="uk" sz="1750">
                <a:solidFill>
                  <a:srgbClr val="1D1D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affect a large number of users or customers, interrupt business, and affect service delivery. These incidents almost always have a financial impact.</a:t>
            </a:r>
            <a:endParaRPr sz="22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1"/>
          <p:cNvSpPr txBox="1"/>
          <p:nvPr>
            <p:ph type="title"/>
          </p:nvPr>
        </p:nvSpPr>
        <p:spPr>
          <a:xfrm>
            <a:off x="311700" y="108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2550">
                <a:solidFill>
                  <a:srgbClr val="1D1D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Incident resolution </a:t>
            </a:r>
            <a:endParaRPr b="1" sz="4000"/>
          </a:p>
        </p:txBody>
      </p:sp>
      <p:sp>
        <p:nvSpPr>
          <p:cNvPr id="282" name="Google Shape;282;p51"/>
          <p:cNvSpPr txBox="1"/>
          <p:nvPr>
            <p:ph idx="1" type="body"/>
          </p:nvPr>
        </p:nvSpPr>
        <p:spPr>
          <a:xfrm>
            <a:off x="-116400" y="750150"/>
            <a:ext cx="8948700" cy="38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7493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850">
                <a:solidFill>
                  <a:srgbClr val="1D1D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</a:t>
            </a:r>
            <a:r>
              <a:rPr lang="uk" sz="1200">
                <a:solidFill>
                  <a:srgbClr val="1D1D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1" lang="uk" sz="1850">
                <a:solidFill>
                  <a:srgbClr val="1D1D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 diagnosis:</a:t>
            </a:r>
            <a:r>
              <a:rPr lang="uk" sz="1850">
                <a:solidFill>
                  <a:srgbClr val="1D1D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This occurs when the user describes his or her problem and answers troubleshooting questions.</a:t>
            </a:r>
            <a:endParaRPr sz="1850">
              <a:solidFill>
                <a:srgbClr val="1D1D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7493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850">
                <a:solidFill>
                  <a:srgbClr val="1D1D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</a:t>
            </a:r>
            <a:r>
              <a:rPr lang="uk" sz="1200">
                <a:solidFill>
                  <a:srgbClr val="1D1D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1" lang="uk" sz="1850">
                <a:solidFill>
                  <a:srgbClr val="1D1D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Incident escalation:</a:t>
            </a:r>
            <a:r>
              <a:rPr lang="uk" sz="1850">
                <a:solidFill>
                  <a:srgbClr val="1D1D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This happens when an incident requires advanced support, such as sending an on-site technician or assistance from certified support staff.</a:t>
            </a:r>
            <a:endParaRPr sz="1850">
              <a:solidFill>
                <a:srgbClr val="1D1D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74930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uk" sz="1850">
                <a:solidFill>
                  <a:srgbClr val="1D1D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</a:t>
            </a:r>
            <a:r>
              <a:rPr lang="uk" sz="1200">
                <a:solidFill>
                  <a:srgbClr val="1D1D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1" lang="uk" sz="1850">
                <a:solidFill>
                  <a:srgbClr val="1D1D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Investigation and diagnosis:</a:t>
            </a:r>
            <a:r>
              <a:rPr lang="uk" sz="1850">
                <a:solidFill>
                  <a:srgbClr val="1D1D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These processes take place during troubleshooting when the initial incident hypothesis is confirmed as being correct.</a:t>
            </a:r>
            <a:endParaRPr sz="1850">
              <a:solidFill>
                <a:srgbClr val="1D1D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7493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850">
                <a:solidFill>
                  <a:srgbClr val="1D1D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</a:t>
            </a:r>
            <a:r>
              <a:rPr lang="uk" sz="1200">
                <a:solidFill>
                  <a:srgbClr val="1D1D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1" lang="uk" sz="1850">
                <a:solidFill>
                  <a:srgbClr val="1D1D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Resolution and recovery:</a:t>
            </a:r>
            <a:r>
              <a:rPr lang="uk" sz="1850">
                <a:solidFill>
                  <a:srgbClr val="1D1D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This is when the service desk confirms that the user’s service has been restored to the required SLA level.</a:t>
            </a:r>
            <a:endParaRPr sz="1850">
              <a:solidFill>
                <a:srgbClr val="1D1D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749300" rtl="0" algn="l">
              <a:spcBef>
                <a:spcPts val="100"/>
              </a:spcBef>
              <a:spcAft>
                <a:spcPts val="100"/>
              </a:spcAft>
              <a:buNone/>
            </a:pPr>
            <a:r>
              <a:rPr lang="uk" sz="1850">
                <a:solidFill>
                  <a:srgbClr val="1D1D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</a:t>
            </a:r>
            <a:r>
              <a:rPr lang="uk" sz="1200">
                <a:solidFill>
                  <a:srgbClr val="1D1D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1" lang="uk" sz="1850">
                <a:solidFill>
                  <a:srgbClr val="1D1D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Incident closure:</a:t>
            </a:r>
            <a:r>
              <a:rPr lang="uk" sz="1850">
                <a:solidFill>
                  <a:srgbClr val="1D1D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At this point, the incident is considered closed and the incident process ends.</a:t>
            </a:r>
            <a:endParaRPr sz="2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900">
                <a:highlight>
                  <a:srgbClr val="FFFFFF"/>
                </a:highlight>
              </a:rPr>
              <a:t>Characteristics of crises vs. normal decision-making</a:t>
            </a:r>
            <a:endParaRPr sz="19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0872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uk" sz="2200">
                <a:latin typeface="Times New Roman"/>
                <a:ea typeface="Times New Roman"/>
                <a:cs typeface="Times New Roman"/>
                <a:sym typeface="Times New Roman"/>
              </a:rPr>
              <a:t>10. Difficulties of information security incident management</a:t>
            </a:r>
            <a:endParaRPr b="1" sz="3500"/>
          </a:p>
        </p:txBody>
      </p:sp>
      <p:sp>
        <p:nvSpPr>
          <p:cNvPr id="288" name="Google Shape;288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300"/>
              <a:buFont typeface="Times New Roman"/>
              <a:buAutoNum type="arabicPeriod"/>
            </a:pPr>
            <a:r>
              <a:rPr lang="uk" sz="2300">
                <a:solidFill>
                  <a:srgbClr val="3131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Volume of risks faced</a:t>
            </a:r>
            <a:endParaRPr sz="2300">
              <a:solidFill>
                <a:srgbClr val="31313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300"/>
              <a:buFont typeface="Times New Roman"/>
              <a:buAutoNum type="arabicPeriod"/>
            </a:pPr>
            <a:r>
              <a:rPr lang="uk" sz="2300">
                <a:solidFill>
                  <a:srgbClr val="3131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Shifting privacy requirements</a:t>
            </a:r>
            <a:endParaRPr sz="2300">
              <a:solidFill>
                <a:srgbClr val="31313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300"/>
              <a:buFont typeface="Times New Roman"/>
              <a:buAutoNum type="arabicPeriod"/>
            </a:pPr>
            <a:r>
              <a:rPr lang="uk" sz="2300">
                <a:solidFill>
                  <a:srgbClr val="3131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Threats posed by insiders</a:t>
            </a:r>
            <a:endParaRPr sz="2300">
              <a:solidFill>
                <a:srgbClr val="31313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300"/>
              <a:buFont typeface="Times New Roman"/>
              <a:buAutoNum type="arabicPeriod"/>
            </a:pPr>
            <a:r>
              <a:rPr lang="uk" sz="2300">
                <a:solidFill>
                  <a:srgbClr val="3131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Deficiencies in information</a:t>
            </a:r>
            <a:endParaRPr sz="2300">
              <a:solidFill>
                <a:srgbClr val="31313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300"/>
              <a:buFont typeface="Times New Roman"/>
              <a:buAutoNum type="arabicPeriod"/>
            </a:pPr>
            <a:r>
              <a:rPr lang="uk" sz="2300">
                <a:solidFill>
                  <a:srgbClr val="3131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Tight budget constraintS</a:t>
            </a:r>
            <a:endParaRPr sz="28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3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References:</a:t>
            </a:r>
            <a:endParaRPr/>
          </a:p>
        </p:txBody>
      </p:sp>
      <p:sp>
        <p:nvSpPr>
          <p:cNvPr id="294" name="Google Shape;294;p53"/>
          <p:cNvSpPr txBox="1"/>
          <p:nvPr>
            <p:ph idx="1" type="body"/>
          </p:nvPr>
        </p:nvSpPr>
        <p:spPr>
          <a:xfrm>
            <a:off x="311700" y="637450"/>
            <a:ext cx="8520600" cy="39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uk" sz="1400"/>
              <a:t>Computer Security Fundamentals: Computer Security Fundamentals, 2/Edition, William (Chuck) Easttom, II. (2012, Pearson Education Company), ISBN-13:9780789748904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uk" sz="1400"/>
              <a:t>Incident Handling Management, ENISA, 2016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uk" sz="1400"/>
              <a:t>“ENISA Good Practice Guide for Incident Management” : https://www.enisa.europa.eu/publications/good-practice-guide-for-incident-management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uk" sz="1400"/>
              <a:t>Security Incidents: Types of Attacks and Triage Options, </a:t>
            </a:r>
            <a:r>
              <a:rPr lang="uk" sz="1400" u="sng">
                <a:solidFill>
                  <a:schemeClr val="hlink"/>
                </a:solidFill>
                <a:hlinkClick r:id="rId3"/>
              </a:rPr>
              <a:t>https://cybersecurity.att.com/resource-center/ebook/insider-guide-to-incident-response/types-of-security-incidents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uk" sz="1400"/>
              <a:t>10 types of security incidents and how to handle them, </a:t>
            </a:r>
            <a:r>
              <a:rPr lang="uk" sz="1400" u="sng">
                <a:solidFill>
                  <a:schemeClr val="hlink"/>
                </a:solidFill>
                <a:hlinkClick r:id="rId4"/>
              </a:rPr>
              <a:t>https://searchsecurity.techtarget.com/feature/10-types-of-security-incidents-and-how-to-handle-them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uk" sz="1400"/>
              <a:t>Cracking Stuxnet: a 21st century cyber weapon, </a:t>
            </a:r>
            <a:r>
              <a:rPr lang="uk" sz="1400" u="sng">
                <a:solidFill>
                  <a:schemeClr val="hlink"/>
                </a:solidFill>
                <a:hlinkClick r:id="rId5"/>
              </a:rPr>
              <a:t>https://www.ted.com/talks/ralph_langner_cracking_stuxnet_a_21st_century_cyber_weapon?language=en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Cyber crisis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uk" sz="1900">
                <a:solidFill>
                  <a:schemeClr val="dk1"/>
                </a:solidFill>
                <a:highlight>
                  <a:srgbClr val="FFFFFF"/>
                </a:highlight>
              </a:rPr>
              <a:t>An abnormal and unstable situation that threatens an organisation’s strategic objectives, reputation or viability. An event that strikes at the heart of the organization</a:t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uk" sz="1900">
                <a:solidFill>
                  <a:schemeClr val="dk1"/>
                </a:solidFill>
                <a:highlight>
                  <a:srgbClr val="FFFFFF"/>
                </a:highlight>
              </a:rPr>
              <a:t>A serious threat to the basic structures or the fundamental values and norms of a system (in cyber space), which, under time pressure and highly uncertain circumstances, necessitates making vital decisions</a:t>
            </a:r>
            <a:endParaRPr sz="2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5240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2400">
                <a:latin typeface="Times New Roman"/>
                <a:ea typeface="Times New Roman"/>
                <a:cs typeface="Times New Roman"/>
                <a:sym typeface="Times New Roman"/>
              </a:rPr>
              <a:t>1.</a:t>
            </a:r>
            <a:r>
              <a:rPr b="1" lang="uk" sz="20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lang="uk" sz="2400">
                <a:latin typeface="Times New Roman"/>
                <a:ea typeface="Times New Roman"/>
                <a:cs typeface="Times New Roman"/>
                <a:sym typeface="Times New Roman"/>
              </a:rPr>
              <a:t>Backup information</a:t>
            </a:r>
            <a:endParaRPr b="1" sz="3800"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5125" lvl="0" marL="457200" rtl="0" algn="l">
              <a:spcBef>
                <a:spcPts val="0"/>
              </a:spcBef>
              <a:spcAft>
                <a:spcPts val="0"/>
              </a:spcAft>
              <a:buClr>
                <a:srgbClr val="2F353E"/>
              </a:buClr>
              <a:buSzPts val="2150"/>
              <a:buChar char="●"/>
            </a:pPr>
            <a:r>
              <a:rPr i="1" lang="uk" sz="2150">
                <a:solidFill>
                  <a:srgbClr val="2F353E"/>
                </a:solidFill>
              </a:rPr>
              <a:t>Protection for every computer</a:t>
            </a:r>
            <a:endParaRPr i="1" sz="2150">
              <a:solidFill>
                <a:srgbClr val="2F353E"/>
              </a:solidFill>
            </a:endParaRPr>
          </a:p>
          <a:p>
            <a:pPr indent="-365125" lvl="0" marL="457200" rtl="0" algn="l">
              <a:spcBef>
                <a:spcPts val="0"/>
              </a:spcBef>
              <a:spcAft>
                <a:spcPts val="0"/>
              </a:spcAft>
              <a:buClr>
                <a:srgbClr val="2F353E"/>
              </a:buClr>
              <a:buSzPts val="2150"/>
              <a:buChar char="●"/>
            </a:pPr>
            <a:r>
              <a:rPr i="1" lang="uk" sz="2150">
                <a:solidFill>
                  <a:srgbClr val="2F353E"/>
                </a:solidFill>
              </a:rPr>
              <a:t>Benefits of cloud backup</a:t>
            </a:r>
            <a:r>
              <a:rPr lang="uk" sz="2150">
                <a:solidFill>
                  <a:srgbClr val="2F353E"/>
                </a:solidFill>
              </a:rPr>
              <a:t> </a:t>
            </a:r>
            <a:endParaRPr sz="2150">
              <a:solidFill>
                <a:srgbClr val="2F353E"/>
              </a:solidFill>
            </a:endParaRPr>
          </a:p>
          <a:p>
            <a:pPr indent="-365125" lvl="0" marL="457200" rtl="0" algn="l">
              <a:spcBef>
                <a:spcPts val="0"/>
              </a:spcBef>
              <a:spcAft>
                <a:spcPts val="0"/>
              </a:spcAft>
              <a:buClr>
                <a:srgbClr val="2F353E"/>
              </a:buClr>
              <a:buSzPts val="2150"/>
              <a:buChar char="●"/>
            </a:pPr>
            <a:r>
              <a:rPr i="1" lang="uk" sz="2150">
                <a:solidFill>
                  <a:srgbClr val="2F353E"/>
                </a:solidFill>
              </a:rPr>
              <a:t>Runs automatically</a:t>
            </a:r>
            <a:endParaRPr i="1" sz="2150">
              <a:solidFill>
                <a:srgbClr val="2F353E"/>
              </a:solidFill>
            </a:endParaRPr>
          </a:p>
          <a:p>
            <a:pPr indent="-365125" lvl="0" marL="457200" rtl="0" algn="l">
              <a:spcBef>
                <a:spcPts val="0"/>
              </a:spcBef>
              <a:spcAft>
                <a:spcPts val="0"/>
              </a:spcAft>
              <a:buClr>
                <a:srgbClr val="2F353E"/>
              </a:buClr>
              <a:buSzPts val="2150"/>
              <a:buChar char="●"/>
            </a:pPr>
            <a:r>
              <a:rPr i="1" lang="uk" sz="2150">
                <a:solidFill>
                  <a:srgbClr val="2F353E"/>
                </a:solidFill>
              </a:rPr>
              <a:t>Prioritizes easy recovery</a:t>
            </a:r>
            <a:r>
              <a:rPr lang="uk" sz="2150">
                <a:solidFill>
                  <a:srgbClr val="2F353E"/>
                </a:solidFill>
              </a:rPr>
              <a:t> </a:t>
            </a:r>
            <a:endParaRPr i="1" sz="2150">
              <a:solidFill>
                <a:srgbClr val="2F353E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1300"/>
              </a:spcAft>
              <a:buNone/>
            </a:pPr>
            <a:r>
              <a:rPr b="1" lang="uk" sz="2100">
                <a:solidFill>
                  <a:srgbClr val="222222"/>
                </a:solidFill>
              </a:rPr>
              <a:t>Full Backups of Essential Business Data</a:t>
            </a:r>
            <a:endParaRPr sz="3400"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350">
                <a:solidFill>
                  <a:srgbClr val="222222"/>
                </a:solidFill>
                <a:latin typeface="Georgia"/>
                <a:ea typeface="Georgia"/>
                <a:cs typeface="Georgia"/>
                <a:sym typeface="Georgia"/>
              </a:rPr>
              <a:t>Encrypted backup of data at least </a:t>
            </a:r>
            <a:r>
              <a:rPr b="1" lang="uk" sz="2350">
                <a:solidFill>
                  <a:srgbClr val="222222"/>
                </a:solidFill>
                <a:latin typeface="Georgia"/>
                <a:ea typeface="Georgia"/>
                <a:cs typeface="Georgia"/>
                <a:sym typeface="Georgia"/>
              </a:rPr>
              <a:t>once a month</a:t>
            </a:r>
            <a:r>
              <a:rPr lang="uk" sz="2350">
                <a:solidFill>
                  <a:srgbClr val="222222"/>
                </a:solidFill>
                <a:latin typeface="Georgia"/>
                <a:ea typeface="Georgia"/>
                <a:cs typeface="Georgia"/>
                <a:sym typeface="Georgia"/>
              </a:rPr>
              <a:t>, shortly </a:t>
            </a:r>
            <a:r>
              <a:rPr b="1" lang="uk" sz="2350">
                <a:solidFill>
                  <a:srgbClr val="222222"/>
                </a:solidFill>
                <a:latin typeface="Georgia"/>
                <a:ea typeface="Georgia"/>
                <a:cs typeface="Georgia"/>
                <a:sym typeface="Georgia"/>
              </a:rPr>
              <a:t>after a complete malware scan</a:t>
            </a:r>
            <a:endParaRPr b="1" sz="2350">
              <a:solidFill>
                <a:srgbClr val="22222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uk" sz="2350">
                <a:solidFill>
                  <a:srgbClr val="222222"/>
                </a:solidFill>
                <a:latin typeface="Georgia"/>
                <a:ea typeface="Georgia"/>
                <a:cs typeface="Georgia"/>
                <a:sym typeface="Georgia"/>
              </a:rPr>
              <a:t>Store these backups at a protected, off-site location</a:t>
            </a:r>
            <a:endParaRPr sz="2350">
              <a:solidFill>
                <a:srgbClr val="22222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uk" sz="2350">
                <a:solidFill>
                  <a:srgbClr val="222222"/>
                </a:solidFill>
                <a:latin typeface="Georgia"/>
                <a:ea typeface="Georgia"/>
                <a:cs typeface="Georgia"/>
                <a:sym typeface="Georgia"/>
              </a:rPr>
              <a:t>Focus on the data</a:t>
            </a:r>
            <a:endParaRPr sz="2350">
              <a:solidFill>
                <a:srgbClr val="22222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Data to back up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222222"/>
              </a:buClr>
              <a:buSzPts val="1300"/>
              <a:buChar char="●"/>
            </a:pPr>
            <a:r>
              <a:rPr lang="uk" sz="1650">
                <a:solidFill>
                  <a:srgbClr val="222222"/>
                </a:solidFill>
                <a:latin typeface="Georgia"/>
                <a:ea typeface="Georgia"/>
                <a:cs typeface="Georgia"/>
                <a:sym typeface="Georgia"/>
              </a:rPr>
              <a:t>Word processing </a:t>
            </a:r>
            <a:r>
              <a:rPr b="1" lang="uk" sz="1650">
                <a:solidFill>
                  <a:srgbClr val="222222"/>
                </a:solidFill>
                <a:latin typeface="Georgia"/>
                <a:ea typeface="Georgia"/>
                <a:cs typeface="Georgia"/>
                <a:sym typeface="Georgia"/>
              </a:rPr>
              <a:t>documents</a:t>
            </a:r>
            <a:r>
              <a:rPr lang="uk" sz="1650">
                <a:solidFill>
                  <a:srgbClr val="222222"/>
                </a:solidFill>
                <a:latin typeface="Georgia"/>
                <a:ea typeface="Georgia"/>
                <a:cs typeface="Georgia"/>
                <a:sym typeface="Georgia"/>
              </a:rPr>
              <a:t> and electronic spreadsheets</a:t>
            </a:r>
            <a:endParaRPr sz="1650">
              <a:solidFill>
                <a:srgbClr val="22222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00"/>
              <a:buChar char="●"/>
            </a:pPr>
            <a:r>
              <a:rPr b="1" lang="uk" sz="1650">
                <a:solidFill>
                  <a:srgbClr val="222222"/>
                </a:solidFill>
                <a:latin typeface="Georgia"/>
                <a:ea typeface="Georgia"/>
                <a:cs typeface="Georgia"/>
                <a:sym typeface="Georgia"/>
              </a:rPr>
              <a:t>Databases</a:t>
            </a:r>
            <a:r>
              <a:rPr lang="uk" sz="1650">
                <a:solidFill>
                  <a:srgbClr val="222222"/>
                </a:solidFill>
                <a:latin typeface="Georgia"/>
                <a:ea typeface="Georgia"/>
                <a:cs typeface="Georgia"/>
                <a:sym typeface="Georgia"/>
              </a:rPr>
              <a:t>, especially customer relationship management (CRM), financial, human resource (HR), and accounts receivable (AR)/payable (AP) files</a:t>
            </a:r>
            <a:endParaRPr sz="1650">
              <a:solidFill>
                <a:srgbClr val="22222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00"/>
              <a:buChar char="●"/>
            </a:pPr>
            <a:r>
              <a:rPr b="1" lang="uk" sz="1650">
                <a:solidFill>
                  <a:srgbClr val="222222"/>
                </a:solidFill>
                <a:latin typeface="Georgia"/>
                <a:ea typeface="Georgia"/>
                <a:cs typeface="Georgia"/>
                <a:sym typeface="Georgia"/>
              </a:rPr>
              <a:t>Product design and manufacturing</a:t>
            </a:r>
            <a:r>
              <a:rPr lang="uk" sz="1650">
                <a:solidFill>
                  <a:srgbClr val="222222"/>
                </a:solidFill>
                <a:latin typeface="Georgia"/>
                <a:ea typeface="Georgia"/>
                <a:cs typeface="Georgia"/>
                <a:sym typeface="Georgia"/>
              </a:rPr>
              <a:t> data associated with or related to CAD/CAE/CAM, process plans, tooling and other inventory information, production scheduling, inspection, maintenance, big data, work orders, scheduling</a:t>
            </a:r>
            <a:endParaRPr sz="1650">
              <a:solidFill>
                <a:srgbClr val="22222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00"/>
              <a:buChar char="●"/>
            </a:pPr>
            <a:r>
              <a:rPr lang="uk" sz="1650">
                <a:solidFill>
                  <a:srgbClr val="222222"/>
                </a:solidFill>
                <a:latin typeface="Georgia"/>
                <a:ea typeface="Georgia"/>
                <a:cs typeface="Georgia"/>
                <a:sym typeface="Georgia"/>
              </a:rPr>
              <a:t>Other operational technology (OT) data such as </a:t>
            </a:r>
            <a:r>
              <a:rPr b="1" lang="uk" sz="1650">
                <a:solidFill>
                  <a:srgbClr val="222222"/>
                </a:solidFill>
                <a:latin typeface="Georgia"/>
                <a:ea typeface="Georgia"/>
                <a:cs typeface="Georgia"/>
                <a:sym typeface="Georgia"/>
              </a:rPr>
              <a:t>machine and process</a:t>
            </a:r>
            <a:r>
              <a:rPr lang="uk" sz="1650">
                <a:solidFill>
                  <a:srgbClr val="222222"/>
                </a:solidFill>
                <a:latin typeface="Georgia"/>
                <a:ea typeface="Georgia"/>
                <a:cs typeface="Georgia"/>
                <a:sym typeface="Georgia"/>
              </a:rPr>
              <a:t> condition monitoring and analysis</a:t>
            </a:r>
            <a:endParaRPr sz="1650">
              <a:solidFill>
                <a:srgbClr val="22222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00"/>
              <a:buChar char="●"/>
            </a:pPr>
            <a:r>
              <a:rPr b="1" lang="uk" sz="1650">
                <a:solidFill>
                  <a:srgbClr val="222222"/>
                </a:solidFill>
                <a:latin typeface="Georgia"/>
                <a:ea typeface="Georgia"/>
                <a:cs typeface="Georgia"/>
                <a:sym typeface="Georgia"/>
              </a:rPr>
              <a:t>System logs </a:t>
            </a:r>
            <a:r>
              <a:rPr lang="uk" sz="1650">
                <a:solidFill>
                  <a:srgbClr val="222222"/>
                </a:solidFill>
                <a:latin typeface="Georgia"/>
                <a:ea typeface="Georgia"/>
                <a:cs typeface="Georgia"/>
                <a:sym typeface="Georgia"/>
              </a:rPr>
              <a:t>and other information technology information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rgbClr val="222222"/>
                </a:solidFill>
              </a:rPr>
              <a:t>Incremental Backups of Important Business Information</a:t>
            </a:r>
            <a:endParaRPr sz="3500"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5125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150"/>
              <a:buFont typeface="Georgia"/>
              <a:buChar char="●"/>
            </a:pPr>
            <a:r>
              <a:rPr lang="uk" sz="2150">
                <a:solidFill>
                  <a:srgbClr val="222222"/>
                </a:solidFill>
                <a:latin typeface="Georgia"/>
                <a:ea typeface="Georgia"/>
                <a:cs typeface="Georgia"/>
                <a:sym typeface="Georgia"/>
              </a:rPr>
              <a:t>Plan automatic incremental or differential backups at least once a week</a:t>
            </a:r>
            <a:endParaRPr sz="2150">
              <a:solidFill>
                <a:srgbClr val="22222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65125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150"/>
              <a:buFont typeface="Georgia"/>
              <a:buChar char="●"/>
            </a:pPr>
            <a:r>
              <a:rPr lang="uk" sz="2150">
                <a:solidFill>
                  <a:srgbClr val="222222"/>
                </a:solidFill>
                <a:latin typeface="Georgia"/>
                <a:ea typeface="Georgia"/>
                <a:cs typeface="Georgia"/>
                <a:sym typeface="Georgia"/>
              </a:rPr>
              <a:t>Check your storage capacity</a:t>
            </a:r>
            <a:endParaRPr sz="2150">
              <a:solidFill>
                <a:srgbClr val="22222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65125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150"/>
              <a:buFont typeface="Georgia"/>
              <a:buChar char="●"/>
            </a:pPr>
            <a:r>
              <a:rPr lang="uk" sz="2150">
                <a:solidFill>
                  <a:srgbClr val="222222"/>
                </a:solidFill>
                <a:latin typeface="Georgia"/>
                <a:ea typeface="Georgia"/>
                <a:cs typeface="Georgia"/>
                <a:sym typeface="Georgia"/>
              </a:rPr>
              <a:t>For extra redundancy, store your backups in multiple locations</a:t>
            </a:r>
            <a:endParaRPr sz="2150">
              <a:solidFill>
                <a:srgbClr val="22222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65125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150"/>
              <a:buFont typeface="Georgia"/>
              <a:buChar char="●"/>
            </a:pPr>
            <a:r>
              <a:rPr lang="uk" sz="2150">
                <a:solidFill>
                  <a:srgbClr val="222222"/>
                </a:solidFill>
                <a:latin typeface="Georgia"/>
                <a:ea typeface="Georgia"/>
                <a:cs typeface="Georgia"/>
                <a:sym typeface="Georgia"/>
              </a:rPr>
              <a:t>Incremental backups to ensure you can read your data and use that information in the event of a security breach</a:t>
            </a:r>
            <a:endParaRPr sz="2150">
              <a:solidFill>
                <a:srgbClr val="22222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7534253CD6344A82F5789CC138DDB8" ma:contentTypeVersion="3" ma:contentTypeDescription="Create a new document." ma:contentTypeScope="" ma:versionID="3467ed2b0ead57b4182046075dde1390">
  <xsd:schema xmlns:xsd="http://www.w3.org/2001/XMLSchema" xmlns:xs="http://www.w3.org/2001/XMLSchema" xmlns:p="http://schemas.microsoft.com/office/2006/metadata/properties" xmlns:ns2="244b0da1-45c2-48f0-b56e-d7887c085963" targetNamespace="http://schemas.microsoft.com/office/2006/metadata/properties" ma:root="true" ma:fieldsID="dcb16075f9fb0030298d8d11f5dec551" ns2:_="">
    <xsd:import namespace="244b0da1-45c2-48f0-b56e-d7887c08596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4b0da1-45c2-48f0-b56e-d7887c0859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4D206C5-D3E6-497B-B69D-5DC2896CD761}"/>
</file>

<file path=customXml/itemProps2.xml><?xml version="1.0" encoding="utf-8"?>
<ds:datastoreItem xmlns:ds="http://schemas.openxmlformats.org/officeDocument/2006/customXml" ds:itemID="{2B0A6317-30E9-4654-B8E2-3CB62DB6AA41}"/>
</file>

<file path=customXml/itemProps3.xml><?xml version="1.0" encoding="utf-8"?>
<ds:datastoreItem xmlns:ds="http://schemas.openxmlformats.org/officeDocument/2006/customXml" ds:itemID="{72588624-DA5E-4FF0-89FA-CBE08CD051E0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0x010100B87534253CD6344A82F5789CC138DDB8</vt:lpwstr>
  </property>
</Properties>
</file>