
<file path=[Content_Types].xml><?xml version="1.0" encoding="utf-8"?>
<Types xmlns="http://schemas.openxmlformats.org/package/2006/content-types">
  <Default Extension="rels" ContentType="application/vnd.openxmlformats-package.relationships+xml"/>
  <Default Extension="xml" ContentType="application/xml"/>
  <Override PartName="/_rels/.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7.xml" ContentType="application/vnd.openxmlformats-officedocument.presentationml.slide+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45.xml.rels" ContentType="application/vnd.openxmlformats-package.relationships+xml"/>
  <Override PartName="/ppt/slides/_rels/slide34.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6.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4.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media/image11.png" ContentType="image/png"/>
  <Override PartName="/ppt/media/image7.png" ContentType="image/png"/>
  <Override PartName="/ppt/media/image8.png" ContentType="image/png"/>
  <Override PartName="/ppt/media/image9.png" ContentType="image/png"/>
  <Override PartName="/ppt/media/image10.png" ContentType="image/png"/>
  <Override PartName="/ppt/media/image12.png" ContentType="image/png"/>
  <Override PartName="/ppt/media/image13.png" ContentType="image/png"/>
  <Override PartName="/customXml/itemProps2.xml" ContentType="application/vnd.openxmlformats-officedocument.customXmlProperties+xml"/>
  <Override PartName="/customXml/itemProps1.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9144000" cy="5143500"/>
  <p:notesSz cx="6858000" cy="9144000"/>
</p:presentation>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customXml" Target="../customXml/item2.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customXml" Target="../customXml/item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theme" Target="theme/theme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customXml" Target="../customXml/item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467784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31176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073200" y="293688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311760" y="293688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31176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467784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467784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31176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073200" y="293688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311760" y="2936880"/>
            <a:ext cx="274320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p>
            <a:pPr algn="ctr"/>
            <a:endParaRPr b="0" lang="en-GB"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31176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467784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p>
            <a:endParaRPr b="0" lang="en-GB" sz="1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p>
            <a:endParaRPr b="0" lang="en-GB" sz="14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p>
            <a:r>
              <a:rPr b="0" lang="en-GB" sz="5200" spc="-1" strike="noStrike">
                <a:solidFill>
                  <a:srgbClr val="000000"/>
                </a:solidFill>
                <a:uFill>
                  <a:solidFill>
                    <a:srgbClr val="ffffff"/>
                  </a:solidFill>
                </a:uFill>
                <a:latin typeface="Arial"/>
              </a:rPr>
              <a:t>Click to edit the title text format</a:t>
            </a:r>
            <a:endParaRPr b="0" lang="en-GB" sz="5200" spc="-1" strike="noStrike">
              <a:solidFill>
                <a:srgbClr val="000000"/>
              </a:solidFill>
              <a:uFill>
                <a:solidFill>
                  <a:srgbClr val="ffffff"/>
                </a:solidFill>
              </a:u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A49B8FD7-CB64-49C5-832B-F62B179EEF50}" type="slidenum">
              <a:rPr b="0" lang="en-GB" sz="1000" spc="-1" strike="noStrike">
                <a:solidFill>
                  <a:srgbClr val="595959"/>
                </a:solidFill>
                <a:uFill>
                  <a:solidFill>
                    <a:srgbClr val="ffffff"/>
                  </a:solidFill>
                </a:uFill>
                <a:latin typeface="Arial"/>
                <a:ea typeface="Arial"/>
              </a:rPr>
              <a:t>&lt;number&gt;</a:t>
            </a:fld>
            <a:endParaRPr b="0" lang="en-GB" sz="1400" spc="-1" strike="noStrike">
              <a:solidFill>
                <a:srgbClr val="000000"/>
              </a:solidFill>
              <a:uFill>
                <a:solidFill>
                  <a:srgbClr val="ffffff"/>
                </a:solidFill>
              </a:uFill>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p>
            <a:pPr marL="432000" indent="-324000">
              <a:spcBef>
                <a:spcPts val="1417"/>
              </a:spcBef>
              <a:buClr>
                <a:srgbClr val="000000"/>
              </a:buClr>
              <a:buSzPct val="45000"/>
              <a:buFont typeface="Wingdings" charset="2"/>
              <a:buChar char=""/>
            </a:pPr>
            <a:r>
              <a:rPr b="0" lang="en-GB" sz="1400" spc="-1" strike="noStrike">
                <a:solidFill>
                  <a:srgbClr val="000000"/>
                </a:solidFill>
                <a:uFill>
                  <a:solidFill>
                    <a:srgbClr val="ffffff"/>
                  </a:solidFill>
                </a:uFill>
                <a:latin typeface="Arial"/>
              </a:rPr>
              <a:t>Click to edit the outline text format</a:t>
            </a:r>
            <a:endParaRPr b="0" lang="en-GB" sz="14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uFill>
                  <a:solidFill>
                    <a:srgbClr val="ffffff"/>
                  </a:solidFill>
                </a:uFill>
                <a:latin typeface="Arial"/>
              </a:rPr>
              <a:t>Second Outline Level</a:t>
            </a:r>
            <a:endParaRPr b="0" lang="en-GB" sz="14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uFill>
                  <a:solidFill>
                    <a:srgbClr val="ffffff"/>
                  </a:solidFill>
                </a:uFill>
                <a:latin typeface="Arial"/>
              </a:rPr>
              <a:t>Third Outline Level</a:t>
            </a:r>
            <a:endParaRPr b="0" lang="en-GB" sz="1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uFill>
                  <a:solidFill>
                    <a:srgbClr val="ffffff"/>
                  </a:solidFill>
                </a:uFill>
                <a:latin typeface="Arial"/>
              </a:rPr>
              <a:t>Fourth Outline Level</a:t>
            </a:r>
            <a:endParaRPr b="0" lang="en-GB" sz="14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uFill>
                  <a:solidFill>
                    <a:srgbClr val="ffffff"/>
                  </a:solidFill>
                </a:uFill>
                <a:latin typeface="Arial"/>
              </a:rPr>
              <a:t>Fifth Outline Level</a:t>
            </a:r>
            <a:endParaRPr b="0" lang="en-GB"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uFill>
                  <a:solidFill>
                    <a:srgbClr val="ffffff"/>
                  </a:solidFill>
                </a:uFill>
                <a:latin typeface="Arial"/>
              </a:rPr>
              <a:t>Sixth Outline Level</a:t>
            </a:r>
            <a:endParaRPr b="0" lang="en-GB"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uFill>
                  <a:solidFill>
                    <a:srgbClr val="ffffff"/>
                  </a:solidFill>
                </a:uFill>
                <a:latin typeface="Arial"/>
              </a:rPr>
              <a:t>Seventh Outline Level</a:t>
            </a:r>
            <a:endParaRPr b="0" lang="en-GB"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p>
            <a:r>
              <a:rPr b="0" lang="en-GB" sz="2800" spc="-1" strike="noStrike">
                <a:solidFill>
                  <a:srgbClr val="000000"/>
                </a:solidFill>
                <a:uFill>
                  <a:solidFill>
                    <a:srgbClr val="ffffff"/>
                  </a:solidFill>
                </a:uFill>
                <a:latin typeface="Arial"/>
              </a:rPr>
              <a:t>Click to edit the title text format</a:t>
            </a:r>
            <a:endParaRPr b="0" lang="en-GB" sz="2800" spc="-1" strike="noStrike">
              <a:solidFill>
                <a:srgbClr val="000000"/>
              </a:solidFill>
              <a:uFill>
                <a:solidFill>
                  <a:srgbClr val="ffffff"/>
                </a:solidFill>
              </a:u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p>
            <a:pPr marL="432000" indent="-324000">
              <a:spcBef>
                <a:spcPts val="1417"/>
              </a:spcBef>
              <a:buClr>
                <a:srgbClr val="000000"/>
              </a:buClr>
              <a:buSzPct val="45000"/>
              <a:buFont typeface="Wingdings" charset="2"/>
              <a:buChar char=""/>
            </a:pPr>
            <a:r>
              <a:rPr b="0" lang="en-GB" sz="1800" spc="-1" strike="noStrike">
                <a:solidFill>
                  <a:srgbClr val="000000"/>
                </a:solidFill>
                <a:uFill>
                  <a:solidFill>
                    <a:srgbClr val="ffffff"/>
                  </a:solidFill>
                </a:uFill>
                <a:latin typeface="Arial"/>
              </a:rPr>
              <a:t>Click to edit the outline text format</a:t>
            </a:r>
            <a:endParaRPr b="0" lang="en-GB" sz="18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uFill>
                  <a:solidFill>
                    <a:srgbClr val="ffffff"/>
                  </a:solidFill>
                </a:uFill>
                <a:latin typeface="Arial"/>
              </a:rPr>
              <a:t>Second Outline Level</a:t>
            </a:r>
            <a:endParaRPr b="0" lang="en-GB" sz="1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uFill>
                  <a:solidFill>
                    <a:srgbClr val="ffffff"/>
                  </a:solidFill>
                </a:uFill>
                <a:latin typeface="Arial"/>
              </a:rPr>
              <a:t>Third Outline Level</a:t>
            </a:r>
            <a:endParaRPr b="0" lang="en-GB" sz="18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uFill>
                  <a:solidFill>
                    <a:srgbClr val="ffffff"/>
                  </a:solidFill>
                </a:uFill>
                <a:latin typeface="Arial"/>
              </a:rPr>
              <a:t>Fourth Outline Level</a:t>
            </a:r>
            <a:endParaRPr b="0" lang="en-GB" sz="18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uFill>
                  <a:solidFill>
                    <a:srgbClr val="ffffff"/>
                  </a:solidFill>
                </a:uFill>
                <a:latin typeface="Arial"/>
              </a:rPr>
              <a:t>Fifth Outline Level</a:t>
            </a:r>
            <a:endParaRPr b="0" lang="en-GB" sz="18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uFill>
                  <a:solidFill>
                    <a:srgbClr val="ffffff"/>
                  </a:solidFill>
                </a:uFill>
                <a:latin typeface="Arial"/>
              </a:rPr>
              <a:t>Sixth Outline Level</a:t>
            </a:r>
            <a:endParaRPr b="0" lang="en-GB" sz="18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uFill>
                  <a:solidFill>
                    <a:srgbClr val="ffffff"/>
                  </a:solidFill>
                </a:uFill>
                <a:latin typeface="Arial"/>
              </a:rPr>
              <a:t>Seventh Outline Level</a:t>
            </a:r>
            <a:endParaRPr b="0" lang="en-GB" sz="1800" spc="-1" strike="noStrike">
              <a:solidFill>
                <a:srgbClr val="000000"/>
              </a:solidFill>
              <a:uFill>
                <a:solidFill>
                  <a:srgbClr val="ffffff"/>
                </a:solidFill>
              </a:u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p>
            <a:pPr algn="r">
              <a:lnSpc>
                <a:spcPct val="100000"/>
              </a:lnSpc>
            </a:pPr>
            <a:fld id="{82BCC294-8D7D-47BD-817F-7D174CFF5BC4}" type="slidenum">
              <a:rPr b="0" lang="en-GB" sz="1000" spc="-1" strike="noStrike">
                <a:solidFill>
                  <a:srgbClr val="595959"/>
                </a:solidFill>
                <a:uFill>
                  <a:solidFill>
                    <a:srgbClr val="ffffff"/>
                  </a:solidFill>
                </a:uFill>
                <a:latin typeface="Arial"/>
                <a:ea typeface="Arial"/>
              </a:rPr>
              <a:t>&lt;number&gt;</a:t>
            </a:fld>
            <a:endParaRPr b="0" lang="en-GB"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3.xml.rels><?xml version="1.0" encoding="UTF-8"?>
<Relationships xmlns="http://schemas.openxmlformats.org/package/2006/relationships"><Relationship Id="rId1" Type="http://schemas.openxmlformats.org/officeDocument/2006/relationships/hyperlink" Target="https://www.udemy.com/course/introduction-to-networking-for-complete-beginners/" TargetMode="External"/><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p>
            <a:pPr algn="ctr">
              <a:lnSpc>
                <a:spcPct val="100000"/>
              </a:lnSpc>
            </a:pPr>
            <a:r>
              <a:rPr b="0" lang="en-GB" sz="5200" spc="-1" strike="noStrike">
                <a:solidFill>
                  <a:srgbClr val="000000"/>
                </a:solidFill>
                <a:uFill>
                  <a:solidFill>
                    <a:srgbClr val="ffffff"/>
                  </a:solidFill>
                </a:uFill>
                <a:latin typeface="Arial"/>
                <a:ea typeface="Arial"/>
              </a:rPr>
              <a:t>Smartphone security</a:t>
            </a:r>
            <a:endParaRPr b="0" lang="en-GB" sz="1400" spc="-1" strike="noStrike">
              <a:solidFill>
                <a:srgbClr val="000000"/>
              </a:solidFill>
              <a:uFill>
                <a:solidFill>
                  <a:srgbClr val="ffffff"/>
                </a:solidFill>
              </a:u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p>
            <a:pPr algn="ctr">
              <a:lnSpc>
                <a:spcPct val="100000"/>
              </a:lnSpc>
            </a:pPr>
            <a:r>
              <a:rPr b="0" lang="en-GB" sz="2800" spc="-1" strike="noStrike">
                <a:solidFill>
                  <a:srgbClr val="595959"/>
                </a:solidFill>
                <a:uFill>
                  <a:solidFill>
                    <a:srgbClr val="ffffff"/>
                  </a:solidFill>
                </a:uFill>
                <a:latin typeface="Arial"/>
                <a:ea typeface="Arial"/>
              </a:rPr>
              <a:t>Lecture 8</a:t>
            </a:r>
            <a:endParaRPr b="0" lang="en-GB" sz="32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000" spc="-1" strike="noStrike">
                <a:solidFill>
                  <a:srgbClr val="0a3d6c"/>
                </a:solidFill>
                <a:uFill>
                  <a:solidFill>
                    <a:srgbClr val="ffffff"/>
                  </a:solidFill>
                </a:uFill>
                <a:latin typeface="Arial"/>
                <a:ea typeface="Arial"/>
              </a:rPr>
              <a:t>Security opportunities</a:t>
            </a:r>
            <a:endParaRPr b="0" lang="en-GB" sz="1400" spc="-1" strike="noStrike">
              <a:solidFill>
                <a:srgbClr val="000000"/>
              </a:solidFill>
              <a:uFill>
                <a:solidFill>
                  <a:srgbClr val="ffffff"/>
                </a:solidFill>
              </a:uFill>
              <a:latin typeface="Arial"/>
            </a:endParaRPr>
          </a:p>
        </p:txBody>
      </p:sp>
      <p:sp>
        <p:nvSpPr>
          <p:cNvPr id="96" name="TextShape 2"/>
          <p:cNvSpPr txBox="1"/>
          <p:nvPr/>
        </p:nvSpPr>
        <p:spPr>
          <a:xfrm>
            <a:off x="311760" y="1152360"/>
            <a:ext cx="8520120" cy="3416040"/>
          </a:xfrm>
          <a:prstGeom prst="rect">
            <a:avLst/>
          </a:prstGeom>
          <a:noFill/>
          <a:ln>
            <a:noFill/>
          </a:ln>
        </p:spPr>
        <p:txBody>
          <a:bodyPr tIns="91440" bIns="91440"/>
          <a:p>
            <a:pPr marL="457200" indent="-342720">
              <a:lnSpc>
                <a:spcPct val="100000"/>
              </a:lnSpc>
              <a:buClr>
                <a:srgbClr val="595959"/>
              </a:buClr>
              <a:buFont typeface="Arial"/>
              <a:buChar char="●"/>
            </a:pPr>
            <a:r>
              <a:rPr b="0" lang="en-GB" sz="1800" spc="-1" strike="noStrike">
                <a:solidFill>
                  <a:srgbClr val="595959"/>
                </a:solidFill>
                <a:uFill>
                  <a:solidFill>
                    <a:srgbClr val="ffffff"/>
                  </a:solidFill>
                </a:uFill>
                <a:latin typeface="Arial"/>
                <a:ea typeface="Arial"/>
              </a:rPr>
              <a:t>Sandboxing and capabilities</a:t>
            </a:r>
            <a:endParaRPr b="0" lang="en-GB" sz="1400" spc="-1" strike="noStrike">
              <a:solidFill>
                <a:srgbClr val="000000"/>
              </a:solidFill>
              <a:uFill>
                <a:solidFill>
                  <a:srgbClr val="ffffff"/>
                </a:solidFill>
              </a:uFill>
              <a:latin typeface="Arial"/>
            </a:endParaRPr>
          </a:p>
          <a:p>
            <a:pPr marL="457200" indent="-342720">
              <a:lnSpc>
                <a:spcPct val="100000"/>
              </a:lnSpc>
              <a:buClr>
                <a:srgbClr val="595959"/>
              </a:buClr>
              <a:buFont typeface="Arial"/>
              <a:buChar char="●"/>
            </a:pPr>
            <a:r>
              <a:rPr b="0" lang="en-GB" sz="1800" spc="-1" strike="noStrike">
                <a:solidFill>
                  <a:srgbClr val="595959"/>
                </a:solidFill>
                <a:uFill>
                  <a:solidFill>
                    <a:srgbClr val="ffffff"/>
                  </a:solidFill>
                </a:uFill>
                <a:latin typeface="Arial"/>
                <a:ea typeface="Arial"/>
              </a:rPr>
              <a:t>Controlled software distribution</a:t>
            </a:r>
            <a:endParaRPr b="0" lang="en-GB" sz="1400" spc="-1" strike="noStrike">
              <a:solidFill>
                <a:srgbClr val="000000"/>
              </a:solidFill>
              <a:uFill>
                <a:solidFill>
                  <a:srgbClr val="ffffff"/>
                </a:solidFill>
              </a:uFill>
              <a:latin typeface="Arial"/>
            </a:endParaRPr>
          </a:p>
          <a:p>
            <a:pPr marL="457200" indent="-342720">
              <a:lnSpc>
                <a:spcPct val="100000"/>
              </a:lnSpc>
              <a:buClr>
                <a:srgbClr val="595959"/>
              </a:buClr>
              <a:buFont typeface="Arial"/>
              <a:buChar char="●"/>
            </a:pPr>
            <a:r>
              <a:rPr b="0" lang="en-GB" sz="1800" spc="-1" strike="noStrike">
                <a:solidFill>
                  <a:srgbClr val="595959"/>
                </a:solidFill>
                <a:uFill>
                  <a:solidFill>
                    <a:srgbClr val="ffffff"/>
                  </a:solidFill>
                </a:uFill>
                <a:latin typeface="Arial"/>
                <a:ea typeface="Arial"/>
              </a:rPr>
              <a:t>Remote application removal</a:t>
            </a:r>
            <a:endParaRPr b="0" lang="en-GB" sz="1400" spc="-1" strike="noStrike">
              <a:solidFill>
                <a:srgbClr val="000000"/>
              </a:solidFill>
              <a:uFill>
                <a:solidFill>
                  <a:srgbClr val="ffffff"/>
                </a:solidFill>
              </a:uFill>
              <a:latin typeface="Arial"/>
            </a:endParaRPr>
          </a:p>
          <a:p>
            <a:pPr marL="457200" indent="-342720">
              <a:lnSpc>
                <a:spcPct val="100000"/>
              </a:lnSpc>
              <a:buClr>
                <a:srgbClr val="595959"/>
              </a:buClr>
              <a:buFont typeface="Arial"/>
              <a:buChar char="●"/>
            </a:pPr>
            <a:r>
              <a:rPr b="0" lang="en-GB" sz="1800" spc="-1" strike="noStrike">
                <a:solidFill>
                  <a:srgbClr val="595959"/>
                </a:solidFill>
                <a:uFill>
                  <a:solidFill>
                    <a:srgbClr val="ffffff"/>
                  </a:solidFill>
                </a:uFill>
                <a:latin typeface="Arial"/>
                <a:ea typeface="Arial"/>
              </a:rPr>
              <a:t>Better backup and recovery</a:t>
            </a:r>
            <a:endParaRPr b="0" lang="en-GB" sz="1400" spc="-1" strike="noStrike">
              <a:solidFill>
                <a:srgbClr val="000000"/>
              </a:solidFill>
              <a:uFill>
                <a:solidFill>
                  <a:srgbClr val="ffffff"/>
                </a:solidFill>
              </a:uFill>
              <a:latin typeface="Arial"/>
            </a:endParaRPr>
          </a:p>
          <a:p>
            <a:pPr marL="457200" indent="-342720">
              <a:lnSpc>
                <a:spcPct val="100000"/>
              </a:lnSpc>
              <a:buClr>
                <a:srgbClr val="595959"/>
              </a:buClr>
              <a:buFont typeface="Arial"/>
              <a:buChar char="●"/>
            </a:pPr>
            <a:r>
              <a:rPr b="0" lang="en-GB" sz="1800" spc="-1" strike="noStrike">
                <a:solidFill>
                  <a:srgbClr val="595959"/>
                </a:solidFill>
                <a:uFill>
                  <a:solidFill>
                    <a:srgbClr val="ffffff"/>
                  </a:solidFill>
                </a:uFill>
                <a:latin typeface="Arial"/>
                <a:ea typeface="Arial"/>
              </a:rPr>
              <a:t>Extra authentication</a:t>
            </a:r>
            <a:endParaRPr b="0" lang="en-GB" sz="1400" spc="-1" strike="noStrike">
              <a:solidFill>
                <a:srgbClr val="000000"/>
              </a:solidFill>
              <a:uFill>
                <a:solidFill>
                  <a:srgbClr val="ffffff"/>
                </a:solidFill>
              </a:uFill>
              <a:latin typeface="Arial"/>
            </a:endParaRPr>
          </a:p>
          <a:p>
            <a:pPr marL="457200" indent="-342720">
              <a:lnSpc>
                <a:spcPct val="100000"/>
              </a:lnSpc>
              <a:buClr>
                <a:srgbClr val="595959"/>
              </a:buClr>
              <a:buFont typeface="Arial"/>
              <a:buChar char="●"/>
            </a:pPr>
            <a:r>
              <a:rPr b="0" lang="en-GB" sz="1800" spc="-1" strike="noStrike">
                <a:solidFill>
                  <a:srgbClr val="595959"/>
                </a:solidFill>
                <a:uFill>
                  <a:solidFill>
                    <a:srgbClr val="ffffff"/>
                  </a:solidFill>
                </a:uFill>
                <a:latin typeface="Arial"/>
                <a:ea typeface="Arial"/>
              </a:rPr>
              <a:t>Extra encryption options</a:t>
            </a:r>
            <a:endParaRPr b="0" lang="en-GB" sz="1400" spc="-1" strike="noStrike">
              <a:solidFill>
                <a:srgbClr val="000000"/>
              </a:solidFill>
              <a:uFill>
                <a:solidFill>
                  <a:srgbClr val="ffffff"/>
                </a:solidFill>
              </a:uFill>
              <a:latin typeface="Arial"/>
            </a:endParaRPr>
          </a:p>
          <a:p>
            <a:pPr marL="457200" indent="-342720">
              <a:lnSpc>
                <a:spcPct val="100000"/>
              </a:lnSpc>
              <a:buClr>
                <a:srgbClr val="595959"/>
              </a:buClr>
              <a:buFont typeface="Arial"/>
              <a:buChar char="●"/>
            </a:pPr>
            <a:r>
              <a:rPr b="0" lang="en-GB" sz="1800" spc="-1" strike="noStrike">
                <a:solidFill>
                  <a:srgbClr val="595959"/>
                </a:solidFill>
                <a:uFill>
                  <a:solidFill>
                    <a:srgbClr val="ffffff"/>
                  </a:solidFill>
                </a:uFill>
                <a:latin typeface="Arial"/>
                <a:ea typeface="Arial"/>
              </a:rPr>
              <a:t>Device and OS diversity</a:t>
            </a:r>
            <a:endParaRPr b="0" lang="en-GB" sz="14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Recommendations for consumers</a:t>
            </a:r>
            <a:endParaRPr b="0" lang="en-GB" sz="1400" spc="-1" strike="noStrike">
              <a:solidFill>
                <a:srgbClr val="000000"/>
              </a:solidFill>
              <a:uFill>
                <a:solidFill>
                  <a:srgbClr val="ffffff"/>
                </a:solidFill>
              </a:uFill>
              <a:latin typeface="Arial"/>
            </a:endParaRPr>
          </a:p>
        </p:txBody>
      </p:sp>
      <p:sp>
        <p:nvSpPr>
          <p:cNvPr id="98" name="TextShape 2"/>
          <p:cNvSpPr txBox="1"/>
          <p:nvPr/>
        </p:nvSpPr>
        <p:spPr>
          <a:xfrm>
            <a:off x="311760" y="1489320"/>
            <a:ext cx="8520120" cy="3079440"/>
          </a:xfrm>
          <a:prstGeom prst="rect">
            <a:avLst/>
          </a:prstGeom>
          <a:noFill/>
          <a:ln>
            <a:noFill/>
          </a:ln>
        </p:spPr>
        <p:txBody>
          <a:bodyPr tIns="91440" bIns="91440"/>
          <a:p>
            <a:pPr marL="520560" indent="-228240">
              <a:lnSpc>
                <a:spcPct val="113000"/>
              </a:lnSpc>
            </a:pPr>
            <a:r>
              <a:rPr b="0" lang="en-GB" sz="2000" spc="-1" strike="noStrike">
                <a:solidFill>
                  <a:srgbClr val="000000"/>
                </a:solidFill>
                <a:uFill>
                  <a:solidFill>
                    <a:srgbClr val="ffffff"/>
                  </a:solidFill>
                </a:uFill>
                <a:latin typeface="Arial"/>
                <a:ea typeface="Arial"/>
              </a:rPr>
              <a:t>·</a:t>
            </a:r>
            <a:r>
              <a:rPr b="0" lang="en-GB" sz="1600" spc="-1" strike="noStrike">
                <a:solidFill>
                  <a:srgbClr val="000000"/>
                </a:solidFill>
                <a:uFill>
                  <a:solidFill>
                    <a:srgbClr val="ffffff"/>
                  </a:solidFill>
                </a:uFill>
                <a:latin typeface="Times New Roman"/>
                <a:ea typeface="Times New Roman"/>
              </a:rPr>
              <a:t>       </a:t>
            </a:r>
            <a:r>
              <a:rPr b="0" lang="en-GB" sz="2000" spc="-1" strike="noStrike">
                <a:solidFill>
                  <a:srgbClr val="000000"/>
                </a:solidFill>
                <a:uFill>
                  <a:solidFill>
                    <a:srgbClr val="ffffff"/>
                  </a:solidFill>
                </a:uFill>
                <a:latin typeface="Arial"/>
                <a:ea typeface="Arial"/>
              </a:rPr>
              <a:t>Automatic locking</a:t>
            </a:r>
            <a:endParaRPr b="0" lang="en-GB" sz="1400" spc="-1" strike="noStrike">
              <a:solidFill>
                <a:srgbClr val="000000"/>
              </a:solidFill>
              <a:uFill>
                <a:solidFill>
                  <a:srgbClr val="ffffff"/>
                </a:solidFill>
              </a:uFill>
              <a:latin typeface="Arial"/>
            </a:endParaRPr>
          </a:p>
          <a:p>
            <a:pPr marL="520560" indent="-228240">
              <a:lnSpc>
                <a:spcPct val="113000"/>
              </a:lnSpc>
            </a:pPr>
            <a:r>
              <a:rPr b="0" lang="en-GB" sz="2000" spc="-1" strike="noStrike">
                <a:solidFill>
                  <a:srgbClr val="000000"/>
                </a:solidFill>
                <a:uFill>
                  <a:solidFill>
                    <a:srgbClr val="ffffff"/>
                  </a:solidFill>
                </a:uFill>
                <a:latin typeface="Arial"/>
                <a:ea typeface="Arial"/>
              </a:rPr>
              <a:t>·</a:t>
            </a:r>
            <a:r>
              <a:rPr b="0" lang="en-GB" sz="1600" spc="-1" strike="noStrike">
                <a:solidFill>
                  <a:srgbClr val="000000"/>
                </a:solidFill>
                <a:uFill>
                  <a:solidFill>
                    <a:srgbClr val="ffffff"/>
                  </a:solidFill>
                </a:uFill>
                <a:latin typeface="Times New Roman"/>
                <a:ea typeface="Times New Roman"/>
              </a:rPr>
              <a:t>       </a:t>
            </a:r>
            <a:r>
              <a:rPr b="0" lang="en-GB" sz="2000" spc="-1" strike="noStrike">
                <a:solidFill>
                  <a:srgbClr val="000000"/>
                </a:solidFill>
                <a:uFill>
                  <a:solidFill>
                    <a:srgbClr val="ffffff"/>
                  </a:solidFill>
                </a:uFill>
                <a:latin typeface="Arial"/>
                <a:ea typeface="Arial"/>
              </a:rPr>
              <a:t>Check reputation</a:t>
            </a:r>
            <a:endParaRPr b="0" lang="en-GB" sz="1400" spc="-1" strike="noStrike">
              <a:solidFill>
                <a:srgbClr val="000000"/>
              </a:solidFill>
              <a:uFill>
                <a:solidFill>
                  <a:srgbClr val="ffffff"/>
                </a:solidFill>
              </a:uFill>
              <a:latin typeface="Arial"/>
            </a:endParaRPr>
          </a:p>
          <a:p>
            <a:pPr marL="520560" indent="-228240">
              <a:lnSpc>
                <a:spcPct val="113000"/>
              </a:lnSpc>
            </a:pPr>
            <a:r>
              <a:rPr b="0" lang="en-GB" sz="2000" spc="-1" strike="noStrike">
                <a:solidFill>
                  <a:srgbClr val="000000"/>
                </a:solidFill>
                <a:uFill>
                  <a:solidFill>
                    <a:srgbClr val="ffffff"/>
                  </a:solidFill>
                </a:uFill>
                <a:latin typeface="Arial"/>
                <a:ea typeface="Arial"/>
              </a:rPr>
              <a:t>·</a:t>
            </a:r>
            <a:r>
              <a:rPr b="0" lang="en-GB" sz="1600" spc="-1" strike="noStrike">
                <a:solidFill>
                  <a:srgbClr val="000000"/>
                </a:solidFill>
                <a:uFill>
                  <a:solidFill>
                    <a:srgbClr val="ffffff"/>
                  </a:solidFill>
                </a:uFill>
                <a:latin typeface="Times New Roman"/>
                <a:ea typeface="Times New Roman"/>
              </a:rPr>
              <a:t>       </a:t>
            </a:r>
            <a:r>
              <a:rPr b="0" lang="en-GB" sz="2000" spc="-1" strike="noStrike">
                <a:solidFill>
                  <a:srgbClr val="000000"/>
                </a:solidFill>
                <a:uFill>
                  <a:solidFill>
                    <a:srgbClr val="ffffff"/>
                  </a:solidFill>
                </a:uFill>
                <a:latin typeface="Arial"/>
                <a:ea typeface="Arial"/>
              </a:rPr>
              <a:t>Scrutinize permission requests</a:t>
            </a:r>
            <a:endParaRPr b="0" lang="en-GB" sz="1400" spc="-1" strike="noStrike">
              <a:solidFill>
                <a:srgbClr val="000000"/>
              </a:solidFill>
              <a:uFill>
                <a:solidFill>
                  <a:srgbClr val="ffffff"/>
                </a:solidFill>
              </a:uFill>
              <a:latin typeface="Arial"/>
            </a:endParaRPr>
          </a:p>
          <a:p>
            <a:pPr marL="520560" indent="-228240">
              <a:lnSpc>
                <a:spcPct val="113000"/>
              </a:lnSpc>
            </a:pPr>
            <a:r>
              <a:rPr b="0" lang="en-GB" sz="2000" spc="-1" strike="noStrike">
                <a:solidFill>
                  <a:srgbClr val="000000"/>
                </a:solidFill>
                <a:uFill>
                  <a:solidFill>
                    <a:srgbClr val="ffffff"/>
                  </a:solidFill>
                </a:uFill>
                <a:latin typeface="Arial"/>
                <a:ea typeface="Arial"/>
              </a:rPr>
              <a:t>·</a:t>
            </a:r>
            <a:r>
              <a:rPr b="0" lang="en-GB" sz="1600" spc="-1" strike="noStrike">
                <a:solidFill>
                  <a:srgbClr val="000000"/>
                </a:solidFill>
                <a:uFill>
                  <a:solidFill>
                    <a:srgbClr val="ffffff"/>
                  </a:solidFill>
                </a:uFill>
                <a:latin typeface="Times New Roman"/>
                <a:ea typeface="Times New Roman"/>
              </a:rPr>
              <a:t>       </a:t>
            </a:r>
            <a:r>
              <a:rPr b="0" lang="en-GB" sz="2000" spc="-1" strike="noStrike">
                <a:solidFill>
                  <a:srgbClr val="000000"/>
                </a:solidFill>
                <a:uFill>
                  <a:solidFill>
                    <a:srgbClr val="ffffff"/>
                  </a:solidFill>
                </a:uFill>
                <a:latin typeface="Arial"/>
                <a:ea typeface="Arial"/>
              </a:rPr>
              <a:t>Reset and wipe</a:t>
            </a:r>
            <a:endParaRPr b="0" lang="en-GB" sz="14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Recommendations for employees</a:t>
            </a:r>
            <a:endParaRPr b="0" lang="en-GB" sz="1400" spc="-1" strike="noStrike">
              <a:solidFill>
                <a:srgbClr val="000000"/>
              </a:solidFill>
              <a:uFill>
                <a:solidFill>
                  <a:srgbClr val="ffffff"/>
                </a:solidFill>
              </a:uFill>
              <a:latin typeface="Arial"/>
            </a:endParaRPr>
          </a:p>
        </p:txBody>
      </p:sp>
      <p:sp>
        <p:nvSpPr>
          <p:cNvPr id="100" name="TextShape 2"/>
          <p:cNvSpPr txBox="1"/>
          <p:nvPr/>
        </p:nvSpPr>
        <p:spPr>
          <a:xfrm>
            <a:off x="311760" y="1423800"/>
            <a:ext cx="8520120" cy="3144600"/>
          </a:xfrm>
          <a:prstGeom prst="rect">
            <a:avLst/>
          </a:prstGeom>
          <a:noFill/>
          <a:ln>
            <a:noFill/>
          </a:ln>
        </p:spPr>
        <p:txBody>
          <a:bodyPr tIns="91440" bIns="91440"/>
          <a:p>
            <a:pPr marL="520560" indent="-228240">
              <a:lnSpc>
                <a:spcPct val="113000"/>
              </a:lnSpc>
            </a:pPr>
            <a:r>
              <a:rPr b="0" lang="en-GB" sz="2100" spc="-1" strike="noStrike">
                <a:solidFill>
                  <a:srgbClr val="000000"/>
                </a:solidFill>
                <a:uFill>
                  <a:solidFill>
                    <a:srgbClr val="ffffff"/>
                  </a:solidFill>
                </a:uFill>
                <a:latin typeface="Arial"/>
                <a:ea typeface="Arial"/>
              </a:rPr>
              <a:t>·</a:t>
            </a:r>
            <a:r>
              <a:rPr b="0" lang="en-GB" sz="1700" spc="-1" strike="noStrike">
                <a:solidFill>
                  <a:srgbClr val="000000"/>
                </a:solidFill>
                <a:uFill>
                  <a:solidFill>
                    <a:srgbClr val="ffffff"/>
                  </a:solidFill>
                </a:uFill>
                <a:latin typeface="Times New Roman"/>
                <a:ea typeface="Times New Roman"/>
              </a:rPr>
              <a:t>       </a:t>
            </a:r>
            <a:r>
              <a:rPr b="0" lang="en-GB" sz="2100" spc="-1" strike="noStrike">
                <a:solidFill>
                  <a:srgbClr val="000000"/>
                </a:solidFill>
                <a:uFill>
                  <a:solidFill>
                    <a:srgbClr val="ffffff"/>
                  </a:solidFill>
                </a:uFill>
                <a:latin typeface="Arial"/>
                <a:ea typeface="Arial"/>
              </a:rPr>
              <a:t>Decommissioning</a:t>
            </a:r>
            <a:endParaRPr b="0" lang="en-GB" sz="1400" spc="-1" strike="noStrike">
              <a:solidFill>
                <a:srgbClr val="000000"/>
              </a:solidFill>
              <a:uFill>
                <a:solidFill>
                  <a:srgbClr val="ffffff"/>
                </a:solidFill>
              </a:uFill>
              <a:latin typeface="Arial"/>
            </a:endParaRPr>
          </a:p>
          <a:p>
            <a:pPr marL="520560" indent="-228240">
              <a:lnSpc>
                <a:spcPct val="113000"/>
              </a:lnSpc>
            </a:pPr>
            <a:r>
              <a:rPr b="0" lang="en-GB" sz="2100" spc="-1" strike="noStrike">
                <a:solidFill>
                  <a:srgbClr val="000000"/>
                </a:solidFill>
                <a:uFill>
                  <a:solidFill>
                    <a:srgbClr val="ffffff"/>
                  </a:solidFill>
                </a:uFill>
                <a:latin typeface="Arial"/>
                <a:ea typeface="Arial"/>
              </a:rPr>
              <a:t>·</a:t>
            </a:r>
            <a:r>
              <a:rPr b="0" lang="en-GB" sz="1700" spc="-1" strike="noStrike">
                <a:solidFill>
                  <a:srgbClr val="000000"/>
                </a:solidFill>
                <a:uFill>
                  <a:solidFill>
                    <a:srgbClr val="ffffff"/>
                  </a:solidFill>
                </a:uFill>
                <a:latin typeface="Times New Roman"/>
                <a:ea typeface="Times New Roman"/>
              </a:rPr>
              <a:t>       </a:t>
            </a:r>
            <a:r>
              <a:rPr b="0" lang="en-GB" sz="2100" spc="-1" strike="noStrike">
                <a:solidFill>
                  <a:srgbClr val="000000"/>
                </a:solidFill>
                <a:uFill>
                  <a:solidFill>
                    <a:srgbClr val="ffffff"/>
                  </a:solidFill>
                </a:uFill>
                <a:latin typeface="Arial"/>
                <a:ea typeface="Arial"/>
              </a:rPr>
              <a:t>App installation</a:t>
            </a:r>
            <a:endParaRPr b="0" lang="en-GB" sz="1400" spc="-1" strike="noStrike">
              <a:solidFill>
                <a:srgbClr val="000000"/>
              </a:solidFill>
              <a:uFill>
                <a:solidFill>
                  <a:srgbClr val="ffffff"/>
                </a:solidFill>
              </a:uFill>
              <a:latin typeface="Arial"/>
            </a:endParaRPr>
          </a:p>
          <a:p>
            <a:pPr marL="520560" indent="-228240">
              <a:lnSpc>
                <a:spcPct val="113000"/>
              </a:lnSpc>
            </a:pPr>
            <a:r>
              <a:rPr b="0" lang="en-GB" sz="2100" spc="-1" strike="noStrike">
                <a:solidFill>
                  <a:srgbClr val="000000"/>
                </a:solidFill>
                <a:uFill>
                  <a:solidFill>
                    <a:srgbClr val="ffffff"/>
                  </a:solidFill>
                </a:uFill>
                <a:latin typeface="Arial"/>
                <a:ea typeface="Arial"/>
              </a:rPr>
              <a:t>·</a:t>
            </a:r>
            <a:r>
              <a:rPr b="0" lang="en-GB" sz="1700" spc="-1" strike="noStrike">
                <a:solidFill>
                  <a:srgbClr val="000000"/>
                </a:solidFill>
                <a:uFill>
                  <a:solidFill>
                    <a:srgbClr val="ffffff"/>
                  </a:solidFill>
                </a:uFill>
                <a:latin typeface="Times New Roman"/>
                <a:ea typeface="Times New Roman"/>
              </a:rPr>
              <a:t>       </a:t>
            </a:r>
            <a:r>
              <a:rPr b="0" lang="en-GB" sz="2100" spc="-1" strike="noStrike">
                <a:solidFill>
                  <a:srgbClr val="000000"/>
                </a:solidFill>
                <a:uFill>
                  <a:solidFill>
                    <a:srgbClr val="ffffff"/>
                  </a:solidFill>
                </a:uFill>
                <a:latin typeface="Arial"/>
                <a:ea typeface="Arial"/>
              </a:rPr>
              <a:t>Confidentiality</a:t>
            </a:r>
            <a:endParaRPr b="0" lang="en-GB" sz="14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Recommendations for high officials</a:t>
            </a:r>
            <a:endParaRPr b="0" lang="en-GB" sz="1400" spc="-1" strike="noStrike">
              <a:solidFill>
                <a:srgbClr val="000000"/>
              </a:solidFill>
              <a:uFill>
                <a:solidFill>
                  <a:srgbClr val="ffffff"/>
                </a:solidFill>
              </a:uFill>
              <a:latin typeface="Arial"/>
            </a:endParaRPr>
          </a:p>
        </p:txBody>
      </p:sp>
      <p:sp>
        <p:nvSpPr>
          <p:cNvPr id="102" name="TextShape 2"/>
          <p:cNvSpPr txBox="1"/>
          <p:nvPr/>
        </p:nvSpPr>
        <p:spPr>
          <a:xfrm>
            <a:off x="311760" y="1152360"/>
            <a:ext cx="8520120" cy="3416040"/>
          </a:xfrm>
          <a:prstGeom prst="rect">
            <a:avLst/>
          </a:prstGeom>
          <a:noFill/>
          <a:ln>
            <a:noFill/>
          </a:ln>
        </p:spPr>
        <p:txBody>
          <a:bodyPr tIns="91440" bIns="91440"/>
          <a:p>
            <a:pPr marL="457200" indent="-387000">
              <a:lnSpc>
                <a:spcPct val="113000"/>
              </a:lnSpc>
              <a:buClr>
                <a:srgbClr val="000000"/>
              </a:buClr>
              <a:buFont typeface="Times New Roman"/>
              <a:buChar char="●"/>
            </a:pPr>
            <a:r>
              <a:rPr b="0" lang="en-GB" sz="2500" spc="-1" strike="noStrike">
                <a:solidFill>
                  <a:srgbClr val="000000"/>
                </a:solidFill>
                <a:uFill>
                  <a:solidFill>
                    <a:srgbClr val="ffffff"/>
                  </a:solidFill>
                </a:uFill>
                <a:latin typeface="Times New Roman"/>
                <a:ea typeface="Times New Roman"/>
              </a:rPr>
              <a:t>No local data</a:t>
            </a:r>
            <a:endParaRPr b="0" lang="en-GB" sz="1400" spc="-1" strike="noStrike">
              <a:solidFill>
                <a:srgbClr val="000000"/>
              </a:solidFill>
              <a:uFill>
                <a:solidFill>
                  <a:srgbClr val="ffffff"/>
                </a:solidFill>
              </a:uFill>
              <a:latin typeface="Arial"/>
            </a:endParaRPr>
          </a:p>
          <a:p>
            <a:pPr marL="457200" indent="-387000">
              <a:lnSpc>
                <a:spcPct val="113000"/>
              </a:lnSpc>
              <a:buClr>
                <a:srgbClr val="000000"/>
              </a:buClr>
              <a:buFont typeface="Times New Roman"/>
              <a:buChar char="●"/>
            </a:pPr>
            <a:r>
              <a:rPr b="0" lang="en-GB" sz="2500" spc="-1" strike="noStrike">
                <a:solidFill>
                  <a:srgbClr val="000000"/>
                </a:solidFill>
                <a:uFill>
                  <a:solidFill>
                    <a:srgbClr val="ffffff"/>
                  </a:solidFill>
                </a:uFill>
                <a:latin typeface="Times New Roman"/>
                <a:ea typeface="Times New Roman"/>
              </a:rPr>
              <a:t>Encryption software</a:t>
            </a:r>
            <a:endParaRPr b="0" lang="en-GB" sz="1400" spc="-1" strike="noStrike">
              <a:solidFill>
                <a:srgbClr val="000000"/>
              </a:solidFill>
              <a:uFill>
                <a:solidFill>
                  <a:srgbClr val="ffffff"/>
                </a:solidFill>
              </a:uFill>
              <a:latin typeface="Arial"/>
            </a:endParaRPr>
          </a:p>
          <a:p>
            <a:pPr marL="457200" indent="-387000">
              <a:lnSpc>
                <a:spcPct val="113000"/>
              </a:lnSpc>
              <a:buClr>
                <a:srgbClr val="000000"/>
              </a:buClr>
              <a:buFont typeface="Times New Roman"/>
              <a:buChar char="●"/>
            </a:pPr>
            <a:r>
              <a:rPr b="0" lang="en-GB" sz="2500" spc="-1" strike="noStrike">
                <a:solidFill>
                  <a:srgbClr val="000000"/>
                </a:solidFill>
                <a:uFill>
                  <a:solidFill>
                    <a:srgbClr val="ffffff"/>
                  </a:solidFill>
                </a:uFill>
                <a:latin typeface="Times New Roman"/>
                <a:ea typeface="Times New Roman"/>
              </a:rPr>
              <a:t>Periodic reload</a:t>
            </a:r>
            <a:endParaRPr b="0" lang="en-GB" sz="14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500" spc="-1" strike="noStrike">
                <a:solidFill>
                  <a:srgbClr val="000000"/>
                </a:solidFill>
                <a:uFill>
                  <a:solidFill>
                    <a:srgbClr val="ffffff"/>
                  </a:solidFill>
                </a:uFill>
                <a:latin typeface="Times New Roman"/>
                <a:ea typeface="Times New Roman"/>
              </a:rPr>
              <a:t>1. Appstore security</a:t>
            </a:r>
            <a:endParaRPr b="0" lang="en-GB" sz="1400" spc="-1" strike="noStrike">
              <a:solidFill>
                <a:srgbClr val="000000"/>
              </a:solidFill>
              <a:uFill>
                <a:solidFill>
                  <a:srgbClr val="ffffff"/>
                </a:solidFill>
              </a:uFill>
              <a:latin typeface="Arial"/>
            </a:endParaRPr>
          </a:p>
        </p:txBody>
      </p:sp>
      <p:sp>
        <p:nvSpPr>
          <p:cNvPr id="104" name="TextShape 2"/>
          <p:cNvSpPr txBox="1"/>
          <p:nvPr/>
        </p:nvSpPr>
        <p:spPr>
          <a:xfrm>
            <a:off x="311760" y="1152360"/>
            <a:ext cx="8520120" cy="3416040"/>
          </a:xfrm>
          <a:prstGeom prst="rect">
            <a:avLst/>
          </a:prstGeom>
          <a:noFill/>
          <a:ln>
            <a:noFill/>
          </a:ln>
        </p:spPr>
        <p:txBody>
          <a:bodyPr tIns="91440" bIns="91440"/>
          <a:p>
            <a:pPr marL="457200" indent="-355320">
              <a:lnSpc>
                <a:spcPct val="100000"/>
              </a:lnSpc>
              <a:buClr>
                <a:srgbClr val="000000"/>
              </a:buClr>
              <a:buFont typeface="Arial"/>
              <a:buChar char="●"/>
            </a:pPr>
            <a:r>
              <a:rPr b="0" lang="en-GB" sz="2000" spc="-1" strike="noStrike">
                <a:solidFill>
                  <a:srgbClr val="000000"/>
                </a:solidFill>
                <a:uFill>
                  <a:solidFill>
                    <a:srgbClr val="ffffff"/>
                  </a:solidFill>
                </a:uFill>
                <a:latin typeface="Arial"/>
                <a:ea typeface="Arial"/>
              </a:rPr>
              <a:t>App review</a:t>
            </a:r>
            <a:endParaRPr b="0" lang="en-GB" sz="1400" spc="-1" strike="noStrike">
              <a:solidFill>
                <a:srgbClr val="000000"/>
              </a:solidFill>
              <a:uFill>
                <a:solidFill>
                  <a:srgbClr val="ffffff"/>
                </a:solidFill>
              </a:uFill>
              <a:latin typeface="Arial"/>
            </a:endParaRPr>
          </a:p>
          <a:p>
            <a:pPr marL="457200" indent="-355320">
              <a:lnSpc>
                <a:spcPct val="100000"/>
              </a:lnSpc>
              <a:buClr>
                <a:srgbClr val="000000"/>
              </a:buClr>
              <a:buFont typeface="Arial"/>
              <a:buChar char="●"/>
            </a:pPr>
            <a:r>
              <a:rPr b="0" lang="en-GB" sz="2000" spc="-1" strike="noStrike">
                <a:solidFill>
                  <a:srgbClr val="000000"/>
                </a:solidFill>
                <a:uFill>
                  <a:solidFill>
                    <a:srgbClr val="ffffff"/>
                  </a:solidFill>
                </a:uFill>
                <a:latin typeface="Arial"/>
                <a:ea typeface="Arial"/>
              </a:rPr>
              <a:t>Reputation mechanism</a:t>
            </a:r>
            <a:endParaRPr b="0" lang="en-GB" sz="1400" spc="-1" strike="noStrike">
              <a:solidFill>
                <a:srgbClr val="000000"/>
              </a:solidFill>
              <a:uFill>
                <a:solidFill>
                  <a:srgbClr val="ffffff"/>
                </a:solidFill>
              </a:uFill>
              <a:latin typeface="Arial"/>
            </a:endParaRPr>
          </a:p>
          <a:p>
            <a:pPr marL="457200" indent="-355320">
              <a:lnSpc>
                <a:spcPct val="100000"/>
              </a:lnSpc>
              <a:buClr>
                <a:srgbClr val="000000"/>
              </a:buClr>
              <a:buFont typeface="Arial"/>
              <a:buChar char="●"/>
            </a:pPr>
            <a:r>
              <a:rPr b="0" lang="en-GB" sz="2000" spc="-1" strike="noStrike">
                <a:solidFill>
                  <a:srgbClr val="000000"/>
                </a:solidFill>
                <a:uFill>
                  <a:solidFill>
                    <a:srgbClr val="ffffff"/>
                  </a:solidFill>
                </a:uFill>
                <a:latin typeface="Arial"/>
                <a:ea typeface="Arial"/>
              </a:rPr>
              <a:t>App revocation (aka kill-switch)</a:t>
            </a:r>
            <a:endParaRPr b="0" lang="en-GB" sz="1400" spc="-1" strike="noStrike">
              <a:solidFill>
                <a:srgbClr val="000000"/>
              </a:solidFill>
              <a:uFill>
                <a:solidFill>
                  <a:srgbClr val="ffffff"/>
                </a:solidFill>
              </a:uFill>
              <a:latin typeface="Arial"/>
            </a:endParaRPr>
          </a:p>
          <a:p>
            <a:pPr marL="457200" indent="-355320">
              <a:lnSpc>
                <a:spcPct val="100000"/>
              </a:lnSpc>
              <a:buClr>
                <a:srgbClr val="000000"/>
              </a:buClr>
              <a:buFont typeface="Arial"/>
              <a:buChar char="●"/>
            </a:pPr>
            <a:r>
              <a:rPr b="0" lang="en-GB" sz="2000" spc="-1" strike="noStrike">
                <a:solidFill>
                  <a:srgbClr val="000000"/>
                </a:solidFill>
                <a:uFill>
                  <a:solidFill>
                    <a:srgbClr val="ffffff"/>
                  </a:solidFill>
                </a:uFill>
                <a:latin typeface="Arial"/>
                <a:ea typeface="Arial"/>
              </a:rPr>
              <a:t>Device security</a:t>
            </a:r>
            <a:endParaRPr b="0" lang="en-GB" sz="1400" spc="-1" strike="noStrike">
              <a:solidFill>
                <a:srgbClr val="000000"/>
              </a:solidFill>
              <a:uFill>
                <a:solidFill>
                  <a:srgbClr val="ffffff"/>
                </a:solidFill>
              </a:uFill>
              <a:latin typeface="Arial"/>
            </a:endParaRPr>
          </a:p>
          <a:p>
            <a:pPr marL="457200" indent="-355320">
              <a:lnSpc>
                <a:spcPct val="100000"/>
              </a:lnSpc>
              <a:buClr>
                <a:srgbClr val="000000"/>
              </a:buClr>
              <a:buFont typeface="Arial"/>
              <a:buChar char="●"/>
            </a:pPr>
            <a:r>
              <a:rPr b="0" lang="en-GB" sz="2000" spc="-1" strike="noStrike">
                <a:solidFill>
                  <a:srgbClr val="000000"/>
                </a:solidFill>
                <a:uFill>
                  <a:solidFill>
                    <a:srgbClr val="ffffff"/>
                  </a:solidFill>
                </a:uFill>
                <a:latin typeface="Arial"/>
                <a:ea typeface="Arial"/>
              </a:rPr>
              <a:t>Jails (or walled gardens)</a:t>
            </a:r>
            <a:endParaRPr b="0" lang="en-GB" sz="14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List of appstores</a:t>
            </a:r>
            <a:endParaRPr b="0" lang="en-GB" sz="1400" spc="-1" strike="noStrike">
              <a:solidFill>
                <a:srgbClr val="000000"/>
              </a:solidFill>
              <a:uFill>
                <a:solidFill>
                  <a:srgbClr val="ffffff"/>
                </a:solidFill>
              </a:uFill>
              <a:latin typeface="Arial"/>
            </a:endParaRPr>
          </a:p>
        </p:txBody>
      </p:sp>
      <p:sp>
        <p:nvSpPr>
          <p:cNvPr id="106" name="TextShape 2"/>
          <p:cNvSpPr txBox="1"/>
          <p:nvPr/>
        </p:nvSpPr>
        <p:spPr>
          <a:xfrm>
            <a:off x="311760" y="1152360"/>
            <a:ext cx="8520120" cy="3416040"/>
          </a:xfrm>
          <a:prstGeom prst="rect">
            <a:avLst/>
          </a:prstGeom>
          <a:noFill/>
          <a:ln>
            <a:noFill/>
          </a:ln>
        </p:spPr>
        <p:txBody>
          <a:bodyPr tIns="91440" bIns="91440"/>
          <a:p>
            <a:pPr marL="457200" indent="-342720">
              <a:lnSpc>
                <a:spcPct val="100000"/>
              </a:lnSpc>
              <a:spcBef>
                <a:spcPts val="799"/>
              </a:spcBef>
              <a:buClr>
                <a:srgbClr val="000000"/>
              </a:buClr>
              <a:buFont typeface="Arial"/>
              <a:buChar char="●"/>
            </a:pPr>
            <a:r>
              <a:rPr b="0" lang="en-GB" sz="1800" spc="-1" strike="noStrike">
                <a:solidFill>
                  <a:srgbClr val="000000"/>
                </a:solidFill>
                <a:uFill>
                  <a:solidFill>
                    <a:srgbClr val="ffffff"/>
                  </a:solidFill>
                </a:uFill>
                <a:latin typeface="Arial"/>
                <a:ea typeface="Arial"/>
              </a:rPr>
              <a:t>Apple Appstore</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Arial"/>
              </a:rPr>
              <a:t>Google Android Market </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Arial"/>
              </a:rPr>
              <a:t>Amazon's Appstore for Android smartphones</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Arial"/>
              </a:rPr>
              <a:t>Microsoft's for Windows Mobile phones</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Arial"/>
              </a:rPr>
              <a:t>Nokia's for Symbian-based smartphones</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Arial"/>
              </a:rPr>
              <a:t>CISCO 's Appstore for tablet</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Arial"/>
              </a:rPr>
              <a:t>Facebook apps</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Arial"/>
              </a:rPr>
              <a:t>business cloud services (Google apps)</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0" lang="en-GB" sz="1800" spc="-1" strike="noStrike">
                <a:solidFill>
                  <a:srgbClr val="000000"/>
                </a:solidFill>
                <a:uFill>
                  <a:solidFill>
                    <a:srgbClr val="ffffff"/>
                  </a:solidFill>
                </a:uFill>
                <a:latin typeface="Arial"/>
                <a:ea typeface="Arial"/>
              </a:rPr>
              <a:t>Mozilla’s add-ons</a:t>
            </a:r>
            <a:endParaRPr b="0" lang="en-GB" sz="14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600" spc="-1" strike="noStrike">
                <a:solidFill>
                  <a:srgbClr val="000000"/>
                </a:solidFill>
                <a:uFill>
                  <a:solidFill>
                    <a:srgbClr val="ffffff"/>
                  </a:solidFill>
                </a:uFill>
                <a:latin typeface="Times New Roman"/>
                <a:ea typeface="Times New Roman"/>
              </a:rPr>
              <a:t>2. App ecosystem</a:t>
            </a:r>
            <a:endParaRPr b="0" lang="en-GB" sz="1400" spc="-1" strike="noStrike">
              <a:solidFill>
                <a:srgbClr val="000000"/>
              </a:solidFill>
              <a:uFill>
                <a:solidFill>
                  <a:srgbClr val="ffffff"/>
                </a:solidFill>
              </a:uFill>
              <a:latin typeface="Arial"/>
            </a:endParaRPr>
          </a:p>
        </p:txBody>
      </p:sp>
      <p:sp>
        <p:nvSpPr>
          <p:cNvPr id="108" name="TextShape 2"/>
          <p:cNvSpPr txBox="1"/>
          <p:nvPr/>
        </p:nvSpPr>
        <p:spPr>
          <a:xfrm>
            <a:off x="311760" y="1152360"/>
            <a:ext cx="2862360" cy="3416040"/>
          </a:xfrm>
          <a:prstGeom prst="rect">
            <a:avLst/>
          </a:prstGeom>
          <a:noFill/>
          <a:ln>
            <a:noFill/>
          </a:ln>
        </p:spPr>
        <p:txBody>
          <a:bodyPr tIns="91440" bIns="91440"/>
          <a:p>
            <a:pPr>
              <a:lnSpc>
                <a:spcPct val="100000"/>
              </a:lnSpc>
              <a:spcAft>
                <a:spcPts val="1599"/>
              </a:spcAft>
            </a:pPr>
            <a:r>
              <a:rPr b="0" lang="en-GB" sz="2000" spc="-1" strike="noStrike">
                <a:solidFill>
                  <a:srgbClr val="000000"/>
                </a:solidFill>
                <a:uFill>
                  <a:solidFill>
                    <a:srgbClr val="ffffff"/>
                  </a:solidFill>
                </a:uFill>
                <a:latin typeface="Arial"/>
                <a:ea typeface="Arial"/>
              </a:rPr>
              <a:t>In an app ecosystem, </a:t>
            </a:r>
            <a:r>
              <a:rPr b="0" i="1" lang="en-GB" sz="2000" spc="-1" strike="noStrike">
                <a:solidFill>
                  <a:srgbClr val="000000"/>
                </a:solidFill>
                <a:uFill>
                  <a:solidFill>
                    <a:srgbClr val="ffffff"/>
                  </a:solidFill>
                </a:uFill>
                <a:latin typeface="Arial"/>
                <a:ea typeface="Arial"/>
              </a:rPr>
              <a:t>app developers </a:t>
            </a:r>
            <a:r>
              <a:rPr b="0" lang="en-GB" sz="2000" spc="-1" strike="noStrike">
                <a:solidFill>
                  <a:srgbClr val="000000"/>
                </a:solidFill>
                <a:uFill>
                  <a:solidFill>
                    <a:srgbClr val="ffffff"/>
                  </a:solidFill>
                </a:uFill>
                <a:latin typeface="Arial"/>
                <a:ea typeface="Arial"/>
              </a:rPr>
              <a:t>create apps, and sell or distribute them to users</a:t>
            </a:r>
            <a:endParaRPr b="0" lang="en-GB" sz="1400" spc="-1" strike="noStrike">
              <a:solidFill>
                <a:srgbClr val="000000"/>
              </a:solidFill>
              <a:uFill>
                <a:solidFill>
                  <a:srgbClr val="ffffff"/>
                </a:solidFill>
              </a:uFill>
              <a:latin typeface="Arial"/>
            </a:endParaRPr>
          </a:p>
        </p:txBody>
      </p:sp>
      <p:pic>
        <p:nvPicPr>
          <p:cNvPr id="109" name="Google Shape;145;p28" descr=""/>
          <p:cNvPicPr/>
          <p:nvPr/>
        </p:nvPicPr>
        <p:blipFill>
          <a:blip r:embed="rId1"/>
          <a:stretch/>
        </p:blipFill>
        <p:spPr>
          <a:xfrm>
            <a:off x="3261240" y="92160"/>
            <a:ext cx="5570640" cy="476748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11760" y="444960"/>
            <a:ext cx="2640240" cy="1997280"/>
          </a:xfrm>
          <a:prstGeom prst="rect">
            <a:avLst/>
          </a:prstGeom>
          <a:noFill/>
          <a:ln>
            <a:noFill/>
          </a:ln>
        </p:spPr>
        <p:txBody>
          <a:bodyPr tIns="91440" bIns="91440"/>
          <a:p>
            <a:pPr>
              <a:lnSpc>
                <a:spcPct val="100000"/>
              </a:lnSpc>
            </a:pPr>
            <a:r>
              <a:rPr b="0" lang="en-GB" sz="2200" spc="-1" strike="noStrike">
                <a:solidFill>
                  <a:srgbClr val="365f91"/>
                </a:solidFill>
                <a:uFill>
                  <a:solidFill>
                    <a:srgbClr val="ffffff"/>
                  </a:solidFill>
                </a:uFill>
                <a:latin typeface="Arial"/>
                <a:ea typeface="Arial"/>
              </a:rPr>
              <a:t>Dataflow diagram of an app ecosystem</a:t>
            </a:r>
            <a:endParaRPr b="0" lang="en-GB" sz="1400" spc="-1" strike="noStrike">
              <a:solidFill>
                <a:srgbClr val="000000"/>
              </a:solidFill>
              <a:uFill>
                <a:solidFill>
                  <a:srgbClr val="ffffff"/>
                </a:solidFill>
              </a:uFill>
              <a:latin typeface="Arial"/>
            </a:endParaRPr>
          </a:p>
        </p:txBody>
      </p:sp>
      <p:pic>
        <p:nvPicPr>
          <p:cNvPr id="111" name="Google Shape;151;p29" descr=""/>
          <p:cNvPicPr/>
          <p:nvPr/>
        </p:nvPicPr>
        <p:blipFill>
          <a:blip r:embed="rId1"/>
          <a:stretch/>
        </p:blipFill>
        <p:spPr>
          <a:xfrm>
            <a:off x="4214880" y="0"/>
            <a:ext cx="3846960" cy="51433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Google Shape;156;p30" descr=""/>
          <p:cNvPicPr/>
          <p:nvPr/>
        </p:nvPicPr>
        <p:blipFill>
          <a:blip r:embed="rId1"/>
          <a:stretch/>
        </p:blipFill>
        <p:spPr>
          <a:xfrm>
            <a:off x="611640" y="-82800"/>
            <a:ext cx="7920720" cy="483840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Google Shape;161;p31" descr=""/>
          <p:cNvPicPr/>
          <p:nvPr/>
        </p:nvPicPr>
        <p:blipFill>
          <a:blip r:embed="rId1"/>
          <a:stretch/>
        </p:blipFill>
        <p:spPr>
          <a:xfrm>
            <a:off x="1811520" y="0"/>
            <a:ext cx="5326200" cy="4838400"/>
          </a:xfrm>
          <a:prstGeom prst="rect">
            <a:avLst/>
          </a:prstGeom>
          <a:ln>
            <a:noFill/>
          </a:ln>
        </p:spPr>
      </p:pic>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p>
            <a:pPr>
              <a:lnSpc>
                <a:spcPct val="100000"/>
              </a:lnSpc>
            </a:pPr>
            <a:r>
              <a:rPr b="1" lang="en-GB" sz="2400" spc="-1" strike="noStrike">
                <a:solidFill>
                  <a:srgbClr val="000000"/>
                </a:solidFill>
                <a:uFill>
                  <a:solidFill>
                    <a:srgbClr val="ffffff"/>
                  </a:solidFill>
                </a:uFill>
                <a:latin typeface="Times New Roman"/>
                <a:ea typeface="Times New Roman"/>
              </a:rPr>
              <a:t>Contents:</a:t>
            </a:r>
            <a:endParaRPr b="0" lang="en-GB" sz="1400" spc="-1" strike="noStrike">
              <a:solidFill>
                <a:srgbClr val="000000"/>
              </a:solidFill>
              <a:uFill>
                <a:solidFill>
                  <a:srgbClr val="ffffff"/>
                </a:solidFill>
              </a:uFill>
              <a:latin typeface="Arial"/>
            </a:endParaRPr>
          </a:p>
        </p:txBody>
      </p:sp>
      <p:sp>
        <p:nvSpPr>
          <p:cNvPr id="81" name="TextShape 2"/>
          <p:cNvSpPr txBox="1"/>
          <p:nvPr/>
        </p:nvSpPr>
        <p:spPr>
          <a:xfrm>
            <a:off x="311760" y="1152360"/>
            <a:ext cx="8520120" cy="3693600"/>
          </a:xfrm>
          <a:prstGeom prst="rect">
            <a:avLst/>
          </a:prstGeom>
          <a:noFill/>
          <a:ln>
            <a:noFill/>
          </a:ln>
        </p:spPr>
        <p:txBody>
          <a:bodyPr tIns="91440" bIns="91440"/>
          <a:p>
            <a:pPr>
              <a:lnSpc>
                <a:spcPct val="100000"/>
              </a:lnSpc>
            </a:pPr>
            <a:r>
              <a:rPr b="0" lang="en-GB" sz="1500" spc="-1" strike="noStrike">
                <a:solidFill>
                  <a:srgbClr val="000000"/>
                </a:solidFill>
                <a:uFill>
                  <a:solidFill>
                    <a:srgbClr val="ffffff"/>
                  </a:solidFill>
                </a:uFill>
                <a:latin typeface="Times New Roman"/>
                <a:ea typeface="Times New Roman"/>
              </a:rPr>
              <a:t>1. Appstore security.</a:t>
            </a:r>
            <a:endParaRPr b="0" lang="en-GB" sz="1400" spc="-1" strike="noStrike">
              <a:solidFill>
                <a:srgbClr val="000000"/>
              </a:solidFill>
              <a:uFill>
                <a:solidFill>
                  <a:srgbClr val="ffffff"/>
                </a:solidFill>
              </a:uFill>
              <a:latin typeface="Arial"/>
            </a:endParaRPr>
          </a:p>
          <a:p>
            <a:pPr>
              <a:lnSpc>
                <a:spcPct val="100000"/>
              </a:lnSpc>
            </a:pPr>
            <a:r>
              <a:rPr b="0" lang="en-GB" sz="1500" spc="-1" strike="noStrike">
                <a:solidFill>
                  <a:srgbClr val="000000"/>
                </a:solidFill>
                <a:uFill>
                  <a:solidFill>
                    <a:srgbClr val="ffffff"/>
                  </a:solidFill>
                </a:uFill>
                <a:latin typeface="Times New Roman"/>
                <a:ea typeface="Times New Roman"/>
              </a:rPr>
              <a:t>2. App ecosystem.</a:t>
            </a:r>
            <a:endParaRPr b="0" lang="en-GB" sz="1400" spc="-1" strike="noStrike">
              <a:solidFill>
                <a:srgbClr val="000000"/>
              </a:solidFill>
              <a:uFill>
                <a:solidFill>
                  <a:srgbClr val="ffffff"/>
                </a:solidFill>
              </a:uFill>
              <a:latin typeface="Arial"/>
            </a:endParaRPr>
          </a:p>
          <a:p>
            <a:pPr>
              <a:lnSpc>
                <a:spcPct val="100000"/>
              </a:lnSpc>
            </a:pPr>
            <a:r>
              <a:rPr b="0" lang="en-GB" sz="1500" spc="-1" strike="noStrike">
                <a:solidFill>
                  <a:srgbClr val="000000"/>
                </a:solidFill>
                <a:uFill>
                  <a:solidFill>
                    <a:srgbClr val="ffffff"/>
                  </a:solidFill>
                </a:uFill>
                <a:latin typeface="Times New Roman"/>
                <a:ea typeface="Times New Roman"/>
              </a:rPr>
              <a:t>3. STRIDE threat analysis.</a:t>
            </a:r>
            <a:endParaRPr b="0" lang="en-GB" sz="1400" spc="-1" strike="noStrike">
              <a:solidFill>
                <a:srgbClr val="000000"/>
              </a:solidFill>
              <a:uFill>
                <a:solidFill>
                  <a:srgbClr val="ffffff"/>
                </a:solidFill>
              </a:uFill>
              <a:latin typeface="Arial"/>
            </a:endParaRPr>
          </a:p>
          <a:p>
            <a:pPr>
              <a:lnSpc>
                <a:spcPct val="100000"/>
              </a:lnSpc>
            </a:pPr>
            <a:r>
              <a:rPr b="0" lang="en-GB" sz="1500" spc="-1" strike="noStrike">
                <a:solidFill>
                  <a:srgbClr val="000000"/>
                </a:solidFill>
                <a:uFill>
                  <a:solidFill>
                    <a:srgbClr val="ffffff"/>
                  </a:solidFill>
                </a:uFill>
                <a:latin typeface="Times New Roman"/>
                <a:ea typeface="Times New Roman"/>
              </a:rPr>
              <a:t>4. App review.</a:t>
            </a:r>
            <a:endParaRPr b="0" lang="en-GB" sz="1400" spc="-1" strike="noStrike">
              <a:solidFill>
                <a:srgbClr val="000000"/>
              </a:solidFill>
              <a:uFill>
                <a:solidFill>
                  <a:srgbClr val="ffffff"/>
                </a:solidFill>
              </a:uFill>
              <a:latin typeface="Arial"/>
            </a:endParaRPr>
          </a:p>
          <a:p>
            <a:pPr>
              <a:lnSpc>
                <a:spcPct val="100000"/>
              </a:lnSpc>
            </a:pPr>
            <a:r>
              <a:rPr b="0" lang="en-GB" sz="1500" spc="-1" strike="noStrike">
                <a:solidFill>
                  <a:srgbClr val="000000"/>
                </a:solidFill>
                <a:uFill>
                  <a:solidFill>
                    <a:srgbClr val="ffffff"/>
                  </a:solidFill>
                </a:uFill>
                <a:latin typeface="Times New Roman"/>
                <a:ea typeface="Times New Roman"/>
              </a:rPr>
              <a:t>5. Reputation mechanism.</a:t>
            </a:r>
            <a:endParaRPr b="0" lang="en-GB" sz="1400" spc="-1" strike="noStrike">
              <a:solidFill>
                <a:srgbClr val="000000"/>
              </a:solidFill>
              <a:uFill>
                <a:solidFill>
                  <a:srgbClr val="ffffff"/>
                </a:solidFill>
              </a:uFill>
              <a:latin typeface="Arial"/>
            </a:endParaRPr>
          </a:p>
          <a:p>
            <a:pPr>
              <a:lnSpc>
                <a:spcPct val="100000"/>
              </a:lnSpc>
            </a:pPr>
            <a:r>
              <a:rPr b="0" lang="en-GB" sz="1500" spc="-1" strike="noStrike">
                <a:solidFill>
                  <a:srgbClr val="000000"/>
                </a:solidFill>
                <a:uFill>
                  <a:solidFill>
                    <a:srgbClr val="ffffff"/>
                  </a:solidFill>
                </a:uFill>
                <a:latin typeface="Times New Roman"/>
                <a:ea typeface="Times New Roman"/>
              </a:rPr>
              <a:t>6. App revocation (kill-switch).</a:t>
            </a:r>
            <a:endParaRPr b="0" lang="en-GB" sz="1400" spc="-1" strike="noStrike">
              <a:solidFill>
                <a:srgbClr val="000000"/>
              </a:solidFill>
              <a:uFill>
                <a:solidFill>
                  <a:srgbClr val="ffffff"/>
                </a:solidFill>
              </a:uFill>
              <a:latin typeface="Arial"/>
            </a:endParaRPr>
          </a:p>
          <a:p>
            <a:pPr>
              <a:lnSpc>
                <a:spcPct val="100000"/>
              </a:lnSpc>
            </a:pPr>
            <a:r>
              <a:rPr b="0" lang="en-GB" sz="1500" spc="-1" strike="noStrike">
                <a:solidFill>
                  <a:srgbClr val="000000"/>
                </a:solidFill>
                <a:uFill>
                  <a:solidFill>
                    <a:srgbClr val="ffffff"/>
                  </a:solidFill>
                </a:uFill>
                <a:latin typeface="Times New Roman"/>
                <a:ea typeface="Times New Roman"/>
              </a:rPr>
              <a:t>7. Device security.</a:t>
            </a:r>
            <a:endParaRPr b="0" lang="en-GB" sz="1400" spc="-1" strike="noStrike">
              <a:solidFill>
                <a:srgbClr val="000000"/>
              </a:solidFill>
              <a:uFill>
                <a:solidFill>
                  <a:srgbClr val="ffffff"/>
                </a:solidFill>
              </a:uFill>
              <a:latin typeface="Arial"/>
            </a:endParaRPr>
          </a:p>
          <a:p>
            <a:pPr>
              <a:lnSpc>
                <a:spcPct val="100000"/>
              </a:lnSpc>
            </a:pPr>
            <a:r>
              <a:rPr b="0" lang="en-GB" sz="1500" spc="-1" strike="noStrike">
                <a:solidFill>
                  <a:srgbClr val="000000"/>
                </a:solidFill>
                <a:uFill>
                  <a:solidFill>
                    <a:srgbClr val="ffffff"/>
                  </a:solidFill>
                </a:uFill>
                <a:latin typeface="Times New Roman"/>
                <a:ea typeface="Times New Roman"/>
              </a:rPr>
              <a:t>8. Jails (or walled gardens).</a:t>
            </a:r>
            <a:endParaRPr b="0" lang="en-GB" sz="1400" spc="-1" strike="noStrike">
              <a:solidFill>
                <a:srgbClr val="000000"/>
              </a:solidFill>
              <a:uFill>
                <a:solidFill>
                  <a:srgbClr val="ffffff"/>
                </a:solidFill>
              </a:uFill>
              <a:latin typeface="Arial"/>
            </a:endParaRPr>
          </a:p>
          <a:p>
            <a:pPr>
              <a:lnSpc>
                <a:spcPct val="100000"/>
              </a:lnSpc>
            </a:pPr>
            <a:r>
              <a:rPr b="0" lang="en-GB" sz="1500" spc="-1" strike="noStrike">
                <a:solidFill>
                  <a:srgbClr val="000000"/>
                </a:solidFill>
                <a:uFill>
                  <a:solidFill>
                    <a:srgbClr val="ffffff"/>
                  </a:solidFill>
                </a:uFill>
                <a:latin typeface="Times New Roman"/>
                <a:ea typeface="Times New Roman"/>
              </a:rPr>
              <a:t>9. Sandboxing and capabilities.</a:t>
            </a:r>
            <a:endParaRPr b="0" lang="en-GB" sz="1400" spc="-1" strike="noStrike">
              <a:solidFill>
                <a:srgbClr val="000000"/>
              </a:solidFill>
              <a:uFill>
                <a:solidFill>
                  <a:srgbClr val="ffffff"/>
                </a:solidFill>
              </a:uFill>
              <a:latin typeface="Arial"/>
            </a:endParaRPr>
          </a:p>
          <a:p>
            <a:pPr>
              <a:lnSpc>
                <a:spcPct val="100000"/>
              </a:lnSpc>
            </a:pPr>
            <a:r>
              <a:rPr b="0" lang="en-GB" sz="1500" spc="-1" strike="noStrike">
                <a:solidFill>
                  <a:srgbClr val="000000"/>
                </a:solidFill>
                <a:uFill>
                  <a:solidFill>
                    <a:srgbClr val="ffffff"/>
                  </a:solidFill>
                </a:uFill>
                <a:latin typeface="Times New Roman"/>
                <a:ea typeface="Times New Roman"/>
              </a:rPr>
              <a:t>10. Controlled software distribution.</a:t>
            </a:r>
            <a:endParaRPr b="0" lang="en-GB" sz="1400" spc="-1" strike="noStrike">
              <a:solidFill>
                <a:srgbClr val="000000"/>
              </a:solidFill>
              <a:uFill>
                <a:solidFill>
                  <a:srgbClr val="ffffff"/>
                </a:solidFill>
              </a:uFill>
              <a:latin typeface="Arial"/>
            </a:endParaRPr>
          </a:p>
          <a:p>
            <a:pPr>
              <a:lnSpc>
                <a:spcPct val="100000"/>
              </a:lnSpc>
            </a:pPr>
            <a:r>
              <a:rPr b="0" lang="en-GB" sz="1500" spc="-1" strike="noStrike">
                <a:solidFill>
                  <a:srgbClr val="000000"/>
                </a:solidFill>
                <a:uFill>
                  <a:solidFill>
                    <a:srgbClr val="ffffff"/>
                  </a:solidFill>
                </a:uFill>
                <a:latin typeface="Times New Roman"/>
                <a:ea typeface="Times New Roman"/>
              </a:rPr>
              <a:t>11. Remote application removal.</a:t>
            </a:r>
            <a:endParaRPr b="0" lang="en-GB" sz="1400" spc="-1" strike="noStrike">
              <a:solidFill>
                <a:srgbClr val="000000"/>
              </a:solidFill>
              <a:uFill>
                <a:solidFill>
                  <a:srgbClr val="ffffff"/>
                </a:solidFill>
              </a:uFill>
              <a:latin typeface="Arial"/>
            </a:endParaRPr>
          </a:p>
          <a:p>
            <a:pPr>
              <a:lnSpc>
                <a:spcPct val="100000"/>
              </a:lnSpc>
            </a:pPr>
            <a:r>
              <a:rPr b="0" lang="en-GB" sz="1500" spc="-1" strike="noStrike">
                <a:solidFill>
                  <a:srgbClr val="000000"/>
                </a:solidFill>
                <a:uFill>
                  <a:solidFill>
                    <a:srgbClr val="ffffff"/>
                  </a:solidFill>
                </a:uFill>
                <a:latin typeface="Times New Roman"/>
                <a:ea typeface="Times New Roman"/>
              </a:rPr>
              <a:t>12. Backup and recovery.</a:t>
            </a:r>
            <a:endParaRPr b="0" lang="en-GB" sz="1400" spc="-1" strike="noStrike">
              <a:solidFill>
                <a:srgbClr val="000000"/>
              </a:solidFill>
              <a:uFill>
                <a:solidFill>
                  <a:srgbClr val="ffffff"/>
                </a:solidFill>
              </a:uFill>
              <a:latin typeface="Arial"/>
            </a:endParaRPr>
          </a:p>
          <a:p>
            <a:pPr>
              <a:lnSpc>
                <a:spcPct val="100000"/>
              </a:lnSpc>
            </a:pPr>
            <a:r>
              <a:rPr b="0" lang="en-GB" sz="1500" spc="-1" strike="noStrike">
                <a:solidFill>
                  <a:srgbClr val="000000"/>
                </a:solidFill>
                <a:uFill>
                  <a:solidFill>
                    <a:srgbClr val="ffffff"/>
                  </a:solidFill>
                </a:uFill>
                <a:latin typeface="Times New Roman"/>
                <a:ea typeface="Times New Roman"/>
              </a:rPr>
              <a:t>13. Extra authentication and encryption options.</a:t>
            </a:r>
            <a:endParaRPr b="0" lang="en-GB"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11760" y="170640"/>
            <a:ext cx="8520120" cy="572400"/>
          </a:xfrm>
          <a:prstGeom prst="rect">
            <a:avLst/>
          </a:prstGeom>
          <a:noFill/>
          <a:ln>
            <a:noFill/>
          </a:ln>
        </p:spPr>
        <p:txBody>
          <a:bodyPr tIns="91440" bIns="91440"/>
          <a:p>
            <a:pPr>
              <a:lnSpc>
                <a:spcPct val="100000"/>
              </a:lnSpc>
            </a:pPr>
            <a:r>
              <a:rPr b="0" lang="en-GB" sz="2200" spc="-1" strike="noStrike">
                <a:solidFill>
                  <a:srgbClr val="365f91"/>
                </a:solidFill>
                <a:uFill>
                  <a:solidFill>
                    <a:srgbClr val="ffffff"/>
                  </a:solidFill>
                </a:uFill>
                <a:latin typeface="Arial"/>
                <a:ea typeface="Arial"/>
              </a:rPr>
              <a:t>Dataflow diagram of an app ecosystem</a:t>
            </a:r>
            <a:r>
              <a:rPr b="0" lang="en-GB" sz="2200" spc="-1" strike="noStrike">
                <a:solidFill>
                  <a:srgbClr val="365f91"/>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p:txBody>
      </p:sp>
      <p:sp>
        <p:nvSpPr>
          <p:cNvPr id="115" name="TextShape 2"/>
          <p:cNvSpPr txBox="1"/>
          <p:nvPr/>
        </p:nvSpPr>
        <p:spPr>
          <a:xfrm>
            <a:off x="311760" y="835920"/>
            <a:ext cx="8520120" cy="3732480"/>
          </a:xfrm>
          <a:prstGeom prst="rect">
            <a:avLst/>
          </a:prstGeom>
          <a:noFill/>
          <a:ln>
            <a:noFill/>
          </a:ln>
        </p:spPr>
        <p:txBody>
          <a:bodyPr tIns="91440" bIns="91440"/>
          <a:p>
            <a:pPr>
              <a:lnSpc>
                <a:spcPct val="115000"/>
              </a:lnSpc>
            </a:pPr>
            <a:r>
              <a:rPr b="0" lang="en-GB" sz="1600" spc="-1" strike="noStrike">
                <a:solidFill>
                  <a:srgbClr val="000000"/>
                </a:solidFill>
                <a:uFill>
                  <a:solidFill>
                    <a:srgbClr val="ffffff"/>
                  </a:solidFill>
                </a:uFill>
                <a:latin typeface="Arial"/>
                <a:ea typeface="Arial"/>
              </a:rPr>
              <a:t>The upper left corner shows the main use cases for the </a:t>
            </a:r>
            <a:r>
              <a:rPr b="0" i="1" lang="en-GB" sz="1600" spc="-1" strike="noStrike">
                <a:solidFill>
                  <a:srgbClr val="000000"/>
                </a:solidFill>
                <a:uFill>
                  <a:solidFill>
                    <a:srgbClr val="ffffff"/>
                  </a:solidFill>
                </a:uFill>
                <a:latin typeface="Arial"/>
                <a:ea typeface="Arial"/>
              </a:rPr>
              <a:t>app developer </a:t>
            </a:r>
            <a:r>
              <a:rPr b="0" lang="en-GB" sz="1600" spc="-1" strike="noStrike">
                <a:solidFill>
                  <a:srgbClr val="000000"/>
                </a:solidFill>
                <a:uFill>
                  <a:solidFill>
                    <a:srgbClr val="ffffff"/>
                  </a:solidFill>
                </a:uFill>
                <a:latin typeface="Arial"/>
                <a:ea typeface="Arial"/>
              </a:rPr>
              <a:t>(I1). The app developer can send a new app, or an update, to the </a:t>
            </a:r>
            <a:r>
              <a:rPr b="0" i="1" lang="en-GB" sz="1600" spc="-1" strike="noStrike">
                <a:solidFill>
                  <a:srgbClr val="000000"/>
                </a:solidFill>
                <a:uFill>
                  <a:solidFill>
                    <a:srgbClr val="ffffff"/>
                  </a:solidFill>
                </a:uFill>
                <a:latin typeface="Arial"/>
                <a:ea typeface="Arial"/>
              </a:rPr>
              <a:t>acceptance check </a:t>
            </a:r>
            <a:r>
              <a:rPr b="0" lang="en-GB" sz="1600" spc="-1" strike="noStrike">
                <a:solidFill>
                  <a:srgbClr val="000000"/>
                </a:solidFill>
                <a:uFill>
                  <a:solidFill>
                    <a:srgbClr val="ffffff"/>
                  </a:solidFill>
                </a:uFill>
                <a:latin typeface="Arial"/>
                <a:ea typeface="Arial"/>
              </a:rPr>
              <a:t>(P1), which checks whether the app is suitable for inclusion in the appstore.</a:t>
            </a:r>
            <a:endParaRPr b="0" lang="en-GB" sz="1400" spc="-1" strike="noStrike">
              <a:solidFill>
                <a:srgbClr val="000000"/>
              </a:solidFill>
              <a:uFill>
                <a:solidFill>
                  <a:srgbClr val="ffffff"/>
                </a:solidFill>
              </a:uFill>
              <a:latin typeface="Arial"/>
            </a:endParaRPr>
          </a:p>
          <a:p>
            <a:pPr>
              <a:lnSpc>
                <a:spcPct val="115000"/>
              </a:lnSpc>
            </a:pPr>
            <a:endParaRPr b="0" lang="en-GB" sz="1400" spc="-1" strike="noStrike">
              <a:solidFill>
                <a:srgbClr val="000000"/>
              </a:solidFill>
              <a:uFill>
                <a:solidFill>
                  <a:srgbClr val="ffffff"/>
                </a:solidFill>
              </a:uFill>
              <a:latin typeface="Arial"/>
            </a:endParaRPr>
          </a:p>
          <a:p>
            <a:pPr>
              <a:lnSpc>
                <a:spcPct val="100000"/>
              </a:lnSpc>
            </a:pPr>
            <a:r>
              <a:rPr b="0" lang="en-GB" sz="1600" spc="-1" strike="noStrike">
                <a:solidFill>
                  <a:srgbClr val="000000"/>
                </a:solidFill>
                <a:uFill>
                  <a:solidFill>
                    <a:srgbClr val="ffffff"/>
                  </a:solidFill>
                </a:uFill>
                <a:latin typeface="Arial"/>
                <a:ea typeface="Arial"/>
              </a:rPr>
              <a:t>The upper right corner shows the main use cases for the </a:t>
            </a:r>
            <a:r>
              <a:rPr b="0" i="1" lang="en-GB" sz="1600" spc="-1" strike="noStrike">
                <a:solidFill>
                  <a:srgbClr val="000000"/>
                </a:solidFill>
                <a:uFill>
                  <a:solidFill>
                    <a:srgbClr val="ffffff"/>
                  </a:solidFill>
                </a:uFill>
                <a:latin typeface="Arial"/>
                <a:ea typeface="Arial"/>
              </a:rPr>
              <a:t>appstore controller </a:t>
            </a:r>
            <a:r>
              <a:rPr b="0" lang="en-GB" sz="1600" spc="-1" strike="noStrike">
                <a:solidFill>
                  <a:srgbClr val="000000"/>
                </a:solidFill>
                <a:uFill>
                  <a:solidFill>
                    <a:srgbClr val="ffffff"/>
                  </a:solidFill>
                </a:uFill>
                <a:latin typeface="Arial"/>
                <a:ea typeface="Arial"/>
              </a:rPr>
              <a:t>(I2). The appstore controller can approve apps for inclusion in the </a:t>
            </a:r>
            <a:r>
              <a:rPr b="0" i="1" lang="en-GB" sz="1600" spc="-1" strike="noStrike">
                <a:solidFill>
                  <a:srgbClr val="000000"/>
                </a:solidFill>
                <a:uFill>
                  <a:solidFill>
                    <a:srgbClr val="ffffff"/>
                  </a:solidFill>
                </a:uFill>
                <a:latin typeface="Arial"/>
                <a:ea typeface="Arial"/>
              </a:rPr>
              <a:t>appstore </a:t>
            </a:r>
            <a:r>
              <a:rPr b="0" lang="en-GB" sz="1600" spc="-1" strike="noStrike">
                <a:solidFill>
                  <a:srgbClr val="000000"/>
                </a:solidFill>
                <a:uFill>
                  <a:solidFill>
                    <a:srgbClr val="ffffff"/>
                  </a:solidFill>
                </a:uFill>
                <a:latin typeface="Arial"/>
                <a:ea typeface="Arial"/>
              </a:rPr>
              <a:t>(P1). After approval the app is packaged for inclusion in the appstore (P2).</a:t>
            </a:r>
            <a:endParaRPr b="0" lang="en-GB" sz="1400" spc="-1" strike="noStrike">
              <a:solidFill>
                <a:srgbClr val="000000"/>
              </a:solidFill>
              <a:uFill>
                <a:solidFill>
                  <a:srgbClr val="ffffff"/>
                </a:solidFill>
              </a:uFill>
              <a:latin typeface="Arial"/>
            </a:endParaRPr>
          </a:p>
          <a:p>
            <a:pPr>
              <a:lnSpc>
                <a:spcPct val="100000"/>
              </a:lnSpc>
              <a:spcBef>
                <a:spcPts val="1599"/>
              </a:spcBef>
            </a:pPr>
            <a:r>
              <a:rPr b="0" i="1" lang="en-GB" sz="1600" spc="-1" strike="noStrike">
                <a:solidFill>
                  <a:srgbClr val="000000"/>
                </a:solidFill>
                <a:uFill>
                  <a:solidFill>
                    <a:srgbClr val="ffffff"/>
                  </a:solidFill>
                </a:uFill>
                <a:latin typeface="Arial"/>
                <a:ea typeface="Arial"/>
              </a:rPr>
              <a:t>Metadata </a:t>
            </a:r>
            <a:r>
              <a:rPr b="0" lang="en-GB" sz="1600" spc="-1" strike="noStrike">
                <a:solidFill>
                  <a:srgbClr val="000000"/>
                </a:solidFill>
                <a:uFill>
                  <a:solidFill>
                    <a:srgbClr val="ffffff"/>
                  </a:solidFill>
                </a:uFill>
                <a:latin typeface="Arial"/>
                <a:ea typeface="Arial"/>
              </a:rPr>
              <a:t>is added to the app such as a description and a list of permissions that the app needs on the user device (sometimes called a ‘manifest’). Additionally the appstore controller can </a:t>
            </a:r>
            <a:r>
              <a:rPr b="0" i="1" lang="en-GB" sz="1600" spc="-1" strike="noStrike">
                <a:solidFill>
                  <a:srgbClr val="000000"/>
                </a:solidFill>
                <a:uFill>
                  <a:solidFill>
                    <a:srgbClr val="ffffff"/>
                  </a:solidFill>
                </a:uFill>
                <a:latin typeface="Arial"/>
                <a:ea typeface="Arial"/>
              </a:rPr>
              <a:t>revoke </a:t>
            </a:r>
            <a:r>
              <a:rPr b="0" lang="en-GB" sz="1600" spc="-1" strike="noStrike">
                <a:solidFill>
                  <a:srgbClr val="000000"/>
                </a:solidFill>
                <a:uFill>
                  <a:solidFill>
                    <a:srgbClr val="ffffff"/>
                  </a:solidFill>
                </a:uFill>
                <a:latin typeface="Arial"/>
                <a:ea typeface="Arial"/>
              </a:rPr>
              <a:t>bad apps (P3), based on complaints </a:t>
            </a:r>
            <a:r>
              <a:rPr b="0" lang="en-GB" sz="1600" spc="-1" strike="noStrike">
                <a:solidFill>
                  <a:srgbClr val="000000"/>
                </a:solidFill>
                <a:uFill>
                  <a:solidFill>
                    <a:srgbClr val="ffffff"/>
                  </a:solidFill>
                </a:uFill>
                <a:latin typeface="Times New Roman"/>
                <a:ea typeface="Times New Roman"/>
              </a:rPr>
              <a:t> </a:t>
            </a:r>
            <a:r>
              <a:rPr b="0" lang="en-GB" sz="1600" spc="-1" strike="noStrike">
                <a:solidFill>
                  <a:srgbClr val="000000"/>
                </a:solidFill>
                <a:uFill>
                  <a:solidFill>
                    <a:srgbClr val="ffffff"/>
                  </a:solidFill>
                </a:uFill>
                <a:latin typeface="Arial"/>
                <a:ea typeface="Arial"/>
              </a:rPr>
              <a:t>for example. Revocation removes apps from the user devices (sometimes called a ‘kill switch’).</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311760" y="339480"/>
            <a:ext cx="8520120" cy="4228920"/>
          </a:xfrm>
          <a:prstGeom prst="rect">
            <a:avLst/>
          </a:prstGeom>
          <a:noFill/>
          <a:ln>
            <a:noFill/>
          </a:ln>
        </p:spPr>
        <p:txBody>
          <a:bodyPr tIns="91440" bIns="91440"/>
          <a:p>
            <a:pPr marL="977760">
              <a:lnSpc>
                <a:spcPct val="115000"/>
              </a:lnSpc>
            </a:pPr>
            <a:endParaRPr b="0" lang="en-GB" sz="1400" spc="-1" strike="noStrike">
              <a:solidFill>
                <a:srgbClr val="000000"/>
              </a:solidFill>
              <a:uFill>
                <a:solidFill>
                  <a:srgbClr val="ffffff"/>
                </a:solidFill>
              </a:uFill>
              <a:latin typeface="Arial"/>
            </a:endParaRPr>
          </a:p>
          <a:p>
            <a:pPr>
              <a:lnSpc>
                <a:spcPct val="115000"/>
              </a:lnSpc>
            </a:pPr>
            <a:r>
              <a:rPr b="0" lang="en-GB" sz="1700" spc="-1" strike="noStrike">
                <a:solidFill>
                  <a:srgbClr val="000000"/>
                </a:solidFill>
                <a:uFill>
                  <a:solidFill>
                    <a:srgbClr val="ffffff"/>
                  </a:solidFill>
                </a:uFill>
                <a:latin typeface="Arial"/>
                <a:ea typeface="Arial"/>
              </a:rPr>
              <a:t>The lower part of the diagram shows the main use cases for the </a:t>
            </a:r>
            <a:r>
              <a:rPr b="0" i="1" lang="en-GB" sz="1700" spc="-1" strike="noStrike">
                <a:solidFill>
                  <a:srgbClr val="000000"/>
                </a:solidFill>
                <a:uFill>
                  <a:solidFill>
                    <a:srgbClr val="ffffff"/>
                  </a:solidFill>
                </a:uFill>
                <a:latin typeface="Arial"/>
                <a:ea typeface="Arial"/>
              </a:rPr>
              <a:t>device user </a:t>
            </a:r>
            <a:r>
              <a:rPr b="0" lang="en-GB" sz="1700" spc="-1" strike="noStrike">
                <a:solidFill>
                  <a:srgbClr val="000000"/>
                </a:solidFill>
                <a:uFill>
                  <a:solidFill>
                    <a:srgbClr val="ffffff"/>
                  </a:solidFill>
                </a:uFill>
                <a:latin typeface="Arial"/>
                <a:ea typeface="Arial"/>
              </a:rPr>
              <a:t>(I3). The device user can browse descriptions and reputation of apps (P4). The installer (P8) requires as input the actual app published by the appstore (P5) and approval from the device user. On installation the apps are stored in the datastore with </a:t>
            </a:r>
            <a:r>
              <a:rPr b="0" i="1" lang="en-GB" sz="1700" spc="-1" strike="noStrike">
                <a:solidFill>
                  <a:srgbClr val="000000"/>
                </a:solidFill>
                <a:uFill>
                  <a:solidFill>
                    <a:srgbClr val="ffffff"/>
                  </a:solidFill>
                </a:uFill>
                <a:latin typeface="Arial"/>
                <a:ea typeface="Arial"/>
              </a:rPr>
              <a:t>installed apps </a:t>
            </a:r>
            <a:r>
              <a:rPr b="0" lang="en-GB" sz="1700" spc="-1" strike="noStrike">
                <a:solidFill>
                  <a:srgbClr val="000000"/>
                </a:solidFill>
                <a:uFill>
                  <a:solidFill>
                    <a:srgbClr val="ffffff"/>
                  </a:solidFill>
                </a:uFill>
                <a:latin typeface="Arial"/>
                <a:ea typeface="Arial"/>
              </a:rPr>
              <a:t>(D2). After installation the device user can execute an app (P10). The device user can also submit comments and complaints about apps, which are processed and stored in the appstore (P7).</a:t>
            </a:r>
            <a:endParaRPr b="0" lang="en-GB" sz="1400" spc="-1" strike="noStrike">
              <a:solidFill>
                <a:srgbClr val="000000"/>
              </a:solidFill>
              <a:uFill>
                <a:solidFill>
                  <a:srgbClr val="ffffff"/>
                </a:solidFill>
              </a:uFill>
              <a:latin typeface="Arial"/>
            </a:endParaRPr>
          </a:p>
          <a:p>
            <a:pPr>
              <a:lnSpc>
                <a:spcPct val="115000"/>
              </a:lnSpc>
            </a:pPr>
            <a:endParaRPr b="0" lang="en-GB" sz="1400" spc="-1" strike="noStrike">
              <a:solidFill>
                <a:srgbClr val="000000"/>
              </a:solidFill>
              <a:uFill>
                <a:solidFill>
                  <a:srgbClr val="ffffff"/>
                </a:solidFill>
              </a:uFill>
              <a:latin typeface="Arial"/>
            </a:endParaRPr>
          </a:p>
          <a:p>
            <a:pPr>
              <a:lnSpc>
                <a:spcPct val="115000"/>
              </a:lnSpc>
            </a:pPr>
            <a:r>
              <a:rPr b="0" lang="en-GB" sz="1700" spc="-1" strike="noStrike">
                <a:solidFill>
                  <a:srgbClr val="000000"/>
                </a:solidFill>
                <a:uFill>
                  <a:solidFill>
                    <a:srgbClr val="ffffff"/>
                  </a:solidFill>
                </a:uFill>
                <a:latin typeface="Arial"/>
                <a:ea typeface="Arial"/>
              </a:rPr>
              <a:t>To ensure that the user devices receive timely updates and revocations, there is a periodic check (P9) for updated or revoked apps. Updates and revocations trigger the installer to install an updated app or uninstall a revoked app.</a:t>
            </a:r>
            <a:endParaRPr b="0" lang="en-GB" sz="1400" spc="-1" strike="noStrike">
              <a:solidFill>
                <a:srgbClr val="000000"/>
              </a:solidFill>
              <a:uFill>
                <a:solidFill>
                  <a:srgbClr val="ffffff"/>
                </a:solidFill>
              </a:uFill>
              <a:latin typeface="Arial"/>
            </a:endParaRPr>
          </a:p>
          <a:p>
            <a:pPr>
              <a:lnSpc>
                <a:spcPct val="100000"/>
              </a:lnSpc>
              <a:spcAft>
                <a:spcPts val="1599"/>
              </a:spcAft>
            </a:pPr>
            <a:endParaRPr b="0" lang="en-GB" sz="1400" spc="-1" strike="noStrike">
              <a:solidFill>
                <a:srgbClr val="000000"/>
              </a:solidFill>
              <a:uFill>
                <a:solidFill>
                  <a:srgbClr val="ffffff"/>
                </a:solidFill>
              </a:uFill>
              <a:latin typeface="Arial"/>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600" spc="-1" strike="noStrike">
                <a:solidFill>
                  <a:srgbClr val="000000"/>
                </a:solidFill>
                <a:uFill>
                  <a:solidFill>
                    <a:srgbClr val="ffffff"/>
                  </a:solidFill>
                </a:uFill>
                <a:latin typeface="Times New Roman"/>
                <a:ea typeface="Times New Roman"/>
              </a:rPr>
              <a:t>3. STRIDE threat analysis</a:t>
            </a:r>
            <a:endParaRPr b="0" lang="en-GB" sz="1400" spc="-1" strike="noStrike">
              <a:solidFill>
                <a:srgbClr val="000000"/>
              </a:solidFill>
              <a:uFill>
                <a:solidFill>
                  <a:srgbClr val="ffffff"/>
                </a:solidFill>
              </a:uFill>
              <a:latin typeface="Arial"/>
            </a:endParaRPr>
          </a:p>
        </p:txBody>
      </p:sp>
      <p:sp>
        <p:nvSpPr>
          <p:cNvPr id="118" name="TextShape 2"/>
          <p:cNvSpPr txBox="1"/>
          <p:nvPr/>
        </p:nvSpPr>
        <p:spPr>
          <a:xfrm>
            <a:off x="311760" y="1152360"/>
            <a:ext cx="8520120" cy="3416040"/>
          </a:xfrm>
          <a:prstGeom prst="rect">
            <a:avLst/>
          </a:prstGeom>
          <a:noFill/>
          <a:ln>
            <a:noFill/>
          </a:ln>
        </p:spPr>
        <p:txBody>
          <a:bodyPr tIns="91440" bIns="91440"/>
          <a:p>
            <a:pPr>
              <a:lnSpc>
                <a:spcPct val="100000"/>
              </a:lnSpc>
            </a:pPr>
            <a:r>
              <a:rPr b="0" lang="en-GB" sz="2000" spc="-1" strike="noStrike">
                <a:solidFill>
                  <a:srgbClr val="365f91"/>
                </a:solidFill>
                <a:uFill>
                  <a:solidFill>
                    <a:srgbClr val="ffffff"/>
                  </a:solidFill>
                </a:uFill>
                <a:latin typeface="Arial"/>
                <a:ea typeface="Arial"/>
              </a:rPr>
              <a:t>Attacker model</a:t>
            </a:r>
            <a:endParaRPr b="0" lang="en-GB" sz="1400" spc="-1" strike="noStrike">
              <a:solidFill>
                <a:srgbClr val="000000"/>
              </a:solidFill>
              <a:uFill>
                <a:solidFill>
                  <a:srgbClr val="ffffff"/>
                </a:solidFill>
              </a:uFill>
              <a:latin typeface="Arial"/>
            </a:endParaRPr>
          </a:p>
          <a:p>
            <a:pPr>
              <a:lnSpc>
                <a:spcPct val="115000"/>
              </a:lnSpc>
              <a:spcBef>
                <a:spcPts val="1599"/>
              </a:spcBef>
            </a:pPr>
            <a:r>
              <a:rPr b="0" lang="en-GB" sz="2000" spc="-1" strike="noStrike">
                <a:solidFill>
                  <a:srgbClr val="000000"/>
                </a:solidFill>
                <a:uFill>
                  <a:solidFill>
                    <a:srgbClr val="ffffff"/>
                  </a:solidFill>
                </a:uFill>
                <a:latin typeface="Arial"/>
                <a:ea typeface="Arial"/>
              </a:rPr>
              <a:t>The attackers have two intermediate technical goals:</a:t>
            </a:r>
            <a:endParaRPr b="0" lang="en-GB" sz="1400" spc="-1" strike="noStrike">
              <a:solidFill>
                <a:srgbClr val="000000"/>
              </a:solidFill>
              <a:uFill>
                <a:solidFill>
                  <a:srgbClr val="ffffff"/>
                </a:solidFill>
              </a:uFill>
              <a:latin typeface="Arial"/>
            </a:endParaRPr>
          </a:p>
          <a:p>
            <a:pPr>
              <a:lnSpc>
                <a:spcPct val="100000"/>
              </a:lnSpc>
            </a:pPr>
            <a:r>
              <a:rPr b="0" lang="en-GB" sz="17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a:p>
            <a:pPr marL="977760" indent="-228240">
              <a:lnSpc>
                <a:spcPct val="100000"/>
              </a:lnSpc>
            </a:pPr>
            <a:r>
              <a:rPr b="0" lang="en-GB" sz="2000" spc="-1" strike="noStrike">
                <a:solidFill>
                  <a:srgbClr val="000000"/>
                </a:solidFill>
                <a:uFill>
                  <a:solidFill>
                    <a:srgbClr val="ffffff"/>
                  </a:solidFill>
                </a:uFill>
                <a:latin typeface="Arial"/>
                <a:ea typeface="Arial"/>
              </a:rPr>
              <a:t>·</a:t>
            </a:r>
            <a:r>
              <a:rPr b="0" lang="en-GB" sz="1600" spc="-1" strike="noStrike">
                <a:solidFill>
                  <a:srgbClr val="000000"/>
                </a:solidFill>
                <a:uFill>
                  <a:solidFill>
                    <a:srgbClr val="ffffff"/>
                  </a:solidFill>
                </a:uFill>
                <a:latin typeface="Times New Roman"/>
                <a:ea typeface="Times New Roman"/>
              </a:rPr>
              <a:t>       </a:t>
            </a:r>
            <a:r>
              <a:rPr b="0" lang="en-GB" sz="2000" spc="-1" strike="noStrike">
                <a:solidFill>
                  <a:srgbClr val="000000"/>
                </a:solidFill>
                <a:uFill>
                  <a:solidFill>
                    <a:srgbClr val="ffffff"/>
                  </a:solidFill>
                </a:uFill>
                <a:latin typeface="Arial"/>
                <a:ea typeface="Arial"/>
              </a:rPr>
              <a:t>to get malicious code on the user device, and (if that works)</a:t>
            </a:r>
            <a:endParaRPr b="0" lang="en-GB" sz="1400" spc="-1" strike="noStrike">
              <a:solidFill>
                <a:srgbClr val="000000"/>
              </a:solidFill>
              <a:uFill>
                <a:solidFill>
                  <a:srgbClr val="ffffff"/>
                </a:solidFill>
              </a:uFill>
              <a:latin typeface="Arial"/>
            </a:endParaRPr>
          </a:p>
          <a:p>
            <a:pPr marL="977760" indent="-228240">
              <a:lnSpc>
                <a:spcPct val="100000"/>
              </a:lnSpc>
              <a:spcBef>
                <a:spcPts val="201"/>
              </a:spcBef>
            </a:pPr>
            <a:r>
              <a:rPr b="0" lang="en-GB" sz="2000" spc="-1" strike="noStrike">
                <a:solidFill>
                  <a:srgbClr val="000000"/>
                </a:solidFill>
                <a:uFill>
                  <a:solidFill>
                    <a:srgbClr val="ffffff"/>
                  </a:solidFill>
                </a:uFill>
                <a:latin typeface="Arial"/>
                <a:ea typeface="Arial"/>
              </a:rPr>
              <a:t>·</a:t>
            </a:r>
            <a:r>
              <a:rPr b="0" lang="en-GB" sz="1600" spc="-1" strike="noStrike">
                <a:solidFill>
                  <a:srgbClr val="000000"/>
                </a:solidFill>
                <a:uFill>
                  <a:solidFill>
                    <a:srgbClr val="ffffff"/>
                  </a:solidFill>
                </a:uFill>
                <a:latin typeface="Times New Roman"/>
                <a:ea typeface="Times New Roman"/>
              </a:rPr>
              <a:t>       </a:t>
            </a:r>
            <a:r>
              <a:rPr b="0" lang="en-GB" sz="2000" spc="-1" strike="noStrike">
                <a:solidFill>
                  <a:srgbClr val="000000"/>
                </a:solidFill>
                <a:uFill>
                  <a:solidFill>
                    <a:srgbClr val="ffffff"/>
                  </a:solidFill>
                </a:uFill>
                <a:latin typeface="Arial"/>
                <a:ea typeface="Arial"/>
              </a:rPr>
              <a:t>to keep malicious code on the user device</a:t>
            </a:r>
            <a:endParaRPr b="0" lang="en-GB" sz="1400" spc="-1" strike="noStrike">
              <a:solidFill>
                <a:srgbClr val="000000"/>
              </a:solidFill>
              <a:uFill>
                <a:solidFill>
                  <a:srgbClr val="ffffff"/>
                </a:solidFill>
              </a:uFill>
              <a:latin typeface="Arial"/>
            </a:endParaRPr>
          </a:p>
          <a:p>
            <a:pPr>
              <a:lnSpc>
                <a:spcPct val="100000"/>
              </a:lnSpc>
              <a:spcAft>
                <a:spcPts val="1599"/>
              </a:spcAft>
            </a:pPr>
            <a:endParaRPr b="0" lang="en-GB" sz="1400" spc="-1" strike="noStrike">
              <a:solidFill>
                <a:srgbClr val="000000"/>
              </a:solidFill>
              <a:uFill>
                <a:solidFill>
                  <a:srgbClr val="ffffff"/>
                </a:solidFill>
              </a:uFill>
              <a:latin typeface="Arial"/>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Attack model</a:t>
            </a:r>
            <a:endParaRPr b="0" lang="en-GB" sz="1400" spc="-1" strike="noStrike">
              <a:solidFill>
                <a:srgbClr val="000000"/>
              </a:solidFill>
              <a:uFill>
                <a:solidFill>
                  <a:srgbClr val="ffffff"/>
                </a:solidFill>
              </a:uFill>
              <a:latin typeface="Arial"/>
            </a:endParaRPr>
          </a:p>
        </p:txBody>
      </p:sp>
      <p:sp>
        <p:nvSpPr>
          <p:cNvPr id="120" name="TextShape 2"/>
          <p:cNvSpPr txBox="1"/>
          <p:nvPr/>
        </p:nvSpPr>
        <p:spPr>
          <a:xfrm>
            <a:off x="311760" y="1152360"/>
            <a:ext cx="8520120" cy="3416040"/>
          </a:xfrm>
          <a:prstGeom prst="rect">
            <a:avLst/>
          </a:prstGeom>
          <a:noFill/>
          <a:ln>
            <a:noFill/>
          </a:ln>
        </p:spPr>
        <p:txBody>
          <a:bodyPr tIns="91440" bIns="91440"/>
          <a:p>
            <a:pPr marL="520560">
              <a:lnSpc>
                <a:spcPct val="115000"/>
              </a:lnSpc>
              <a:spcBef>
                <a:spcPts val="1001"/>
              </a:spcBef>
            </a:pPr>
            <a:r>
              <a:rPr b="0" i="1" lang="en-GB" sz="1800" spc="-1" strike="noStrike">
                <a:solidFill>
                  <a:srgbClr val="000000"/>
                </a:solidFill>
                <a:uFill>
                  <a:solidFill>
                    <a:srgbClr val="ffffff"/>
                  </a:solidFill>
                </a:uFill>
                <a:latin typeface="Arial"/>
                <a:ea typeface="Arial"/>
              </a:rPr>
              <a:t>There are 2 layers of software on a smartphone: the OS and the apps. So there are 4 categories of malware attacks:</a:t>
            </a:r>
            <a:endParaRPr b="0" lang="en-GB" sz="1400" spc="-1" strike="noStrike">
              <a:solidFill>
                <a:srgbClr val="000000"/>
              </a:solidFill>
              <a:uFill>
                <a:solidFill>
                  <a:srgbClr val="ffffff"/>
                </a:solidFill>
              </a:uFill>
              <a:latin typeface="Arial"/>
            </a:endParaRPr>
          </a:p>
          <a:p>
            <a:pPr>
              <a:lnSpc>
                <a:spcPct val="100000"/>
              </a:lnSpc>
            </a:pPr>
            <a:r>
              <a:rPr b="0" i="1" lang="en-GB" sz="1500" spc="-1" strike="noStrike">
                <a:solidFill>
                  <a:srgbClr val="000000"/>
                </a:solidFill>
                <a:uFill>
                  <a:solidFill>
                    <a:srgbClr val="ffffff"/>
                  </a:solidFill>
                </a:uFill>
                <a:latin typeface="Arial"/>
                <a:ea typeface="Arial"/>
              </a:rPr>
              <a:t> </a:t>
            </a:r>
            <a:endParaRPr b="0" lang="en-GB" sz="1400" spc="-1" strike="noStrike">
              <a:solidFill>
                <a:srgbClr val="000000"/>
              </a:solidFill>
              <a:uFill>
                <a:solidFill>
                  <a:srgbClr val="ffffff"/>
                </a:solidFill>
              </a:uFill>
              <a:latin typeface="Arial"/>
            </a:endParaRPr>
          </a:p>
          <a:p>
            <a:pPr marL="977760" indent="-228240">
              <a:lnSpc>
                <a:spcPct val="100000"/>
              </a:lnSpc>
            </a:pPr>
            <a:r>
              <a:rPr b="0" i="1" lang="en-GB" sz="1800" spc="-1" strike="noStrike">
                <a:solidFill>
                  <a:srgbClr val="000000"/>
                </a:solidFill>
                <a:uFill>
                  <a:solidFill>
                    <a:srgbClr val="ffffff"/>
                  </a:solidFill>
                </a:uFill>
                <a:latin typeface="Arial"/>
                <a:ea typeface="Arial"/>
              </a:rPr>
              <a:t>1.</a:t>
            </a:r>
            <a:r>
              <a:rPr b="0" lang="en-GB" sz="1400" spc="-1" strike="noStrike">
                <a:solidFill>
                  <a:srgbClr val="000000"/>
                </a:solidFill>
                <a:uFill>
                  <a:solidFill>
                    <a:srgbClr val="ffffff"/>
                  </a:solidFill>
                </a:uFill>
                <a:latin typeface="Times New Roman"/>
                <a:ea typeface="Times New Roman"/>
              </a:rPr>
              <a:t>     </a:t>
            </a:r>
            <a:r>
              <a:rPr b="0" i="1" lang="en-GB" sz="1800" spc="-1" strike="noStrike">
                <a:solidFill>
                  <a:srgbClr val="000000"/>
                </a:solidFill>
                <a:uFill>
                  <a:solidFill>
                    <a:srgbClr val="ffffff"/>
                  </a:solidFill>
                </a:uFill>
                <a:latin typeface="Arial"/>
                <a:ea typeface="Arial"/>
              </a:rPr>
              <a:t>Sell or distribute a malicious app.</a:t>
            </a:r>
            <a:endParaRPr b="0" lang="en-GB" sz="1400" spc="-1" strike="noStrike">
              <a:solidFill>
                <a:srgbClr val="000000"/>
              </a:solidFill>
              <a:uFill>
                <a:solidFill>
                  <a:srgbClr val="ffffff"/>
                </a:solidFill>
              </a:uFill>
              <a:latin typeface="Arial"/>
            </a:endParaRPr>
          </a:p>
          <a:p>
            <a:pPr marL="977760" indent="-228240">
              <a:lnSpc>
                <a:spcPct val="100000"/>
              </a:lnSpc>
              <a:spcBef>
                <a:spcPts val="201"/>
              </a:spcBef>
            </a:pPr>
            <a:r>
              <a:rPr b="0" i="1" lang="en-GB" sz="1800" spc="-1" strike="noStrike">
                <a:solidFill>
                  <a:srgbClr val="000000"/>
                </a:solidFill>
                <a:uFill>
                  <a:solidFill>
                    <a:srgbClr val="ffffff"/>
                  </a:solidFill>
                </a:uFill>
                <a:latin typeface="Arial"/>
                <a:ea typeface="Arial"/>
              </a:rPr>
              <a:t>2.</a:t>
            </a:r>
            <a:r>
              <a:rPr b="0" lang="en-GB" sz="1400" spc="-1" strike="noStrike">
                <a:solidFill>
                  <a:srgbClr val="000000"/>
                </a:solidFill>
                <a:uFill>
                  <a:solidFill>
                    <a:srgbClr val="ffffff"/>
                  </a:solidFill>
                </a:uFill>
                <a:latin typeface="Times New Roman"/>
                <a:ea typeface="Times New Roman"/>
              </a:rPr>
              <a:t>     </a:t>
            </a:r>
            <a:r>
              <a:rPr b="0" i="1" lang="en-GB" sz="1800" spc="-1" strike="noStrike">
                <a:solidFill>
                  <a:srgbClr val="000000"/>
                </a:solidFill>
                <a:uFill>
                  <a:solidFill>
                    <a:srgbClr val="ffffff"/>
                  </a:solidFill>
                </a:uFill>
                <a:latin typeface="Arial"/>
                <a:ea typeface="Arial"/>
              </a:rPr>
              <a:t>Exploit vulnerability in an existing app.</a:t>
            </a:r>
            <a:endParaRPr b="0" lang="en-GB" sz="1400" spc="-1" strike="noStrike">
              <a:solidFill>
                <a:srgbClr val="000000"/>
              </a:solidFill>
              <a:uFill>
                <a:solidFill>
                  <a:srgbClr val="ffffff"/>
                </a:solidFill>
              </a:uFill>
              <a:latin typeface="Arial"/>
            </a:endParaRPr>
          </a:p>
          <a:p>
            <a:pPr marL="977760" indent="-228240">
              <a:lnSpc>
                <a:spcPct val="100000"/>
              </a:lnSpc>
              <a:spcBef>
                <a:spcPts val="201"/>
              </a:spcBef>
            </a:pPr>
            <a:r>
              <a:rPr b="0" i="1" lang="en-GB" sz="1800" spc="-1" strike="noStrike">
                <a:solidFill>
                  <a:srgbClr val="000000"/>
                </a:solidFill>
                <a:uFill>
                  <a:solidFill>
                    <a:srgbClr val="ffffff"/>
                  </a:solidFill>
                </a:uFill>
                <a:latin typeface="Arial"/>
                <a:ea typeface="Arial"/>
              </a:rPr>
              <a:t>3.</a:t>
            </a:r>
            <a:r>
              <a:rPr b="0" lang="en-GB" sz="1400" spc="-1" strike="noStrike">
                <a:solidFill>
                  <a:srgbClr val="000000"/>
                </a:solidFill>
                <a:uFill>
                  <a:solidFill>
                    <a:srgbClr val="ffffff"/>
                  </a:solidFill>
                </a:uFill>
                <a:latin typeface="Times New Roman"/>
                <a:ea typeface="Times New Roman"/>
              </a:rPr>
              <a:t>     </a:t>
            </a:r>
            <a:r>
              <a:rPr b="0" i="1" lang="en-GB" sz="1800" spc="-1" strike="noStrike">
                <a:solidFill>
                  <a:srgbClr val="000000"/>
                </a:solidFill>
                <a:uFill>
                  <a:solidFill>
                    <a:srgbClr val="ffffff"/>
                  </a:solidFill>
                </a:uFill>
                <a:latin typeface="Arial"/>
                <a:ea typeface="Arial"/>
              </a:rPr>
              <a:t>Sell or distribute a malicious OS</a:t>
            </a:r>
            <a:endParaRPr b="0" lang="en-GB" sz="1400" spc="-1" strike="noStrike">
              <a:solidFill>
                <a:srgbClr val="000000"/>
              </a:solidFill>
              <a:uFill>
                <a:solidFill>
                  <a:srgbClr val="ffffff"/>
                </a:solidFill>
              </a:uFill>
              <a:latin typeface="Arial"/>
            </a:endParaRPr>
          </a:p>
          <a:p>
            <a:pPr marL="977760" indent="-228240">
              <a:lnSpc>
                <a:spcPct val="100000"/>
              </a:lnSpc>
              <a:spcBef>
                <a:spcPts val="201"/>
              </a:spcBef>
            </a:pPr>
            <a:r>
              <a:rPr b="0" i="1" lang="en-GB" sz="1800" spc="-1" strike="noStrike">
                <a:solidFill>
                  <a:srgbClr val="000000"/>
                </a:solidFill>
                <a:uFill>
                  <a:solidFill>
                    <a:srgbClr val="ffffff"/>
                  </a:solidFill>
                </a:uFill>
                <a:latin typeface="Arial"/>
                <a:ea typeface="Arial"/>
              </a:rPr>
              <a:t>4.</a:t>
            </a:r>
            <a:r>
              <a:rPr b="0" lang="en-GB" sz="1400" spc="-1" strike="noStrike">
                <a:solidFill>
                  <a:srgbClr val="000000"/>
                </a:solidFill>
                <a:uFill>
                  <a:solidFill>
                    <a:srgbClr val="ffffff"/>
                  </a:solidFill>
                </a:uFill>
                <a:latin typeface="Times New Roman"/>
                <a:ea typeface="Times New Roman"/>
              </a:rPr>
              <a:t>     </a:t>
            </a:r>
            <a:r>
              <a:rPr b="0" i="1" lang="en-GB" sz="1800" spc="-1" strike="noStrike">
                <a:solidFill>
                  <a:srgbClr val="000000"/>
                </a:solidFill>
                <a:uFill>
                  <a:solidFill>
                    <a:srgbClr val="ffffff"/>
                  </a:solidFill>
                </a:uFill>
                <a:latin typeface="Arial"/>
                <a:ea typeface="Arial"/>
              </a:rPr>
              <a:t>Exploit vulnerability in an existing OS</a:t>
            </a:r>
            <a:endParaRPr b="0" lang="en-GB" sz="1400" spc="-1" strike="noStrike">
              <a:solidFill>
                <a:srgbClr val="000000"/>
              </a:solidFill>
              <a:uFill>
                <a:solidFill>
                  <a:srgbClr val="ffffff"/>
                </a:solidFill>
              </a:uFill>
              <a:latin typeface="Arial"/>
            </a:endParaRPr>
          </a:p>
          <a:p>
            <a:pPr>
              <a:lnSpc>
                <a:spcPct val="100000"/>
              </a:lnSpc>
              <a:spcAft>
                <a:spcPts val="1599"/>
              </a:spcAft>
            </a:pPr>
            <a:endParaRPr b="0" lang="en-GB" sz="1400" spc="-1" strike="noStrike">
              <a:solidFill>
                <a:srgbClr val="000000"/>
              </a:solidFill>
              <a:uFill>
                <a:solidFill>
                  <a:srgbClr val="ffffff"/>
                </a:solidFill>
              </a:uFill>
              <a:latin typeface="Arial"/>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311760" y="18360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STRIDE categorizes threats into six types</a:t>
            </a:r>
            <a:endParaRPr b="0" lang="en-GB" sz="1400" spc="-1" strike="noStrike">
              <a:solidFill>
                <a:srgbClr val="000000"/>
              </a:solidFill>
              <a:uFill>
                <a:solidFill>
                  <a:srgbClr val="ffffff"/>
                </a:solidFill>
              </a:uFill>
              <a:latin typeface="Arial"/>
            </a:endParaRPr>
          </a:p>
        </p:txBody>
      </p:sp>
      <p:sp>
        <p:nvSpPr>
          <p:cNvPr id="122" name="TextShape 2"/>
          <p:cNvSpPr txBox="1"/>
          <p:nvPr/>
        </p:nvSpPr>
        <p:spPr>
          <a:xfrm>
            <a:off x="311760" y="822960"/>
            <a:ext cx="8520120" cy="3745440"/>
          </a:xfrm>
          <a:prstGeom prst="rect">
            <a:avLst/>
          </a:prstGeom>
          <a:noFill/>
          <a:ln>
            <a:noFill/>
          </a:ln>
        </p:spPr>
        <p:txBody>
          <a:bodyPr tIns="91440" bIns="91440"/>
          <a:p>
            <a:pPr marL="457200" indent="-342720">
              <a:lnSpc>
                <a:spcPct val="100000"/>
              </a:lnSpc>
              <a:buClr>
                <a:srgbClr val="000000"/>
              </a:buClr>
              <a:buFont typeface="Arial"/>
              <a:buChar char="●"/>
            </a:pPr>
            <a:r>
              <a:rPr b="1" lang="en-GB" sz="1800" spc="-1" strike="noStrike">
                <a:solidFill>
                  <a:srgbClr val="000000"/>
                </a:solidFill>
                <a:uFill>
                  <a:solidFill>
                    <a:srgbClr val="ffffff"/>
                  </a:solidFill>
                </a:uFill>
                <a:latin typeface="Arial"/>
                <a:ea typeface="Arial"/>
              </a:rPr>
              <a:t>S</a:t>
            </a:r>
            <a:r>
              <a:rPr b="0" lang="en-GB" sz="1800" spc="-1" strike="noStrike">
                <a:solidFill>
                  <a:srgbClr val="000000"/>
                </a:solidFill>
                <a:uFill>
                  <a:solidFill>
                    <a:srgbClr val="ffffff"/>
                  </a:solidFill>
                </a:uFill>
                <a:latin typeface="Arial"/>
                <a:ea typeface="Arial"/>
              </a:rPr>
              <a:t>poofing threats: a process or an interactor pretends to be someone/thing else.</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1" lang="en-GB" sz="1800" spc="-1" strike="noStrike">
                <a:solidFill>
                  <a:srgbClr val="000000"/>
                </a:solidFill>
                <a:uFill>
                  <a:solidFill>
                    <a:srgbClr val="ffffff"/>
                  </a:solidFill>
                </a:uFill>
                <a:latin typeface="Arial"/>
                <a:ea typeface="Arial"/>
              </a:rPr>
              <a:t>T</a:t>
            </a:r>
            <a:r>
              <a:rPr b="0" lang="en-GB" sz="1800" spc="-1" strike="noStrike">
                <a:solidFill>
                  <a:srgbClr val="000000"/>
                </a:solidFill>
                <a:uFill>
                  <a:solidFill>
                    <a:srgbClr val="ffffff"/>
                  </a:solidFill>
                </a:uFill>
                <a:latin typeface="Arial"/>
                <a:ea typeface="Arial"/>
              </a:rPr>
              <a:t>ampering threats: a process, a data flow, or a datastore is changed.</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1" lang="en-GB" sz="1800" spc="-1" strike="noStrike">
                <a:solidFill>
                  <a:srgbClr val="000000"/>
                </a:solidFill>
                <a:uFill>
                  <a:solidFill>
                    <a:srgbClr val="ffffff"/>
                  </a:solidFill>
                </a:uFill>
                <a:latin typeface="Arial"/>
                <a:ea typeface="Arial"/>
              </a:rPr>
              <a:t>R</a:t>
            </a:r>
            <a:r>
              <a:rPr b="0" lang="en-GB" sz="1800" spc="-1" strike="noStrike">
                <a:solidFill>
                  <a:srgbClr val="000000"/>
                </a:solidFill>
                <a:uFill>
                  <a:solidFill>
                    <a:srgbClr val="ffffff"/>
                  </a:solidFill>
                </a:uFill>
                <a:latin typeface="Arial"/>
                <a:ea typeface="Arial"/>
              </a:rPr>
              <a:t>epudiation threats: evidence of an action by a process or an interactor disappears.</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1" lang="en-GB" sz="1800" spc="-1" strike="noStrike">
                <a:solidFill>
                  <a:srgbClr val="000000"/>
                </a:solidFill>
                <a:uFill>
                  <a:solidFill>
                    <a:srgbClr val="ffffff"/>
                  </a:solidFill>
                </a:uFill>
                <a:latin typeface="Arial"/>
                <a:ea typeface="Arial"/>
              </a:rPr>
              <a:t>I</a:t>
            </a:r>
            <a:r>
              <a:rPr b="0" lang="en-GB" sz="1800" spc="-1" strike="noStrike">
                <a:solidFill>
                  <a:srgbClr val="000000"/>
                </a:solidFill>
                <a:uFill>
                  <a:solidFill>
                    <a:srgbClr val="ffffff"/>
                  </a:solidFill>
                </a:uFill>
                <a:latin typeface="Arial"/>
                <a:ea typeface="Arial"/>
              </a:rPr>
              <a:t>nformation disclosure threats: a process, a dataflow, or a datastore reveals sensitive data.</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1" lang="en-GB" sz="1800" spc="-1" strike="noStrike">
                <a:solidFill>
                  <a:srgbClr val="000000"/>
                </a:solidFill>
                <a:uFill>
                  <a:solidFill>
                    <a:srgbClr val="ffffff"/>
                  </a:solidFill>
                </a:uFill>
                <a:latin typeface="Arial"/>
                <a:ea typeface="Arial"/>
              </a:rPr>
              <a:t>D</a:t>
            </a:r>
            <a:r>
              <a:rPr b="0" lang="en-GB" sz="1800" spc="-1" strike="noStrike">
                <a:solidFill>
                  <a:srgbClr val="000000"/>
                </a:solidFill>
                <a:uFill>
                  <a:solidFill>
                    <a:srgbClr val="ffffff"/>
                  </a:solidFill>
                </a:uFill>
                <a:latin typeface="Arial"/>
                <a:ea typeface="Arial"/>
              </a:rPr>
              <a:t>enial of service threats: a data flow, a datastore, or a process is overloaded, rendering normal use impossible.</a:t>
            </a:r>
            <a:endParaRPr b="0" lang="en-GB" sz="1400" spc="-1" strike="noStrike">
              <a:solidFill>
                <a:srgbClr val="000000"/>
              </a:solidFill>
              <a:uFill>
                <a:solidFill>
                  <a:srgbClr val="ffffff"/>
                </a:solidFill>
              </a:uFill>
              <a:latin typeface="Arial"/>
            </a:endParaRPr>
          </a:p>
          <a:p>
            <a:pPr marL="457200" indent="-342720">
              <a:lnSpc>
                <a:spcPct val="100000"/>
              </a:lnSpc>
              <a:buClr>
                <a:srgbClr val="000000"/>
              </a:buClr>
              <a:buFont typeface="Arial"/>
              <a:buChar char="●"/>
            </a:pPr>
            <a:r>
              <a:rPr b="1" lang="en-GB" sz="1800" spc="-1" strike="noStrike">
                <a:solidFill>
                  <a:srgbClr val="000000"/>
                </a:solidFill>
                <a:uFill>
                  <a:solidFill>
                    <a:srgbClr val="ffffff"/>
                  </a:solidFill>
                </a:uFill>
                <a:latin typeface="Arial"/>
                <a:ea typeface="Arial"/>
              </a:rPr>
              <a:t>E</a:t>
            </a:r>
            <a:r>
              <a:rPr b="0" lang="en-GB" sz="1800" spc="-1" strike="noStrike">
                <a:solidFill>
                  <a:srgbClr val="000000"/>
                </a:solidFill>
                <a:uFill>
                  <a:solidFill>
                    <a:srgbClr val="ffffff"/>
                  </a:solidFill>
                </a:uFill>
                <a:latin typeface="Arial"/>
                <a:ea typeface="Arial"/>
              </a:rPr>
              <a:t>levation of privilege threats: a process is used to perform unauthorized actions.</a:t>
            </a:r>
            <a:endParaRPr b="0" lang="en-GB" sz="1400" spc="-1" strike="noStrike">
              <a:solidFill>
                <a:srgbClr val="000000"/>
              </a:solidFill>
              <a:uFill>
                <a:solidFill>
                  <a:srgbClr val="ffffff"/>
                </a:solidFill>
              </a:uFill>
              <a:latin typeface="Arial"/>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6 threat types apply to different elements in a dataflow model</a:t>
            </a:r>
            <a:endParaRPr b="0" lang="en-GB" sz="1400" spc="-1" strike="noStrike">
              <a:solidFill>
                <a:srgbClr val="000000"/>
              </a:solidFill>
              <a:uFill>
                <a:solidFill>
                  <a:srgbClr val="ffffff"/>
                </a:solidFill>
              </a:uFill>
              <a:latin typeface="Arial"/>
            </a:endParaRPr>
          </a:p>
        </p:txBody>
      </p:sp>
      <p:pic>
        <p:nvPicPr>
          <p:cNvPr id="124" name="Google Shape;196;p37" descr=""/>
          <p:cNvPicPr/>
          <p:nvPr/>
        </p:nvPicPr>
        <p:blipFill>
          <a:blip r:embed="rId1"/>
          <a:stretch/>
        </p:blipFill>
        <p:spPr>
          <a:xfrm>
            <a:off x="152280" y="1784160"/>
            <a:ext cx="8838720" cy="1726200"/>
          </a:xfrm>
          <a:prstGeom prst="rect">
            <a:avLst/>
          </a:prstGeom>
          <a:ln>
            <a:noFill/>
          </a:ln>
        </p:spPr>
      </p:pic>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500" spc="-1" strike="noStrike">
                <a:solidFill>
                  <a:srgbClr val="4f81bc"/>
                </a:solidFill>
                <a:uFill>
                  <a:solidFill>
                    <a:srgbClr val="ffffff"/>
                  </a:solidFill>
                </a:uFill>
                <a:latin typeface="Arial"/>
                <a:ea typeface="Arial"/>
              </a:rPr>
              <a:t>STRIDE threat analysis</a:t>
            </a:r>
            <a:endParaRPr b="0" lang="en-GB" sz="1400" spc="-1" strike="noStrike">
              <a:solidFill>
                <a:srgbClr val="000000"/>
              </a:solidFill>
              <a:uFill>
                <a:solidFill>
                  <a:srgbClr val="ffffff"/>
                </a:solidFill>
              </a:uFill>
              <a:latin typeface="Arial"/>
            </a:endParaRPr>
          </a:p>
        </p:txBody>
      </p:sp>
      <p:sp>
        <p:nvSpPr>
          <p:cNvPr id="126" name="TextShape 2"/>
          <p:cNvSpPr txBox="1"/>
          <p:nvPr/>
        </p:nvSpPr>
        <p:spPr>
          <a:xfrm>
            <a:off x="311760" y="1152360"/>
            <a:ext cx="8520120" cy="3416040"/>
          </a:xfrm>
          <a:prstGeom prst="rect">
            <a:avLst/>
          </a:prstGeom>
          <a:noFill/>
          <a:ln>
            <a:noFill/>
          </a:ln>
        </p:spPr>
        <p:txBody>
          <a:bodyPr tIns="91440" bIns="91440"/>
          <a:p>
            <a:pPr>
              <a:lnSpc>
                <a:spcPct val="100000"/>
              </a:lnSpc>
            </a:pPr>
            <a:r>
              <a:rPr b="0" lang="en-GB" sz="1800" spc="-1" strike="noStrike">
                <a:solidFill>
                  <a:srgbClr val="595959"/>
                </a:solidFill>
                <a:uFill>
                  <a:solidFill>
                    <a:srgbClr val="ffffff"/>
                  </a:solidFill>
                </a:uFill>
                <a:latin typeface="Arial"/>
                <a:ea typeface="Arial"/>
              </a:rPr>
              <a:t>Our model has 3 interactors, 10 processes, 2 datastores, and 20 dataflows</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r>
              <a:rPr b="0" lang="en-GB" sz="1800" spc="-1" strike="noStrike">
                <a:solidFill>
                  <a:srgbClr val="595959"/>
                </a:solidFill>
                <a:uFill>
                  <a:solidFill>
                    <a:srgbClr val="ffffff"/>
                  </a:solidFill>
                </a:uFill>
                <a:latin typeface="Arial"/>
                <a:ea typeface="Arial"/>
              </a:rPr>
              <a:t>The full STRIDE sweep gives 132 threats. </a:t>
            </a:r>
            <a:endParaRPr b="0" lang="en-GB" sz="1400" spc="-1" strike="noStrike">
              <a:solidFill>
                <a:srgbClr val="000000"/>
              </a:solidFill>
              <a:uFill>
                <a:solidFill>
                  <a:srgbClr val="ffffff"/>
                </a:solidFill>
              </a:uFill>
              <a:latin typeface="Arial"/>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Google Shape;207;p39" descr=""/>
          <p:cNvPicPr/>
          <p:nvPr/>
        </p:nvPicPr>
        <p:blipFill>
          <a:blip r:embed="rId1"/>
          <a:stretch/>
        </p:blipFill>
        <p:spPr>
          <a:xfrm>
            <a:off x="1040760" y="0"/>
            <a:ext cx="7636680" cy="1891440"/>
          </a:xfrm>
          <a:prstGeom prst="rect">
            <a:avLst/>
          </a:prstGeom>
          <a:ln>
            <a:noFill/>
          </a:ln>
        </p:spPr>
      </p:pic>
      <p:pic>
        <p:nvPicPr>
          <p:cNvPr id="128" name="Google Shape;208;p39" descr=""/>
          <p:cNvPicPr/>
          <p:nvPr/>
        </p:nvPicPr>
        <p:blipFill>
          <a:blip r:embed="rId2"/>
          <a:stretch/>
        </p:blipFill>
        <p:spPr>
          <a:xfrm>
            <a:off x="1040760" y="1891800"/>
            <a:ext cx="7636680" cy="308268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9" name="Google Shape;213;p40" descr=""/>
          <p:cNvPicPr/>
          <p:nvPr/>
        </p:nvPicPr>
        <p:blipFill>
          <a:blip r:embed="rId1"/>
          <a:stretch/>
        </p:blipFill>
        <p:spPr>
          <a:xfrm>
            <a:off x="805680" y="0"/>
            <a:ext cx="7869240" cy="483840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Google Shape;218;p41" descr=""/>
          <p:cNvPicPr/>
          <p:nvPr/>
        </p:nvPicPr>
        <p:blipFill>
          <a:blip r:embed="rId1"/>
          <a:stretch/>
        </p:blipFill>
        <p:spPr>
          <a:xfrm>
            <a:off x="596520" y="0"/>
            <a:ext cx="8330400" cy="483840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13140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Statistics</a:t>
            </a:r>
            <a:endParaRPr b="0" lang="en-GB" sz="1400" spc="-1" strike="noStrike">
              <a:solidFill>
                <a:srgbClr val="000000"/>
              </a:solidFill>
              <a:uFill>
                <a:solidFill>
                  <a:srgbClr val="ffffff"/>
                </a:solidFill>
              </a:uFill>
              <a:latin typeface="Arial"/>
            </a:endParaRPr>
          </a:p>
        </p:txBody>
      </p:sp>
      <p:sp>
        <p:nvSpPr>
          <p:cNvPr id="83" name="TextShape 2"/>
          <p:cNvSpPr txBox="1"/>
          <p:nvPr/>
        </p:nvSpPr>
        <p:spPr>
          <a:xfrm>
            <a:off x="0" y="822960"/>
            <a:ext cx="9143640" cy="3745440"/>
          </a:xfrm>
          <a:prstGeom prst="rect">
            <a:avLst/>
          </a:prstGeom>
          <a:noFill/>
          <a:ln>
            <a:noFill/>
          </a:ln>
        </p:spPr>
        <p:txBody>
          <a:bodyPr tIns="91440" bIns="91440"/>
          <a:p>
            <a:pPr marL="457200" indent="-329760">
              <a:lnSpc>
                <a:spcPct val="100000"/>
              </a:lnSpc>
              <a:buClr>
                <a:srgbClr val="000000"/>
              </a:buClr>
              <a:buFont typeface="Arial"/>
              <a:buChar char="●"/>
            </a:pPr>
            <a:r>
              <a:rPr b="0" lang="en-GB" sz="1600" spc="-1" strike="noStrike">
                <a:solidFill>
                  <a:srgbClr val="000000"/>
                </a:solidFill>
                <a:uFill>
                  <a:solidFill>
                    <a:srgbClr val="ffffff"/>
                  </a:solidFill>
                </a:uFill>
                <a:latin typeface="Arial"/>
                <a:ea typeface="Arial"/>
              </a:rPr>
              <a:t>Most of the mobile malware was hosted in </a:t>
            </a:r>
            <a:r>
              <a:rPr b="1" lang="en-GB" sz="1600" spc="-1" strike="noStrike">
                <a:solidFill>
                  <a:srgbClr val="000000"/>
                </a:solidFill>
                <a:uFill>
                  <a:solidFill>
                    <a:srgbClr val="ffffff"/>
                  </a:solidFill>
                </a:uFill>
                <a:latin typeface="Arial"/>
                <a:ea typeface="Arial"/>
              </a:rPr>
              <a:t>3</a:t>
            </a:r>
            <a:r>
              <a:rPr b="1" lang="en-GB" sz="1600" spc="-1" strike="noStrike" baseline="30000">
                <a:solidFill>
                  <a:srgbClr val="000000"/>
                </a:solidFill>
                <a:uFill>
                  <a:solidFill>
                    <a:srgbClr val="ffffff"/>
                  </a:solidFill>
                </a:uFill>
                <a:latin typeface="Arial"/>
                <a:ea typeface="Arial"/>
              </a:rPr>
              <a:t>rd</a:t>
            </a:r>
            <a:r>
              <a:rPr b="1" lang="en-GB" sz="1600" spc="-1" strike="noStrike">
                <a:solidFill>
                  <a:srgbClr val="000000"/>
                </a:solidFill>
                <a:uFill>
                  <a:solidFill>
                    <a:srgbClr val="ffffff"/>
                  </a:solidFill>
                </a:uFill>
                <a:latin typeface="Arial"/>
                <a:ea typeface="Arial"/>
              </a:rPr>
              <a:t> party app stores</a:t>
            </a:r>
            <a:r>
              <a:rPr b="0" lang="en-GB" sz="1600" spc="-1" strike="noStrike">
                <a:solidFill>
                  <a:srgbClr val="000000"/>
                </a:solidFill>
                <a:uFill>
                  <a:solidFill>
                    <a:srgbClr val="ffffff"/>
                  </a:solidFill>
                </a:uFill>
                <a:latin typeface="Arial"/>
                <a:ea typeface="Arial"/>
              </a:rPr>
              <a:t> and the app categories that most mobile malware was found were Lifestyle (27%) and Music &amp; Audio (20%)</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Arial"/>
              <a:buChar char="●"/>
            </a:pPr>
            <a:r>
              <a:rPr b="0" lang="en-GB" sz="1600" spc="-1" strike="noStrike">
                <a:solidFill>
                  <a:srgbClr val="000000"/>
                </a:solidFill>
                <a:uFill>
                  <a:solidFill>
                    <a:srgbClr val="ffffff"/>
                  </a:solidFill>
                </a:uFill>
                <a:latin typeface="Arial"/>
                <a:ea typeface="Arial"/>
              </a:rPr>
              <a:t>Growth in mobile </a:t>
            </a:r>
            <a:r>
              <a:rPr b="1" lang="en-GB" sz="1600" spc="-1" strike="noStrike">
                <a:solidFill>
                  <a:srgbClr val="000000"/>
                </a:solidFill>
                <a:uFill>
                  <a:solidFill>
                    <a:srgbClr val="ffffff"/>
                  </a:solidFill>
                </a:uFill>
                <a:latin typeface="Arial"/>
                <a:ea typeface="Arial"/>
              </a:rPr>
              <a:t>phishing</a:t>
            </a:r>
            <a:r>
              <a:rPr b="0" lang="en-GB" sz="1600" spc="-1" strike="noStrike">
                <a:solidFill>
                  <a:srgbClr val="000000"/>
                </a:solidFill>
                <a:uFill>
                  <a:solidFill>
                    <a:srgbClr val="ffffff"/>
                  </a:solidFill>
                </a:uFill>
                <a:latin typeface="Arial"/>
                <a:ea typeface="Arial"/>
              </a:rPr>
              <a:t> attacks</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Arial"/>
              <a:buChar char="●"/>
            </a:pPr>
            <a:r>
              <a:rPr b="1" lang="en-GB" sz="1600" spc="-1" strike="noStrike">
                <a:solidFill>
                  <a:srgbClr val="000000"/>
                </a:solidFill>
                <a:uFill>
                  <a:solidFill>
                    <a:srgbClr val="ffffff"/>
                  </a:solidFill>
                </a:uFill>
                <a:latin typeface="Arial"/>
                <a:ea typeface="Arial"/>
              </a:rPr>
              <a:t>46% of businesses feel vulnerable</a:t>
            </a:r>
            <a:r>
              <a:rPr b="0" lang="en-GB" sz="1600" spc="-1" strike="noStrike">
                <a:solidFill>
                  <a:srgbClr val="000000"/>
                </a:solidFill>
                <a:uFill>
                  <a:solidFill>
                    <a:srgbClr val="ffffff"/>
                  </a:solidFill>
                </a:uFill>
                <a:latin typeface="Arial"/>
                <a:ea typeface="Arial"/>
              </a:rPr>
              <a:t> for the exposure to risks coming from mobile device loss</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Arial"/>
              <a:buChar char="●"/>
            </a:pPr>
            <a:r>
              <a:rPr b="0" lang="en-GB" sz="1600" spc="-1" strike="noStrike">
                <a:solidFill>
                  <a:srgbClr val="000000"/>
                </a:solidFill>
                <a:uFill>
                  <a:solidFill>
                    <a:srgbClr val="ffffff"/>
                  </a:solidFill>
                </a:uFill>
                <a:latin typeface="Arial"/>
                <a:ea typeface="Arial"/>
              </a:rPr>
              <a:t>In January 2018, information collected by the </a:t>
            </a:r>
            <a:r>
              <a:rPr b="1" lang="en-GB" sz="1600" spc="-1" strike="noStrike">
                <a:solidFill>
                  <a:srgbClr val="000000"/>
                </a:solidFill>
                <a:uFill>
                  <a:solidFill>
                    <a:srgbClr val="ffffff"/>
                  </a:solidFill>
                </a:uFill>
                <a:latin typeface="Arial"/>
                <a:ea typeface="Arial"/>
              </a:rPr>
              <a:t>mobile fitness tracking and sharing app Strava </a:t>
            </a:r>
            <a:r>
              <a:rPr b="0" lang="en-GB" sz="1600" spc="-1" strike="noStrike">
                <a:solidFill>
                  <a:srgbClr val="000000"/>
                </a:solidFill>
                <a:uFill>
                  <a:solidFill>
                    <a:srgbClr val="ffffff"/>
                  </a:solidFill>
                </a:uFill>
                <a:latin typeface="Arial"/>
                <a:ea typeface="Arial"/>
              </a:rPr>
              <a:t>has highlighted the locations of secret Russia, UK, and US military bases in Syria and Afghanistan</a:t>
            </a:r>
            <a:endParaRPr b="0" lang="en-GB" sz="1400" spc="-1" strike="noStrike">
              <a:solidFill>
                <a:srgbClr val="000000"/>
              </a:solidFill>
              <a:uFill>
                <a:solidFill>
                  <a:srgbClr val="ffffff"/>
                </a:solidFill>
              </a:uFill>
              <a:latin typeface="Arial"/>
            </a:endParaRPr>
          </a:p>
          <a:p>
            <a:pPr marL="457200" indent="-298080">
              <a:lnSpc>
                <a:spcPct val="100000"/>
              </a:lnSpc>
              <a:buClr>
                <a:srgbClr val="000000"/>
              </a:buClr>
              <a:buFont typeface="Arial"/>
              <a:buChar char="●"/>
            </a:pPr>
            <a:r>
              <a:rPr b="0" lang="en-GB" sz="1200" spc="-1" strike="noStrike">
                <a:solidFill>
                  <a:srgbClr val="000000"/>
                </a:solidFill>
                <a:uFill>
                  <a:solidFill>
                    <a:srgbClr val="ffffff"/>
                  </a:solidFill>
                </a:uFill>
                <a:latin typeface="Times New Roman"/>
                <a:ea typeface="Times New Roman"/>
              </a:rPr>
              <a:t> </a:t>
            </a:r>
            <a:r>
              <a:rPr b="0" lang="en-GB" sz="1600" spc="-1" strike="noStrike">
                <a:solidFill>
                  <a:srgbClr val="000000"/>
                </a:solidFill>
                <a:uFill>
                  <a:solidFill>
                    <a:srgbClr val="ffffff"/>
                  </a:solidFill>
                </a:uFill>
                <a:latin typeface="Arial"/>
                <a:ea typeface="Arial"/>
              </a:rPr>
              <a:t>Sungy Mobile Ltd., one of the world’s leading mobile application developers, </a:t>
            </a:r>
            <a:r>
              <a:rPr b="1" lang="en-GB" sz="1600" spc="-1" strike="noStrike">
                <a:solidFill>
                  <a:srgbClr val="000000"/>
                </a:solidFill>
                <a:uFill>
                  <a:solidFill>
                    <a:srgbClr val="ffffff"/>
                  </a:solidFill>
                </a:uFill>
                <a:latin typeface="Arial"/>
                <a:ea typeface="Arial"/>
              </a:rPr>
              <a:t>leaked the details</a:t>
            </a:r>
            <a:r>
              <a:rPr b="0" lang="en-GB" sz="1600" spc="-1" strike="noStrike">
                <a:solidFill>
                  <a:srgbClr val="000000"/>
                </a:solidFill>
                <a:uFill>
                  <a:solidFill>
                    <a:srgbClr val="ffffff"/>
                  </a:solidFill>
                </a:uFill>
                <a:latin typeface="Arial"/>
                <a:ea typeface="Arial"/>
              </a:rPr>
              <a:t> on 50 million consumers due to a misconfigured backup database</a:t>
            </a:r>
            <a:endParaRPr b="0" lang="en-GB" sz="1400" spc="-1" strike="noStrike">
              <a:solidFill>
                <a:srgbClr val="000000"/>
              </a:solidFill>
              <a:uFill>
                <a:solidFill>
                  <a:srgbClr val="ffffff"/>
                </a:solidFill>
              </a:uFill>
              <a:latin typeface="Arial"/>
            </a:endParaRPr>
          </a:p>
          <a:p>
            <a:pPr marL="457200" indent="-329760">
              <a:lnSpc>
                <a:spcPct val="100000"/>
              </a:lnSpc>
              <a:buClr>
                <a:srgbClr val="000000"/>
              </a:buClr>
              <a:buFont typeface="Arial"/>
              <a:buChar char="●"/>
            </a:pPr>
            <a:r>
              <a:rPr b="0" lang="en-GB" sz="1600" spc="-1" strike="noStrike">
                <a:solidFill>
                  <a:srgbClr val="000000"/>
                </a:solidFill>
                <a:uFill>
                  <a:solidFill>
                    <a:srgbClr val="ffffff"/>
                  </a:solidFill>
                </a:uFill>
                <a:latin typeface="Arial"/>
                <a:ea typeface="Arial"/>
              </a:rPr>
              <a:t>3% of the T-mobile customers’ </a:t>
            </a:r>
            <a:r>
              <a:rPr b="1" lang="en-GB" sz="1600" spc="-1" strike="noStrike">
                <a:solidFill>
                  <a:srgbClr val="000000"/>
                </a:solidFill>
                <a:uFill>
                  <a:solidFill>
                    <a:srgbClr val="ffffff"/>
                  </a:solidFill>
                </a:uFill>
                <a:latin typeface="Arial"/>
                <a:ea typeface="Arial"/>
              </a:rPr>
              <a:t>records (2,3 million individuals) were breached</a:t>
            </a:r>
            <a:r>
              <a:rPr b="0" lang="en-GB" sz="1600" spc="-1" strike="noStrike">
                <a:solidFill>
                  <a:srgbClr val="000000"/>
                </a:solidFill>
                <a:uFill>
                  <a:solidFill>
                    <a:srgbClr val="ffffff"/>
                  </a:solidFill>
                </a:uFill>
                <a:latin typeface="Arial"/>
                <a:ea typeface="Arial"/>
              </a:rPr>
              <a:t> in August 2018</a:t>
            </a:r>
            <a:endParaRPr b="0" lang="en-GB" sz="1400" spc="-1" strike="noStrike">
              <a:solidFill>
                <a:srgbClr val="000000"/>
              </a:solidFill>
              <a:uFill>
                <a:solidFill>
                  <a:srgbClr val="ffffff"/>
                </a:solidFill>
              </a:uFill>
              <a:latin typeface="Arial"/>
            </a:endParaRPr>
          </a:p>
          <a:p>
            <a:pPr marL="457200" indent="-298080">
              <a:lnSpc>
                <a:spcPct val="100000"/>
              </a:lnSpc>
              <a:buClr>
                <a:srgbClr val="000000"/>
              </a:buClr>
              <a:buFont typeface="Arial"/>
              <a:buChar char="●"/>
            </a:pPr>
            <a:r>
              <a:rPr b="0" lang="en-GB" sz="1200" spc="-1" strike="noStrike">
                <a:solidFill>
                  <a:srgbClr val="000000"/>
                </a:solidFill>
                <a:uFill>
                  <a:solidFill>
                    <a:srgbClr val="ffffff"/>
                  </a:solidFill>
                </a:uFill>
                <a:latin typeface="Times New Roman"/>
                <a:ea typeface="Times New Roman"/>
              </a:rPr>
              <a:t> </a:t>
            </a:r>
            <a:r>
              <a:rPr b="0" lang="en-GB" sz="1600" spc="-1" strike="noStrike">
                <a:solidFill>
                  <a:srgbClr val="000000"/>
                </a:solidFill>
                <a:uFill>
                  <a:solidFill>
                    <a:srgbClr val="ffffff"/>
                  </a:solidFill>
                </a:uFill>
                <a:latin typeface="Arial"/>
                <a:ea typeface="Arial"/>
              </a:rPr>
              <a:t>More than 20.000 installations of mobile </a:t>
            </a:r>
            <a:r>
              <a:rPr b="1" lang="en-GB" sz="1600" spc="-1" strike="noStrike">
                <a:solidFill>
                  <a:srgbClr val="000000"/>
                </a:solidFill>
                <a:uFill>
                  <a:solidFill>
                    <a:srgbClr val="ffffff"/>
                  </a:solidFill>
                </a:uFill>
                <a:latin typeface="Arial"/>
                <a:ea typeface="Arial"/>
              </a:rPr>
              <a:t>ransomware Trojans</a:t>
            </a:r>
            <a:r>
              <a:rPr b="0" lang="en-GB" sz="1600" spc="-1" strike="noStrike">
                <a:solidFill>
                  <a:srgbClr val="000000"/>
                </a:solidFill>
                <a:uFill>
                  <a:solidFill>
                    <a:srgbClr val="ffffff"/>
                  </a:solidFill>
                </a:uFill>
                <a:latin typeface="Arial"/>
                <a:ea typeface="Arial"/>
              </a:rPr>
              <a:t> were detected in the 2018</a:t>
            </a:r>
            <a:endParaRPr b="0" lang="en-GB" sz="14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1" name="Google Shape;223;p42" descr=""/>
          <p:cNvPicPr/>
          <p:nvPr/>
        </p:nvPicPr>
        <p:blipFill>
          <a:blip r:embed="rId1"/>
          <a:stretch/>
        </p:blipFill>
        <p:spPr>
          <a:xfrm>
            <a:off x="1066680" y="74160"/>
            <a:ext cx="6791760" cy="483840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Google Shape;228;p43" descr=""/>
          <p:cNvPicPr/>
          <p:nvPr/>
        </p:nvPicPr>
        <p:blipFill>
          <a:blip r:embed="rId1"/>
          <a:stretch/>
        </p:blipFill>
        <p:spPr>
          <a:xfrm>
            <a:off x="217800" y="0"/>
            <a:ext cx="8529840" cy="483840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311760" y="66240"/>
            <a:ext cx="8520120" cy="572400"/>
          </a:xfrm>
          <a:prstGeom prst="rect">
            <a:avLst/>
          </a:prstGeom>
          <a:noFill/>
          <a:ln>
            <a:noFill/>
          </a:ln>
        </p:spPr>
        <p:txBody>
          <a:bodyPr tIns="91440" bIns="91440"/>
          <a:p>
            <a:pPr>
              <a:lnSpc>
                <a:spcPct val="115000"/>
              </a:lnSpc>
              <a:spcBef>
                <a:spcPts val="1001"/>
              </a:spcBef>
              <a:spcAft>
                <a:spcPts val="400"/>
              </a:spcAft>
            </a:pPr>
            <a:r>
              <a:rPr b="1" lang="en-GB" sz="2400" spc="-1" strike="noStrike">
                <a:solidFill>
                  <a:srgbClr val="4f81bc"/>
                </a:solidFill>
                <a:uFill>
                  <a:solidFill>
                    <a:srgbClr val="ffffff"/>
                  </a:solidFill>
                </a:uFill>
                <a:latin typeface="Arial"/>
                <a:ea typeface="Arial"/>
              </a:rPr>
              <a:t>Attack tree</a:t>
            </a:r>
            <a:endParaRPr b="0" lang="en-GB" sz="1400" spc="-1" strike="noStrike">
              <a:solidFill>
                <a:srgbClr val="000000"/>
              </a:solidFill>
              <a:uFill>
                <a:solidFill>
                  <a:srgbClr val="ffffff"/>
                </a:solidFill>
              </a:uFill>
              <a:latin typeface="Arial"/>
            </a:endParaRPr>
          </a:p>
        </p:txBody>
      </p:sp>
      <p:sp>
        <p:nvSpPr>
          <p:cNvPr id="134" name="TextShape 2"/>
          <p:cNvSpPr txBox="1"/>
          <p:nvPr/>
        </p:nvSpPr>
        <p:spPr>
          <a:xfrm>
            <a:off x="311760" y="718560"/>
            <a:ext cx="8520120" cy="3850200"/>
          </a:xfrm>
          <a:prstGeom prst="rect">
            <a:avLst/>
          </a:prstGeom>
          <a:noFill/>
          <a:ln>
            <a:noFill/>
          </a:ln>
        </p:spPr>
        <p:txBody>
          <a:bodyPr tIns="91440" bIns="91440"/>
          <a:p>
            <a:pPr>
              <a:lnSpc>
                <a:spcPct val="100000"/>
              </a:lnSpc>
            </a:pPr>
            <a:r>
              <a:rPr b="0" lang="en-GB" sz="2000" spc="-1" strike="noStrike">
                <a:solidFill>
                  <a:srgbClr val="595959"/>
                </a:solidFill>
                <a:uFill>
                  <a:solidFill>
                    <a:srgbClr val="ffffff"/>
                  </a:solidFill>
                </a:uFill>
                <a:latin typeface="Arial"/>
                <a:ea typeface="Arial"/>
              </a:rPr>
              <a:t>The top nodes are the high-level technical attacker goals: to get malicious code on the user device, and to keep malicious code on the user device.</a:t>
            </a:r>
            <a:endParaRPr b="0" lang="en-GB" sz="1400" spc="-1" strike="noStrike">
              <a:solidFill>
                <a:srgbClr val="000000"/>
              </a:solidFill>
              <a:uFill>
                <a:solidFill>
                  <a:srgbClr val="ffffff"/>
                </a:solidFill>
              </a:uFill>
              <a:latin typeface="Arial"/>
            </a:endParaRPr>
          </a:p>
          <a:p>
            <a:pPr>
              <a:lnSpc>
                <a:spcPct val="100000"/>
              </a:lnSpc>
              <a:spcBef>
                <a:spcPts val="1599"/>
              </a:spcBef>
            </a:pPr>
            <a:r>
              <a:rPr b="0" lang="en-GB" sz="2000" spc="-1" strike="noStrike">
                <a:solidFill>
                  <a:srgbClr val="595959"/>
                </a:solidFill>
                <a:uFill>
                  <a:solidFill>
                    <a:srgbClr val="ffffff"/>
                  </a:solidFill>
                </a:uFill>
                <a:latin typeface="Arial"/>
                <a:ea typeface="Arial"/>
              </a:rPr>
              <a:t>An arc denotes conjunction (meaning that both sub goals are required to execute the attack).</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r>
              <a:rPr b="0" lang="en-GB" sz="2000" spc="-1" strike="noStrike">
                <a:solidFill>
                  <a:srgbClr val="595959"/>
                </a:solidFill>
                <a:uFill>
                  <a:solidFill>
                    <a:srgbClr val="ffffff"/>
                  </a:solidFill>
                </a:uFill>
                <a:latin typeface="Arial"/>
                <a:ea typeface="Arial"/>
              </a:rPr>
              <a:t>The threats from the STRIDE analysis, showing how they can be used in attacks, are on the bottom of the diagram</a:t>
            </a:r>
            <a:endParaRPr b="0" lang="en-GB" sz="1400" spc="-1" strike="noStrike">
              <a:solidFill>
                <a:srgbClr val="000000"/>
              </a:solidFill>
              <a:uFill>
                <a:solidFill>
                  <a:srgbClr val="ffffff"/>
                </a:solidFill>
              </a:uFill>
              <a:latin typeface="Arial"/>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Google Shape;239;p45" descr=""/>
          <p:cNvPicPr/>
          <p:nvPr/>
        </p:nvPicPr>
        <p:blipFill>
          <a:blip r:embed="rId1"/>
          <a:stretch/>
        </p:blipFill>
        <p:spPr>
          <a:xfrm>
            <a:off x="230760" y="0"/>
            <a:ext cx="8748360" cy="5041800"/>
          </a:xfrm>
          <a:prstGeom prst="rect">
            <a:avLst/>
          </a:prstGeom>
          <a:ln>
            <a:noFill/>
          </a:ln>
        </p:spPr>
      </p:pic>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11760" y="53280"/>
            <a:ext cx="8520120" cy="572400"/>
          </a:xfrm>
          <a:prstGeom prst="rect">
            <a:avLst/>
          </a:prstGeom>
          <a:noFill/>
          <a:ln>
            <a:noFill/>
          </a:ln>
        </p:spPr>
        <p:txBody>
          <a:bodyPr tIns="91440" bIns="91440"/>
          <a:p>
            <a:pPr>
              <a:lnSpc>
                <a:spcPct val="100000"/>
              </a:lnSpc>
            </a:pPr>
            <a:r>
              <a:rPr b="0" lang="en-GB" sz="2500" spc="-1" strike="noStrike">
                <a:solidFill>
                  <a:srgbClr val="4f81bc"/>
                </a:solidFill>
                <a:uFill>
                  <a:solidFill>
                    <a:srgbClr val="ffffff"/>
                  </a:solidFill>
                </a:uFill>
                <a:latin typeface="Arial"/>
                <a:ea typeface="Arial"/>
              </a:rPr>
              <a:t>Lines of defence</a:t>
            </a:r>
            <a:endParaRPr b="0" lang="en-GB" sz="1400" spc="-1" strike="noStrike">
              <a:solidFill>
                <a:srgbClr val="000000"/>
              </a:solidFill>
              <a:uFill>
                <a:solidFill>
                  <a:srgbClr val="ffffff"/>
                </a:solidFill>
              </a:uFill>
              <a:latin typeface="Arial"/>
            </a:endParaRPr>
          </a:p>
        </p:txBody>
      </p:sp>
      <p:pic>
        <p:nvPicPr>
          <p:cNvPr id="137" name="Google Shape;245;p46" descr=""/>
          <p:cNvPicPr/>
          <p:nvPr/>
        </p:nvPicPr>
        <p:blipFill>
          <a:blip r:embed="rId1"/>
          <a:stretch/>
        </p:blipFill>
        <p:spPr>
          <a:xfrm>
            <a:off x="139320" y="504000"/>
            <a:ext cx="8747280" cy="3820680"/>
          </a:xfrm>
          <a:prstGeom prst="rect">
            <a:avLst/>
          </a:prstGeom>
          <a:ln>
            <a:noFill/>
          </a:ln>
        </p:spPr>
      </p:pic>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311760" y="144720"/>
            <a:ext cx="8520120" cy="572400"/>
          </a:xfrm>
          <a:prstGeom prst="rect">
            <a:avLst/>
          </a:prstGeom>
          <a:noFill/>
          <a:ln>
            <a:noFill/>
          </a:ln>
        </p:spPr>
        <p:txBody>
          <a:bodyPr tIns="91440" bIns="91440"/>
          <a:p>
            <a:pPr>
              <a:lnSpc>
                <a:spcPct val="115000"/>
              </a:lnSpc>
            </a:pPr>
            <a:r>
              <a:rPr b="1" lang="en-GB" sz="2500" spc="-1" strike="noStrike">
                <a:solidFill>
                  <a:srgbClr val="000000"/>
                </a:solidFill>
                <a:uFill>
                  <a:solidFill>
                    <a:srgbClr val="ffffff"/>
                  </a:solidFill>
                </a:uFill>
                <a:latin typeface="Times New Roman"/>
                <a:ea typeface="Times New Roman"/>
              </a:rPr>
              <a:t>4. App review</a:t>
            </a:r>
            <a:endParaRPr b="0" lang="en-GB" sz="1400" spc="-1" strike="noStrike">
              <a:solidFill>
                <a:srgbClr val="000000"/>
              </a:solidFill>
              <a:uFill>
                <a:solidFill>
                  <a:srgbClr val="ffffff"/>
                </a:solidFill>
              </a:uFill>
              <a:latin typeface="Arial"/>
            </a:endParaRPr>
          </a:p>
        </p:txBody>
      </p:sp>
      <p:sp>
        <p:nvSpPr>
          <p:cNvPr id="139" name="TextShape 2"/>
          <p:cNvSpPr txBox="1"/>
          <p:nvPr/>
        </p:nvSpPr>
        <p:spPr>
          <a:xfrm>
            <a:off x="311760" y="717480"/>
            <a:ext cx="8520120" cy="3851280"/>
          </a:xfrm>
          <a:prstGeom prst="rect">
            <a:avLst/>
          </a:prstGeom>
          <a:noFill/>
          <a:ln>
            <a:noFill/>
          </a:ln>
        </p:spPr>
        <p:txBody>
          <a:bodyPr tIns="91440" bIns="91440"/>
          <a:p>
            <a:pPr>
              <a:lnSpc>
                <a:spcPct val="100000"/>
              </a:lnSpc>
            </a:pPr>
            <a:r>
              <a:rPr b="1" lang="en-GB" sz="1800" spc="-1" strike="noStrike">
                <a:solidFill>
                  <a:srgbClr val="595959"/>
                </a:solidFill>
                <a:uFill>
                  <a:solidFill>
                    <a:srgbClr val="ffffff"/>
                  </a:solidFill>
                </a:uFill>
                <a:latin typeface="Arial"/>
                <a:ea typeface="Arial"/>
              </a:rPr>
              <a:t>Automated software analysis tools: </a:t>
            </a:r>
            <a:r>
              <a:rPr b="0" lang="en-GB" sz="1800" spc="-1" strike="noStrike">
                <a:solidFill>
                  <a:srgbClr val="595959"/>
                </a:solidFill>
                <a:uFill>
                  <a:solidFill>
                    <a:srgbClr val="ffffff"/>
                  </a:solidFill>
                </a:uFill>
                <a:latin typeface="Arial"/>
                <a:ea typeface="Arial"/>
              </a:rPr>
              <a:t>Static analysis tools can be used to inspect the source or binary code of an app to ensure that it does not use unauthorized functionality and that it adheres to (some of) the developer guidelines.</a:t>
            </a:r>
            <a:endParaRPr b="0" lang="en-GB" sz="1400" spc="-1" strike="noStrike">
              <a:solidFill>
                <a:srgbClr val="000000"/>
              </a:solidFill>
              <a:uFill>
                <a:solidFill>
                  <a:srgbClr val="ffffff"/>
                </a:solidFill>
              </a:uFill>
              <a:latin typeface="Arial"/>
            </a:endParaRPr>
          </a:p>
          <a:p>
            <a:pPr>
              <a:lnSpc>
                <a:spcPct val="100000"/>
              </a:lnSpc>
              <a:spcBef>
                <a:spcPts val="1599"/>
              </a:spcBef>
            </a:pPr>
            <a:r>
              <a:rPr b="0" lang="en-GB" sz="1800" spc="-1" strike="noStrike">
                <a:solidFill>
                  <a:srgbClr val="595959"/>
                </a:solidFill>
                <a:uFill>
                  <a:solidFill>
                    <a:srgbClr val="ffffff"/>
                  </a:solidFill>
                </a:uFill>
                <a:latin typeface="Arial"/>
                <a:ea typeface="Arial"/>
              </a:rPr>
              <a:t>An example would be the tool in Apple’s submission process that checks for forbidden API calls.</a:t>
            </a:r>
            <a:endParaRPr b="0" lang="en-GB" sz="1400" spc="-1" strike="noStrike">
              <a:solidFill>
                <a:srgbClr val="000000"/>
              </a:solidFill>
              <a:uFill>
                <a:solidFill>
                  <a:srgbClr val="ffffff"/>
                </a:solidFill>
              </a:uFill>
              <a:latin typeface="Arial"/>
            </a:endParaRPr>
          </a:p>
          <a:p>
            <a:pPr>
              <a:lnSpc>
                <a:spcPct val="100000"/>
              </a:lnSpc>
              <a:spcBef>
                <a:spcPts val="1599"/>
              </a:spcBef>
            </a:pPr>
            <a:r>
              <a:rPr b="0" lang="en-GB" sz="1800" spc="-1" strike="noStrike">
                <a:solidFill>
                  <a:srgbClr val="595959"/>
                </a:solidFill>
                <a:uFill>
                  <a:solidFill>
                    <a:srgbClr val="ffffff"/>
                  </a:solidFill>
                </a:uFill>
                <a:latin typeface="Arial"/>
                <a:ea typeface="Arial"/>
              </a:rPr>
              <a:t>In addition to static analysis tools, dynamic analysis tools can be used, that will actually run the app against a number of test cases so it can be checked and monitored for unwanted or unauthorized behaviour.</a:t>
            </a:r>
            <a:endParaRPr b="0" lang="en-GB" sz="1400" spc="-1" strike="noStrike">
              <a:solidFill>
                <a:srgbClr val="000000"/>
              </a:solidFill>
              <a:uFill>
                <a:solidFill>
                  <a:srgbClr val="ffffff"/>
                </a:solidFill>
              </a:uFill>
              <a:latin typeface="Arial"/>
            </a:endParaRPr>
          </a:p>
          <a:p>
            <a:pPr>
              <a:lnSpc>
                <a:spcPct val="100000"/>
              </a:lnSpc>
              <a:spcBef>
                <a:spcPts val="1599"/>
              </a:spcBef>
            </a:pPr>
            <a:r>
              <a:rPr b="0" lang="en-GB" sz="1800" spc="-1" strike="noStrike">
                <a:solidFill>
                  <a:srgbClr val="595959"/>
                </a:solidFill>
                <a:uFill>
                  <a:solidFill>
                    <a:srgbClr val="ffffff"/>
                  </a:solidFill>
                </a:uFill>
                <a:latin typeface="Arial"/>
                <a:ea typeface="Arial"/>
              </a:rPr>
              <a:t>An example is Microsoft’s ‘Hopper’ tool that runs a submitted application for a number of hours and monitors memory usage, performance, and stability. </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500" spc="-1" strike="noStrike">
                <a:solidFill>
                  <a:srgbClr val="000000"/>
                </a:solidFill>
                <a:uFill>
                  <a:solidFill>
                    <a:srgbClr val="ffffff"/>
                  </a:solidFill>
                </a:uFill>
                <a:latin typeface="Times New Roman"/>
                <a:ea typeface="Times New Roman"/>
              </a:rPr>
              <a:t>App review</a:t>
            </a:r>
            <a:endParaRPr b="0" lang="en-GB" sz="1400" spc="-1" strike="noStrike">
              <a:solidFill>
                <a:srgbClr val="000000"/>
              </a:solidFill>
              <a:uFill>
                <a:solidFill>
                  <a:srgbClr val="ffffff"/>
                </a:solidFill>
              </a:uFill>
              <a:latin typeface="Arial"/>
            </a:endParaRPr>
          </a:p>
        </p:txBody>
      </p:sp>
      <p:sp>
        <p:nvSpPr>
          <p:cNvPr id="141"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1800" spc="-1" strike="noStrike">
                <a:solidFill>
                  <a:srgbClr val="595959"/>
                </a:solidFill>
                <a:uFill>
                  <a:solidFill>
                    <a:srgbClr val="ffffff"/>
                  </a:solidFill>
                </a:uFill>
                <a:latin typeface="Arial"/>
                <a:ea typeface="Arial"/>
              </a:rPr>
              <a:t>Manual analysis: </a:t>
            </a:r>
            <a:r>
              <a:rPr b="0" lang="en-GB" sz="1800" spc="-1" strike="noStrike">
                <a:solidFill>
                  <a:srgbClr val="595959"/>
                </a:solidFill>
                <a:uFill>
                  <a:solidFill>
                    <a:srgbClr val="ffffff"/>
                  </a:solidFill>
                </a:uFill>
                <a:latin typeface="Arial"/>
                <a:ea typeface="Arial"/>
              </a:rPr>
              <a:t>there are a number of aspects that can only be checked by a human, for example if an app is trying to spoof another app to fool the user. Escalation procedures and a focus on critical functionality can be used to make manual analysis more efficient.</a:t>
            </a:r>
            <a:endParaRPr b="0" lang="en-GB" sz="1400" spc="-1" strike="noStrike">
              <a:solidFill>
                <a:srgbClr val="000000"/>
              </a:solidFill>
              <a:uFill>
                <a:solidFill>
                  <a:srgbClr val="ffffff"/>
                </a:solidFill>
              </a:uFill>
              <a:latin typeface="Arial"/>
            </a:endParaRPr>
          </a:p>
          <a:p>
            <a:pPr>
              <a:lnSpc>
                <a:spcPct val="100000"/>
              </a:lnSpc>
              <a:spcBef>
                <a:spcPts val="1599"/>
              </a:spcBef>
            </a:pPr>
            <a:r>
              <a:rPr b="1" lang="en-GB" sz="1800" spc="-1" strike="noStrike">
                <a:solidFill>
                  <a:srgbClr val="595959"/>
                </a:solidFill>
                <a:uFill>
                  <a:solidFill>
                    <a:srgbClr val="ffffff"/>
                  </a:solidFill>
                </a:uFill>
                <a:latin typeface="Arial"/>
                <a:ea typeface="Arial"/>
              </a:rPr>
              <a:t>Sharing analysis results:</a:t>
            </a:r>
            <a:r>
              <a:rPr b="0" lang="en-GB" sz="1800" spc="-1" strike="noStrike">
                <a:solidFill>
                  <a:srgbClr val="595959"/>
                </a:solidFill>
                <a:uFill>
                  <a:solidFill>
                    <a:srgbClr val="ffffff"/>
                  </a:solidFill>
                </a:uFill>
                <a:latin typeface="Arial"/>
                <a:ea typeface="Arial"/>
              </a:rPr>
              <a:t> When possible, results of security analysis should be shared with other appstores and security researchers. Appstores could also leverage the expertise of 3rd party researchers and security companies by allowing them to bulk-download and analyse apps.</a:t>
            </a:r>
            <a:endParaRPr b="0" lang="en-GB" sz="1400" spc="-1" strike="noStrike">
              <a:solidFill>
                <a:srgbClr val="000000"/>
              </a:solidFill>
              <a:uFill>
                <a:solidFill>
                  <a:srgbClr val="ffffff"/>
                </a:solidFill>
              </a:uFill>
              <a:latin typeface="Arial"/>
            </a:endParaRPr>
          </a:p>
          <a:p>
            <a:pPr>
              <a:lnSpc>
                <a:spcPct val="100000"/>
              </a:lnSpc>
              <a:spcBef>
                <a:spcPts val="1599"/>
              </a:spcBef>
            </a:pP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500" spc="-1" strike="noStrike">
                <a:solidFill>
                  <a:srgbClr val="000000"/>
                </a:solidFill>
                <a:uFill>
                  <a:solidFill>
                    <a:srgbClr val="ffffff"/>
                  </a:solidFill>
                </a:uFill>
                <a:latin typeface="Times New Roman"/>
                <a:ea typeface="Times New Roman"/>
              </a:rPr>
              <a:t>App review</a:t>
            </a:r>
            <a:r>
              <a:rPr b="1" lang="en-GB" sz="2500" spc="-1" strike="noStrike">
                <a:solidFill>
                  <a:srgbClr val="000000"/>
                </a:solidFill>
                <a:uFill>
                  <a:solidFill>
                    <a:srgbClr val="ffffff"/>
                  </a:solidFill>
                </a:uFill>
                <a:latin typeface="Times New Roman"/>
                <a:ea typeface="Times New Roman"/>
              </a:rPr>
              <a:t>
</a:t>
            </a:r>
            <a:endParaRPr b="0" lang="en-GB" sz="1400" spc="-1" strike="noStrike">
              <a:solidFill>
                <a:srgbClr val="000000"/>
              </a:solidFill>
              <a:uFill>
                <a:solidFill>
                  <a:srgbClr val="ffffff"/>
                </a:solidFill>
              </a:uFill>
              <a:latin typeface="Arial"/>
            </a:endParaRPr>
          </a:p>
        </p:txBody>
      </p:sp>
      <p:sp>
        <p:nvSpPr>
          <p:cNvPr id="143"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1900" spc="-1" strike="noStrike">
                <a:solidFill>
                  <a:srgbClr val="595959"/>
                </a:solidFill>
                <a:uFill>
                  <a:solidFill>
                    <a:srgbClr val="ffffff"/>
                  </a:solidFill>
                </a:uFill>
                <a:latin typeface="Arial"/>
                <a:ea typeface="Arial"/>
              </a:rPr>
              <a:t>Authentication of app developers: </a:t>
            </a:r>
            <a:r>
              <a:rPr b="0" lang="en-GB" sz="1900" spc="-1" strike="noStrike">
                <a:solidFill>
                  <a:srgbClr val="595959"/>
                </a:solidFill>
                <a:uFill>
                  <a:solidFill>
                    <a:srgbClr val="ffffff"/>
                  </a:solidFill>
                </a:uFill>
                <a:latin typeface="Arial"/>
                <a:ea typeface="Arial"/>
              </a:rPr>
              <a:t>In app ecosystems often single individuals create apps rather than large software vendors. Apps are not only developed in well-protected development environments.</a:t>
            </a:r>
            <a:endParaRPr b="0" lang="en-GB" sz="1400" spc="-1" strike="noStrike">
              <a:solidFill>
                <a:srgbClr val="000000"/>
              </a:solidFill>
              <a:uFill>
                <a:solidFill>
                  <a:srgbClr val="ffffff"/>
                </a:solidFill>
              </a:uFill>
              <a:latin typeface="Arial"/>
            </a:endParaRPr>
          </a:p>
          <a:p>
            <a:pPr>
              <a:lnSpc>
                <a:spcPct val="100000"/>
              </a:lnSpc>
              <a:spcBef>
                <a:spcPts val="1599"/>
              </a:spcBef>
            </a:pPr>
            <a:r>
              <a:rPr b="1" lang="en-GB" sz="1900" spc="-1" strike="noStrike">
                <a:solidFill>
                  <a:srgbClr val="595959"/>
                </a:solidFill>
                <a:uFill>
                  <a:solidFill>
                    <a:srgbClr val="ffffff"/>
                  </a:solidFill>
                </a:uFill>
                <a:latin typeface="Arial"/>
                <a:ea typeface="Arial"/>
              </a:rPr>
              <a:t>Risk profiling of app developers:</a:t>
            </a:r>
            <a:r>
              <a:rPr b="0" lang="en-GB" sz="1900" spc="-1" strike="noStrike">
                <a:solidFill>
                  <a:srgbClr val="595959"/>
                </a:solidFill>
                <a:uFill>
                  <a:solidFill>
                    <a:srgbClr val="ffffff"/>
                  </a:solidFill>
                </a:uFill>
                <a:latin typeface="Arial"/>
                <a:ea typeface="Arial"/>
              </a:rPr>
              <a:t> The appstore should monitor and create risk profiles of app developers. New app developers, or app developers who submit unsafe or malicious apps, should be treated with special care</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500" spc="-1" strike="noStrike">
                <a:solidFill>
                  <a:srgbClr val="000000"/>
                </a:solidFill>
                <a:uFill>
                  <a:solidFill>
                    <a:srgbClr val="ffffff"/>
                  </a:solidFill>
                </a:uFill>
                <a:latin typeface="Times New Roman"/>
                <a:ea typeface="Times New Roman"/>
              </a:rPr>
              <a:t>App review</a:t>
            </a:r>
            <a:r>
              <a:rPr b="1" lang="en-GB" sz="2500" spc="-1" strike="noStrike">
                <a:solidFill>
                  <a:srgbClr val="000000"/>
                </a:solidFill>
                <a:uFill>
                  <a:solidFill>
                    <a:srgbClr val="ffffff"/>
                  </a:solidFill>
                </a:uFill>
                <a:latin typeface="Times New Roman"/>
                <a:ea typeface="Times New Roman"/>
              </a:rPr>
              <a:t>
</a:t>
            </a:r>
            <a:endParaRPr b="0" lang="en-GB" sz="1400" spc="-1" strike="noStrike">
              <a:solidFill>
                <a:srgbClr val="000000"/>
              </a:solidFill>
              <a:uFill>
                <a:solidFill>
                  <a:srgbClr val="ffffff"/>
                </a:solidFill>
              </a:uFill>
              <a:latin typeface="Arial"/>
            </a:endParaRPr>
          </a:p>
        </p:txBody>
      </p:sp>
      <p:sp>
        <p:nvSpPr>
          <p:cNvPr id="145"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2000" spc="-1" strike="noStrike">
                <a:solidFill>
                  <a:srgbClr val="595959"/>
                </a:solidFill>
                <a:uFill>
                  <a:solidFill>
                    <a:srgbClr val="ffffff"/>
                  </a:solidFill>
                </a:uFill>
                <a:latin typeface="Arial"/>
                <a:ea typeface="Arial"/>
              </a:rPr>
              <a:t>Continuous process: </a:t>
            </a:r>
            <a:r>
              <a:rPr b="0" lang="en-GB" sz="2000" spc="-1" strike="noStrike">
                <a:solidFill>
                  <a:srgbClr val="595959"/>
                </a:solidFill>
                <a:uFill>
                  <a:solidFill>
                    <a:srgbClr val="ffffff"/>
                  </a:solidFill>
                </a:uFill>
                <a:latin typeface="Arial"/>
                <a:ea typeface="Arial"/>
              </a:rPr>
              <a:t>App review should be a continuous process, and appstores should analyse apps even after they have been admitted to the appstore. This type of ex-post review could be triggered by the popularity of an app (download numbers) or the reputation mechanism (see below).</a:t>
            </a:r>
            <a:endParaRPr b="0" lang="en-GB" sz="1400" spc="-1" strike="noStrike">
              <a:solidFill>
                <a:srgbClr val="000000"/>
              </a:solidFill>
              <a:uFill>
                <a:solidFill>
                  <a:srgbClr val="ffffff"/>
                </a:solidFill>
              </a:uFill>
              <a:latin typeface="Arial"/>
            </a:endParaRPr>
          </a:p>
          <a:p>
            <a:pPr>
              <a:lnSpc>
                <a:spcPct val="100000"/>
              </a:lnSpc>
              <a:spcBef>
                <a:spcPts val="1599"/>
              </a:spcBef>
            </a:pPr>
            <a:r>
              <a:rPr b="1" lang="en-GB" sz="2000" spc="-1" strike="noStrike">
                <a:solidFill>
                  <a:srgbClr val="595959"/>
                </a:solidFill>
                <a:uFill>
                  <a:solidFill>
                    <a:srgbClr val="ffffff"/>
                  </a:solidFill>
                </a:uFill>
                <a:latin typeface="Arial"/>
                <a:ea typeface="Arial"/>
              </a:rPr>
              <a:t>Priority for updates: </a:t>
            </a:r>
            <a:r>
              <a:rPr b="0" lang="en-GB" sz="2000" spc="-1" strike="noStrike">
                <a:solidFill>
                  <a:srgbClr val="595959"/>
                </a:solidFill>
                <a:uFill>
                  <a:solidFill>
                    <a:srgbClr val="ffffff"/>
                  </a:solidFill>
                </a:uFill>
                <a:latin typeface="Arial"/>
                <a:ea typeface="Arial"/>
              </a:rPr>
              <a:t>Appstores should consider priority vetting for updates to existing (and popular) apps to allow app developers to patch vulnerabilities quickly.</a:t>
            </a:r>
            <a:endParaRPr b="0" lang="en-GB" sz="1400" spc="-1" strike="noStrike">
              <a:solidFill>
                <a:srgbClr val="000000"/>
              </a:solidFill>
              <a:uFill>
                <a:solidFill>
                  <a:srgbClr val="ffffff"/>
                </a:solidFill>
              </a:uFill>
              <a:latin typeface="Arial"/>
            </a:endParaRPr>
          </a:p>
          <a:p>
            <a:pPr>
              <a:lnSpc>
                <a:spcPct val="100000"/>
              </a:lnSpc>
              <a:spcBef>
                <a:spcPts val="1599"/>
              </a:spcBef>
            </a:pP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400" spc="-1" strike="noStrike">
                <a:solidFill>
                  <a:srgbClr val="000000"/>
                </a:solidFill>
                <a:uFill>
                  <a:solidFill>
                    <a:srgbClr val="ffffff"/>
                  </a:solidFill>
                </a:uFill>
                <a:latin typeface="Times New Roman"/>
                <a:ea typeface="Times New Roman"/>
              </a:rPr>
              <a:t>5. Reputation mechanism</a:t>
            </a:r>
            <a:endParaRPr b="0" lang="en-GB" sz="1400" spc="-1" strike="noStrike">
              <a:solidFill>
                <a:srgbClr val="000000"/>
              </a:solidFill>
              <a:uFill>
                <a:solidFill>
                  <a:srgbClr val="ffffff"/>
                </a:solidFill>
              </a:uFill>
              <a:latin typeface="Arial"/>
            </a:endParaRPr>
          </a:p>
        </p:txBody>
      </p:sp>
      <p:sp>
        <p:nvSpPr>
          <p:cNvPr id="147"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1800" spc="-1" strike="noStrike">
                <a:solidFill>
                  <a:srgbClr val="595959"/>
                </a:solidFill>
                <a:uFill>
                  <a:solidFill>
                    <a:srgbClr val="ffffff"/>
                  </a:solidFill>
                </a:uFill>
                <a:latin typeface="Arial"/>
                <a:ea typeface="Arial"/>
              </a:rPr>
              <a:t>App track record:</a:t>
            </a:r>
            <a:r>
              <a:rPr b="0" lang="en-GB" sz="1800" spc="-1" strike="noStrike">
                <a:solidFill>
                  <a:srgbClr val="595959"/>
                </a:solidFill>
                <a:uFill>
                  <a:solidFill>
                    <a:srgbClr val="ffffff"/>
                  </a:solidFill>
                </a:uFill>
                <a:latin typeface="Arial"/>
                <a:ea typeface="Arial"/>
              </a:rPr>
              <a:t> an app should show the history and track record of app developers and apps, download statistics of apps, user votes, and detailed comments and complaints from users.</a:t>
            </a:r>
            <a:endParaRPr b="0" lang="en-GB" sz="1400" spc="-1" strike="noStrike">
              <a:solidFill>
                <a:srgbClr val="000000"/>
              </a:solidFill>
              <a:uFill>
                <a:solidFill>
                  <a:srgbClr val="ffffff"/>
                </a:solidFill>
              </a:uFill>
              <a:latin typeface="Arial"/>
            </a:endParaRPr>
          </a:p>
          <a:p>
            <a:pPr>
              <a:lnSpc>
                <a:spcPct val="100000"/>
              </a:lnSpc>
              <a:spcBef>
                <a:spcPts val="1599"/>
              </a:spcBef>
            </a:pPr>
            <a:r>
              <a:rPr b="1" lang="en-GB" sz="1800" spc="-1" strike="noStrike">
                <a:solidFill>
                  <a:srgbClr val="595959"/>
                </a:solidFill>
                <a:uFill>
                  <a:solidFill>
                    <a:srgbClr val="ffffff"/>
                  </a:solidFill>
                </a:uFill>
                <a:latin typeface="Arial"/>
                <a:ea typeface="Arial"/>
              </a:rPr>
              <a:t>Separate security and privacy reputation: </a:t>
            </a:r>
            <a:r>
              <a:rPr b="0" lang="en-GB" sz="1800" spc="-1" strike="noStrike">
                <a:solidFill>
                  <a:srgbClr val="595959"/>
                </a:solidFill>
                <a:uFill>
                  <a:solidFill>
                    <a:srgbClr val="ffffff"/>
                  </a:solidFill>
                </a:uFill>
                <a:latin typeface="Arial"/>
                <a:ea typeface="Arial"/>
              </a:rPr>
              <a:t>users often only rate apps for their functionality. Security and privacy information about apps should be treated separately in app store reputation mechanisms.</a:t>
            </a:r>
            <a:endParaRPr b="0" lang="en-GB" sz="1400" spc="-1" strike="noStrike">
              <a:solidFill>
                <a:srgbClr val="000000"/>
              </a:solidFill>
              <a:uFill>
                <a:solidFill>
                  <a:srgbClr val="ffffff"/>
                </a:solidFill>
              </a:uFill>
              <a:latin typeface="Arial"/>
            </a:endParaRPr>
          </a:p>
          <a:p>
            <a:pPr>
              <a:lnSpc>
                <a:spcPct val="100000"/>
              </a:lnSpc>
              <a:spcBef>
                <a:spcPts val="1599"/>
              </a:spcBef>
            </a:pPr>
            <a:r>
              <a:rPr b="1" lang="en-GB" sz="1800" spc="-1" strike="noStrike">
                <a:solidFill>
                  <a:srgbClr val="595959"/>
                </a:solidFill>
                <a:uFill>
                  <a:solidFill>
                    <a:srgbClr val="ffffff"/>
                  </a:solidFill>
                </a:uFill>
                <a:latin typeface="Arial"/>
                <a:ea typeface="Arial"/>
              </a:rPr>
              <a:t>Sybil attack resistance: </a:t>
            </a:r>
            <a:r>
              <a:rPr b="0" lang="en-GB" sz="1800" spc="-1" strike="noStrike">
                <a:solidFill>
                  <a:srgbClr val="595959"/>
                </a:solidFill>
                <a:uFill>
                  <a:solidFill>
                    <a:srgbClr val="ffffff"/>
                  </a:solidFill>
                </a:uFill>
                <a:latin typeface="Arial"/>
                <a:ea typeface="Arial"/>
              </a:rPr>
              <a:t>Mechanisms should be in place to avoid attackers from creating multiple pseudonymous identities and thereby gaining excessive influence to be able to skew the reputation of apps (aka Sybil attack).</a:t>
            </a:r>
            <a:endParaRPr b="0" lang="en-GB" sz="1400" spc="-1" strike="noStrike">
              <a:solidFill>
                <a:srgbClr val="000000"/>
              </a:solidFill>
              <a:uFill>
                <a:solidFill>
                  <a:srgbClr val="ffffff"/>
                </a:solidFill>
              </a:uFill>
              <a:latin typeface="Arial"/>
            </a:endParaRPr>
          </a:p>
          <a:p>
            <a:pPr>
              <a:lnSpc>
                <a:spcPct val="100000"/>
              </a:lnSpc>
              <a:spcBef>
                <a:spcPts val="1599"/>
              </a:spcBef>
            </a:pP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77" dur="indefinite" restart="never" nodeType="tmRoot">
          <p:childTnLst>
            <p:seq>
              <p:cTn id="7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Security risks and opportunities for smartphone users</a:t>
            </a:r>
            <a:endParaRPr b="0" lang="en-GB" sz="1400" spc="-1" strike="noStrike">
              <a:solidFill>
                <a:srgbClr val="000000"/>
              </a:solidFill>
              <a:uFill>
                <a:solidFill>
                  <a:srgbClr val="ffffff"/>
                </a:solidFill>
              </a:uFill>
              <a:latin typeface="Arial"/>
            </a:endParaRPr>
          </a:p>
        </p:txBody>
      </p:sp>
      <p:sp>
        <p:nvSpPr>
          <p:cNvPr id="85" name="TextShape 2"/>
          <p:cNvSpPr txBox="1"/>
          <p:nvPr/>
        </p:nvSpPr>
        <p:spPr>
          <a:xfrm>
            <a:off x="311760" y="1152360"/>
            <a:ext cx="8520120" cy="3416040"/>
          </a:xfrm>
          <a:prstGeom prst="rect">
            <a:avLst/>
          </a:prstGeom>
          <a:noFill/>
          <a:ln>
            <a:noFill/>
          </a:ln>
        </p:spPr>
        <p:txBody>
          <a:bodyPr tIns="91440" bIns="91440"/>
          <a:p>
            <a:pPr marL="457200" indent="-355320" algn="just">
              <a:lnSpc>
                <a:spcPct val="100000"/>
              </a:lnSpc>
              <a:spcBef>
                <a:spcPts val="99"/>
              </a:spcBef>
              <a:buClr>
                <a:srgbClr val="000000"/>
              </a:buClr>
              <a:buFont typeface="Times New Roman"/>
              <a:buChar char="●"/>
            </a:pPr>
            <a:r>
              <a:rPr b="0" lang="en-GB" sz="2000" spc="-1" strike="noStrike">
                <a:solidFill>
                  <a:srgbClr val="000000"/>
                </a:solidFill>
                <a:uFill>
                  <a:solidFill>
                    <a:srgbClr val="ffffff"/>
                  </a:solidFill>
                </a:uFill>
                <a:latin typeface="Times New Roman"/>
                <a:ea typeface="Times New Roman"/>
              </a:rPr>
              <a:t>Data leakage</a:t>
            </a:r>
            <a:endParaRPr b="0" lang="en-GB" sz="1400" spc="-1" strike="noStrike">
              <a:solidFill>
                <a:srgbClr val="000000"/>
              </a:solidFill>
              <a:uFill>
                <a:solidFill>
                  <a:srgbClr val="ffffff"/>
                </a:solidFill>
              </a:uFill>
              <a:latin typeface="Arial"/>
            </a:endParaRPr>
          </a:p>
          <a:p>
            <a:pPr marL="457200" indent="-355320" algn="just">
              <a:lnSpc>
                <a:spcPct val="100000"/>
              </a:lnSpc>
              <a:buClr>
                <a:srgbClr val="000000"/>
              </a:buClr>
              <a:buFont typeface="Times New Roman"/>
              <a:buChar char="●"/>
            </a:pPr>
            <a:r>
              <a:rPr b="0" lang="en-GB" sz="2000" spc="-1" strike="noStrike">
                <a:solidFill>
                  <a:srgbClr val="000000"/>
                </a:solidFill>
                <a:uFill>
                  <a:solidFill>
                    <a:srgbClr val="ffffff"/>
                  </a:solidFill>
                </a:uFill>
                <a:latin typeface="Times New Roman"/>
                <a:ea typeface="Times New Roman"/>
              </a:rPr>
              <a:t>Improper decommissioning</a:t>
            </a:r>
            <a:endParaRPr b="0" lang="en-GB" sz="1400" spc="-1" strike="noStrike">
              <a:solidFill>
                <a:srgbClr val="000000"/>
              </a:solidFill>
              <a:uFill>
                <a:solidFill>
                  <a:srgbClr val="ffffff"/>
                </a:solidFill>
              </a:uFill>
              <a:latin typeface="Arial"/>
            </a:endParaRPr>
          </a:p>
          <a:p>
            <a:pPr marL="457200" indent="-355320">
              <a:lnSpc>
                <a:spcPct val="100000"/>
              </a:lnSpc>
              <a:buClr>
                <a:srgbClr val="000000"/>
              </a:buClr>
              <a:buFont typeface="Times New Roman"/>
              <a:buChar char="●"/>
            </a:pPr>
            <a:r>
              <a:rPr b="0" lang="en-GB" sz="2000" spc="-1" strike="noStrike">
                <a:solidFill>
                  <a:srgbClr val="000000"/>
                </a:solidFill>
                <a:uFill>
                  <a:solidFill>
                    <a:srgbClr val="ffffff"/>
                  </a:solidFill>
                </a:uFill>
                <a:latin typeface="Times New Roman"/>
                <a:ea typeface="Times New Roman"/>
              </a:rPr>
              <a:t>Unintentional data disclosure</a:t>
            </a:r>
            <a:endParaRPr b="0" lang="en-GB" sz="1400" spc="-1" strike="noStrike">
              <a:solidFill>
                <a:srgbClr val="000000"/>
              </a:solidFill>
              <a:uFill>
                <a:solidFill>
                  <a:srgbClr val="ffffff"/>
                </a:solidFill>
              </a:uFill>
              <a:latin typeface="Arial"/>
            </a:endParaRPr>
          </a:p>
          <a:p>
            <a:pPr marL="457200" indent="-355320">
              <a:lnSpc>
                <a:spcPct val="100000"/>
              </a:lnSpc>
              <a:buClr>
                <a:srgbClr val="000000"/>
              </a:buClr>
              <a:buFont typeface="Times New Roman"/>
              <a:buChar char="●"/>
            </a:pPr>
            <a:r>
              <a:rPr b="0" lang="en-GB" sz="2000" spc="-1" strike="noStrike">
                <a:solidFill>
                  <a:srgbClr val="000000"/>
                </a:solidFill>
                <a:uFill>
                  <a:solidFill>
                    <a:srgbClr val="ffffff"/>
                  </a:solidFill>
                </a:uFill>
                <a:latin typeface="Times New Roman"/>
                <a:ea typeface="Times New Roman"/>
              </a:rPr>
              <a:t>Phishing</a:t>
            </a:r>
            <a:endParaRPr b="0" lang="en-GB" sz="1400" spc="-1" strike="noStrike">
              <a:solidFill>
                <a:srgbClr val="000000"/>
              </a:solidFill>
              <a:uFill>
                <a:solidFill>
                  <a:srgbClr val="ffffff"/>
                </a:solidFill>
              </a:uFill>
              <a:latin typeface="Arial"/>
            </a:endParaRPr>
          </a:p>
          <a:p>
            <a:pPr marL="457200" indent="-355320">
              <a:lnSpc>
                <a:spcPct val="100000"/>
              </a:lnSpc>
              <a:buClr>
                <a:srgbClr val="000000"/>
              </a:buClr>
              <a:buFont typeface="Times New Roman"/>
              <a:buChar char="●"/>
            </a:pPr>
            <a:r>
              <a:rPr b="0" lang="en-GB" sz="2000" spc="-1" strike="noStrike">
                <a:solidFill>
                  <a:srgbClr val="000000"/>
                </a:solidFill>
                <a:uFill>
                  <a:solidFill>
                    <a:srgbClr val="ffffff"/>
                  </a:solidFill>
                </a:uFill>
                <a:latin typeface="Times New Roman"/>
                <a:ea typeface="Times New Roman"/>
              </a:rPr>
              <a:t>Spyware </a:t>
            </a:r>
            <a:endParaRPr b="0" lang="en-GB" sz="1400" spc="-1" strike="noStrike">
              <a:solidFill>
                <a:srgbClr val="000000"/>
              </a:solidFill>
              <a:uFill>
                <a:solidFill>
                  <a:srgbClr val="ffffff"/>
                </a:solidFill>
              </a:uFill>
              <a:latin typeface="Arial"/>
            </a:endParaRPr>
          </a:p>
          <a:p>
            <a:pPr marL="457200" indent="-355320">
              <a:lnSpc>
                <a:spcPct val="100000"/>
              </a:lnSpc>
              <a:buClr>
                <a:srgbClr val="000000"/>
              </a:buClr>
              <a:buFont typeface="Times New Roman"/>
              <a:buChar char="●"/>
            </a:pPr>
            <a:r>
              <a:rPr b="0" lang="en-GB" sz="2000" spc="-1" strike="noStrike">
                <a:solidFill>
                  <a:srgbClr val="000000"/>
                </a:solidFill>
                <a:uFill>
                  <a:solidFill>
                    <a:srgbClr val="ffffff"/>
                  </a:solidFill>
                </a:uFill>
                <a:latin typeface="Times New Roman"/>
                <a:ea typeface="Times New Roman"/>
              </a:rPr>
              <a:t>Network spoofing attacks</a:t>
            </a:r>
            <a:endParaRPr b="0" lang="en-GB" sz="1400" spc="-1" strike="noStrike">
              <a:solidFill>
                <a:srgbClr val="000000"/>
              </a:solidFill>
              <a:uFill>
                <a:solidFill>
                  <a:srgbClr val="ffffff"/>
                </a:solidFill>
              </a:uFill>
              <a:latin typeface="Arial"/>
            </a:endParaRPr>
          </a:p>
          <a:p>
            <a:pPr marL="457200" indent="-355320">
              <a:lnSpc>
                <a:spcPct val="100000"/>
              </a:lnSpc>
              <a:buClr>
                <a:srgbClr val="000000"/>
              </a:buClr>
              <a:buFont typeface="Times New Roman"/>
              <a:buChar char="●"/>
            </a:pPr>
            <a:r>
              <a:rPr b="0" lang="en-GB" sz="2000" spc="-1" strike="noStrike">
                <a:solidFill>
                  <a:srgbClr val="000000"/>
                </a:solidFill>
                <a:uFill>
                  <a:solidFill>
                    <a:srgbClr val="ffffff"/>
                  </a:solidFill>
                </a:uFill>
                <a:latin typeface="Times New Roman"/>
                <a:ea typeface="Times New Roman"/>
              </a:rPr>
              <a:t>Surveillance</a:t>
            </a:r>
            <a:endParaRPr b="0" lang="en-GB" sz="1400" spc="-1" strike="noStrike">
              <a:solidFill>
                <a:srgbClr val="000000"/>
              </a:solidFill>
              <a:uFill>
                <a:solidFill>
                  <a:srgbClr val="ffffff"/>
                </a:solidFill>
              </a:uFill>
              <a:latin typeface="Arial"/>
            </a:endParaRPr>
          </a:p>
          <a:p>
            <a:pPr marL="457200" indent="-355320">
              <a:lnSpc>
                <a:spcPct val="100000"/>
              </a:lnSpc>
              <a:buClr>
                <a:srgbClr val="000000"/>
              </a:buClr>
              <a:buFont typeface="Times New Roman"/>
              <a:buChar char="●"/>
            </a:pPr>
            <a:r>
              <a:rPr b="0" lang="en-GB" sz="2000" spc="-1" strike="noStrike">
                <a:solidFill>
                  <a:srgbClr val="000000"/>
                </a:solidFill>
                <a:uFill>
                  <a:solidFill>
                    <a:srgbClr val="ffffff"/>
                  </a:solidFill>
                </a:uFill>
                <a:latin typeface="Times New Roman"/>
                <a:ea typeface="Times New Roman"/>
              </a:rPr>
              <a:t>Diallerware</a:t>
            </a:r>
            <a:endParaRPr b="0" lang="en-GB" sz="1400" spc="-1" strike="noStrike">
              <a:solidFill>
                <a:srgbClr val="000000"/>
              </a:solidFill>
              <a:uFill>
                <a:solidFill>
                  <a:srgbClr val="ffffff"/>
                </a:solidFill>
              </a:uFill>
              <a:latin typeface="Arial"/>
            </a:endParaRPr>
          </a:p>
          <a:p>
            <a:pPr marL="457200" indent="-355320">
              <a:lnSpc>
                <a:spcPct val="100000"/>
              </a:lnSpc>
              <a:buClr>
                <a:srgbClr val="000000"/>
              </a:buClr>
              <a:buFont typeface="Times New Roman"/>
              <a:buChar char="●"/>
            </a:pPr>
            <a:r>
              <a:rPr b="0" lang="en-GB" sz="2000" spc="-1" strike="noStrike">
                <a:solidFill>
                  <a:srgbClr val="000000"/>
                </a:solidFill>
                <a:uFill>
                  <a:solidFill>
                    <a:srgbClr val="ffffff"/>
                  </a:solidFill>
                </a:uFill>
                <a:latin typeface="Times New Roman"/>
                <a:ea typeface="Times New Roman"/>
              </a:rPr>
              <a:t>Financial malware</a:t>
            </a:r>
            <a:endParaRPr b="0" lang="en-GB" sz="1400" spc="-1" strike="noStrike">
              <a:solidFill>
                <a:srgbClr val="000000"/>
              </a:solidFill>
              <a:uFill>
                <a:solidFill>
                  <a:srgbClr val="ffffff"/>
                </a:solidFill>
              </a:uFill>
              <a:latin typeface="Arial"/>
            </a:endParaRPr>
          </a:p>
          <a:p>
            <a:pPr marL="457200" indent="-355320">
              <a:lnSpc>
                <a:spcPct val="100000"/>
              </a:lnSpc>
              <a:buClr>
                <a:srgbClr val="000000"/>
              </a:buClr>
              <a:buFont typeface="Times New Roman"/>
              <a:buChar char="●"/>
            </a:pPr>
            <a:r>
              <a:rPr b="0" lang="en-GB" sz="2000" spc="-1" strike="noStrike">
                <a:solidFill>
                  <a:srgbClr val="000000"/>
                </a:solidFill>
                <a:uFill>
                  <a:solidFill>
                    <a:srgbClr val="ffffff"/>
                  </a:solidFill>
                </a:uFill>
                <a:latin typeface="Times New Roman"/>
                <a:ea typeface="Times New Roman"/>
              </a:rPr>
              <a:t>Network congestion</a:t>
            </a:r>
            <a:endParaRPr b="0" lang="en-GB"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400" spc="-1" strike="noStrike">
                <a:solidFill>
                  <a:srgbClr val="000000"/>
                </a:solidFill>
                <a:uFill>
                  <a:solidFill>
                    <a:srgbClr val="ffffff"/>
                  </a:solidFill>
                </a:uFill>
                <a:latin typeface="Times New Roman"/>
                <a:ea typeface="Times New Roman"/>
              </a:rPr>
              <a:t>Reputation mechanism</a:t>
            </a:r>
            <a:endParaRPr b="0" lang="en-GB" sz="1400" spc="-1" strike="noStrike">
              <a:solidFill>
                <a:srgbClr val="000000"/>
              </a:solidFill>
              <a:uFill>
                <a:solidFill>
                  <a:srgbClr val="ffffff"/>
                </a:solidFill>
              </a:uFill>
              <a:latin typeface="Arial"/>
            </a:endParaRPr>
          </a:p>
        </p:txBody>
      </p:sp>
      <p:sp>
        <p:nvSpPr>
          <p:cNvPr id="149"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2000" spc="-1" strike="noStrike">
                <a:solidFill>
                  <a:srgbClr val="595959"/>
                </a:solidFill>
                <a:uFill>
                  <a:solidFill>
                    <a:srgbClr val="ffffff"/>
                  </a:solidFill>
                </a:uFill>
                <a:latin typeface="Arial"/>
                <a:ea typeface="Arial"/>
              </a:rPr>
              <a:t>Second-order reputation: </a:t>
            </a:r>
            <a:r>
              <a:rPr b="0" lang="en-GB" sz="2000" spc="-1" strike="noStrike">
                <a:solidFill>
                  <a:srgbClr val="595959"/>
                </a:solidFill>
                <a:uFill>
                  <a:solidFill>
                    <a:srgbClr val="ffffff"/>
                  </a:solidFill>
                </a:uFill>
                <a:latin typeface="Arial"/>
                <a:ea typeface="Arial"/>
              </a:rPr>
              <a:t>can prevent attacks on the reputation scheme by giving more weight to votes from users who have a good reputation amongst other users.</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r>
              <a:rPr b="1" lang="en-GB" sz="2000" spc="-1" strike="noStrike">
                <a:solidFill>
                  <a:srgbClr val="595959"/>
                </a:solidFill>
                <a:uFill>
                  <a:solidFill>
                    <a:srgbClr val="ffffff"/>
                  </a:solidFill>
                </a:uFill>
                <a:latin typeface="Arial"/>
                <a:ea typeface="Arial"/>
              </a:rPr>
              <a:t>Anonymous feedback: </a:t>
            </a:r>
            <a:r>
              <a:rPr b="0" lang="en-GB" sz="2000" spc="-1" strike="noStrike">
                <a:solidFill>
                  <a:srgbClr val="595959"/>
                </a:solidFill>
                <a:uFill>
                  <a:solidFill>
                    <a:srgbClr val="ffffff"/>
                  </a:solidFill>
                </a:uFill>
                <a:latin typeface="Arial"/>
                <a:ea typeface="Arial"/>
              </a:rPr>
              <a:t>Comments and complaints from device users should be anonymised and sensitive information about device users should be removed from public feedback to encourage honest feedback and to avoid targeted attacks that rely on which apps a device user installed.</a:t>
            </a:r>
            <a:endParaRPr b="0" lang="en-GB" sz="1400" spc="-1" strike="noStrike">
              <a:solidFill>
                <a:srgbClr val="000000"/>
              </a:solidFill>
              <a:uFill>
                <a:solidFill>
                  <a:srgbClr val="ffffff"/>
                </a:solidFill>
              </a:uFill>
              <a:latin typeface="Arial"/>
            </a:endParaRPr>
          </a:p>
        </p:txBody>
      </p:sp>
    </p:spTree>
  </p:cSld>
  <p:timing>
    <p:tnLst>
      <p:par>
        <p:cTn id="79" dur="indefinite" restart="never" nodeType="tmRoot">
          <p:childTnLst>
            <p:seq>
              <p:cTn id="80"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400" spc="-1" strike="noStrike">
                <a:solidFill>
                  <a:srgbClr val="000000"/>
                </a:solidFill>
                <a:uFill>
                  <a:solidFill>
                    <a:srgbClr val="ffffff"/>
                  </a:solidFill>
                </a:uFill>
                <a:latin typeface="Times New Roman"/>
                <a:ea typeface="Times New Roman"/>
              </a:rPr>
              <a:t>Reputation mechanism</a:t>
            </a:r>
            <a:endParaRPr b="0" lang="en-GB" sz="1400" spc="-1" strike="noStrike">
              <a:solidFill>
                <a:srgbClr val="000000"/>
              </a:solidFill>
              <a:uFill>
                <a:solidFill>
                  <a:srgbClr val="ffffff"/>
                </a:solidFill>
              </a:uFill>
              <a:latin typeface="Arial"/>
            </a:endParaRPr>
          </a:p>
        </p:txBody>
      </p:sp>
      <p:sp>
        <p:nvSpPr>
          <p:cNvPr id="151"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2100" spc="-1" strike="noStrike">
                <a:solidFill>
                  <a:srgbClr val="595959"/>
                </a:solidFill>
                <a:uFill>
                  <a:solidFill>
                    <a:srgbClr val="ffffff"/>
                  </a:solidFill>
                </a:uFill>
                <a:latin typeface="Arial"/>
                <a:ea typeface="Arial"/>
              </a:rPr>
              <a:t>Exchanging reputation information: </a:t>
            </a:r>
            <a:r>
              <a:rPr b="0" lang="en-GB" sz="2100" spc="-1" strike="noStrike">
                <a:solidFill>
                  <a:srgbClr val="595959"/>
                </a:solidFill>
                <a:uFill>
                  <a:solidFill>
                    <a:srgbClr val="ffffff"/>
                  </a:solidFill>
                </a:uFill>
                <a:latin typeface="Arial"/>
                <a:ea typeface="Arial"/>
              </a:rPr>
              <a:t>When possible, reputation information about the same app in other (trusted) appstores should be taken into account.</a:t>
            </a:r>
            <a:endParaRPr b="0" lang="en-GB" sz="1400" spc="-1" strike="noStrike">
              <a:solidFill>
                <a:srgbClr val="000000"/>
              </a:solidFill>
              <a:uFill>
                <a:solidFill>
                  <a:srgbClr val="ffffff"/>
                </a:solidFill>
              </a:uFill>
              <a:latin typeface="Arial"/>
            </a:endParaRPr>
          </a:p>
          <a:p>
            <a:pPr>
              <a:lnSpc>
                <a:spcPct val="100000"/>
              </a:lnSpc>
              <a:spcBef>
                <a:spcPts val="1599"/>
              </a:spcBef>
            </a:pPr>
            <a:r>
              <a:rPr b="1" lang="en-GB" sz="2100" spc="-1" strike="noStrike">
                <a:solidFill>
                  <a:srgbClr val="595959"/>
                </a:solidFill>
                <a:uFill>
                  <a:solidFill>
                    <a:srgbClr val="ffffff"/>
                  </a:solidFill>
                </a:uFill>
                <a:latin typeface="Arial"/>
                <a:ea typeface="Arial"/>
              </a:rPr>
              <a:t>Permission feedback: </a:t>
            </a:r>
            <a:r>
              <a:rPr b="0" lang="en-GB" sz="2100" spc="-1" strike="noStrike">
                <a:solidFill>
                  <a:srgbClr val="595959"/>
                </a:solidFill>
                <a:uFill>
                  <a:solidFill>
                    <a:srgbClr val="ffffff"/>
                  </a:solidFill>
                </a:uFill>
                <a:latin typeface="Arial"/>
                <a:ea typeface="Arial"/>
              </a:rPr>
              <a:t>reputation systems should allow users to give separate feedback on specific security-relevant features such as excessive permission requests (e.g. snake game asks for access to GPS and telephone calls).</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81" dur="indefinite" restart="never" nodeType="tmRoot">
          <p:childTnLst>
            <p:seq>
              <p:cTn id="82"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400" spc="-1" strike="noStrike">
                <a:solidFill>
                  <a:srgbClr val="000000"/>
                </a:solidFill>
                <a:uFill>
                  <a:solidFill>
                    <a:srgbClr val="ffffff"/>
                  </a:solidFill>
                </a:uFill>
                <a:latin typeface="Times New Roman"/>
                <a:ea typeface="Times New Roman"/>
              </a:rPr>
              <a:t>6. App revocation (kill-switch)</a:t>
            </a:r>
            <a:endParaRPr b="0" lang="en-GB" sz="1400" spc="-1" strike="noStrike">
              <a:solidFill>
                <a:srgbClr val="000000"/>
              </a:solidFill>
              <a:uFill>
                <a:solidFill>
                  <a:srgbClr val="ffffff"/>
                </a:solidFill>
              </a:uFill>
              <a:latin typeface="Arial"/>
            </a:endParaRPr>
          </a:p>
        </p:txBody>
      </p:sp>
      <p:sp>
        <p:nvSpPr>
          <p:cNvPr id="153"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1900" spc="-1" strike="noStrike">
                <a:solidFill>
                  <a:srgbClr val="595959"/>
                </a:solidFill>
                <a:uFill>
                  <a:solidFill>
                    <a:srgbClr val="ffffff"/>
                  </a:solidFill>
                </a:uFill>
                <a:latin typeface="Arial"/>
                <a:ea typeface="Arial"/>
              </a:rPr>
              <a:t>User communication and consent:</a:t>
            </a:r>
            <a:r>
              <a:rPr b="0" lang="en-GB" sz="1900" spc="-1" strike="noStrike">
                <a:solidFill>
                  <a:srgbClr val="595959"/>
                </a:solidFill>
                <a:uFill>
                  <a:solidFill>
                    <a:srgbClr val="ffffff"/>
                  </a:solidFill>
                </a:uFill>
                <a:latin typeface="Arial"/>
                <a:ea typeface="Arial"/>
              </a:rPr>
              <a:t> Removing apps from user devices is a controversial subject. Users should be informed about the reasons for the removal and, if this does not jeopardize other users, given a chance to opt-out.</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r>
              <a:rPr b="1" lang="en-GB" sz="1900" spc="-1" strike="noStrike">
                <a:solidFill>
                  <a:srgbClr val="595959"/>
                </a:solidFill>
                <a:uFill>
                  <a:solidFill>
                    <a:srgbClr val="ffffff"/>
                  </a:solidFill>
                </a:uFill>
                <a:latin typeface="Arial"/>
                <a:ea typeface="Arial"/>
              </a:rPr>
              <a:t>Spawning</a:t>
            </a:r>
            <a:r>
              <a:rPr b="0" lang="en-GB" sz="1900" spc="-1" strike="noStrike">
                <a:solidFill>
                  <a:srgbClr val="595959"/>
                </a:solidFill>
                <a:uFill>
                  <a:solidFill>
                    <a:srgbClr val="ffffff"/>
                  </a:solidFill>
                </a:uFill>
                <a:latin typeface="Arial"/>
                <a:ea typeface="Arial"/>
              </a:rPr>
              <a:t>: It is important to prevent a malicious app from spawning – installing difficult to remove code – across the user device during installation or runtime. I.e. it should be possible, by uninstalling the app to reverse all changes caused by the app.</a:t>
            </a:r>
            <a:endParaRPr b="0" lang="en-GB" sz="1400" spc="-1" strike="noStrike">
              <a:solidFill>
                <a:srgbClr val="000000"/>
              </a:solidFill>
              <a:uFill>
                <a:solidFill>
                  <a:srgbClr val="ffffff"/>
                </a:solidFill>
              </a:uFill>
              <a:latin typeface="Arial"/>
            </a:endParaRPr>
          </a:p>
        </p:txBody>
      </p:sp>
    </p:spTree>
  </p:cSld>
  <p:timing>
    <p:tnLst>
      <p:par>
        <p:cTn id="83" dur="indefinite" restart="never" nodeType="tmRoot">
          <p:childTnLst>
            <p:seq>
              <p:cTn id="84"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400" spc="-1" strike="noStrike">
                <a:solidFill>
                  <a:srgbClr val="000000"/>
                </a:solidFill>
                <a:uFill>
                  <a:solidFill>
                    <a:srgbClr val="ffffff"/>
                  </a:solidFill>
                </a:uFill>
                <a:latin typeface="Times New Roman"/>
                <a:ea typeface="Times New Roman"/>
              </a:rPr>
              <a:t>App revocation (kill-switch)</a:t>
            </a:r>
            <a:endParaRPr b="0" lang="en-GB" sz="1400" spc="-1" strike="noStrike">
              <a:solidFill>
                <a:srgbClr val="000000"/>
              </a:solidFill>
              <a:uFill>
                <a:solidFill>
                  <a:srgbClr val="ffffff"/>
                </a:solidFill>
              </a:uFill>
              <a:latin typeface="Arial"/>
            </a:endParaRPr>
          </a:p>
        </p:txBody>
      </p:sp>
      <p:sp>
        <p:nvSpPr>
          <p:cNvPr id="155"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1700" spc="-1" strike="noStrike">
                <a:solidFill>
                  <a:srgbClr val="595959"/>
                </a:solidFill>
                <a:uFill>
                  <a:solidFill>
                    <a:srgbClr val="ffffff"/>
                  </a:solidFill>
                </a:uFill>
                <a:latin typeface="Arial"/>
                <a:ea typeface="Arial"/>
              </a:rPr>
              <a:t>Update frequency: </a:t>
            </a:r>
            <a:r>
              <a:rPr b="0" lang="en-GB" sz="1700" spc="-1" strike="noStrike">
                <a:solidFill>
                  <a:srgbClr val="595959"/>
                </a:solidFill>
                <a:uFill>
                  <a:solidFill>
                    <a:srgbClr val="ffffff"/>
                  </a:solidFill>
                </a:uFill>
                <a:latin typeface="Arial"/>
                <a:ea typeface="Arial"/>
              </a:rPr>
              <a:t>Security updates should be kept small in size whenever possible, to prevent that users with limited-bandwidth or metered internet access skip large updates.</a:t>
            </a:r>
            <a:endParaRPr b="0" lang="en-GB" sz="1400" spc="-1" strike="noStrike">
              <a:solidFill>
                <a:srgbClr val="000000"/>
              </a:solidFill>
              <a:uFill>
                <a:solidFill>
                  <a:srgbClr val="ffffff"/>
                </a:solidFill>
              </a:uFill>
              <a:latin typeface="Arial"/>
            </a:endParaRPr>
          </a:p>
          <a:p>
            <a:pPr>
              <a:lnSpc>
                <a:spcPct val="100000"/>
              </a:lnSpc>
              <a:spcBef>
                <a:spcPts val="1599"/>
              </a:spcBef>
            </a:pPr>
            <a:r>
              <a:rPr b="1" lang="en-GB" sz="1700" spc="-1" strike="noStrike">
                <a:solidFill>
                  <a:srgbClr val="595959"/>
                </a:solidFill>
                <a:uFill>
                  <a:solidFill>
                    <a:srgbClr val="ffffff"/>
                  </a:solidFill>
                </a:uFill>
                <a:latin typeface="Arial"/>
                <a:ea typeface="Arial"/>
              </a:rPr>
              <a:t>Detection:</a:t>
            </a:r>
            <a:r>
              <a:rPr b="0" lang="en-GB" sz="1700" spc="-1" strike="noStrike">
                <a:solidFill>
                  <a:srgbClr val="595959"/>
                </a:solidFill>
                <a:uFill>
                  <a:solidFill>
                    <a:srgbClr val="ffffff"/>
                  </a:solidFill>
                </a:uFill>
                <a:latin typeface="Arial"/>
                <a:ea typeface="Arial"/>
              </a:rPr>
              <a:t> Comments and complaints should be monitored continuously. Apps may exhibit malicious behaviour at a specific moment (say Easter eggs), at random intervals, or randomly across users as seen in malvertisement attacks.</a:t>
            </a:r>
            <a:endParaRPr b="0" lang="en-GB" sz="1400" spc="-1" strike="noStrike">
              <a:solidFill>
                <a:srgbClr val="000000"/>
              </a:solidFill>
              <a:uFill>
                <a:solidFill>
                  <a:srgbClr val="ffffff"/>
                </a:solidFill>
              </a:uFill>
              <a:latin typeface="Arial"/>
            </a:endParaRPr>
          </a:p>
          <a:p>
            <a:pPr>
              <a:lnSpc>
                <a:spcPct val="100000"/>
              </a:lnSpc>
              <a:spcBef>
                <a:spcPts val="1599"/>
              </a:spcBef>
            </a:pPr>
            <a:r>
              <a:rPr b="1" lang="en-GB" sz="1700" spc="-1" strike="noStrike">
                <a:solidFill>
                  <a:srgbClr val="595959"/>
                </a:solidFill>
                <a:uFill>
                  <a:solidFill>
                    <a:srgbClr val="ffffff"/>
                  </a:solidFill>
                </a:uFill>
                <a:latin typeface="Arial"/>
                <a:ea typeface="Arial"/>
              </a:rPr>
              <a:t>False positives: </a:t>
            </a:r>
            <a:r>
              <a:rPr b="0" lang="en-GB" sz="1700" spc="-1" strike="noStrike">
                <a:solidFill>
                  <a:srgbClr val="595959"/>
                </a:solidFill>
                <a:uFill>
                  <a:solidFill>
                    <a:srgbClr val="ffffff"/>
                  </a:solidFill>
                </a:uFill>
                <a:latin typeface="Arial"/>
                <a:ea typeface="Arial"/>
              </a:rPr>
              <a:t>App revocation could potentially be used to uninstall good apps from user devices. The app revocation mechanism should only be accessible to security teams who can base their decisions on app reviews, user reviews, complaints.</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85" dur="indefinite" restart="never" nodeType="tmRoot">
          <p:childTnLst>
            <p:seq>
              <p:cTn id="86"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311760" y="262080"/>
            <a:ext cx="8520120" cy="572400"/>
          </a:xfrm>
          <a:prstGeom prst="rect">
            <a:avLst/>
          </a:prstGeom>
          <a:noFill/>
          <a:ln>
            <a:noFill/>
          </a:ln>
        </p:spPr>
        <p:txBody>
          <a:bodyPr tIns="91440" bIns="91440"/>
          <a:p>
            <a:pPr>
              <a:lnSpc>
                <a:spcPct val="115000"/>
              </a:lnSpc>
            </a:pPr>
            <a:r>
              <a:rPr b="1" lang="en-GB" sz="2700" spc="-1" strike="noStrike">
                <a:solidFill>
                  <a:srgbClr val="000000"/>
                </a:solidFill>
                <a:uFill>
                  <a:solidFill>
                    <a:srgbClr val="ffffff"/>
                  </a:solidFill>
                </a:uFill>
                <a:latin typeface="Times New Roman"/>
                <a:ea typeface="Times New Roman"/>
              </a:rPr>
              <a:t>7. Device security</a:t>
            </a:r>
            <a:endParaRPr b="0" lang="en-GB" sz="1400" spc="-1" strike="noStrike">
              <a:solidFill>
                <a:srgbClr val="000000"/>
              </a:solidFill>
              <a:uFill>
                <a:solidFill>
                  <a:srgbClr val="ffffff"/>
                </a:solidFill>
              </a:uFill>
              <a:latin typeface="Arial"/>
            </a:endParaRPr>
          </a:p>
        </p:txBody>
      </p:sp>
      <p:sp>
        <p:nvSpPr>
          <p:cNvPr id="157"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1900" spc="-1" strike="noStrike">
                <a:solidFill>
                  <a:srgbClr val="595959"/>
                </a:solidFill>
                <a:uFill>
                  <a:solidFill>
                    <a:srgbClr val="ffffff"/>
                  </a:solidFill>
                </a:uFill>
                <a:latin typeface="Arial"/>
                <a:ea typeface="Arial"/>
              </a:rPr>
              <a:t>Code signing: </a:t>
            </a:r>
            <a:r>
              <a:rPr b="0" lang="en-GB" sz="1900" spc="-1" strike="noStrike">
                <a:solidFill>
                  <a:srgbClr val="595959"/>
                </a:solidFill>
                <a:uFill>
                  <a:solidFill>
                    <a:srgbClr val="ffffff"/>
                  </a:solidFill>
                </a:uFill>
                <a:latin typeface="Arial"/>
                <a:ea typeface="Arial"/>
              </a:rPr>
              <a:t>The user device should only accept apps that are signed by the right app store.</a:t>
            </a:r>
            <a:endParaRPr b="0" lang="en-GB" sz="1400" spc="-1" strike="noStrike">
              <a:solidFill>
                <a:srgbClr val="000000"/>
              </a:solidFill>
              <a:uFill>
                <a:solidFill>
                  <a:srgbClr val="ffffff"/>
                </a:solidFill>
              </a:uFill>
              <a:latin typeface="Arial"/>
            </a:endParaRPr>
          </a:p>
          <a:p>
            <a:pPr>
              <a:lnSpc>
                <a:spcPct val="100000"/>
              </a:lnSpc>
              <a:spcBef>
                <a:spcPts val="1599"/>
              </a:spcBef>
            </a:pPr>
            <a:r>
              <a:rPr b="1" lang="en-GB" sz="1900" spc="-1" strike="noStrike">
                <a:solidFill>
                  <a:srgbClr val="595959"/>
                </a:solidFill>
                <a:uFill>
                  <a:solidFill>
                    <a:srgbClr val="ffffff"/>
                  </a:solidFill>
                </a:uFill>
                <a:latin typeface="Arial"/>
                <a:ea typeface="Arial"/>
              </a:rPr>
              <a:t>Sandboxes: </a:t>
            </a:r>
            <a:r>
              <a:rPr b="0" lang="en-GB" sz="1900" spc="-1" strike="noStrike">
                <a:solidFill>
                  <a:srgbClr val="595959"/>
                </a:solidFill>
                <a:uFill>
                  <a:solidFill>
                    <a:srgbClr val="ffffff"/>
                  </a:solidFill>
                </a:uFill>
                <a:latin typeface="Arial"/>
                <a:ea typeface="Arial"/>
              </a:rPr>
              <a:t>The user device should have sandboxes (or containers) for apps, so that apps are installed and run in isolation, to reduce the impact of malware.</a:t>
            </a:r>
            <a:endParaRPr b="0" lang="en-GB" sz="1400" spc="-1" strike="noStrike">
              <a:solidFill>
                <a:srgbClr val="000000"/>
              </a:solidFill>
              <a:uFill>
                <a:solidFill>
                  <a:srgbClr val="ffffff"/>
                </a:solidFill>
              </a:uFill>
              <a:latin typeface="Arial"/>
            </a:endParaRPr>
          </a:p>
          <a:p>
            <a:pPr>
              <a:lnSpc>
                <a:spcPct val="100000"/>
              </a:lnSpc>
              <a:spcBef>
                <a:spcPts val="1599"/>
              </a:spcBef>
            </a:pPr>
            <a:r>
              <a:rPr b="1" lang="en-GB" sz="1900" spc="-1" strike="noStrike">
                <a:solidFill>
                  <a:srgbClr val="595959"/>
                </a:solidFill>
                <a:uFill>
                  <a:solidFill>
                    <a:srgbClr val="ffffff"/>
                  </a:solidFill>
                </a:uFill>
                <a:latin typeface="Arial"/>
                <a:ea typeface="Arial"/>
              </a:rPr>
              <a:t>Minimal set of privileges:</a:t>
            </a:r>
            <a:r>
              <a:rPr b="0" lang="en-GB" sz="1900" spc="-1" strike="noStrike">
                <a:solidFill>
                  <a:srgbClr val="595959"/>
                </a:solidFill>
                <a:uFill>
                  <a:solidFill>
                    <a:srgbClr val="ffffff"/>
                  </a:solidFill>
                </a:uFill>
                <a:latin typeface="Arial"/>
                <a:ea typeface="Arial"/>
              </a:rPr>
              <a:t> In the sandbox, apps should have only a minimal set of privileges by default (applying the principle of least privilege) and if an app needs additional privileges (for example to access GPS data) this should be handled with care.</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87" dur="indefinite" restart="never" nodeType="tmRoot">
          <p:childTnLst>
            <p:seq>
              <p:cTn id="88"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311760" y="262080"/>
            <a:ext cx="8520120" cy="572400"/>
          </a:xfrm>
          <a:prstGeom prst="rect">
            <a:avLst/>
          </a:prstGeom>
          <a:noFill/>
          <a:ln>
            <a:noFill/>
          </a:ln>
        </p:spPr>
        <p:txBody>
          <a:bodyPr tIns="91440" bIns="91440"/>
          <a:p>
            <a:pPr>
              <a:lnSpc>
                <a:spcPct val="115000"/>
              </a:lnSpc>
            </a:pPr>
            <a:r>
              <a:rPr b="1" lang="en-GB" sz="2700" spc="-1" strike="noStrike">
                <a:solidFill>
                  <a:srgbClr val="000000"/>
                </a:solidFill>
                <a:uFill>
                  <a:solidFill>
                    <a:srgbClr val="ffffff"/>
                  </a:solidFill>
                </a:uFill>
                <a:latin typeface="Times New Roman"/>
                <a:ea typeface="Times New Roman"/>
              </a:rPr>
              <a:t>7. Device security</a:t>
            </a:r>
            <a:endParaRPr b="0" lang="en-GB" sz="1400" spc="-1" strike="noStrike">
              <a:solidFill>
                <a:srgbClr val="000000"/>
              </a:solidFill>
              <a:uFill>
                <a:solidFill>
                  <a:srgbClr val="ffffff"/>
                </a:solidFill>
              </a:uFill>
              <a:latin typeface="Arial"/>
            </a:endParaRPr>
          </a:p>
        </p:txBody>
      </p:sp>
      <p:sp>
        <p:nvSpPr>
          <p:cNvPr id="159"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2100" spc="-1" strike="noStrike">
                <a:solidFill>
                  <a:srgbClr val="595959"/>
                </a:solidFill>
                <a:uFill>
                  <a:solidFill>
                    <a:srgbClr val="ffffff"/>
                  </a:solidFill>
                </a:uFill>
                <a:latin typeface="Arial"/>
                <a:ea typeface="Arial"/>
              </a:rPr>
              <a:t>Monitoring by the smartphone user: </a:t>
            </a:r>
            <a:r>
              <a:rPr b="0" lang="en-GB" sz="2100" spc="-1" strike="noStrike">
                <a:solidFill>
                  <a:srgbClr val="595959"/>
                </a:solidFill>
                <a:uFill>
                  <a:solidFill>
                    <a:srgbClr val="ffffff"/>
                  </a:solidFill>
                </a:uFill>
                <a:latin typeface="Arial"/>
                <a:ea typeface="Arial"/>
              </a:rPr>
              <a:t> The device should monitor apps after they have been installed. Device users should have the possibility of seeing reports of the activity of an app (network usage, resource usage, and so on) to detect resource-intensive code.</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r>
              <a:rPr b="1" lang="en-GB" sz="2100" spc="-1" strike="noStrike">
                <a:solidFill>
                  <a:srgbClr val="595959"/>
                </a:solidFill>
                <a:uFill>
                  <a:solidFill>
                    <a:srgbClr val="ffffff"/>
                  </a:solidFill>
                </a:uFill>
                <a:latin typeface="Arial"/>
                <a:ea typeface="Arial"/>
              </a:rPr>
              <a:t>Clean slating: </a:t>
            </a:r>
            <a:r>
              <a:rPr b="0" lang="en-GB" sz="2100" spc="-1" strike="noStrike">
                <a:solidFill>
                  <a:srgbClr val="595959"/>
                </a:solidFill>
                <a:uFill>
                  <a:solidFill>
                    <a:srgbClr val="ffffff"/>
                  </a:solidFill>
                </a:uFill>
                <a:latin typeface="Arial"/>
                <a:ea typeface="Arial"/>
              </a:rPr>
              <a:t>The device should – when triggered by the appstore or the user – uninstall the app and return the device to a pre-install state</a:t>
            </a:r>
            <a:endParaRPr b="0" lang="en-GB" sz="1400" spc="-1" strike="noStrike">
              <a:solidFill>
                <a:srgbClr val="000000"/>
              </a:solidFill>
              <a:uFill>
                <a:solidFill>
                  <a:srgbClr val="ffffff"/>
                </a:solidFill>
              </a:uFill>
              <a:latin typeface="Arial"/>
            </a:endParaRPr>
          </a:p>
        </p:txBody>
      </p:sp>
    </p:spTree>
  </p:cSld>
  <p:timing>
    <p:tnLst>
      <p:par>
        <p:cTn id="89" dur="indefinite" restart="never" nodeType="tmRoot">
          <p:childTnLst>
            <p:seq>
              <p:cTn id="90"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600" spc="-1" strike="noStrike">
                <a:solidFill>
                  <a:srgbClr val="000000"/>
                </a:solidFill>
                <a:uFill>
                  <a:solidFill>
                    <a:srgbClr val="ffffff"/>
                  </a:solidFill>
                </a:uFill>
                <a:latin typeface="Times New Roman"/>
                <a:ea typeface="Times New Roman"/>
              </a:rPr>
              <a:t>8. Jails (or walled gardens)</a:t>
            </a:r>
            <a:endParaRPr b="0" lang="en-GB" sz="1400" spc="-1" strike="noStrike">
              <a:solidFill>
                <a:srgbClr val="000000"/>
              </a:solidFill>
              <a:uFill>
                <a:solidFill>
                  <a:srgbClr val="ffffff"/>
                </a:solidFill>
              </a:uFill>
              <a:latin typeface="Arial"/>
            </a:endParaRPr>
          </a:p>
        </p:txBody>
      </p:sp>
      <p:sp>
        <p:nvSpPr>
          <p:cNvPr id="161"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1800" spc="-1" strike="noStrike">
                <a:solidFill>
                  <a:srgbClr val="595959"/>
                </a:solidFill>
                <a:uFill>
                  <a:solidFill>
                    <a:srgbClr val="ffffff"/>
                  </a:solidFill>
                </a:uFill>
                <a:latin typeface="Arial"/>
                <a:ea typeface="Arial"/>
              </a:rPr>
              <a:t>Closed app ecosystems:</a:t>
            </a:r>
            <a:r>
              <a:rPr b="0" lang="en-GB" sz="1800" spc="-1" strike="noStrike">
                <a:solidFill>
                  <a:srgbClr val="595959"/>
                </a:solidFill>
                <a:uFill>
                  <a:solidFill>
                    <a:srgbClr val="ffffff"/>
                  </a:solidFill>
                </a:uFill>
                <a:latin typeface="Arial"/>
                <a:ea typeface="Arial"/>
              </a:rPr>
              <a:t> there are one or more designated appstores that can sell or distribute apps. The devices are configured in such a way that users can only install apps from one or more designated appstores.</a:t>
            </a:r>
            <a:endParaRPr b="0" lang="en-GB" sz="1400" spc="-1" strike="noStrike">
              <a:solidFill>
                <a:srgbClr val="000000"/>
              </a:solidFill>
              <a:uFill>
                <a:solidFill>
                  <a:srgbClr val="ffffff"/>
                </a:solidFill>
              </a:uFill>
              <a:latin typeface="Arial"/>
            </a:endParaRPr>
          </a:p>
          <a:p>
            <a:pPr>
              <a:lnSpc>
                <a:spcPct val="100000"/>
              </a:lnSpc>
              <a:spcBef>
                <a:spcPts val="1599"/>
              </a:spcBef>
            </a:pPr>
            <a:r>
              <a:rPr b="1" lang="en-GB" sz="1800" spc="-1" strike="noStrike">
                <a:solidFill>
                  <a:srgbClr val="595959"/>
                </a:solidFill>
                <a:uFill>
                  <a:solidFill>
                    <a:srgbClr val="ffffff"/>
                  </a:solidFill>
                </a:uFill>
                <a:latin typeface="Arial"/>
                <a:ea typeface="Arial"/>
              </a:rPr>
              <a:t>Enterprise app stores: </a:t>
            </a:r>
            <a:r>
              <a:rPr b="0" lang="en-GB" sz="1800" spc="-1" strike="noStrike">
                <a:solidFill>
                  <a:srgbClr val="595959"/>
                </a:solidFill>
                <a:uFill>
                  <a:solidFill>
                    <a:srgbClr val="ffffff"/>
                  </a:solidFill>
                </a:uFill>
                <a:latin typeface="Arial"/>
                <a:ea typeface="Arial"/>
              </a:rPr>
              <a:t>For enterprise users, smartphones could be configured to allow only apps from a dedicated enterprise app store, allowing the enterprise tight control on app installation.</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r>
              <a:rPr b="1" lang="en-GB" sz="1800" spc="-1" strike="noStrike">
                <a:solidFill>
                  <a:srgbClr val="595959"/>
                </a:solidFill>
                <a:uFill>
                  <a:solidFill>
                    <a:srgbClr val="ffffff"/>
                  </a:solidFill>
                </a:uFill>
                <a:latin typeface="Arial"/>
                <a:ea typeface="Arial"/>
              </a:rPr>
              <a:t>Open app ecosystems: </a:t>
            </a:r>
            <a:r>
              <a:rPr b="0" lang="en-GB" sz="1800" spc="-1" strike="noStrike">
                <a:solidFill>
                  <a:srgbClr val="595959"/>
                </a:solidFill>
                <a:uFill>
                  <a:solidFill>
                    <a:srgbClr val="ffffff"/>
                  </a:solidFill>
                </a:uFill>
                <a:latin typeface="Arial"/>
                <a:ea typeface="Arial"/>
              </a:rPr>
              <a:t>In an open app ecosystem anyone can open an appstore and start selling or distributing apps to device users.</a:t>
            </a:r>
            <a:endParaRPr b="0" lang="en-GB" sz="1400" spc="-1" strike="noStrike">
              <a:solidFill>
                <a:srgbClr val="000000"/>
              </a:solidFill>
              <a:uFill>
                <a:solidFill>
                  <a:srgbClr val="ffffff"/>
                </a:solidFill>
              </a:uFill>
              <a:latin typeface="Arial"/>
            </a:endParaRPr>
          </a:p>
        </p:txBody>
      </p:sp>
    </p:spTree>
  </p:cSld>
  <p:timing>
    <p:tnLst>
      <p:par>
        <p:cTn id="91" dur="indefinite" restart="never" nodeType="tmRoot">
          <p:childTnLst>
            <p:seq>
              <p:cTn id="92"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600" spc="-1" strike="noStrike">
                <a:solidFill>
                  <a:srgbClr val="000000"/>
                </a:solidFill>
                <a:uFill>
                  <a:solidFill>
                    <a:srgbClr val="ffffff"/>
                  </a:solidFill>
                </a:uFill>
                <a:latin typeface="Times New Roman"/>
                <a:ea typeface="Times New Roman"/>
              </a:rPr>
              <a:t>8. Jails (or walled gardens)</a:t>
            </a:r>
            <a:endParaRPr b="0" lang="en-GB" sz="1400" spc="-1" strike="noStrike">
              <a:solidFill>
                <a:srgbClr val="000000"/>
              </a:solidFill>
              <a:uFill>
                <a:solidFill>
                  <a:srgbClr val="ffffff"/>
                </a:solidFill>
              </a:uFill>
              <a:latin typeface="Arial"/>
            </a:endParaRPr>
          </a:p>
        </p:txBody>
      </p:sp>
      <p:sp>
        <p:nvSpPr>
          <p:cNvPr id="163" name="TextShape 2"/>
          <p:cNvSpPr txBox="1"/>
          <p:nvPr/>
        </p:nvSpPr>
        <p:spPr>
          <a:xfrm>
            <a:off x="311760" y="1152360"/>
            <a:ext cx="8520120" cy="3416040"/>
          </a:xfrm>
          <a:prstGeom prst="rect">
            <a:avLst/>
          </a:prstGeom>
          <a:noFill/>
          <a:ln>
            <a:noFill/>
          </a:ln>
        </p:spPr>
        <p:txBody>
          <a:bodyPr tIns="91440" bIns="91440"/>
          <a:p>
            <a:pPr>
              <a:lnSpc>
                <a:spcPct val="100000"/>
              </a:lnSpc>
            </a:pPr>
            <a:r>
              <a:rPr b="1" lang="en-GB" sz="1800" spc="-1" strike="noStrike">
                <a:solidFill>
                  <a:srgbClr val="595959"/>
                </a:solidFill>
                <a:uFill>
                  <a:solidFill>
                    <a:srgbClr val="ffffff"/>
                  </a:solidFill>
                </a:uFill>
                <a:latin typeface="Arial"/>
                <a:ea typeface="Arial"/>
              </a:rPr>
              <a:t>Federated appstores:</a:t>
            </a:r>
            <a:r>
              <a:rPr b="0" lang="en-GB" sz="1800" spc="-1" strike="noStrike">
                <a:solidFill>
                  <a:srgbClr val="595959"/>
                </a:solidFill>
                <a:uFill>
                  <a:solidFill>
                    <a:srgbClr val="ffffff"/>
                  </a:solidFill>
                </a:uFill>
                <a:latin typeface="Arial"/>
                <a:ea typeface="Arial"/>
              </a:rPr>
              <a:t> Appstores could form federations by agreeing to a minimum level of security. Such a federation of app ecosystems could give end-users more choice, while at the same time preserving the security benefits of a closed app ecosystem.</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r>
              <a:rPr b="1" lang="en-GB" sz="1800" spc="-1" strike="noStrike">
                <a:solidFill>
                  <a:srgbClr val="595959"/>
                </a:solidFill>
                <a:uFill>
                  <a:solidFill>
                    <a:srgbClr val="ffffff"/>
                  </a:solidFill>
                </a:uFill>
                <a:latin typeface="Arial"/>
                <a:ea typeface="Arial"/>
              </a:rPr>
              <a:t>App reputation across appstores:</a:t>
            </a:r>
            <a:r>
              <a:rPr b="0" lang="en-GB" sz="1800" spc="-1" strike="noStrike">
                <a:solidFill>
                  <a:srgbClr val="595959"/>
                </a:solidFill>
                <a:uFill>
                  <a:solidFill>
                    <a:srgbClr val="ffffff"/>
                  </a:solidFill>
                </a:uFill>
                <a:latin typeface="Arial"/>
                <a:ea typeface="Arial"/>
              </a:rPr>
              <a:t> to keep a single central list of ‘well-reputed’ apps as the app whitelist of the app ecosystem. Such a reputation system would provide a central repository of security information about apps, independently of where the apps are sold.</a:t>
            </a:r>
            <a:endParaRPr b="0" lang="en-GB" sz="1400" spc="-1" strike="noStrike">
              <a:solidFill>
                <a:srgbClr val="000000"/>
              </a:solidFill>
              <a:uFill>
                <a:solidFill>
                  <a:srgbClr val="ffffff"/>
                </a:solidFill>
              </a:uFill>
              <a:latin typeface="Arial"/>
            </a:endParaRPr>
          </a:p>
        </p:txBody>
      </p:sp>
    </p:spTree>
  </p:cSld>
  <p:timing>
    <p:tnLst>
      <p:par>
        <p:cTn id="93" dur="indefinite" restart="never" nodeType="tmRoot">
          <p:childTnLst>
            <p:seq>
              <p:cTn id="94"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500" spc="-1" strike="noStrike">
                <a:solidFill>
                  <a:srgbClr val="000000"/>
                </a:solidFill>
                <a:uFill>
                  <a:solidFill>
                    <a:srgbClr val="ffffff"/>
                  </a:solidFill>
                </a:uFill>
                <a:latin typeface="Times New Roman"/>
                <a:ea typeface="Times New Roman"/>
              </a:rPr>
              <a:t>9. Sandboxing and capabilities</a:t>
            </a:r>
            <a:endParaRPr b="0" lang="en-GB" sz="1400" spc="-1" strike="noStrike">
              <a:solidFill>
                <a:srgbClr val="000000"/>
              </a:solidFill>
              <a:uFill>
                <a:solidFill>
                  <a:srgbClr val="ffffff"/>
                </a:solidFill>
              </a:uFill>
              <a:latin typeface="Arial"/>
            </a:endParaRPr>
          </a:p>
        </p:txBody>
      </p:sp>
      <p:sp>
        <p:nvSpPr>
          <p:cNvPr id="165" name="TextShape 2"/>
          <p:cNvSpPr txBox="1"/>
          <p:nvPr/>
        </p:nvSpPr>
        <p:spPr>
          <a:xfrm>
            <a:off x="311760" y="1152360"/>
            <a:ext cx="8520120" cy="3416040"/>
          </a:xfrm>
          <a:prstGeom prst="rect">
            <a:avLst/>
          </a:prstGeom>
          <a:noFill/>
          <a:ln>
            <a:noFill/>
          </a:ln>
        </p:spPr>
        <p:txBody>
          <a:bodyPr tIns="91440" bIns="91440"/>
          <a:p>
            <a:pPr>
              <a:lnSpc>
                <a:spcPct val="100000"/>
              </a:lnSpc>
            </a:pPr>
            <a:r>
              <a:rPr b="0" lang="en-GB" sz="2100" spc="-1" strike="noStrike">
                <a:solidFill>
                  <a:srgbClr val="595959"/>
                </a:solidFill>
                <a:uFill>
                  <a:solidFill>
                    <a:srgbClr val="ffffff"/>
                  </a:solidFill>
                </a:uFill>
                <a:latin typeface="Arial"/>
                <a:ea typeface="Arial"/>
              </a:rPr>
              <a:t>Sandboxing is a security mechanism for separating running applications by default.</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r>
              <a:rPr b="0" lang="en-GB" sz="2100" spc="-1" strike="noStrike">
                <a:solidFill>
                  <a:srgbClr val="595959"/>
                </a:solidFill>
                <a:uFill>
                  <a:solidFill>
                    <a:srgbClr val="ffffff"/>
                  </a:solidFill>
                </a:uFill>
                <a:latin typeface="Arial"/>
                <a:ea typeface="Arial"/>
              </a:rPr>
              <a:t>Moreover smartphone operating systems are often based on a capability-based access control model. In this model, individual processes are granted separate privileges (called capabilities) which are limited by default, following the principle of least privilege. </a:t>
            </a:r>
            <a:endParaRPr b="0" lang="en-GB" sz="1400" spc="-1" strike="noStrike">
              <a:solidFill>
                <a:srgbClr val="000000"/>
              </a:solidFill>
              <a:uFill>
                <a:solidFill>
                  <a:srgbClr val="ffffff"/>
                </a:solidFill>
              </a:uFill>
              <a:latin typeface="Arial"/>
            </a:endParaRPr>
          </a:p>
        </p:txBody>
      </p:sp>
    </p:spTree>
  </p:cSld>
  <p:timing>
    <p:tnLst>
      <p:par>
        <p:cTn id="95" dur="indefinite" restart="never" nodeType="tmRoot">
          <p:childTnLst>
            <p:seq>
              <p:cTn id="96"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400" spc="-1" strike="noStrike">
                <a:solidFill>
                  <a:srgbClr val="000000"/>
                </a:solidFill>
                <a:uFill>
                  <a:solidFill>
                    <a:srgbClr val="ffffff"/>
                  </a:solidFill>
                </a:uFill>
                <a:latin typeface="Times New Roman"/>
                <a:ea typeface="Times New Roman"/>
              </a:rPr>
              <a:t>10. Controlled software distribution</a:t>
            </a:r>
            <a:endParaRPr b="0" lang="en-GB" sz="1400" spc="-1" strike="noStrike">
              <a:solidFill>
                <a:srgbClr val="000000"/>
              </a:solidFill>
              <a:uFill>
                <a:solidFill>
                  <a:srgbClr val="ffffff"/>
                </a:solidFill>
              </a:uFill>
              <a:latin typeface="Arial"/>
            </a:endParaRPr>
          </a:p>
        </p:txBody>
      </p:sp>
      <p:sp>
        <p:nvSpPr>
          <p:cNvPr id="167" name="TextShape 2"/>
          <p:cNvSpPr txBox="1"/>
          <p:nvPr/>
        </p:nvSpPr>
        <p:spPr>
          <a:xfrm>
            <a:off x="311760" y="1152360"/>
            <a:ext cx="8520120" cy="3416040"/>
          </a:xfrm>
          <a:prstGeom prst="rect">
            <a:avLst/>
          </a:prstGeom>
          <a:noFill/>
          <a:ln>
            <a:noFill/>
          </a:ln>
        </p:spPr>
        <p:txBody>
          <a:bodyPr tIns="91440" bIns="91440"/>
          <a:p>
            <a:pPr>
              <a:lnSpc>
                <a:spcPct val="100000"/>
              </a:lnSpc>
              <a:spcBef>
                <a:spcPts val="1199"/>
              </a:spcBef>
            </a:pPr>
            <a:r>
              <a:rPr b="0" lang="en-GB" sz="1500" spc="-1" strike="noStrike">
                <a:solidFill>
                  <a:srgbClr val="000000"/>
                </a:solidFill>
                <a:uFill>
                  <a:solidFill>
                    <a:srgbClr val="ffffff"/>
                  </a:solidFill>
                </a:uFill>
                <a:latin typeface="Verdana"/>
                <a:ea typeface="Verdana"/>
              </a:rPr>
              <a:t>By default, users can only add applications from a centrally controlled distribution channel.</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500" spc="-1" strike="noStrike">
                <a:solidFill>
                  <a:srgbClr val="000000"/>
                </a:solidFill>
                <a:uFill>
                  <a:solidFill>
                    <a:srgbClr val="ffffff"/>
                  </a:solidFill>
                </a:uFill>
                <a:latin typeface="Verdana"/>
                <a:ea typeface="Verdana"/>
              </a:rPr>
              <a:t>On many smartphone platforms, it is unusual for users to install software from other sources and this sometimes requires unlocking (sometimes known as ‘jail-breaking’ or ‘rooting’) the smartphone. </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500" spc="-1" strike="noStrike">
                <a:solidFill>
                  <a:srgbClr val="000000"/>
                </a:solidFill>
                <a:uFill>
                  <a:solidFill>
                    <a:srgbClr val="ffffff"/>
                  </a:solidFill>
                </a:uFill>
                <a:latin typeface="Verdana"/>
                <a:ea typeface="Verdana"/>
              </a:rPr>
              <a:t>App-store owners have the opportunity to perform a security review of apps before admitting them to the app-store and to remove apps from circulation which are subsequently shown to have security flaws</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500" spc="-1" strike="noStrike">
                <a:solidFill>
                  <a:srgbClr val="000000"/>
                </a:solidFill>
                <a:uFill>
                  <a:solidFill>
                    <a:srgbClr val="ffffff"/>
                  </a:solidFill>
                </a:uFill>
                <a:latin typeface="Verdana"/>
                <a:ea typeface="Verdana"/>
              </a:rPr>
              <a:t>The walled-garden approach makes it more difficult for cyber attackers to spread malware </a:t>
            </a:r>
            <a:endParaRPr b="0" lang="en-GB" sz="1400" spc="-1" strike="noStrike">
              <a:solidFill>
                <a:srgbClr val="000000"/>
              </a:solidFill>
              <a:uFill>
                <a:solidFill>
                  <a:srgbClr val="ffffff"/>
                </a:solidFill>
              </a:uFill>
              <a:latin typeface="Arial"/>
            </a:endParaRPr>
          </a:p>
          <a:p>
            <a:pPr>
              <a:lnSpc>
                <a:spcPct val="100000"/>
              </a:lnSpc>
              <a:spcBef>
                <a:spcPts val="11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97" dur="indefinite" restart="never" nodeType="tmRoot">
          <p:childTnLst>
            <p:seq>
              <p:cTn id="9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Assets</a:t>
            </a:r>
            <a:endParaRPr b="0" lang="en-GB" sz="1400" spc="-1" strike="noStrike">
              <a:solidFill>
                <a:srgbClr val="000000"/>
              </a:solidFill>
              <a:uFill>
                <a:solidFill>
                  <a:srgbClr val="ffffff"/>
                </a:solidFill>
              </a:uFill>
              <a:latin typeface="Arial"/>
            </a:endParaRPr>
          </a:p>
        </p:txBody>
      </p:sp>
      <p:sp>
        <p:nvSpPr>
          <p:cNvPr id="87" name="TextShape 2"/>
          <p:cNvSpPr txBox="1"/>
          <p:nvPr/>
        </p:nvSpPr>
        <p:spPr>
          <a:xfrm>
            <a:off x="311760" y="1152360"/>
            <a:ext cx="8520120" cy="3416040"/>
          </a:xfrm>
          <a:prstGeom prst="rect">
            <a:avLst/>
          </a:prstGeom>
          <a:noFill/>
          <a:ln>
            <a:noFill/>
          </a:ln>
        </p:spPr>
        <p:txBody>
          <a:bodyPr tIns="91440" bIns="91440"/>
          <a:p>
            <a:pPr>
              <a:lnSpc>
                <a:spcPct val="100000"/>
              </a:lnSpc>
              <a:spcBef>
                <a:spcPts val="1001"/>
              </a:spcBef>
            </a:pPr>
            <a:r>
              <a:rPr b="0" lang="en-GB" sz="2000" spc="-1" strike="noStrike">
                <a:solidFill>
                  <a:srgbClr val="000000"/>
                </a:solidFill>
                <a:uFill>
                  <a:solidFill>
                    <a:srgbClr val="ffffff"/>
                  </a:solidFill>
                </a:uFill>
                <a:latin typeface="Arial"/>
                <a:ea typeface="Arial"/>
              </a:rPr>
              <a:t>·</a:t>
            </a:r>
            <a:r>
              <a:rPr b="0" lang="en-GB" sz="1600" spc="-1" strike="noStrike">
                <a:solidFill>
                  <a:srgbClr val="000000"/>
                </a:solidFill>
                <a:uFill>
                  <a:solidFill>
                    <a:srgbClr val="ffffff"/>
                  </a:solidFill>
                </a:uFill>
                <a:latin typeface="Times New Roman"/>
                <a:ea typeface="Times New Roman"/>
              </a:rPr>
              <a:t>       </a:t>
            </a:r>
            <a:r>
              <a:rPr b="0" lang="en-GB" sz="2000" spc="-1" strike="noStrike">
                <a:solidFill>
                  <a:srgbClr val="000000"/>
                </a:solidFill>
                <a:uFill>
                  <a:solidFill>
                    <a:srgbClr val="ffffff"/>
                  </a:solidFill>
                </a:uFill>
                <a:latin typeface="Arial"/>
                <a:ea typeface="Arial"/>
              </a:rPr>
              <a:t>Personal data</a:t>
            </a:r>
            <a:endParaRPr b="0" lang="en-GB" sz="1400" spc="-1" strike="noStrike">
              <a:solidFill>
                <a:srgbClr val="000000"/>
              </a:solidFill>
              <a:uFill>
                <a:solidFill>
                  <a:srgbClr val="ffffff"/>
                </a:solidFill>
              </a:uFill>
              <a:latin typeface="Arial"/>
            </a:endParaRPr>
          </a:p>
          <a:p>
            <a:pPr>
              <a:lnSpc>
                <a:spcPct val="100000"/>
              </a:lnSpc>
              <a:spcBef>
                <a:spcPts val="201"/>
              </a:spcBef>
            </a:pPr>
            <a:r>
              <a:rPr b="0" lang="en-GB" sz="2000" spc="-1" strike="noStrike">
                <a:solidFill>
                  <a:srgbClr val="000000"/>
                </a:solidFill>
                <a:uFill>
                  <a:solidFill>
                    <a:srgbClr val="ffffff"/>
                  </a:solidFill>
                </a:uFill>
                <a:latin typeface="Arial"/>
                <a:ea typeface="Arial"/>
              </a:rPr>
              <a:t>·</a:t>
            </a:r>
            <a:r>
              <a:rPr b="0" lang="en-GB" sz="1600" spc="-1" strike="noStrike">
                <a:solidFill>
                  <a:srgbClr val="000000"/>
                </a:solidFill>
                <a:uFill>
                  <a:solidFill>
                    <a:srgbClr val="ffffff"/>
                  </a:solidFill>
                </a:uFill>
                <a:latin typeface="Times New Roman"/>
                <a:ea typeface="Times New Roman"/>
              </a:rPr>
              <a:t>       </a:t>
            </a:r>
            <a:r>
              <a:rPr b="0" lang="en-GB" sz="2000" spc="-1" strike="noStrike">
                <a:solidFill>
                  <a:srgbClr val="000000"/>
                </a:solidFill>
                <a:uFill>
                  <a:solidFill>
                    <a:srgbClr val="ffffff"/>
                  </a:solidFill>
                </a:uFill>
                <a:latin typeface="Arial"/>
                <a:ea typeface="Arial"/>
              </a:rPr>
              <a:t>Corporate intellectual property</a:t>
            </a:r>
            <a:endParaRPr b="0" lang="en-GB" sz="1400" spc="-1" strike="noStrike">
              <a:solidFill>
                <a:srgbClr val="000000"/>
              </a:solidFill>
              <a:uFill>
                <a:solidFill>
                  <a:srgbClr val="ffffff"/>
                </a:solidFill>
              </a:uFill>
              <a:latin typeface="Arial"/>
            </a:endParaRPr>
          </a:p>
          <a:p>
            <a:pPr>
              <a:lnSpc>
                <a:spcPct val="100000"/>
              </a:lnSpc>
              <a:spcBef>
                <a:spcPts val="201"/>
              </a:spcBef>
            </a:pPr>
            <a:r>
              <a:rPr b="0" lang="en-GB" sz="2000" spc="-1" strike="noStrike">
                <a:solidFill>
                  <a:srgbClr val="000000"/>
                </a:solidFill>
                <a:uFill>
                  <a:solidFill>
                    <a:srgbClr val="ffffff"/>
                  </a:solidFill>
                </a:uFill>
                <a:latin typeface="Arial"/>
                <a:ea typeface="Arial"/>
              </a:rPr>
              <a:t>·</a:t>
            </a:r>
            <a:r>
              <a:rPr b="0" lang="en-GB" sz="1600" spc="-1" strike="noStrike">
                <a:solidFill>
                  <a:srgbClr val="000000"/>
                </a:solidFill>
                <a:uFill>
                  <a:solidFill>
                    <a:srgbClr val="ffffff"/>
                  </a:solidFill>
                </a:uFill>
                <a:latin typeface="Times New Roman"/>
                <a:ea typeface="Times New Roman"/>
              </a:rPr>
              <a:t>       </a:t>
            </a:r>
            <a:r>
              <a:rPr b="0" lang="en-GB" sz="2000" spc="-1" strike="noStrike">
                <a:solidFill>
                  <a:srgbClr val="000000"/>
                </a:solidFill>
                <a:uFill>
                  <a:solidFill>
                    <a:srgbClr val="ffffff"/>
                  </a:solidFill>
                </a:uFill>
                <a:latin typeface="Arial"/>
                <a:ea typeface="Arial"/>
              </a:rPr>
              <a:t>Classified information</a:t>
            </a:r>
            <a:endParaRPr b="0" lang="en-GB" sz="1400" spc="-1" strike="noStrike">
              <a:solidFill>
                <a:srgbClr val="000000"/>
              </a:solidFill>
              <a:uFill>
                <a:solidFill>
                  <a:srgbClr val="ffffff"/>
                </a:solidFill>
              </a:uFill>
              <a:latin typeface="Arial"/>
            </a:endParaRPr>
          </a:p>
          <a:p>
            <a:pPr>
              <a:lnSpc>
                <a:spcPct val="100000"/>
              </a:lnSpc>
              <a:spcBef>
                <a:spcPts val="201"/>
              </a:spcBef>
            </a:pPr>
            <a:r>
              <a:rPr b="0" lang="en-GB" sz="2000" spc="-1" strike="noStrike">
                <a:solidFill>
                  <a:srgbClr val="000000"/>
                </a:solidFill>
                <a:uFill>
                  <a:solidFill>
                    <a:srgbClr val="ffffff"/>
                  </a:solidFill>
                </a:uFill>
                <a:latin typeface="Arial"/>
                <a:ea typeface="Arial"/>
              </a:rPr>
              <a:t>·</a:t>
            </a:r>
            <a:r>
              <a:rPr b="0" lang="en-GB" sz="1600" spc="-1" strike="noStrike">
                <a:solidFill>
                  <a:srgbClr val="000000"/>
                </a:solidFill>
                <a:uFill>
                  <a:solidFill>
                    <a:srgbClr val="ffffff"/>
                  </a:solidFill>
                </a:uFill>
                <a:latin typeface="Times New Roman"/>
                <a:ea typeface="Times New Roman"/>
              </a:rPr>
              <a:t>       </a:t>
            </a:r>
            <a:r>
              <a:rPr b="0" lang="en-GB" sz="2000" spc="-1" strike="noStrike">
                <a:solidFill>
                  <a:srgbClr val="000000"/>
                </a:solidFill>
                <a:uFill>
                  <a:solidFill>
                    <a:srgbClr val="ffffff"/>
                  </a:solidFill>
                </a:uFill>
                <a:latin typeface="Arial"/>
                <a:ea typeface="Arial"/>
              </a:rPr>
              <a:t>Financial assets</a:t>
            </a:r>
            <a:endParaRPr b="0" lang="en-GB" sz="1400" spc="-1" strike="noStrike">
              <a:solidFill>
                <a:srgbClr val="000000"/>
              </a:solidFill>
              <a:uFill>
                <a:solidFill>
                  <a:srgbClr val="ffffff"/>
                </a:solidFill>
              </a:uFill>
              <a:latin typeface="Arial"/>
            </a:endParaRPr>
          </a:p>
          <a:p>
            <a:pPr>
              <a:lnSpc>
                <a:spcPct val="100000"/>
              </a:lnSpc>
              <a:spcBef>
                <a:spcPts val="201"/>
              </a:spcBef>
            </a:pPr>
            <a:r>
              <a:rPr b="0" lang="en-GB" sz="2000" spc="-1" strike="noStrike">
                <a:solidFill>
                  <a:srgbClr val="000000"/>
                </a:solidFill>
                <a:uFill>
                  <a:solidFill>
                    <a:srgbClr val="ffffff"/>
                  </a:solidFill>
                </a:uFill>
                <a:latin typeface="Arial"/>
                <a:ea typeface="Arial"/>
              </a:rPr>
              <a:t>·</a:t>
            </a:r>
            <a:r>
              <a:rPr b="0" lang="en-GB" sz="1600" spc="-1" strike="noStrike">
                <a:solidFill>
                  <a:srgbClr val="000000"/>
                </a:solidFill>
                <a:uFill>
                  <a:solidFill>
                    <a:srgbClr val="ffffff"/>
                  </a:solidFill>
                </a:uFill>
                <a:latin typeface="Times New Roman"/>
                <a:ea typeface="Times New Roman"/>
              </a:rPr>
              <a:t>       </a:t>
            </a:r>
            <a:r>
              <a:rPr b="0" lang="en-GB" sz="2000" spc="-1" strike="noStrike">
                <a:solidFill>
                  <a:srgbClr val="000000"/>
                </a:solidFill>
                <a:uFill>
                  <a:solidFill>
                    <a:srgbClr val="ffffff"/>
                  </a:solidFill>
                </a:uFill>
                <a:latin typeface="Arial"/>
                <a:ea typeface="Arial"/>
              </a:rPr>
              <a:t>Device and service availability and functionality</a:t>
            </a:r>
            <a:endParaRPr b="0" lang="en-GB" sz="1400" spc="-1" strike="noStrike">
              <a:solidFill>
                <a:srgbClr val="000000"/>
              </a:solidFill>
              <a:uFill>
                <a:solidFill>
                  <a:srgbClr val="ffffff"/>
                </a:solidFill>
              </a:uFill>
              <a:latin typeface="Arial"/>
            </a:endParaRPr>
          </a:p>
          <a:p>
            <a:pPr>
              <a:lnSpc>
                <a:spcPct val="100000"/>
              </a:lnSpc>
              <a:spcBef>
                <a:spcPts val="201"/>
              </a:spcBef>
            </a:pPr>
            <a:r>
              <a:rPr b="0" lang="en-GB" sz="2000" spc="-1" strike="noStrike">
                <a:solidFill>
                  <a:srgbClr val="000000"/>
                </a:solidFill>
                <a:uFill>
                  <a:solidFill>
                    <a:srgbClr val="ffffff"/>
                  </a:solidFill>
                </a:uFill>
                <a:latin typeface="Arial"/>
                <a:ea typeface="Arial"/>
              </a:rPr>
              <a:t>·</a:t>
            </a:r>
            <a:r>
              <a:rPr b="0" lang="en-GB" sz="1600" spc="-1" strike="noStrike">
                <a:solidFill>
                  <a:srgbClr val="000000"/>
                </a:solidFill>
                <a:uFill>
                  <a:solidFill>
                    <a:srgbClr val="ffffff"/>
                  </a:solidFill>
                </a:uFill>
                <a:latin typeface="Times New Roman"/>
                <a:ea typeface="Times New Roman"/>
              </a:rPr>
              <a:t>       </a:t>
            </a:r>
            <a:r>
              <a:rPr b="0" lang="en-GB" sz="2000" spc="-1" strike="noStrike">
                <a:solidFill>
                  <a:srgbClr val="000000"/>
                </a:solidFill>
                <a:uFill>
                  <a:solidFill>
                    <a:srgbClr val="ffffff"/>
                  </a:solidFill>
                </a:uFill>
                <a:latin typeface="Arial"/>
                <a:ea typeface="Arial"/>
              </a:rPr>
              <a:t>Personal and political reputation</a:t>
            </a:r>
            <a:endParaRPr b="0" lang="en-GB"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500" spc="-1" strike="noStrike">
                <a:solidFill>
                  <a:srgbClr val="000000"/>
                </a:solidFill>
                <a:uFill>
                  <a:solidFill>
                    <a:srgbClr val="ffffff"/>
                  </a:solidFill>
                </a:uFill>
                <a:latin typeface="Times New Roman"/>
                <a:ea typeface="Times New Roman"/>
              </a:rPr>
              <a:t>11. Remote application removal</a:t>
            </a:r>
            <a:endParaRPr b="0" lang="en-GB" sz="1400" spc="-1" strike="noStrike">
              <a:solidFill>
                <a:srgbClr val="000000"/>
              </a:solidFill>
              <a:uFill>
                <a:solidFill>
                  <a:srgbClr val="ffffff"/>
                </a:solidFill>
              </a:uFill>
              <a:latin typeface="Arial"/>
            </a:endParaRPr>
          </a:p>
        </p:txBody>
      </p:sp>
      <p:sp>
        <p:nvSpPr>
          <p:cNvPr id="169" name="TextShape 2"/>
          <p:cNvSpPr txBox="1"/>
          <p:nvPr/>
        </p:nvSpPr>
        <p:spPr>
          <a:xfrm>
            <a:off x="311760" y="1152360"/>
            <a:ext cx="8520120" cy="3416040"/>
          </a:xfrm>
          <a:prstGeom prst="rect">
            <a:avLst/>
          </a:prstGeom>
          <a:noFill/>
          <a:ln>
            <a:noFill/>
          </a:ln>
        </p:spPr>
        <p:txBody>
          <a:bodyPr tIns="91440" bIns="91440"/>
          <a:p>
            <a:pPr>
              <a:lnSpc>
                <a:spcPct val="100000"/>
              </a:lnSpc>
              <a:spcBef>
                <a:spcPts val="1199"/>
              </a:spcBef>
            </a:pPr>
            <a:r>
              <a:rPr b="0" lang="en-GB" sz="1800" spc="-1" strike="noStrike">
                <a:solidFill>
                  <a:srgbClr val="000000"/>
                </a:solidFill>
                <a:uFill>
                  <a:solidFill>
                    <a:srgbClr val="ffffff"/>
                  </a:solidFill>
                </a:uFill>
                <a:latin typeface="Verdana"/>
                <a:ea typeface="Verdana"/>
              </a:rPr>
              <a:t>It provides the opportunity for vendors to remove malware from users devices even when it is already installed.</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800" spc="-1" strike="noStrike">
                <a:solidFill>
                  <a:srgbClr val="000000"/>
                </a:solidFill>
                <a:uFill>
                  <a:solidFill>
                    <a:srgbClr val="ffffff"/>
                  </a:solidFill>
                </a:uFill>
                <a:latin typeface="Verdana"/>
                <a:ea typeface="Verdana"/>
              </a:rPr>
              <a:t>Signature revocation could be used with a similar effect</a:t>
            </a:r>
            <a:endParaRPr b="0" lang="en-GB" sz="1400" spc="-1" strike="noStrike">
              <a:solidFill>
                <a:srgbClr val="000000"/>
              </a:solidFill>
              <a:uFill>
                <a:solidFill>
                  <a:srgbClr val="ffffff"/>
                </a:solidFill>
              </a:uFill>
              <a:latin typeface="Arial"/>
            </a:endParaRPr>
          </a:p>
          <a:p>
            <a:pPr>
              <a:lnSpc>
                <a:spcPct val="100000"/>
              </a:lnSpc>
              <a:spcBef>
                <a:spcPts val="11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99" dur="indefinite" restart="never" nodeType="tmRoot">
          <p:childTnLst>
            <p:seq>
              <p:cTn id="100"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600" spc="-1" strike="noStrike">
                <a:solidFill>
                  <a:srgbClr val="000000"/>
                </a:solidFill>
                <a:uFill>
                  <a:solidFill>
                    <a:srgbClr val="ffffff"/>
                  </a:solidFill>
                </a:uFill>
                <a:latin typeface="Times New Roman"/>
                <a:ea typeface="Times New Roman"/>
              </a:rPr>
              <a:t>12. Backup and recovery</a:t>
            </a:r>
            <a:endParaRPr b="0" lang="en-GB" sz="1400" spc="-1" strike="noStrike">
              <a:solidFill>
                <a:srgbClr val="000000"/>
              </a:solidFill>
              <a:uFill>
                <a:solidFill>
                  <a:srgbClr val="ffffff"/>
                </a:solidFill>
              </a:uFill>
              <a:latin typeface="Arial"/>
            </a:endParaRPr>
          </a:p>
        </p:txBody>
      </p:sp>
      <p:sp>
        <p:nvSpPr>
          <p:cNvPr id="171" name="TextShape 2"/>
          <p:cNvSpPr txBox="1"/>
          <p:nvPr/>
        </p:nvSpPr>
        <p:spPr>
          <a:xfrm>
            <a:off x="311760" y="1152360"/>
            <a:ext cx="8520120" cy="3416040"/>
          </a:xfrm>
          <a:prstGeom prst="rect">
            <a:avLst/>
          </a:prstGeom>
          <a:noFill/>
          <a:ln>
            <a:noFill/>
          </a:ln>
        </p:spPr>
        <p:txBody>
          <a:bodyPr tIns="91440" bIns="91440"/>
          <a:p>
            <a:pPr>
              <a:lnSpc>
                <a:spcPct val="100000"/>
              </a:lnSpc>
              <a:spcBef>
                <a:spcPts val="1199"/>
              </a:spcBef>
            </a:pPr>
            <a:r>
              <a:rPr b="0" lang="en-GB" sz="1700" spc="-1" strike="noStrike">
                <a:solidFill>
                  <a:srgbClr val="000000"/>
                </a:solidFill>
                <a:uFill>
                  <a:solidFill>
                    <a:srgbClr val="ffffff"/>
                  </a:solidFill>
                </a:uFill>
                <a:latin typeface="Verdana"/>
                <a:ea typeface="Verdana"/>
              </a:rPr>
              <a:t>Some platforms automatically back up contacts, calendar or emails to a remote service.</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700" spc="-1" strike="noStrike">
                <a:solidFill>
                  <a:srgbClr val="000000"/>
                </a:solidFill>
                <a:uFill>
                  <a:solidFill>
                    <a:srgbClr val="ffffff"/>
                  </a:solidFill>
                </a:uFill>
                <a:latin typeface="Verdana"/>
                <a:ea typeface="Verdana"/>
              </a:rPr>
              <a:t>Smartphone applications, furthermore, often rely on network-based storage and backup. </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700" spc="-1" strike="noStrike">
                <a:solidFill>
                  <a:srgbClr val="000000"/>
                </a:solidFill>
                <a:uFill>
                  <a:solidFill>
                    <a:srgbClr val="ffffff"/>
                  </a:solidFill>
                </a:uFill>
                <a:latin typeface="Verdana"/>
                <a:ea typeface="Verdana"/>
              </a:rPr>
              <a:t>Smartphones can even be located remotely via the network, allowing the user to recover a lost device more easily. Additionally, some</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700" spc="-1" strike="noStrike">
                <a:solidFill>
                  <a:srgbClr val="000000"/>
                </a:solidFill>
                <a:uFill>
                  <a:solidFill>
                    <a:srgbClr val="ffffff"/>
                  </a:solidFill>
                </a:uFill>
                <a:latin typeface="Verdana"/>
                <a:ea typeface="Verdana"/>
              </a:rPr>
              <a:t>Smartphones can be disabled and wiped remotely</a:t>
            </a:r>
            <a:endParaRPr b="0" lang="en-GB" sz="1400" spc="-1" strike="noStrike">
              <a:solidFill>
                <a:srgbClr val="000000"/>
              </a:solidFill>
              <a:uFill>
                <a:solidFill>
                  <a:srgbClr val="ffffff"/>
                </a:solidFill>
              </a:uFill>
              <a:latin typeface="Arial"/>
            </a:endParaRPr>
          </a:p>
          <a:p>
            <a:pPr>
              <a:lnSpc>
                <a:spcPct val="100000"/>
              </a:lnSpc>
              <a:spcBef>
                <a:spcPts val="1199"/>
              </a:spcBef>
            </a:pPr>
            <a:endParaRPr b="0" lang="en-GB" sz="1400" spc="-1" strike="noStrike">
              <a:solidFill>
                <a:srgbClr val="000000"/>
              </a:solidFill>
              <a:uFill>
                <a:solidFill>
                  <a:srgbClr val="ffffff"/>
                </a:solidFill>
              </a:uFill>
              <a:latin typeface="Arial"/>
            </a:endParaRPr>
          </a:p>
          <a:p>
            <a:pPr>
              <a:lnSpc>
                <a:spcPct val="100000"/>
              </a:lnSpc>
              <a:spcBef>
                <a:spcPts val="11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101" dur="indefinite" restart="never" nodeType="tmRoot">
          <p:childTnLst>
            <p:seq>
              <p:cTn id="102"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311760" y="444960"/>
            <a:ext cx="8520120" cy="572400"/>
          </a:xfrm>
          <a:prstGeom prst="rect">
            <a:avLst/>
          </a:prstGeom>
          <a:noFill/>
          <a:ln>
            <a:noFill/>
          </a:ln>
        </p:spPr>
        <p:txBody>
          <a:bodyPr tIns="91440" bIns="91440"/>
          <a:p>
            <a:pPr>
              <a:lnSpc>
                <a:spcPct val="115000"/>
              </a:lnSpc>
            </a:pPr>
            <a:r>
              <a:rPr b="1" lang="en-GB" sz="2500" spc="-1" strike="noStrike">
                <a:solidFill>
                  <a:srgbClr val="000000"/>
                </a:solidFill>
                <a:uFill>
                  <a:solidFill>
                    <a:srgbClr val="ffffff"/>
                  </a:solidFill>
                </a:uFill>
                <a:latin typeface="Times New Roman"/>
                <a:ea typeface="Times New Roman"/>
              </a:rPr>
              <a:t>13. Extra authentication and encryption options</a:t>
            </a:r>
            <a:endParaRPr b="0" lang="en-GB" sz="1400" spc="-1" strike="noStrike">
              <a:solidFill>
                <a:srgbClr val="000000"/>
              </a:solidFill>
              <a:uFill>
                <a:solidFill>
                  <a:srgbClr val="ffffff"/>
                </a:solidFill>
              </a:uFill>
              <a:latin typeface="Arial"/>
            </a:endParaRPr>
          </a:p>
        </p:txBody>
      </p:sp>
      <p:sp>
        <p:nvSpPr>
          <p:cNvPr id="173" name="TextShape 2"/>
          <p:cNvSpPr txBox="1"/>
          <p:nvPr/>
        </p:nvSpPr>
        <p:spPr>
          <a:xfrm>
            <a:off x="311760" y="1152360"/>
            <a:ext cx="8520120" cy="3416040"/>
          </a:xfrm>
          <a:prstGeom prst="rect">
            <a:avLst/>
          </a:prstGeom>
          <a:noFill/>
          <a:ln>
            <a:noFill/>
          </a:ln>
        </p:spPr>
        <p:txBody>
          <a:bodyPr tIns="91440" bIns="91440"/>
          <a:p>
            <a:pPr>
              <a:lnSpc>
                <a:spcPct val="100000"/>
              </a:lnSpc>
              <a:spcBef>
                <a:spcPts val="1199"/>
              </a:spcBef>
            </a:pPr>
            <a:r>
              <a:rPr b="0" lang="en-GB" sz="1700" spc="-1" strike="noStrike">
                <a:solidFill>
                  <a:srgbClr val="000000"/>
                </a:solidFill>
                <a:uFill>
                  <a:solidFill>
                    <a:srgbClr val="ffffff"/>
                  </a:solidFill>
                </a:uFill>
                <a:latin typeface="Verdana"/>
                <a:ea typeface="Verdana"/>
              </a:rPr>
              <a:t>Smartphones may also be used to create one-time-password codes without using SMS or network connections.</a:t>
            </a:r>
            <a:endParaRPr b="0" lang="en-GB" sz="1400" spc="-1" strike="noStrike">
              <a:solidFill>
                <a:srgbClr val="000000"/>
              </a:solidFill>
              <a:uFill>
                <a:solidFill>
                  <a:srgbClr val="ffffff"/>
                </a:solidFill>
              </a:uFill>
              <a:latin typeface="Arial"/>
            </a:endParaRPr>
          </a:p>
          <a:p>
            <a:pPr>
              <a:lnSpc>
                <a:spcPct val="100000"/>
              </a:lnSpc>
              <a:spcBef>
                <a:spcPts val="1199"/>
              </a:spcBef>
            </a:pPr>
            <a:r>
              <a:rPr b="0" lang="en-GB" sz="1700" spc="-1" strike="noStrike">
                <a:solidFill>
                  <a:srgbClr val="000000"/>
                </a:solidFill>
                <a:uFill>
                  <a:solidFill>
                    <a:srgbClr val="ffffff"/>
                  </a:solidFill>
                </a:uFill>
                <a:latin typeface="Verdana"/>
                <a:ea typeface="Verdana"/>
              </a:rPr>
              <a:t>The SIM card used in smartphones is a smartcard and, with the appropriate software, licences and certificates in place, can be used for PKI-based authentication and digital signatures</a:t>
            </a:r>
            <a:endParaRPr b="0" lang="en-GB" sz="1400" spc="-1" strike="noStrike">
              <a:solidFill>
                <a:srgbClr val="000000"/>
              </a:solidFill>
              <a:uFill>
                <a:solidFill>
                  <a:srgbClr val="ffffff"/>
                </a:solidFill>
              </a:uFill>
              <a:latin typeface="Arial"/>
            </a:endParaRPr>
          </a:p>
          <a:p>
            <a:pPr>
              <a:lnSpc>
                <a:spcPct val="100000"/>
              </a:lnSpc>
              <a:spcBef>
                <a:spcPts val="11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103" dur="indefinite" restart="never" nodeType="tmRoot">
          <p:childTnLst>
            <p:seq>
              <p:cTn id="104"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References:</a:t>
            </a:r>
            <a:endParaRPr b="0" lang="en-GB" sz="1400" spc="-1" strike="noStrike">
              <a:solidFill>
                <a:srgbClr val="000000"/>
              </a:solidFill>
              <a:uFill>
                <a:solidFill>
                  <a:srgbClr val="ffffff"/>
                </a:solidFill>
              </a:uFill>
              <a:latin typeface="Arial"/>
            </a:endParaRPr>
          </a:p>
        </p:txBody>
      </p:sp>
      <p:sp>
        <p:nvSpPr>
          <p:cNvPr id="175" name="TextShape 2"/>
          <p:cNvSpPr txBox="1"/>
          <p:nvPr/>
        </p:nvSpPr>
        <p:spPr>
          <a:xfrm>
            <a:off x="311760" y="1152360"/>
            <a:ext cx="8520120" cy="3416040"/>
          </a:xfrm>
          <a:prstGeom prst="rect">
            <a:avLst/>
          </a:prstGeom>
          <a:noFill/>
          <a:ln>
            <a:noFill/>
          </a:ln>
        </p:spPr>
        <p:txBody>
          <a:bodyPr tIns="91440" bIns="91440"/>
          <a:p>
            <a:pPr>
              <a:lnSpc>
                <a:spcPct val="100000"/>
              </a:lnSpc>
            </a:pPr>
            <a:r>
              <a:rPr b="0" lang="en-GB" sz="1800" spc="-1" strike="noStrike">
                <a:solidFill>
                  <a:srgbClr val="000000"/>
                </a:solidFill>
                <a:uFill>
                  <a:solidFill>
                    <a:srgbClr val="ffffff"/>
                  </a:solidFill>
                </a:uFill>
                <a:latin typeface="Times New Roman"/>
                <a:ea typeface="Times New Roman"/>
              </a:rPr>
              <a:t>Marnix Dekker, Giles Hogben, Appstore security: 5 lines of defence against malware, ENISA, 2011</a:t>
            </a:r>
            <a:endParaRPr b="0" lang="en-GB" sz="14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Times New Roman"/>
                <a:ea typeface="Times New Roman"/>
              </a:rPr>
              <a:t>Giles Hogben, Marnix Dekker, Ulf Bergstrom, Smartphones: Information security risks, opportunities and recommendations for users, ENISA, 2010</a:t>
            </a:r>
            <a:endParaRPr b="0" lang="en-GB" sz="14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Times New Roman"/>
                <a:ea typeface="Times New Roman"/>
              </a:rPr>
              <a:t>Building Secure Software: How to avoid the Security Problems the Right Way, John Viega, Gary McGraw, Addison-Wesley, 2002</a:t>
            </a:r>
            <a:endParaRPr b="0" lang="en-GB" sz="14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Times New Roman"/>
                <a:ea typeface="Times New Roman"/>
              </a:rPr>
              <a:t>ENISA. Cloud Computing Security Risk Assessment. [Online] 2009.</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a:p>
            <a:pPr>
              <a:lnSpc>
                <a:spcPct val="100000"/>
              </a:lnSpc>
            </a:pPr>
            <a:r>
              <a:rPr b="0" lang="en-GB" sz="1800" spc="-1" strike="noStrike">
                <a:solidFill>
                  <a:srgbClr val="000000"/>
                </a:solidFill>
                <a:uFill>
                  <a:solidFill>
                    <a:srgbClr val="ffffff"/>
                  </a:solidFill>
                </a:uFill>
                <a:latin typeface="Times New Roman"/>
                <a:ea typeface="Times New Roman"/>
              </a:rPr>
              <a:t>Reminding: Watch course Introduction to networking for complete beginners</a:t>
            </a:r>
            <a:r>
              <a:rPr b="0" lang="en-GB" sz="1800" spc="-1" strike="noStrike">
                <a:solidFill>
                  <a:srgbClr val="000000"/>
                </a:solidFill>
                <a:uFill>
                  <a:solidFill>
                    <a:srgbClr val="ffffff"/>
                  </a:solidFill>
                </a:uFill>
                <a:latin typeface="Times New Roman"/>
                <a:ea typeface="Times New Roman"/>
                <a:hlinkClick r:id="rId1"/>
              </a:rPr>
              <a:t>https://www.udemy.com/course/introduction-to-networking-for-complete-beginners/</a:t>
            </a:r>
            <a:endParaRPr b="0" lang="en-GB" sz="1400" spc="-1" strike="noStrike">
              <a:solidFill>
                <a:srgbClr val="000000"/>
              </a:solidFill>
              <a:uFill>
                <a:solidFill>
                  <a:srgbClr val="ffffff"/>
                </a:solidFill>
              </a:uFill>
              <a:latin typeface="Arial"/>
            </a:endParaRPr>
          </a:p>
          <a:p>
            <a:pPr>
              <a:lnSpc>
                <a:spcPct val="100000"/>
              </a:lnSpc>
            </a:pPr>
            <a:endParaRPr b="0" lang="en-GB" sz="1400" spc="-1" strike="noStrike">
              <a:solidFill>
                <a:srgbClr val="000000"/>
              </a:solidFill>
              <a:uFill>
                <a:solidFill>
                  <a:srgbClr val="ffffff"/>
                </a:solidFill>
              </a:uFill>
              <a:latin typeface="Arial"/>
            </a:endParaRPr>
          </a:p>
        </p:txBody>
      </p:sp>
    </p:spTree>
  </p:cSld>
  <p:timing>
    <p:tnLst>
      <p:par>
        <p:cTn id="105" dur="indefinite" restart="never" nodeType="tmRoot">
          <p:childTnLst>
            <p:seq>
              <p:cTn id="10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248040"/>
            <a:ext cx="8520120" cy="4320360"/>
          </a:xfrm>
          <a:prstGeom prst="rect">
            <a:avLst/>
          </a:prstGeom>
          <a:noFill/>
          <a:ln>
            <a:noFill/>
          </a:ln>
        </p:spPr>
        <p:txBody>
          <a:bodyPr tIns="91440" bIns="91440"/>
          <a:p>
            <a:pPr>
              <a:lnSpc>
                <a:spcPct val="100000"/>
              </a:lnSpc>
            </a:pPr>
            <a:r>
              <a:rPr b="0" i="1" lang="en-GB" sz="1400" spc="-1" strike="noStrike">
                <a:solidFill>
                  <a:srgbClr val="000000"/>
                </a:solidFill>
                <a:uFill>
                  <a:solidFill>
                    <a:srgbClr val="ffffff"/>
                  </a:solidFill>
                </a:uFill>
                <a:latin typeface="Verdana"/>
                <a:ea typeface="Verdana"/>
              </a:rPr>
              <a:t>Location data is often included in image files. Users, by giving an app access to the image files, may be unintentionally disclosing their whereabouts. An interesting demonstration of the extent of information disclosed is provided by the web site https://www.pic2map.com which (for awareness raising purposes) collates data disclosed via GPS data embedded in images.</a:t>
            </a:r>
            <a:endParaRPr b="0" lang="en-GB" sz="1400" spc="-1" strike="noStrike">
              <a:solidFill>
                <a:srgbClr val="000000"/>
              </a:solidFill>
              <a:uFill>
                <a:solidFill>
                  <a:srgbClr val="ffffff"/>
                </a:solidFill>
              </a:uFill>
              <a:latin typeface="Arial"/>
            </a:endParaRPr>
          </a:p>
          <a:p>
            <a:pPr>
              <a:lnSpc>
                <a:spcPct val="100000"/>
              </a:lnSpc>
              <a:spcBef>
                <a:spcPts val="1599"/>
              </a:spcBef>
            </a:pPr>
            <a:r>
              <a:rPr b="0" i="1" lang="en-GB" sz="1400" spc="-1" strike="noStrike">
                <a:solidFill>
                  <a:srgbClr val="000000"/>
                </a:solidFill>
                <a:uFill>
                  <a:solidFill>
                    <a:srgbClr val="ffffff"/>
                  </a:solidFill>
                </a:uFill>
                <a:latin typeface="Verdana"/>
                <a:ea typeface="Verdana"/>
              </a:rPr>
              <a:t>In a recent study, mobile phones were bought second-hand on eBay and, out of the 26 business smartphones, 4 contained information from which the owner could be identified while 7 contained enough data to identify the owner's employer. The research team managed to trace one smartphone to a senior sales director of a corporation, recovering call history, address book entries, diary, emails, etc</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r>
              <a:rPr b="0" i="1" lang="en-GB" sz="1400" spc="-1" strike="noStrike">
                <a:solidFill>
                  <a:srgbClr val="000000"/>
                </a:solidFill>
                <a:uFill>
                  <a:solidFill>
                    <a:srgbClr val="ffffff"/>
                  </a:solidFill>
                </a:uFill>
                <a:latin typeface="Verdana"/>
                <a:ea typeface="Verdana"/>
              </a:rPr>
              <a:t>The app Jigsaw </a:t>
            </a:r>
            <a:r>
              <a:rPr b="0" lang="en-GB" sz="1400" spc="-1" strike="noStrike">
                <a:solidFill>
                  <a:srgbClr val="000000"/>
                </a:solidFill>
                <a:uFill>
                  <a:solidFill>
                    <a:srgbClr val="ffffff"/>
                  </a:solidFill>
                </a:uFill>
                <a:latin typeface="Verdana"/>
                <a:ea typeface="Verdana"/>
              </a:rPr>
              <a:t> </a:t>
            </a:r>
            <a:r>
              <a:rPr b="0" i="1" lang="en-GB" sz="1400" spc="-1" strike="noStrike">
                <a:solidFill>
                  <a:srgbClr val="000000"/>
                </a:solidFill>
                <a:uFill>
                  <a:solidFill>
                    <a:srgbClr val="ffffff"/>
                  </a:solidFill>
                </a:uFill>
                <a:latin typeface="Verdana"/>
                <a:ea typeface="Verdana"/>
              </a:rPr>
              <a:t>is able to recognise user activities based on an analysis of microphone, GPS and accelerometer for patterns characteristic of routine activities. For example, the jolts produced when the user is walking depend on whether the phone is in a trouser or jacket pocket, so the software can recognise both patterns. </a:t>
            </a:r>
            <a:endParaRPr b="0" lang="en-GB" sz="14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p>
            <a:pPr>
              <a:lnSpc>
                <a:spcPct val="100000"/>
              </a:lnSpc>
            </a:pPr>
            <a:r>
              <a:rPr b="1" lang="en-GB" sz="2200" spc="-1" strike="noStrike">
                <a:solidFill>
                  <a:srgbClr val="000000"/>
                </a:solidFill>
                <a:uFill>
                  <a:solidFill>
                    <a:srgbClr val="ffffff"/>
                  </a:solidFill>
                </a:uFill>
                <a:latin typeface="Verdana"/>
                <a:ea typeface="Verdana"/>
              </a:rPr>
              <a:t>Specific risks</a:t>
            </a:r>
            <a:endParaRPr b="0" lang="en-GB" sz="1400" spc="-1" strike="noStrike">
              <a:solidFill>
                <a:srgbClr val="000000"/>
              </a:solidFill>
              <a:uFill>
                <a:solidFill>
                  <a:srgbClr val="ffffff"/>
                </a:solidFill>
              </a:uFill>
              <a:latin typeface="Arial"/>
            </a:endParaRPr>
          </a:p>
        </p:txBody>
      </p:sp>
      <p:sp>
        <p:nvSpPr>
          <p:cNvPr id="90" name="TextShape 2"/>
          <p:cNvSpPr txBox="1"/>
          <p:nvPr/>
        </p:nvSpPr>
        <p:spPr>
          <a:xfrm>
            <a:off x="311760" y="1152360"/>
            <a:ext cx="8520120" cy="3416040"/>
          </a:xfrm>
          <a:prstGeom prst="rect">
            <a:avLst/>
          </a:prstGeom>
          <a:noFill/>
          <a:ln>
            <a:noFill/>
          </a:ln>
        </p:spPr>
        <p:txBody>
          <a:bodyPr tIns="91440" bIns="91440"/>
          <a:p>
            <a:pPr marL="457200" indent="-348840">
              <a:lnSpc>
                <a:spcPct val="100000"/>
              </a:lnSpc>
              <a:buClr>
                <a:srgbClr val="000000"/>
              </a:buClr>
              <a:buFont typeface="Verdana"/>
              <a:buChar char="●"/>
            </a:pPr>
            <a:r>
              <a:rPr b="0" lang="en-GB" sz="1900" spc="-1" strike="noStrike">
                <a:solidFill>
                  <a:srgbClr val="000000"/>
                </a:solidFill>
                <a:uFill>
                  <a:solidFill>
                    <a:srgbClr val="ffffff"/>
                  </a:solidFill>
                </a:uFill>
                <a:latin typeface="Verdana"/>
                <a:ea typeface="Verdana"/>
              </a:rPr>
              <a:t>Risks from the use of remote or cloud backup services </a:t>
            </a:r>
            <a:endParaRPr b="0" lang="en-GB" sz="1400" spc="-1" strike="noStrike">
              <a:solidFill>
                <a:srgbClr val="000000"/>
              </a:solidFill>
              <a:uFill>
                <a:solidFill>
                  <a:srgbClr val="ffffff"/>
                </a:solidFill>
              </a:uFill>
              <a:latin typeface="Arial"/>
            </a:endParaRPr>
          </a:p>
          <a:p>
            <a:pPr marL="457200" indent="-348840">
              <a:lnSpc>
                <a:spcPct val="100000"/>
              </a:lnSpc>
              <a:buClr>
                <a:srgbClr val="000000"/>
              </a:buClr>
              <a:buFont typeface="Verdana"/>
              <a:buChar char="●"/>
            </a:pPr>
            <a:r>
              <a:rPr b="0" lang="en-GB" sz="1900" spc="-1" strike="noStrike">
                <a:solidFill>
                  <a:srgbClr val="000000"/>
                </a:solidFill>
                <a:uFill>
                  <a:solidFill>
                    <a:srgbClr val="ffffff"/>
                  </a:solidFill>
                </a:uFill>
                <a:latin typeface="Verdana"/>
                <a:ea typeface="Verdana"/>
              </a:rPr>
              <a:t>Attacks on online services used by smartphones, such as injection attacks</a:t>
            </a:r>
            <a:endParaRPr b="0" lang="en-GB" sz="1400" spc="-1" strike="noStrike">
              <a:solidFill>
                <a:srgbClr val="000000"/>
              </a:solidFill>
              <a:uFill>
                <a:solidFill>
                  <a:srgbClr val="ffffff"/>
                </a:solidFill>
              </a:uFill>
              <a:latin typeface="Arial"/>
            </a:endParaRPr>
          </a:p>
          <a:p>
            <a:pPr marL="457200" indent="-348840">
              <a:lnSpc>
                <a:spcPct val="100000"/>
              </a:lnSpc>
              <a:buClr>
                <a:srgbClr val="000000"/>
              </a:buClr>
              <a:buFont typeface="Verdana"/>
              <a:buChar char="●"/>
            </a:pPr>
            <a:r>
              <a:rPr b="0" lang="en-GB" sz="1900" spc="-1" strike="noStrike">
                <a:solidFill>
                  <a:srgbClr val="000000"/>
                </a:solidFill>
                <a:uFill>
                  <a:solidFill>
                    <a:srgbClr val="ffffff"/>
                  </a:solidFill>
                </a:uFill>
                <a:latin typeface="Verdana"/>
                <a:ea typeface="Verdana"/>
              </a:rPr>
              <a:t>Attacks on authentication systems </a:t>
            </a:r>
            <a:endParaRPr b="0" lang="en-GB" sz="1400" spc="-1" strike="noStrike">
              <a:solidFill>
                <a:srgbClr val="000000"/>
              </a:solidFill>
              <a:uFill>
                <a:solidFill>
                  <a:srgbClr val="ffffff"/>
                </a:solidFill>
              </a:uFill>
              <a:latin typeface="Arial"/>
            </a:endParaRPr>
          </a:p>
          <a:p>
            <a:pPr marL="457200" indent="-348840">
              <a:lnSpc>
                <a:spcPct val="100000"/>
              </a:lnSpc>
              <a:buClr>
                <a:srgbClr val="000000"/>
              </a:buClr>
              <a:buFont typeface="Verdana"/>
              <a:buChar char="●"/>
            </a:pPr>
            <a:r>
              <a:rPr b="0" lang="en-GB" sz="1900" spc="-1" strike="noStrike">
                <a:solidFill>
                  <a:srgbClr val="000000"/>
                </a:solidFill>
                <a:uFill>
                  <a:solidFill>
                    <a:srgbClr val="ffffff"/>
                  </a:solidFill>
                </a:uFill>
                <a:latin typeface="Verdana"/>
                <a:ea typeface="Verdana"/>
              </a:rPr>
              <a:t>Attacks on or via online services </a:t>
            </a:r>
            <a:endParaRPr b="0" lang="en-GB" sz="1400" spc="-1" strike="noStrike">
              <a:solidFill>
                <a:srgbClr val="000000"/>
              </a:solidFill>
              <a:uFill>
                <a:solidFill>
                  <a:srgbClr val="ffffff"/>
                </a:solidFill>
              </a:uFill>
              <a:latin typeface="Arial"/>
            </a:endParaRPr>
          </a:p>
          <a:p>
            <a:pPr marL="457200" indent="-348840">
              <a:lnSpc>
                <a:spcPct val="100000"/>
              </a:lnSpc>
              <a:buClr>
                <a:srgbClr val="000000"/>
              </a:buClr>
              <a:buFont typeface="Verdana"/>
              <a:buChar char="●"/>
            </a:pPr>
            <a:r>
              <a:rPr b="0" lang="en-GB" sz="1900" spc="-1" strike="noStrike">
                <a:solidFill>
                  <a:srgbClr val="000000"/>
                </a:solidFill>
                <a:uFill>
                  <a:solidFill>
                    <a:srgbClr val="ffffff"/>
                  </a:solidFill>
                </a:uFill>
                <a:latin typeface="Verdana"/>
                <a:ea typeface="Verdana"/>
              </a:rPr>
              <a:t>Attacks on web browsers</a:t>
            </a:r>
            <a:endParaRPr b="0" lang="en-GB" sz="1400" spc="-1" strike="noStrike">
              <a:solidFill>
                <a:srgbClr val="000000"/>
              </a:solidFill>
              <a:uFill>
                <a:solidFill>
                  <a:srgbClr val="ffffff"/>
                </a:solidFill>
              </a:uFill>
              <a:latin typeface="Arial"/>
            </a:endParaRPr>
          </a:p>
          <a:p>
            <a:pPr marL="457200" indent="-348840">
              <a:lnSpc>
                <a:spcPct val="100000"/>
              </a:lnSpc>
              <a:buClr>
                <a:srgbClr val="000000"/>
              </a:buClr>
              <a:buFont typeface="Verdana"/>
              <a:buChar char="●"/>
            </a:pPr>
            <a:r>
              <a:rPr b="0" lang="en-GB" sz="1900" spc="-1" strike="noStrike">
                <a:solidFill>
                  <a:srgbClr val="000000"/>
                </a:solidFill>
                <a:uFill>
                  <a:solidFill>
                    <a:srgbClr val="ffffff"/>
                  </a:solidFill>
                </a:uFill>
                <a:latin typeface="Verdana"/>
                <a:ea typeface="Verdana"/>
              </a:rPr>
              <a:t>Risks which exclusively affect a single smartphone model </a:t>
            </a:r>
            <a:endParaRPr b="0" lang="en-GB" sz="14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Analysis of potential situations</a:t>
            </a:r>
            <a:endParaRPr b="0" lang="en-GB" sz="1400" spc="-1" strike="noStrike">
              <a:solidFill>
                <a:srgbClr val="000000"/>
              </a:solidFill>
              <a:uFill>
                <a:solidFill>
                  <a:srgbClr val="ffffff"/>
                </a:solidFill>
              </a:uFill>
              <a:latin typeface="Arial"/>
            </a:endParaRPr>
          </a:p>
        </p:txBody>
      </p:sp>
      <p:sp>
        <p:nvSpPr>
          <p:cNvPr id="92" name="TextShape 2"/>
          <p:cNvSpPr txBox="1"/>
          <p:nvPr/>
        </p:nvSpPr>
        <p:spPr>
          <a:xfrm>
            <a:off x="311760" y="1152360"/>
            <a:ext cx="8520120" cy="3416040"/>
          </a:xfrm>
          <a:prstGeom prst="rect">
            <a:avLst/>
          </a:prstGeom>
          <a:noFill/>
          <a:ln>
            <a:noFill/>
          </a:ln>
        </p:spPr>
        <p:txBody>
          <a:bodyPr tIns="91440" bIns="91440"/>
          <a:p>
            <a:pPr>
              <a:lnSpc>
                <a:spcPct val="100000"/>
              </a:lnSpc>
            </a:pPr>
            <a:r>
              <a:rPr b="0" lang="en-GB" sz="1500" spc="-1" strike="noStrike">
                <a:solidFill>
                  <a:srgbClr val="000000"/>
                </a:solidFill>
                <a:uFill>
                  <a:solidFill>
                    <a:srgbClr val="ffffff"/>
                  </a:solidFill>
                </a:uFill>
                <a:latin typeface="Verdana"/>
                <a:ea typeface="Verdana"/>
              </a:rPr>
              <a:t>Smartphones, being both valuable and pocket-sized, are likely to be stolen or lost</a:t>
            </a:r>
            <a:endParaRPr b="0" lang="en-GB" sz="1400" spc="-1" strike="noStrike">
              <a:solidFill>
                <a:srgbClr val="000000"/>
              </a:solidFill>
              <a:uFill>
                <a:solidFill>
                  <a:srgbClr val="ffffff"/>
                </a:solidFill>
              </a:uFill>
              <a:latin typeface="Arial"/>
            </a:endParaRPr>
          </a:p>
          <a:p>
            <a:pPr>
              <a:lnSpc>
                <a:spcPct val="100000"/>
              </a:lnSpc>
              <a:spcBef>
                <a:spcPts val="1599"/>
              </a:spcBef>
            </a:pPr>
            <a:r>
              <a:rPr b="0" lang="en-GB" sz="1500" spc="-1" strike="noStrike">
                <a:solidFill>
                  <a:srgbClr val="000000"/>
                </a:solidFill>
                <a:uFill>
                  <a:solidFill>
                    <a:srgbClr val="ffffff"/>
                  </a:solidFill>
                </a:uFill>
                <a:latin typeface="Verdana"/>
                <a:ea typeface="Verdana"/>
              </a:rPr>
              <a:t>Smartphones often contain valuable information such as credit card data, bank account numbers, passwords, contact data, and so on</a:t>
            </a:r>
            <a:endParaRPr b="0" lang="en-GB" sz="1400" spc="-1" strike="noStrike">
              <a:solidFill>
                <a:srgbClr val="000000"/>
              </a:solidFill>
              <a:uFill>
                <a:solidFill>
                  <a:srgbClr val="ffffff"/>
                </a:solidFill>
              </a:uFill>
              <a:latin typeface="Arial"/>
            </a:endParaRPr>
          </a:p>
          <a:p>
            <a:pPr>
              <a:lnSpc>
                <a:spcPct val="100000"/>
              </a:lnSpc>
              <a:spcBef>
                <a:spcPts val="1599"/>
              </a:spcBef>
            </a:pPr>
            <a:r>
              <a:rPr b="0" lang="en-GB" sz="1500" spc="-1" strike="noStrike">
                <a:solidFill>
                  <a:srgbClr val="000000"/>
                </a:solidFill>
                <a:uFill>
                  <a:solidFill>
                    <a:srgbClr val="ffffff"/>
                  </a:solidFill>
                </a:uFill>
                <a:latin typeface="Verdana"/>
                <a:ea typeface="Verdana"/>
              </a:rPr>
              <a:t>Business phones often contain corporate emails and documents and may contain sensitive data</a:t>
            </a:r>
            <a:endParaRPr b="0" lang="en-GB" sz="1400" spc="-1" strike="noStrike">
              <a:solidFill>
                <a:srgbClr val="000000"/>
              </a:solidFill>
              <a:uFill>
                <a:solidFill>
                  <a:srgbClr val="ffffff"/>
                </a:solidFill>
              </a:uFill>
              <a:latin typeface="Arial"/>
            </a:endParaRPr>
          </a:p>
          <a:p>
            <a:pPr>
              <a:lnSpc>
                <a:spcPct val="100000"/>
              </a:lnSpc>
              <a:spcBef>
                <a:spcPts val="1599"/>
              </a:spcBef>
            </a:pPr>
            <a:r>
              <a:rPr b="0" lang="en-GB" sz="1500" spc="-1" strike="noStrike">
                <a:solidFill>
                  <a:srgbClr val="000000"/>
                </a:solidFill>
                <a:uFill>
                  <a:solidFill>
                    <a:srgbClr val="ffffff"/>
                  </a:solidFill>
                </a:uFill>
                <a:latin typeface="Verdana"/>
                <a:ea typeface="Verdana"/>
              </a:rPr>
              <a:t>Most apps have privacy settings for controlling how and when location data is transmitted, but many users are unaware (or do not recall) that the data is being transmitted, let alone know of the existence of the privacy setting to prevent this</a:t>
            </a:r>
            <a:endParaRPr b="0" lang="en-GB" sz="1400" spc="-1" strike="noStrike">
              <a:solidFill>
                <a:srgbClr val="000000"/>
              </a:solidFill>
              <a:uFill>
                <a:solidFill>
                  <a:srgbClr val="ffffff"/>
                </a:solidFill>
              </a:uFill>
              <a:latin typeface="Arial"/>
            </a:endParaRPr>
          </a:p>
          <a:p>
            <a:pPr>
              <a:lnSpc>
                <a:spcPct val="100000"/>
              </a:lnSpc>
              <a:spcBef>
                <a:spcPts val="1599"/>
              </a:spcBef>
              <a:spcAft>
                <a:spcPts val="1599"/>
              </a:spcAft>
            </a:pPr>
            <a:endParaRPr b="0" lang="en-GB" sz="14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311760" y="444960"/>
            <a:ext cx="8520120" cy="572400"/>
          </a:xfrm>
          <a:prstGeom prst="rect">
            <a:avLst/>
          </a:prstGeom>
          <a:noFill/>
          <a:ln>
            <a:noFill/>
          </a:ln>
        </p:spPr>
        <p:txBody>
          <a:bodyPr tIns="91440" bIns="91440"/>
          <a:p>
            <a:pPr>
              <a:lnSpc>
                <a:spcPct val="100000"/>
              </a:lnSpc>
            </a:pPr>
            <a:r>
              <a:rPr b="0" lang="en-GB" sz="2800" spc="-1" strike="noStrike">
                <a:solidFill>
                  <a:srgbClr val="000000"/>
                </a:solidFill>
                <a:uFill>
                  <a:solidFill>
                    <a:srgbClr val="ffffff"/>
                  </a:solidFill>
                </a:uFill>
                <a:latin typeface="Arial"/>
                <a:ea typeface="Arial"/>
              </a:rPr>
              <a:t>Analysis of potential situations</a:t>
            </a:r>
            <a:endParaRPr b="0" lang="en-GB" sz="1400" spc="-1" strike="noStrike">
              <a:solidFill>
                <a:srgbClr val="000000"/>
              </a:solidFill>
              <a:uFill>
                <a:solidFill>
                  <a:srgbClr val="ffffff"/>
                </a:solidFill>
              </a:uFill>
              <a:latin typeface="Arial"/>
            </a:endParaRPr>
          </a:p>
        </p:txBody>
      </p:sp>
      <p:sp>
        <p:nvSpPr>
          <p:cNvPr id="94" name="TextShape 2"/>
          <p:cNvSpPr txBox="1"/>
          <p:nvPr/>
        </p:nvSpPr>
        <p:spPr>
          <a:xfrm>
            <a:off x="311760" y="1152360"/>
            <a:ext cx="8520120" cy="3416040"/>
          </a:xfrm>
          <a:prstGeom prst="rect">
            <a:avLst/>
          </a:prstGeom>
          <a:noFill/>
          <a:ln>
            <a:noFill/>
          </a:ln>
        </p:spPr>
        <p:txBody>
          <a:bodyPr tIns="91440" bIns="91440"/>
          <a:p>
            <a:pPr>
              <a:lnSpc>
                <a:spcPct val="100000"/>
              </a:lnSpc>
            </a:pPr>
            <a:r>
              <a:rPr b="0" lang="en-GB" sz="1400" spc="-1" strike="noStrike">
                <a:solidFill>
                  <a:srgbClr val="000000"/>
                </a:solidFill>
                <a:uFill>
                  <a:solidFill>
                    <a:srgbClr val="ffffff"/>
                  </a:solidFill>
                </a:uFill>
                <a:latin typeface="Verdana"/>
                <a:ea typeface="Verdana"/>
              </a:rPr>
              <a:t>Mobile devices are being recycled</a:t>
            </a:r>
            <a:endParaRPr b="0" lang="en-GB" sz="1400" spc="-1" strike="noStrike">
              <a:solidFill>
                <a:srgbClr val="000000"/>
              </a:solidFill>
              <a:uFill>
                <a:solidFill>
                  <a:srgbClr val="ffffff"/>
                </a:solidFill>
              </a:uFill>
              <a:latin typeface="Arial"/>
            </a:endParaRPr>
          </a:p>
          <a:p>
            <a:pPr>
              <a:lnSpc>
                <a:spcPct val="100000"/>
              </a:lnSpc>
              <a:spcBef>
                <a:spcPts val="1599"/>
              </a:spcBef>
            </a:pPr>
            <a:r>
              <a:rPr b="0" lang="en-GB" sz="1400" spc="-1" strike="noStrike">
                <a:solidFill>
                  <a:srgbClr val="000000"/>
                </a:solidFill>
                <a:uFill>
                  <a:solidFill>
                    <a:srgbClr val="ffffff"/>
                  </a:solidFill>
                </a:uFill>
                <a:latin typeface="Verdana"/>
                <a:ea typeface="Verdana"/>
              </a:rPr>
              <a:t>Smartphones contain multiple sensors such as a microphone, camera, accelerometer and GPS. This, combined with the possibility of installing third- party software and the fact that a smartphone is closely associated with an individual, makes it a useful spying tool</a:t>
            </a:r>
            <a:endParaRPr b="0" lang="en-GB" sz="1400" spc="-1" strike="noStrike">
              <a:solidFill>
                <a:srgbClr val="000000"/>
              </a:solidFill>
              <a:uFill>
                <a:solidFill>
                  <a:srgbClr val="ffffff"/>
                </a:solidFill>
              </a:uFill>
              <a:latin typeface="Arial"/>
            </a:endParaRPr>
          </a:p>
          <a:p>
            <a:pPr>
              <a:lnSpc>
                <a:spcPct val="100000"/>
              </a:lnSpc>
              <a:spcBef>
                <a:spcPts val="1599"/>
              </a:spcBef>
            </a:pPr>
            <a:r>
              <a:rPr b="0" lang="en-GB" sz="1400" spc="-1" strike="noStrike">
                <a:solidFill>
                  <a:srgbClr val="000000"/>
                </a:solidFill>
                <a:uFill>
                  <a:solidFill>
                    <a:srgbClr val="ffffff"/>
                  </a:solidFill>
                </a:uFill>
                <a:latin typeface="Verdana"/>
                <a:ea typeface="Verdana"/>
              </a:rPr>
              <a:t>Financial malware may be a key-logger collecting credit card numbers, or it may be more sophisticated and intercept SMS authentication codes to attack online banking applications.</a:t>
            </a:r>
            <a:endParaRPr b="0" lang="en-GB" sz="1400" spc="-1" strike="noStrike">
              <a:solidFill>
                <a:srgbClr val="000000"/>
              </a:solidFill>
              <a:uFill>
                <a:solidFill>
                  <a:srgbClr val="ffffff"/>
                </a:solidFill>
              </a:uFill>
              <a:latin typeface="Arial"/>
            </a:endParaRPr>
          </a:p>
          <a:p>
            <a:pPr>
              <a:lnSpc>
                <a:spcPct val="100000"/>
              </a:lnSpc>
              <a:spcBef>
                <a:spcPts val="99"/>
              </a:spcBef>
            </a:pPr>
            <a:endParaRPr b="0" lang="en-GB" sz="1400" spc="-1" strike="noStrike">
              <a:solidFill>
                <a:srgbClr val="000000"/>
              </a:solidFill>
              <a:uFill>
                <a:solidFill>
                  <a:srgbClr val="ffffff"/>
                </a:solidFill>
              </a:uFill>
              <a:latin typeface="Arial"/>
            </a:endParaRPr>
          </a:p>
          <a:p>
            <a:pPr>
              <a:lnSpc>
                <a:spcPct val="100000"/>
              </a:lnSpc>
              <a:spcBef>
                <a:spcPts val="99"/>
              </a:spcBef>
            </a:pPr>
            <a:r>
              <a:rPr b="0" lang="en-GB" sz="1400" spc="-1" strike="noStrike">
                <a:solidFill>
                  <a:srgbClr val="000000"/>
                </a:solidFill>
                <a:uFill>
                  <a:solidFill>
                    <a:srgbClr val="ffffff"/>
                  </a:solidFill>
                </a:uFill>
                <a:latin typeface="Verdana"/>
                <a:ea typeface="Verdana"/>
              </a:rPr>
              <a:t>Another strategy is for an attacker to submit an app to an app-store, impersonating a real banking app. If</a:t>
            </a:r>
            <a:endParaRPr b="0" lang="en-GB" sz="1400" spc="-1" strike="noStrike">
              <a:solidFill>
                <a:srgbClr val="000000"/>
              </a:solidFill>
              <a:uFill>
                <a:solidFill>
                  <a:srgbClr val="ffffff"/>
                </a:solidFill>
              </a:uFill>
              <a:latin typeface="Arial"/>
            </a:endParaRPr>
          </a:p>
          <a:p>
            <a:pPr>
              <a:lnSpc>
                <a:spcPct val="100000"/>
              </a:lnSpc>
              <a:spcAft>
                <a:spcPts val="1599"/>
              </a:spcAft>
            </a:pPr>
            <a:r>
              <a:rPr b="0" lang="en-GB" sz="1400" spc="-1" strike="noStrike">
                <a:solidFill>
                  <a:srgbClr val="000000"/>
                </a:solidFill>
                <a:uFill>
                  <a:solidFill>
                    <a:srgbClr val="ffffff"/>
                  </a:solidFill>
                </a:uFill>
                <a:latin typeface="Verdana"/>
                <a:ea typeface="Verdana"/>
              </a:rPr>
              <a:t>users download and use the app, the attacker can mount a man-in-the-middle attack on banking transactions</a:t>
            </a:r>
            <a:endParaRPr b="0" lang="en-GB" sz="14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7534253CD6344A82F5789CC138DDB8" ma:contentTypeVersion="3" ma:contentTypeDescription="Create a new document." ma:contentTypeScope="" ma:versionID="3467ed2b0ead57b4182046075dde1390">
  <xsd:schema xmlns:xsd="http://www.w3.org/2001/XMLSchema" xmlns:xs="http://www.w3.org/2001/XMLSchema" xmlns:p="http://schemas.microsoft.com/office/2006/metadata/properties" xmlns:ns2="244b0da1-45c2-48f0-b56e-d7887c085963" targetNamespace="http://schemas.microsoft.com/office/2006/metadata/properties" ma:root="true" ma:fieldsID="dcb16075f9fb0030298d8d11f5dec551" ns2:_="">
    <xsd:import namespace="244b0da1-45c2-48f0-b56e-d7887c0859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4b0da1-45c2-48f0-b56e-d7887c085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99F23D-20DC-4C60-B0CA-3041AD2B6479}"/>
</file>

<file path=customXml/itemProps2.xml><?xml version="1.0" encoding="utf-8"?>
<ds:datastoreItem xmlns:ds="http://schemas.openxmlformats.org/officeDocument/2006/customXml" ds:itemID="{5DD97914-C43C-48C6-A9FC-82F6F8DADB35}"/>
</file>

<file path=customXml/itemProps3.xml><?xml version="1.0" encoding="utf-8"?>
<ds:datastoreItem xmlns:ds="http://schemas.openxmlformats.org/officeDocument/2006/customXml" ds:itemID="{D6DA3345-9CD3-4B55-8B48-524899E6B02D}"/>
</file>

<file path=docProps/app.xml><?xml version="1.0" encoding="utf-8"?>
<Properties xmlns="http://schemas.openxmlformats.org/officeDocument/2006/extended-properties" xmlns:vt="http://schemas.openxmlformats.org/officeDocument/2006/docPropsVTypes">
  <Template/>
  <TotalTime>2</TotalTime>
  <Application>LibreOffice/5.3.1.2$MacOSX_X86_64 LibreOffice_project/e80a0e0fd1875e1696614d24c32df0f95f03deb2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2</cp:revision>
  <dcterms:modified xsi:type="dcterms:W3CDTF">2020-12-15T07:56:41Z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0x010100B87534253CD6344A82F5789CC138DDB8</vt:lpwstr>
  </property>
</Properties>
</file>