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21" Type="http://schemas.openxmlformats.org/officeDocument/2006/relationships/slide" Target="slides/slide16.xml"/><Relationship Id="rId68" Type="http://schemas.openxmlformats.org/officeDocument/2006/relationships/slide" Target="slides/slide63.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74" Type="http://schemas.openxmlformats.org/officeDocument/2006/relationships/slide" Target="slides/slide69.xml"/><Relationship Id="rId32" Type="http://schemas.openxmlformats.org/officeDocument/2006/relationships/slide" Target="slides/slide27.xml"/><Relationship Id="rId37" Type="http://schemas.openxmlformats.org/officeDocument/2006/relationships/slide" Target="slides/slide32.xml"/><Relationship Id="rId66" Type="http://schemas.openxmlformats.org/officeDocument/2006/relationships/slide" Target="slides/slide61.xml"/><Relationship Id="rId24" Type="http://schemas.openxmlformats.org/officeDocument/2006/relationships/slide" Target="slides/slide19.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slide" Target="slides/slide53.xml"/><Relationship Id="rId5" Type="http://schemas.openxmlformats.org/officeDocument/2006/relationships/notesMaster" Target="notesMasters/notesMaster1.xml"/><Relationship Id="rId61" Type="http://schemas.openxmlformats.org/officeDocument/2006/relationships/slide" Target="slides/slide56.xml"/><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64" Type="http://schemas.openxmlformats.org/officeDocument/2006/relationships/slide" Target="slides/slide59.xml"/><Relationship Id="rId22" Type="http://schemas.openxmlformats.org/officeDocument/2006/relationships/slide" Target="slides/slide17.xml"/><Relationship Id="rId69" Type="http://schemas.openxmlformats.org/officeDocument/2006/relationships/slide" Target="slides/slide64.xml"/><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77" Type="http://schemas.openxmlformats.org/officeDocument/2006/relationships/customXml" Target="../customXml/item3.xml"/><Relationship Id="rId8" Type="http://schemas.openxmlformats.org/officeDocument/2006/relationships/slide" Target="slides/slide3.xml"/><Relationship Id="rId72" Type="http://schemas.openxmlformats.org/officeDocument/2006/relationships/slide" Target="slides/slide67.xml"/><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67" Type="http://schemas.openxmlformats.org/officeDocument/2006/relationships/slide" Target="slides/slide62.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slide" Target="slides/slide54.xml"/><Relationship Id="rId17" Type="http://schemas.openxmlformats.org/officeDocument/2006/relationships/slide" Target="slides/slide12.xml"/><Relationship Id="rId41" Type="http://schemas.openxmlformats.org/officeDocument/2006/relationships/slide" Target="slides/slide36.xml"/><Relationship Id="rId70" Type="http://schemas.openxmlformats.org/officeDocument/2006/relationships/slide" Target="slides/slide65.xml"/><Relationship Id="rId62" Type="http://schemas.openxmlformats.org/officeDocument/2006/relationships/slide" Target="slides/slide57.xml"/><Relationship Id="rId20" Type="http://schemas.openxmlformats.org/officeDocument/2006/relationships/slide" Target="slides/slide15.xml"/><Relationship Id="rId54" Type="http://schemas.openxmlformats.org/officeDocument/2006/relationships/slide" Target="slides/slide49.xml"/><Relationship Id="rId75" Type="http://schemas.openxmlformats.org/officeDocument/2006/relationships/customXml" Target="../customXml/item1.xml"/><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slide" Target="slides/slide52.xml"/><Relationship Id="rId15" Type="http://schemas.openxmlformats.org/officeDocument/2006/relationships/slide" Target="slides/slide10.xml"/><Relationship Id="rId44" Type="http://schemas.openxmlformats.org/officeDocument/2006/relationships/slide" Target="slides/slide39.xml"/><Relationship Id="rId73" Type="http://schemas.openxmlformats.org/officeDocument/2006/relationships/slide" Target="slides/slide68.xml"/><Relationship Id="rId31" Type="http://schemas.openxmlformats.org/officeDocument/2006/relationships/slide" Target="slides/slide26.xml"/><Relationship Id="rId65" Type="http://schemas.openxmlformats.org/officeDocument/2006/relationships/slide" Target="slides/slide60.xml"/><Relationship Id="rId60" Type="http://schemas.openxmlformats.org/officeDocument/2006/relationships/slide" Target="slides/slide55.xml"/><Relationship Id="rId52" Type="http://schemas.openxmlformats.org/officeDocument/2006/relationships/slide" Target="slides/slide47.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customXml" Target="../customXml/item2.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viewProps" Target="viewProps.xml"/><Relationship Id="rId29"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4d717b37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4d717b37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4d717b37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4d717b37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4d717b37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4d717b37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4d717b37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4d717b37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4d717b37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4d717b37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4d717b37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4d717b37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4d717b37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4d717b37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4d717b37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4d717b37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4d717b37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4d717b37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4d717b371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4d717b371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4d717b3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4d717b3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4d717b37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4d717b37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4d717b371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4d717b371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4d717b37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4d717b37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4d717b37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4d717b37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4d717b37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4d717b37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4d717b37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4d717b37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4d717b37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4d717b37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4d717b37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4d717b37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4d717b37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4d717b37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4d717b37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4d717b37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4d717b3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4d717b3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4d717b371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4d717b371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4d717b371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4d717b371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4d717b371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4d717b371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d717b37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d717b37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4d717b371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4d717b371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4d717b37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4d717b37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4d717b371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4d717b371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4d717b371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4d717b371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4d717b37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4d717b37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4d717b371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4d717b371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4d717b37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4d717b37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4d717b371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4d717b371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4d717b371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4d717b371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4d717b371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4d717b371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4d717b371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4d717b371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4d717b371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4d717b371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4d717b371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4d717b371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4d717b371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4d717b371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4d717b371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4d717b371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4d717b371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4d717b371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4d717b37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4d717b37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4d717b37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4d717b37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4d717b37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4d717b37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4d717b371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4d717b371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4d717b371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4d717b371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4d717b371_2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b4d717b371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4d717b371_2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4d717b371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4d717b37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4d717b37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5242ccd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b5242ccd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5242ccd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5242ccd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5242ccdf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5242ccdf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5242ccd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5242ccd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4d717b37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4d717b37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b5242ccdf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b5242ccd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b4d717b37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b4d717b37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5242ccd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5242ccd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5242ccdf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5242ccdf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b5242ccdf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b5242ccdf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b5242ccd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b5242ccd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5242ccdf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5242ccdf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5242ccdf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5242ccdf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4d717b37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4d717b37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4d717b37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4d717b37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4d717b37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4d717b37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4d717b37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4d717b37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4d717b37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4d717b37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www.youtube.com/watch?v=YEBfamv-_do&amp;t=152s" TargetMode="External"/><Relationship Id="rId4" Type="http://schemas.openxmlformats.org/officeDocument/2006/relationships/hyperlink" Target="https://www.youtube.com/watch?v=wXB-V_Keiu8" TargetMode="External"/><Relationship Id="rId5" Type="http://schemas.openxmlformats.org/officeDocument/2006/relationships/hyperlink" Target="https://www.youtube.com/watch?v=Z8M2BTscoD4" TargetMode="External"/><Relationship Id="rId6" Type="http://schemas.openxmlformats.org/officeDocument/2006/relationships/hyperlink" Target="https://qvault.io/2020/01/18/why-is-exclusive-or-xor-important-in-cryptography/" TargetMode="External"/><Relationship Id="rId7" Type="http://schemas.openxmlformats.org/officeDocument/2006/relationships/hyperlink" Target="https://www.ghs.com/products/comm_security.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uk" sz="3100"/>
              <a:t>The Role of Cryptography for Computer Security</a:t>
            </a:r>
            <a:endParaRPr sz="71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uk"/>
              <a:t>Lecture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151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Objectives of computer security</a:t>
            </a:r>
            <a:endParaRPr/>
          </a:p>
        </p:txBody>
      </p:sp>
      <p:sp>
        <p:nvSpPr>
          <p:cNvPr id="107" name="Google Shape;107;p22"/>
          <p:cNvSpPr txBox="1"/>
          <p:nvPr>
            <p:ph idx="1" type="body"/>
          </p:nvPr>
        </p:nvSpPr>
        <p:spPr>
          <a:xfrm>
            <a:off x="311700" y="724000"/>
            <a:ext cx="8520600" cy="38448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uk" sz="2100">
                <a:solidFill>
                  <a:schemeClr val="dk1"/>
                </a:solidFill>
              </a:rPr>
              <a:t>Confidentiality (secrecy) - </a:t>
            </a:r>
            <a:r>
              <a:rPr lang="uk">
                <a:solidFill>
                  <a:schemeClr val="dk1"/>
                </a:solidFill>
              </a:rPr>
              <a:t>Only the sender and intended receiver should be able to understand the contents of the transmitted message</a:t>
            </a:r>
            <a:endParaRPr sz="2100">
              <a:solidFill>
                <a:schemeClr val="dk1"/>
              </a:solidFill>
            </a:endParaRPr>
          </a:p>
          <a:p>
            <a:pPr indent="0" lvl="0" marL="0" rtl="0" algn="l">
              <a:spcBef>
                <a:spcPts val="500"/>
              </a:spcBef>
              <a:spcAft>
                <a:spcPts val="0"/>
              </a:spcAft>
              <a:buClr>
                <a:schemeClr val="dk1"/>
              </a:buClr>
              <a:buSzPts val="1100"/>
              <a:buFont typeface="Arial"/>
              <a:buNone/>
            </a:pPr>
            <a:r>
              <a:rPr lang="uk" sz="2100">
                <a:solidFill>
                  <a:schemeClr val="dk1"/>
                </a:solidFill>
              </a:rPr>
              <a:t>Authentication - </a:t>
            </a:r>
            <a:r>
              <a:rPr lang="uk">
                <a:solidFill>
                  <a:schemeClr val="dk1"/>
                </a:solidFill>
              </a:rPr>
              <a:t>Both the sender and receiver need to confirm the identity of other party involved in the communication</a:t>
            </a:r>
            <a:endParaRPr sz="2400">
              <a:solidFill>
                <a:schemeClr val="dk1"/>
              </a:solidFill>
            </a:endParaRPr>
          </a:p>
          <a:p>
            <a:pPr indent="0" lvl="0" marL="0" rtl="0" algn="l">
              <a:spcBef>
                <a:spcPts val="500"/>
              </a:spcBef>
              <a:spcAft>
                <a:spcPts val="0"/>
              </a:spcAft>
              <a:buClr>
                <a:schemeClr val="dk1"/>
              </a:buClr>
              <a:buSzPts val="1100"/>
              <a:buFont typeface="Arial"/>
              <a:buNone/>
            </a:pPr>
            <a:r>
              <a:rPr lang="uk" sz="2100">
                <a:solidFill>
                  <a:schemeClr val="dk1"/>
                </a:solidFill>
              </a:rPr>
              <a:t>Data integrity - </a:t>
            </a:r>
            <a:r>
              <a:rPr lang="uk">
                <a:solidFill>
                  <a:schemeClr val="dk1"/>
                </a:solidFill>
              </a:rPr>
              <a:t>The content of their communication is not altered, either maliciously or by accident, in transmission.</a:t>
            </a:r>
            <a:endParaRPr sz="2400">
              <a:solidFill>
                <a:schemeClr val="dk1"/>
              </a:solidFill>
            </a:endParaRPr>
          </a:p>
          <a:p>
            <a:pPr indent="0" lvl="0" marL="0" rtl="0" algn="l">
              <a:spcBef>
                <a:spcPts val="500"/>
              </a:spcBef>
              <a:spcAft>
                <a:spcPts val="0"/>
              </a:spcAft>
              <a:buClr>
                <a:schemeClr val="dk1"/>
              </a:buClr>
              <a:buSzPts val="1100"/>
              <a:buFont typeface="Arial"/>
              <a:buNone/>
            </a:pPr>
            <a:r>
              <a:rPr lang="uk" sz="2100">
                <a:solidFill>
                  <a:schemeClr val="dk1"/>
                </a:solidFill>
              </a:rPr>
              <a:t>Availability - </a:t>
            </a:r>
            <a:r>
              <a:rPr lang="uk">
                <a:solidFill>
                  <a:schemeClr val="dk1"/>
                </a:solidFill>
              </a:rPr>
              <a:t>Timely accessibility of data to authorized entities.</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Objectives of computer security</a:t>
            </a:r>
            <a:endParaRPr/>
          </a:p>
          <a:p>
            <a:pPr indent="0" lvl="0" marL="0" rtl="0" algn="l">
              <a:spcBef>
                <a:spcPts val="0"/>
              </a:spcBef>
              <a:spcAft>
                <a:spcPts val="0"/>
              </a:spcAft>
              <a:buNone/>
            </a:pPr>
            <a:r>
              <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uk" sz="2100">
                <a:solidFill>
                  <a:schemeClr val="dk1"/>
                </a:solidFill>
              </a:rPr>
              <a:t>Non-repudiation - </a:t>
            </a:r>
            <a:r>
              <a:rPr lang="uk">
                <a:solidFill>
                  <a:schemeClr val="dk1"/>
                </a:solidFill>
              </a:rPr>
              <a:t>An entity is prevented from denying its previous commitments or actions</a:t>
            </a:r>
            <a:endParaRPr sz="2400">
              <a:solidFill>
                <a:schemeClr val="dk1"/>
              </a:solidFill>
            </a:endParaRPr>
          </a:p>
          <a:p>
            <a:pPr indent="0" lvl="0" marL="0" rtl="0" algn="l">
              <a:spcBef>
                <a:spcPts val="500"/>
              </a:spcBef>
              <a:spcAft>
                <a:spcPts val="0"/>
              </a:spcAft>
              <a:buClr>
                <a:schemeClr val="dk1"/>
              </a:buClr>
              <a:buSzPts val="1100"/>
              <a:buFont typeface="Arial"/>
              <a:buNone/>
            </a:pPr>
            <a:r>
              <a:rPr lang="uk" sz="2100">
                <a:solidFill>
                  <a:schemeClr val="dk1"/>
                </a:solidFill>
              </a:rPr>
              <a:t>Access control - </a:t>
            </a:r>
            <a:r>
              <a:rPr lang="uk">
                <a:solidFill>
                  <a:schemeClr val="dk1"/>
                </a:solidFill>
              </a:rPr>
              <a:t>An entity cannot access any entity that it is not authorized to.</a:t>
            </a:r>
            <a:endParaRPr sz="2400">
              <a:solidFill>
                <a:schemeClr val="dk1"/>
              </a:solidFill>
            </a:endParaRPr>
          </a:p>
          <a:p>
            <a:pPr indent="0" lvl="0" marL="0" rtl="0" algn="l">
              <a:spcBef>
                <a:spcPts val="500"/>
              </a:spcBef>
              <a:spcAft>
                <a:spcPts val="0"/>
              </a:spcAft>
              <a:buClr>
                <a:schemeClr val="dk1"/>
              </a:buClr>
              <a:buSzPts val="1100"/>
              <a:buFont typeface="Arial"/>
              <a:buNone/>
            </a:pPr>
            <a:r>
              <a:rPr lang="uk" sz="2100">
                <a:solidFill>
                  <a:schemeClr val="dk1"/>
                </a:solidFill>
              </a:rPr>
              <a:t>Anonymity - </a:t>
            </a:r>
            <a:r>
              <a:rPr lang="uk">
                <a:solidFill>
                  <a:schemeClr val="dk1"/>
                </a:solidFill>
              </a:rPr>
              <a:t>The identity of an entity if protected from others</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Applications of Cryptography</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uk"/>
              <a:t>Government and Military</a:t>
            </a:r>
            <a:endParaRPr/>
          </a:p>
          <a:p>
            <a:pPr indent="-342900" lvl="0" marL="457200" rtl="0" algn="l">
              <a:spcBef>
                <a:spcPts val="0"/>
              </a:spcBef>
              <a:spcAft>
                <a:spcPts val="0"/>
              </a:spcAft>
              <a:buSzPts val="1800"/>
              <a:buChar char="●"/>
            </a:pPr>
            <a:r>
              <a:rPr lang="uk"/>
              <a:t>The Internet (The HyperText Transfer Protocol Secure (HTTPS))</a:t>
            </a:r>
            <a:endParaRPr/>
          </a:p>
          <a:p>
            <a:pPr indent="-342900" lvl="0" marL="457200" rtl="0" algn="l">
              <a:spcBef>
                <a:spcPts val="0"/>
              </a:spcBef>
              <a:spcAft>
                <a:spcPts val="0"/>
              </a:spcAft>
              <a:buSzPts val="1800"/>
              <a:buChar char="●"/>
            </a:pPr>
            <a:r>
              <a:rPr lang="uk"/>
              <a:t>Password Security (passwords are stored in an encrypted format)</a:t>
            </a:r>
            <a:endParaRPr/>
          </a:p>
          <a:p>
            <a:pPr indent="-342900" lvl="0" marL="457200" rtl="0" algn="l">
              <a:spcBef>
                <a:spcPts val="0"/>
              </a:spcBef>
              <a:spcAft>
                <a:spcPts val="0"/>
              </a:spcAft>
              <a:buSzPts val="1800"/>
              <a:buChar char="●"/>
            </a:pPr>
            <a:r>
              <a:rPr lang="uk"/>
              <a:t>Secure Email (Web-based email (Gmail, Yahoo, etc.) use HTTPS to encrypt email)</a:t>
            </a:r>
            <a:endParaRPr/>
          </a:p>
          <a:p>
            <a:pPr indent="-342900" lvl="0" marL="457200" rtl="0" algn="l">
              <a:spcBef>
                <a:spcPts val="0"/>
              </a:spcBef>
              <a:spcAft>
                <a:spcPts val="0"/>
              </a:spcAft>
              <a:buSzPts val="1800"/>
              <a:buChar char="●"/>
            </a:pPr>
            <a:r>
              <a:rPr lang="uk"/>
              <a:t>Business Data (it is required by law to encrypt sensitive information about customers)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C</a:t>
            </a:r>
            <a:r>
              <a:rPr lang="uk"/>
              <a:t>haracters </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It is general practice in cryptography to follow the standards of Rivest, Shamir and Adleman, the inventors of the RSA encryption algorithm, by using Alice and Bob as the main protagonists in any example of cryptosystem protocols.</a:t>
            </a:r>
            <a:endParaRPr/>
          </a:p>
          <a:p>
            <a:pPr indent="0" lvl="0" marL="0" rtl="0" algn="l">
              <a:spcBef>
                <a:spcPts val="1600"/>
              </a:spcBef>
              <a:spcAft>
                <a:spcPts val="0"/>
              </a:spcAft>
              <a:buNone/>
            </a:pPr>
            <a:r>
              <a:rPr lang="uk"/>
              <a:t>In examples of attacks, Eve is usually cast as the attacker. That is, Alice wants to send messages privately to Bob, and Eve is trying to spy on the messages.</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Basic principles</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Confidentiality</a:t>
            </a:r>
            <a:r>
              <a:rPr lang="uk"/>
              <a:t> - means that cryptographic algorithms attempt to keep the contents of a message secret. If Alice is sending a message to Bob, it should be impossible or computationally infeasible for Eve to learn the contents of an encrypted message without knowledge of the secret key.</a:t>
            </a:r>
            <a:endParaRPr/>
          </a:p>
          <a:p>
            <a:pPr indent="0" lvl="0" marL="0" rtl="0" algn="l">
              <a:spcBef>
                <a:spcPts val="1600"/>
              </a:spcBef>
              <a:spcAft>
                <a:spcPts val="1600"/>
              </a:spcAft>
              <a:buNone/>
            </a:pPr>
            <a:r>
              <a:rPr b="1" lang="uk"/>
              <a:t>Integrity</a:t>
            </a:r>
            <a:r>
              <a:rPr lang="uk"/>
              <a:t> - means that a cryptographic algorithm verifies that a message was not modified in transit. For example, assume that Alice encrypts a message to Bob by encoding each letter as its position in the alphabet (A=1, B=2, etc.). If Eve can intercept the message, she can modify the message without Bob knowing.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Basic principles</a:t>
            </a:r>
            <a:endParaRPr/>
          </a:p>
        </p:txBody>
      </p:sp>
      <p:sp>
        <p:nvSpPr>
          <p:cNvPr id="137" name="Google Shape;137;p27"/>
          <p:cNvSpPr txBox="1"/>
          <p:nvPr>
            <p:ph idx="1" type="body"/>
          </p:nvPr>
        </p:nvSpPr>
        <p:spPr>
          <a:xfrm>
            <a:off x="311700" y="810950"/>
            <a:ext cx="8520600" cy="3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Authentication</a:t>
            </a:r>
            <a:r>
              <a:rPr lang="uk"/>
              <a:t> - ensures that the message was originated from the originator claimed in the message. Suppose, Alice sends a message to Bob and now Bob wants proof that the message has been indeed sent by Alice. This can be made possible if Alice performs some action on message that Bob knows only Alice can do. </a:t>
            </a:r>
            <a:endParaRPr/>
          </a:p>
          <a:p>
            <a:pPr indent="0" lvl="0" marL="0" rtl="0" algn="l">
              <a:spcBef>
                <a:spcPts val="1600"/>
              </a:spcBef>
              <a:spcAft>
                <a:spcPts val="1600"/>
              </a:spcAft>
              <a:buNone/>
            </a:pPr>
            <a:r>
              <a:rPr b="1" lang="uk"/>
              <a:t>Non-repudiation</a:t>
            </a:r>
            <a:r>
              <a:rPr lang="uk"/>
              <a:t> - means that someone cannot deny that they sent a message. For example, Alice could go to Bob's car lot and pick a car. She could then send Bob an encrypted message saying that she wants the car and providing payment. Later, if Alice went to court claiming that she never wanted that car and that Bob faked the message from her, Bob couldn't prove to the judge that Alice sent the message.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0" y="445025"/>
            <a:ext cx="905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Design Principle for Cryptography: Kerckhoff's Principle</a:t>
            </a:r>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700">
                <a:solidFill>
                  <a:schemeClr val="dk1"/>
                </a:solidFill>
              </a:rPr>
              <a:t>Auguste Kerckhoffs’ principle recommends that </a:t>
            </a:r>
            <a:r>
              <a:rPr b="1" lang="uk" sz="1700">
                <a:solidFill>
                  <a:schemeClr val="dk1"/>
                </a:solidFill>
              </a:rPr>
              <a:t>encryption algorithms should be public while the keys should be a secret.</a:t>
            </a:r>
            <a:endParaRPr sz="1700">
              <a:solidFill>
                <a:schemeClr val="dk1"/>
              </a:solidFill>
            </a:endParaRPr>
          </a:p>
          <a:p>
            <a:pPr indent="0" lvl="0" marL="0" rtl="0" algn="l">
              <a:spcBef>
                <a:spcPts val="1600"/>
              </a:spcBef>
              <a:spcAft>
                <a:spcPts val="0"/>
              </a:spcAft>
              <a:buNone/>
            </a:pPr>
            <a:r>
              <a:rPr lang="uk" sz="1700">
                <a:solidFill>
                  <a:schemeClr val="dk1"/>
                </a:solidFill>
              </a:rPr>
              <a:t>Cryptographic system should be designed to be secure, even if all its details, except for the key, are publicly known</a:t>
            </a:r>
            <a:endParaRPr sz="1700">
              <a:solidFill>
                <a:schemeClr val="dk1"/>
              </a:solidFill>
            </a:endParaRPr>
          </a:p>
          <a:p>
            <a:pPr indent="0" lvl="0" marL="0" rtl="0" algn="l">
              <a:spcBef>
                <a:spcPts val="1600"/>
              </a:spcBef>
              <a:spcAft>
                <a:spcPts val="0"/>
              </a:spcAft>
              <a:buClr>
                <a:schemeClr val="dk1"/>
              </a:buClr>
              <a:buSzPts val="1100"/>
              <a:buFont typeface="Arial"/>
              <a:buNone/>
            </a:pPr>
            <a:r>
              <a:rPr lang="uk" sz="1700">
                <a:solidFill>
                  <a:schemeClr val="dk1"/>
                </a:solidFill>
              </a:rPr>
              <a:t>The system should be indecipherable in practice, if not theoretically</a:t>
            </a:r>
            <a:endParaRPr sz="1700">
              <a:solidFill>
                <a:schemeClr val="dk1"/>
              </a:solidFill>
            </a:endParaRPr>
          </a:p>
          <a:p>
            <a:pPr indent="0" lvl="0" marL="0" rtl="0" algn="l">
              <a:spcBef>
                <a:spcPts val="1600"/>
              </a:spcBef>
              <a:spcAft>
                <a:spcPts val="1600"/>
              </a:spcAft>
              <a:buNone/>
            </a:pPr>
            <a:r>
              <a:rPr lang="uk" sz="1700">
                <a:solidFill>
                  <a:schemeClr val="dk1"/>
                </a:solidFill>
              </a:rPr>
              <a:t>The system’s design should not require secrecy and its compromise should not be a hassle for a correspondent</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0" y="445025"/>
            <a:ext cx="905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Design Principle for Cryptography: Kerckhoff's Principle</a:t>
            </a:r>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700">
                <a:solidFill>
                  <a:schemeClr val="dk1"/>
                </a:solidFill>
              </a:rPr>
              <a:t>The encryption key should be memorized and recalled without notes and should be convenient to modify</a:t>
            </a:r>
            <a:endParaRPr sz="1700">
              <a:solidFill>
                <a:schemeClr val="dk1"/>
              </a:solidFill>
            </a:endParaRPr>
          </a:p>
          <a:p>
            <a:pPr indent="0" lvl="0" marL="0" rtl="0" algn="l">
              <a:spcBef>
                <a:spcPts val="1600"/>
              </a:spcBef>
              <a:spcAft>
                <a:spcPts val="0"/>
              </a:spcAft>
              <a:buNone/>
            </a:pPr>
            <a:r>
              <a:rPr lang="uk" sz="1700">
                <a:solidFill>
                  <a:schemeClr val="dk1"/>
                </a:solidFill>
              </a:rPr>
              <a:t>The system should have the ability to transmit the cryptograms by telegraph</a:t>
            </a:r>
            <a:endParaRPr sz="1700">
              <a:solidFill>
                <a:schemeClr val="dk1"/>
              </a:solidFill>
            </a:endParaRPr>
          </a:p>
          <a:p>
            <a:pPr indent="0" lvl="0" marL="0" rtl="0" algn="l">
              <a:spcBef>
                <a:spcPts val="1600"/>
              </a:spcBef>
              <a:spcAft>
                <a:spcPts val="0"/>
              </a:spcAft>
              <a:buNone/>
            </a:pPr>
            <a:r>
              <a:rPr lang="uk" sz="1700">
                <a:solidFill>
                  <a:schemeClr val="dk1"/>
                </a:solidFill>
              </a:rPr>
              <a:t>The documents or equipment for the system should be easy to port and allow for one-person use</a:t>
            </a:r>
            <a:endParaRPr sz="1700">
              <a:solidFill>
                <a:schemeClr val="dk1"/>
              </a:solidFill>
            </a:endParaRPr>
          </a:p>
          <a:p>
            <a:pPr indent="0" lvl="0" marL="0" rtl="0" algn="l">
              <a:spcBef>
                <a:spcPts val="1600"/>
              </a:spcBef>
              <a:spcAft>
                <a:spcPts val="0"/>
              </a:spcAft>
              <a:buNone/>
            </a:pPr>
            <a:r>
              <a:rPr lang="uk" sz="1700">
                <a:solidFill>
                  <a:schemeClr val="dk1"/>
                </a:solidFill>
              </a:rPr>
              <a:t>The system should be easy, neither carrying a long list of rules nor requiring mental strain for implementation</a:t>
            </a:r>
            <a:endParaRPr sz="1700">
              <a:solidFill>
                <a:schemeClr val="dk1"/>
              </a:solidFill>
            </a:endParaRPr>
          </a:p>
          <a:p>
            <a:pPr indent="0" lvl="0" marL="0" rtl="0" algn="l">
              <a:spcBef>
                <a:spcPts val="1600"/>
              </a:spcBef>
              <a:spcAft>
                <a:spcPts val="0"/>
              </a:spcAft>
              <a:buNone/>
            </a:pPr>
            <a:r>
              <a:t/>
            </a:r>
            <a:endParaRPr sz="1700">
              <a:solidFill>
                <a:schemeClr val="dk1"/>
              </a:solidFill>
            </a:endParaRPr>
          </a:p>
          <a:p>
            <a:pPr indent="0" lvl="0" marL="0" rtl="0" algn="l">
              <a:spcBef>
                <a:spcPts val="1600"/>
              </a:spcBef>
              <a:spcAft>
                <a:spcPts val="1600"/>
              </a:spcAft>
              <a:buNone/>
            </a:pPr>
            <a:r>
              <a:t/>
            </a:r>
            <a:endParaRPr sz="1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18952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uk" sz="2300">
                <a:solidFill>
                  <a:schemeClr val="dk2"/>
                </a:solidFill>
              </a:rPr>
              <a:t>2. Cryptosystems</a:t>
            </a:r>
            <a:endParaRPr b="1" sz="3200"/>
          </a:p>
        </p:txBody>
      </p:sp>
      <p:sp>
        <p:nvSpPr>
          <p:cNvPr id="155" name="Google Shape;155;p30"/>
          <p:cNvSpPr txBox="1"/>
          <p:nvPr>
            <p:ph idx="1" type="body"/>
          </p:nvPr>
        </p:nvSpPr>
        <p:spPr>
          <a:xfrm>
            <a:off x="311700" y="762225"/>
            <a:ext cx="8520600" cy="38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700">
                <a:solidFill>
                  <a:schemeClr val="dk1"/>
                </a:solidFill>
              </a:rPr>
              <a:t>A cryptosystem is a pair of algorithms: one for the encryption of data and another for decryption.</a:t>
            </a:r>
            <a:endParaRPr sz="1700">
              <a:solidFill>
                <a:schemeClr val="dk1"/>
              </a:solidFill>
            </a:endParaRPr>
          </a:p>
          <a:p>
            <a:pPr indent="457200" lvl="0" marL="0" rtl="0" algn="l">
              <a:spcBef>
                <a:spcPts val="1600"/>
              </a:spcBef>
              <a:spcAft>
                <a:spcPts val="0"/>
              </a:spcAft>
              <a:buClr>
                <a:schemeClr val="dk1"/>
              </a:buClr>
              <a:buSzPts val="1100"/>
              <a:buFont typeface="Arial"/>
              <a:buNone/>
            </a:pPr>
            <a:r>
              <a:rPr b="1" lang="uk" sz="1700">
                <a:solidFill>
                  <a:schemeClr val="dk1"/>
                </a:solidFill>
              </a:rPr>
              <a:t>Encryption</a:t>
            </a:r>
            <a:r>
              <a:rPr lang="uk" sz="1700">
                <a:solidFill>
                  <a:schemeClr val="dk1"/>
                </a:solidFill>
              </a:rPr>
              <a:t>: The process of converting data into its cryptic form that prevents unauthorized access, i.e. converting plaintext to ciphertext. This process requires encryption keys which provide information regarding the specific implementation of a given encryption algorithm.</a:t>
            </a:r>
            <a:endParaRPr sz="1700">
              <a:solidFill>
                <a:schemeClr val="dk1"/>
              </a:solidFill>
            </a:endParaRPr>
          </a:p>
          <a:p>
            <a:pPr indent="457200" lvl="0" marL="0" rtl="0" algn="l">
              <a:spcBef>
                <a:spcPts val="0"/>
              </a:spcBef>
              <a:spcAft>
                <a:spcPts val="0"/>
              </a:spcAft>
              <a:buClr>
                <a:schemeClr val="dk1"/>
              </a:buClr>
              <a:buSzPts val="1100"/>
              <a:buFont typeface="Arial"/>
              <a:buNone/>
            </a:pPr>
            <a:r>
              <a:rPr b="1" lang="uk" sz="1700">
                <a:solidFill>
                  <a:schemeClr val="dk1"/>
                </a:solidFill>
              </a:rPr>
              <a:t>Decryption</a:t>
            </a:r>
            <a:r>
              <a:rPr lang="uk" sz="1700">
                <a:solidFill>
                  <a:schemeClr val="dk1"/>
                </a:solidFill>
              </a:rPr>
              <a:t>: The process of converting encrypted data back into its original form for use, i.e. converting ciphertext back to plaintext. Decryption requires a decryption key which provides the specific information required to ‘undo’ the encryption.</a:t>
            </a:r>
            <a:endParaRPr sz="1700">
              <a:solidFill>
                <a:schemeClr val="dk1"/>
              </a:solidFill>
            </a:endParaRPr>
          </a:p>
          <a:p>
            <a:pPr indent="0" lvl="0" marL="0" rtl="0" algn="l">
              <a:spcBef>
                <a:spcPts val="0"/>
              </a:spcBef>
              <a:spcAft>
                <a:spcPts val="1600"/>
              </a:spcAft>
              <a:buNone/>
            </a:pPr>
            <a:r>
              <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Definitions</a:t>
            </a:r>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uk" sz="1700">
                <a:solidFill>
                  <a:srgbClr val="000000"/>
                </a:solidFill>
              </a:rPr>
              <a:t>Plaintext</a:t>
            </a:r>
            <a:r>
              <a:rPr lang="uk" sz="1700">
                <a:solidFill>
                  <a:srgbClr val="000000"/>
                </a:solidFill>
              </a:rPr>
              <a:t>: The original message in its original legible form.</a:t>
            </a:r>
            <a:endParaRPr sz="1700">
              <a:solidFill>
                <a:srgbClr val="000000"/>
              </a:solidFill>
            </a:endParaRPr>
          </a:p>
          <a:p>
            <a:pPr indent="457200" lvl="0" marL="0" rtl="0" algn="l">
              <a:spcBef>
                <a:spcPts val="0"/>
              </a:spcBef>
              <a:spcAft>
                <a:spcPts val="0"/>
              </a:spcAft>
              <a:buNone/>
            </a:pPr>
            <a:r>
              <a:rPr b="1" lang="uk" sz="1700">
                <a:solidFill>
                  <a:srgbClr val="000000"/>
                </a:solidFill>
              </a:rPr>
              <a:t>Ciphertext</a:t>
            </a:r>
            <a:r>
              <a:rPr lang="uk" sz="1700">
                <a:solidFill>
                  <a:srgbClr val="000000"/>
                </a:solidFill>
              </a:rPr>
              <a:t>: Encrypted text that will appear to be a random string.</a:t>
            </a:r>
            <a:endParaRPr sz="1700">
              <a:solidFill>
                <a:srgbClr val="000000"/>
              </a:solidFill>
            </a:endParaRPr>
          </a:p>
          <a:p>
            <a:pPr indent="457200" lvl="0" marL="0" rtl="0" algn="l">
              <a:spcBef>
                <a:spcPts val="0"/>
              </a:spcBef>
              <a:spcAft>
                <a:spcPts val="0"/>
              </a:spcAft>
              <a:buClr>
                <a:schemeClr val="dk1"/>
              </a:buClr>
              <a:buSzPts val="1100"/>
              <a:buFont typeface="Arial"/>
              <a:buNone/>
            </a:pPr>
            <a:r>
              <a:rPr b="1" lang="uk">
                <a:solidFill>
                  <a:srgbClr val="000000"/>
                </a:solidFill>
              </a:rPr>
              <a:t>Cipher</a:t>
            </a:r>
            <a:r>
              <a:rPr lang="uk">
                <a:solidFill>
                  <a:srgbClr val="000000"/>
                </a:solidFill>
              </a:rPr>
              <a:t>: A system of encryption that maps each character to a substitute.</a:t>
            </a:r>
            <a:endParaRPr>
              <a:solidFill>
                <a:srgbClr val="000000"/>
              </a:solidFill>
            </a:endParaRPr>
          </a:p>
          <a:p>
            <a:pPr indent="457200" lvl="0" marL="0" rtl="0" algn="l">
              <a:spcBef>
                <a:spcPts val="0"/>
              </a:spcBef>
              <a:spcAft>
                <a:spcPts val="0"/>
              </a:spcAft>
              <a:buClr>
                <a:schemeClr val="dk1"/>
              </a:buClr>
              <a:buSzPts val="1100"/>
              <a:buFont typeface="Arial"/>
              <a:buNone/>
            </a:pPr>
            <a:r>
              <a:rPr b="1" lang="uk">
                <a:solidFill>
                  <a:srgbClr val="000000"/>
                </a:solidFill>
              </a:rPr>
              <a:t>Code</a:t>
            </a:r>
            <a:r>
              <a:rPr lang="uk">
                <a:solidFill>
                  <a:srgbClr val="000000"/>
                </a:solidFill>
              </a:rPr>
              <a:t>: A system of encryption that maps each word or feature to a substitute.</a:t>
            </a:r>
            <a:endParaRPr>
              <a:solidFill>
                <a:srgbClr val="000000"/>
              </a:solidFill>
            </a:endParaRPr>
          </a:p>
          <a:p>
            <a:pPr indent="457200" lvl="0" marL="0" rtl="0" algn="l">
              <a:spcBef>
                <a:spcPts val="0"/>
              </a:spcBef>
              <a:spcAft>
                <a:spcPts val="0"/>
              </a:spcAft>
              <a:buClr>
                <a:schemeClr val="dk1"/>
              </a:buClr>
              <a:buSzPts val="1100"/>
              <a:buFont typeface="Arial"/>
              <a:buNone/>
            </a:pPr>
            <a:r>
              <a:rPr b="1" lang="uk">
                <a:solidFill>
                  <a:srgbClr val="000000"/>
                </a:solidFill>
              </a:rPr>
              <a:t>Shift Cipher:</a:t>
            </a:r>
            <a:r>
              <a:rPr lang="uk">
                <a:solidFill>
                  <a:srgbClr val="000000"/>
                </a:solidFill>
              </a:rPr>
              <a:t> A cipher that replaces each character with another chosen by moving forwards through the alphabet by some fixed shift factor.</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uk" sz="1900"/>
              <a:t>1. Principles of Cryptography</a:t>
            </a:r>
            <a:endParaRPr sz="1900"/>
          </a:p>
          <a:p>
            <a:pPr indent="457200" lvl="0" marL="0" rtl="0" algn="l">
              <a:spcBef>
                <a:spcPts val="0"/>
              </a:spcBef>
              <a:spcAft>
                <a:spcPts val="0"/>
              </a:spcAft>
              <a:buClr>
                <a:schemeClr val="dk1"/>
              </a:buClr>
              <a:buSzPts val="1100"/>
              <a:buFont typeface="Arial"/>
              <a:buNone/>
            </a:pPr>
            <a:r>
              <a:rPr lang="uk" sz="1900"/>
              <a:t>2. Cryptosystems</a:t>
            </a:r>
            <a:endParaRPr sz="1900"/>
          </a:p>
          <a:p>
            <a:pPr indent="457200" lvl="0" marL="0" rtl="0" algn="l">
              <a:spcBef>
                <a:spcPts val="0"/>
              </a:spcBef>
              <a:spcAft>
                <a:spcPts val="0"/>
              </a:spcAft>
              <a:buClr>
                <a:schemeClr val="dk1"/>
              </a:buClr>
              <a:buSzPts val="1100"/>
              <a:buFont typeface="Arial"/>
              <a:buNone/>
            </a:pPr>
            <a:r>
              <a:rPr lang="uk" sz="1900"/>
              <a:t>3. Cryptographic Algorithms</a:t>
            </a:r>
            <a:endParaRPr sz="1900"/>
          </a:p>
          <a:p>
            <a:pPr indent="457200" lvl="0" marL="0" rtl="0" algn="l">
              <a:spcBef>
                <a:spcPts val="0"/>
              </a:spcBef>
              <a:spcAft>
                <a:spcPts val="0"/>
              </a:spcAft>
              <a:buClr>
                <a:schemeClr val="dk1"/>
              </a:buClr>
              <a:buSzPts val="1100"/>
              <a:buFont typeface="Arial"/>
              <a:buNone/>
            </a:pPr>
            <a:r>
              <a:rPr lang="uk" sz="1900"/>
              <a:t>4. Software for automatic encryption</a:t>
            </a:r>
            <a:endParaRPr sz="1900"/>
          </a:p>
          <a:p>
            <a:pPr indent="457200" lvl="0" marL="0" rtl="0" algn="l">
              <a:spcBef>
                <a:spcPts val="0"/>
              </a:spcBef>
              <a:spcAft>
                <a:spcPts val="0"/>
              </a:spcAft>
              <a:buClr>
                <a:schemeClr val="dk1"/>
              </a:buClr>
              <a:buSzPts val="1100"/>
              <a:buFont typeface="Arial"/>
              <a:buNone/>
            </a:pPr>
            <a:r>
              <a:rPr lang="uk" sz="1900"/>
              <a:t>5. Public Key Encryption and RSA Algorithm</a:t>
            </a:r>
            <a:endParaRPr sz="1900"/>
          </a:p>
          <a:p>
            <a:pPr indent="457200" lvl="0" marL="0" rtl="0" algn="l">
              <a:spcBef>
                <a:spcPts val="0"/>
              </a:spcBef>
              <a:spcAft>
                <a:spcPts val="0"/>
              </a:spcAft>
              <a:buClr>
                <a:schemeClr val="dk1"/>
              </a:buClr>
              <a:buSzPts val="1100"/>
              <a:buFont typeface="Arial"/>
              <a:buNone/>
            </a:pPr>
            <a:r>
              <a:rPr lang="uk" sz="1900"/>
              <a:t>6. Hash Functions</a:t>
            </a:r>
            <a:endParaRPr sz="1900"/>
          </a:p>
          <a:p>
            <a:pPr indent="457200" lvl="0" marL="0" rtl="0" algn="l">
              <a:spcBef>
                <a:spcPts val="0"/>
              </a:spcBef>
              <a:spcAft>
                <a:spcPts val="0"/>
              </a:spcAft>
              <a:buClr>
                <a:schemeClr val="dk1"/>
              </a:buClr>
              <a:buSzPts val="1100"/>
              <a:buFont typeface="Arial"/>
              <a:buNone/>
            </a:pPr>
            <a:r>
              <a:rPr lang="uk" sz="1900"/>
              <a:t>7. Digital Signatures and Certificates</a:t>
            </a:r>
            <a:endParaRPr sz="1900"/>
          </a:p>
          <a:p>
            <a:pPr indent="457200" lvl="0" marL="0" rtl="0" algn="l">
              <a:spcBef>
                <a:spcPts val="0"/>
              </a:spcBef>
              <a:spcAft>
                <a:spcPts val="0"/>
              </a:spcAft>
              <a:buNone/>
            </a:pPr>
            <a:r>
              <a:rPr lang="uk" sz="1900"/>
              <a:t>8. Protocols for Secure Communications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167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Definitions</a:t>
            </a:r>
            <a:endParaRPr/>
          </a:p>
        </p:txBody>
      </p:sp>
      <p:sp>
        <p:nvSpPr>
          <p:cNvPr id="167" name="Google Shape;167;p32"/>
          <p:cNvSpPr txBox="1"/>
          <p:nvPr>
            <p:ph idx="1" type="body"/>
          </p:nvPr>
        </p:nvSpPr>
        <p:spPr>
          <a:xfrm>
            <a:off x="311700" y="488800"/>
            <a:ext cx="8520600" cy="40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0" rtl="0" algn="l">
              <a:spcBef>
                <a:spcPts val="0"/>
              </a:spcBef>
              <a:spcAft>
                <a:spcPts val="0"/>
              </a:spcAft>
              <a:buNone/>
            </a:pPr>
            <a:r>
              <a:rPr b="1" lang="uk"/>
              <a:t>Symmetric Key Cryptosystems: </a:t>
            </a:r>
            <a:r>
              <a:rPr lang="uk"/>
              <a:t>Cryptosystems that use the same key for encryption as well as decryption. This key is assumed to be a shared secret between the two parties exchanging messages.</a:t>
            </a:r>
            <a:endParaRPr/>
          </a:p>
          <a:p>
            <a:pPr indent="457200" lvl="0" marL="0" rtl="0" algn="l">
              <a:spcBef>
                <a:spcPts val="0"/>
              </a:spcBef>
              <a:spcAft>
                <a:spcPts val="0"/>
              </a:spcAft>
              <a:buNone/>
            </a:pPr>
            <a:r>
              <a:rPr b="1" lang="uk"/>
              <a:t>Asymmetric or Public Key Cryptosystems: </a:t>
            </a:r>
            <a:r>
              <a:rPr lang="uk"/>
              <a:t>Cryptosystems that use public-private key pairs. This enables anyone to encrypt messages for sending to the publisher of the keys (using the public key) but only the holder of the private key will be able to decrypt the messages.</a:t>
            </a:r>
            <a:endParaRPr/>
          </a:p>
          <a:p>
            <a:pPr indent="457200" lvl="0" marL="0" rtl="0" algn="l">
              <a:spcBef>
                <a:spcPts val="0"/>
              </a:spcBef>
              <a:spcAft>
                <a:spcPts val="0"/>
              </a:spcAft>
              <a:buNone/>
            </a:pPr>
            <a:r>
              <a:rPr b="1" lang="uk"/>
              <a:t>Digital Signatures:</a:t>
            </a:r>
            <a:r>
              <a:rPr lang="uk"/>
              <a:t> A digital code (generated and authenticated by public key encryption) which is attached to an electronically transmitted document to verify its contents and the sender’s identity.</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Number theory terms</a:t>
            </a:r>
            <a:endParaRPr/>
          </a:p>
        </p:txBody>
      </p:sp>
      <p:sp>
        <p:nvSpPr>
          <p:cNvPr id="173" name="Google Shape;17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uk"/>
              <a:t>Modulo</a:t>
            </a:r>
            <a:r>
              <a:rPr lang="uk"/>
              <a:t>: The remainder operator (e.g. 17 modulo 5 is 2, i.e. 17 when divided by 5 leaves a remainder of 2). This is often shortened to mod, we write 17 ≡ 2 (mod 5), read as "17 is congruent to 2, modulo 5".</a:t>
            </a:r>
            <a:endParaRPr/>
          </a:p>
          <a:p>
            <a:pPr indent="0" lvl="0" marL="0" rtl="0" algn="l">
              <a:spcBef>
                <a:spcPts val="1600"/>
              </a:spcBef>
              <a:spcAft>
                <a:spcPts val="0"/>
              </a:spcAft>
              <a:buClr>
                <a:schemeClr val="dk1"/>
              </a:buClr>
              <a:buSzPts val="1100"/>
              <a:buFont typeface="Arial"/>
              <a:buNone/>
            </a:pPr>
            <a:r>
              <a:rPr b="1" lang="uk"/>
              <a:t>Coprime</a:t>
            </a:r>
            <a:r>
              <a:rPr lang="uk"/>
              <a:t>: In number theory two values are said to be coprime or relatively prime if they do not share any common prime factors. That’s to say that their greatest common divisor (GCD) or highest common factor is 1.</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Symmetric vs Asymmetric Cryptosystems</a:t>
            </a:r>
            <a:endParaRPr/>
          </a:p>
        </p:txBody>
      </p:sp>
      <p:sp>
        <p:nvSpPr>
          <p:cNvPr id="179" name="Google Shape;17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 cryptosystem consists of an encryption algorithm, a decryption algorithm and some secure private key at a minimum.</a:t>
            </a:r>
            <a:endParaRPr/>
          </a:p>
          <a:p>
            <a:pPr indent="0" lvl="0" marL="0" rtl="0" algn="l">
              <a:spcBef>
                <a:spcPts val="1600"/>
              </a:spcBef>
              <a:spcAft>
                <a:spcPts val="1600"/>
              </a:spcAft>
              <a:buNone/>
            </a:pPr>
            <a:r>
              <a:rPr lang="uk"/>
              <a:t>The key may consist of multiple parts and under certain circumstances parts of this key may be made public.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Symmetric Cryptosystem</a:t>
            </a:r>
            <a:endParaRPr/>
          </a:p>
        </p:txBody>
      </p:sp>
      <p:sp>
        <p:nvSpPr>
          <p:cNvPr id="185" name="Google Shape;18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000"/>
              <a:t>Symmetric cryptosystems use the same key for encryption and decryption.</a:t>
            </a:r>
            <a:endParaRPr sz="2000"/>
          </a:p>
          <a:p>
            <a:pPr indent="0" lvl="0" marL="0" rtl="0" algn="l">
              <a:spcBef>
                <a:spcPts val="1600"/>
              </a:spcBef>
              <a:spcAft>
                <a:spcPts val="1600"/>
              </a:spcAft>
              <a:buNone/>
            </a:pPr>
            <a:r>
              <a:rPr lang="uk" sz="2000"/>
              <a:t> Symmetric cryptosystems are used following secure key exchanges in bilateral communications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228775" y="189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Symmetric Cryptosystem</a:t>
            </a:r>
            <a:endParaRPr/>
          </a:p>
        </p:txBody>
      </p:sp>
      <p:pic>
        <p:nvPicPr>
          <p:cNvPr id="191" name="Google Shape;191;p36"/>
          <p:cNvPicPr preferRelativeResize="0"/>
          <p:nvPr/>
        </p:nvPicPr>
        <p:blipFill>
          <a:blip r:embed="rId3">
            <a:alphaModFix/>
          </a:blip>
          <a:stretch>
            <a:fillRect/>
          </a:stretch>
        </p:blipFill>
        <p:spPr>
          <a:xfrm>
            <a:off x="1318850" y="1017725"/>
            <a:ext cx="6340453"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uses</a:t>
            </a:r>
            <a:endParaRPr/>
          </a:p>
        </p:txBody>
      </p:sp>
      <p:sp>
        <p:nvSpPr>
          <p:cNvPr id="197" name="Google Shape;19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uk" sz="2100">
                <a:solidFill>
                  <a:schemeClr val="dk1"/>
                </a:solidFill>
              </a:rPr>
              <a:t>Transmitting over an insecure channel</a:t>
            </a:r>
            <a:endParaRPr sz="2100">
              <a:solidFill>
                <a:schemeClr val="dk1"/>
              </a:solidFill>
            </a:endParaRPr>
          </a:p>
          <a:p>
            <a:pPr indent="-342900" lvl="0" marL="457200" rtl="0" algn="l">
              <a:spcBef>
                <a:spcPts val="500"/>
              </a:spcBef>
              <a:spcAft>
                <a:spcPts val="0"/>
              </a:spcAft>
              <a:buClr>
                <a:schemeClr val="dk1"/>
              </a:buClr>
              <a:buSzPts val="1800"/>
              <a:buChar char="●"/>
            </a:pPr>
            <a:r>
              <a:rPr lang="uk">
                <a:solidFill>
                  <a:schemeClr val="dk1"/>
                </a:solidFill>
              </a:rPr>
              <a:t>The transmitted message is encrypted by the sender and can be decrypted by the receiver, with the same key</a:t>
            </a:r>
            <a:endParaRPr>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Prevent attackers from eavesdropping</a:t>
            </a:r>
            <a:endParaRPr sz="2400">
              <a:solidFill>
                <a:schemeClr val="dk1"/>
              </a:solidFill>
            </a:endParaRPr>
          </a:p>
          <a:p>
            <a:pPr indent="0" lvl="0" marL="0" rtl="0" algn="l">
              <a:spcBef>
                <a:spcPts val="500"/>
              </a:spcBef>
              <a:spcAft>
                <a:spcPts val="0"/>
              </a:spcAft>
              <a:buClr>
                <a:schemeClr val="dk1"/>
              </a:buClr>
              <a:buSzPts val="1100"/>
              <a:buFont typeface="Arial"/>
              <a:buNone/>
            </a:pPr>
            <a:r>
              <a:rPr lang="uk" sz="2100">
                <a:solidFill>
                  <a:schemeClr val="dk1"/>
                </a:solidFill>
              </a:rPr>
              <a:t>Secure storage on insecure media</a:t>
            </a:r>
            <a:endParaRPr sz="2100">
              <a:solidFill>
                <a:schemeClr val="dk1"/>
              </a:solidFill>
            </a:endParaRPr>
          </a:p>
          <a:p>
            <a:pPr indent="-342900" lvl="0" marL="457200" rtl="0" algn="l">
              <a:spcBef>
                <a:spcPts val="500"/>
              </a:spcBef>
              <a:spcAft>
                <a:spcPts val="0"/>
              </a:spcAft>
              <a:buClr>
                <a:schemeClr val="dk1"/>
              </a:buClr>
              <a:buSzPts val="1800"/>
              <a:buChar char="●"/>
            </a:pPr>
            <a:r>
              <a:rPr lang="uk">
                <a:solidFill>
                  <a:schemeClr val="dk1"/>
                </a:solidFill>
              </a:rPr>
              <a:t>Data is encrypted before being stored somewhere</a:t>
            </a:r>
            <a:endParaRPr>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Only the entities knowing the key can decrypt it</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100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uses: </a:t>
            </a:r>
            <a:r>
              <a:rPr lang="uk" sz="1800"/>
              <a:t>Strong authentication - proving knowledge of a secret without revealing it.</a:t>
            </a:r>
            <a:endParaRPr sz="18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pic>
        <p:nvPicPr>
          <p:cNvPr id="203" name="Google Shape;203;p38"/>
          <p:cNvPicPr preferRelativeResize="0"/>
          <p:nvPr/>
        </p:nvPicPr>
        <p:blipFill>
          <a:blip r:embed="rId3">
            <a:alphaModFix/>
          </a:blip>
          <a:stretch>
            <a:fillRect/>
          </a:stretch>
        </p:blipFill>
        <p:spPr>
          <a:xfrm>
            <a:off x="152400" y="914600"/>
            <a:ext cx="8538628"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uses: </a:t>
            </a:r>
            <a:r>
              <a:rPr lang="uk" sz="2400"/>
              <a:t>Integrity Check</a:t>
            </a:r>
            <a:endParaRPr sz="2400"/>
          </a:p>
          <a:p>
            <a:pPr indent="0" lvl="0" marL="0" rtl="0" algn="l">
              <a:spcBef>
                <a:spcPts val="0"/>
              </a:spcBef>
              <a:spcAft>
                <a:spcPts val="0"/>
              </a:spcAft>
              <a:buNone/>
            </a:pPr>
            <a:r>
              <a:t/>
            </a:r>
            <a:endParaRPr/>
          </a:p>
        </p:txBody>
      </p:sp>
      <p:sp>
        <p:nvSpPr>
          <p:cNvPr id="209" name="Google Shape;20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uk" sz="2100">
                <a:solidFill>
                  <a:schemeClr val="dk1"/>
                </a:solidFill>
              </a:rPr>
              <a:t>Noncryptographic checksum</a:t>
            </a:r>
            <a:endParaRPr sz="2100">
              <a:solidFill>
                <a:schemeClr val="dk1"/>
              </a:solidFill>
            </a:endParaRPr>
          </a:p>
          <a:p>
            <a:pPr indent="-342900" lvl="0" marL="457200" rtl="0" algn="l">
              <a:spcBef>
                <a:spcPts val="500"/>
              </a:spcBef>
              <a:spcAft>
                <a:spcPts val="0"/>
              </a:spcAft>
              <a:buClr>
                <a:schemeClr val="dk1"/>
              </a:buClr>
              <a:buSzPts val="1800"/>
              <a:buChar char="●"/>
            </a:pPr>
            <a:r>
              <a:rPr lang="uk">
                <a:solidFill>
                  <a:schemeClr val="dk1"/>
                </a:solidFill>
              </a:rPr>
              <a:t>Using a well-known algorithm to map a message (of  arbitrary length) to a fixed-length checksum</a:t>
            </a:r>
            <a:endParaRPr>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Protecting against accidental corruption of a message</a:t>
            </a:r>
            <a:endParaRPr sz="2100">
              <a:solidFill>
                <a:schemeClr val="dk1"/>
              </a:solidFill>
            </a:endParaRPr>
          </a:p>
          <a:p>
            <a:pPr indent="0" lvl="0" marL="0" rtl="0" algn="l">
              <a:spcBef>
                <a:spcPts val="500"/>
              </a:spcBef>
              <a:spcAft>
                <a:spcPts val="0"/>
              </a:spcAft>
              <a:buNone/>
            </a:pPr>
            <a:r>
              <a:rPr lang="uk" sz="2100">
                <a:solidFill>
                  <a:schemeClr val="dk1"/>
                </a:solidFill>
              </a:rPr>
              <a:t>Cryptographic checksum</a:t>
            </a:r>
            <a:endParaRPr sz="2100">
              <a:solidFill>
                <a:schemeClr val="dk1"/>
              </a:solidFill>
            </a:endParaRPr>
          </a:p>
          <a:p>
            <a:pPr indent="-342900" lvl="0" marL="457200" rtl="0" algn="l">
              <a:spcBef>
                <a:spcPts val="500"/>
              </a:spcBef>
              <a:spcAft>
                <a:spcPts val="0"/>
              </a:spcAft>
              <a:buClr>
                <a:schemeClr val="dk1"/>
              </a:buClr>
              <a:buSzPts val="1800"/>
              <a:buChar char="●"/>
            </a:pPr>
            <a:r>
              <a:rPr lang="uk">
                <a:solidFill>
                  <a:schemeClr val="dk1"/>
                </a:solidFill>
              </a:rPr>
              <a:t>A well-know algorithm</a:t>
            </a:r>
            <a:endParaRPr>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Given a key and a message</a:t>
            </a:r>
            <a:endParaRPr>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The algorithm produces a fixed-length message  authentication code (MAC) that is sent with the  message</a:t>
            </a:r>
            <a:endParaRPr sz="2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0" y="895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Asymmetric Cryptosystem or Public-Key Cryptosystem</a:t>
            </a:r>
            <a:endParaRPr/>
          </a:p>
        </p:txBody>
      </p:sp>
      <p:sp>
        <p:nvSpPr>
          <p:cNvPr id="215" name="Google Shape;215;p40"/>
          <p:cNvSpPr txBox="1"/>
          <p:nvPr>
            <p:ph idx="1" type="body"/>
          </p:nvPr>
        </p:nvSpPr>
        <p:spPr>
          <a:xfrm>
            <a:off x="311700" y="662250"/>
            <a:ext cx="8520600" cy="39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These are cryptosystems where the encryption key differs from the decryption key.</a:t>
            </a:r>
            <a:endParaRPr/>
          </a:p>
          <a:p>
            <a:pPr indent="0" lvl="0" marL="0" rtl="0" algn="l">
              <a:spcBef>
                <a:spcPts val="1600"/>
              </a:spcBef>
              <a:spcAft>
                <a:spcPts val="0"/>
              </a:spcAft>
              <a:buNone/>
            </a:pPr>
            <a:r>
              <a:rPr lang="uk"/>
              <a:t>This means that the </a:t>
            </a:r>
            <a:r>
              <a:rPr b="1" lang="uk"/>
              <a:t>encryption key can be made public </a:t>
            </a:r>
            <a:r>
              <a:rPr lang="uk"/>
              <a:t>so that anyone may encrypt messages and send them to the holder of the decryption key for them and only them to decipher.</a:t>
            </a:r>
            <a:endParaRPr/>
          </a:p>
          <a:p>
            <a:pPr indent="0" lvl="0" marL="0" rtl="0" algn="l">
              <a:spcBef>
                <a:spcPts val="1600"/>
              </a:spcBef>
              <a:spcAft>
                <a:spcPts val="1600"/>
              </a:spcAft>
              <a:buNone/>
            </a:pPr>
            <a:r>
              <a:rPr lang="uk"/>
              <a:t>Examples of asymmetric cryptosystems include the RSA and ElGamal cryptosystems.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0" y="8955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Asymmetric Cryptosystem or Public-Key Cryptosystem</a:t>
            </a:r>
            <a:endParaRPr/>
          </a:p>
        </p:txBody>
      </p:sp>
      <p:sp>
        <p:nvSpPr>
          <p:cNvPr id="221" name="Google Shape;221;p41"/>
          <p:cNvSpPr txBox="1"/>
          <p:nvPr>
            <p:ph idx="1" type="body"/>
          </p:nvPr>
        </p:nvSpPr>
        <p:spPr>
          <a:xfrm>
            <a:off x="311700" y="662250"/>
            <a:ext cx="8286600" cy="1670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uk" sz="1900">
                <a:solidFill>
                  <a:schemeClr val="dk1"/>
                </a:solidFill>
              </a:rPr>
              <a:t>Each individual has two keys</a:t>
            </a:r>
            <a:endParaRPr sz="1900">
              <a:solidFill>
                <a:schemeClr val="dk1"/>
              </a:solidFill>
            </a:endParaRPr>
          </a:p>
          <a:p>
            <a:pPr indent="-330200" lvl="0" marL="457200" rtl="0" algn="l">
              <a:spcBef>
                <a:spcPts val="500"/>
              </a:spcBef>
              <a:spcAft>
                <a:spcPts val="0"/>
              </a:spcAft>
              <a:buSzPts val="1600"/>
              <a:buChar char="●"/>
            </a:pPr>
            <a:r>
              <a:rPr lang="uk" sz="1600">
                <a:solidFill>
                  <a:schemeClr val="dk1"/>
                </a:solidFill>
              </a:rPr>
              <a:t>a private key (</a:t>
            </a:r>
            <a:r>
              <a:rPr lang="uk" sz="1600">
                <a:solidFill>
                  <a:srgbClr val="009900"/>
                </a:solidFill>
              </a:rPr>
              <a:t>d</a:t>
            </a:r>
            <a:r>
              <a:rPr lang="uk" sz="1600">
                <a:solidFill>
                  <a:schemeClr val="dk1"/>
                </a:solidFill>
              </a:rPr>
              <a:t>): need not be reveal to anyone </a:t>
            </a:r>
            <a:endParaRPr sz="1600">
              <a:solidFill>
                <a:schemeClr val="dk1"/>
              </a:solidFill>
            </a:endParaRPr>
          </a:p>
          <a:p>
            <a:pPr indent="-330200" lvl="0" marL="457200" rtl="0" algn="l">
              <a:spcBef>
                <a:spcPts val="0"/>
              </a:spcBef>
              <a:spcAft>
                <a:spcPts val="0"/>
              </a:spcAft>
              <a:buSzPts val="1600"/>
              <a:buChar char="●"/>
            </a:pPr>
            <a:r>
              <a:rPr lang="uk" sz="1600">
                <a:solidFill>
                  <a:schemeClr val="dk1"/>
                </a:solidFill>
              </a:rPr>
              <a:t>a public key (</a:t>
            </a:r>
            <a:r>
              <a:rPr lang="uk" sz="1600">
                <a:solidFill>
                  <a:srgbClr val="009900"/>
                </a:solidFill>
              </a:rPr>
              <a:t>e</a:t>
            </a:r>
            <a:r>
              <a:rPr lang="uk" sz="1600">
                <a:solidFill>
                  <a:schemeClr val="dk1"/>
                </a:solidFill>
              </a:rPr>
              <a:t>): preferably known to anyone</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1600"/>
              </a:spcAft>
              <a:buNone/>
            </a:pPr>
            <a:r>
              <a:t/>
            </a:r>
            <a:endParaRPr sz="1600"/>
          </a:p>
        </p:txBody>
      </p:sp>
      <p:pic>
        <p:nvPicPr>
          <p:cNvPr id="222" name="Google Shape;222;p41"/>
          <p:cNvPicPr preferRelativeResize="0"/>
          <p:nvPr/>
        </p:nvPicPr>
        <p:blipFill>
          <a:blip r:embed="rId3">
            <a:alphaModFix/>
          </a:blip>
          <a:stretch>
            <a:fillRect/>
          </a:stretch>
        </p:blipFill>
        <p:spPr>
          <a:xfrm>
            <a:off x="1554848" y="1952199"/>
            <a:ext cx="5501050" cy="248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56100"/>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uk" sz="2300">
                <a:solidFill>
                  <a:schemeClr val="dk2"/>
                </a:solidFill>
              </a:rPr>
              <a:t>1. Principles of Cryptography</a:t>
            </a:r>
            <a:endParaRPr b="1" sz="3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100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uses: </a:t>
            </a:r>
            <a:endParaRPr/>
          </a:p>
        </p:txBody>
      </p:sp>
      <p:sp>
        <p:nvSpPr>
          <p:cNvPr id="228" name="Google Shape;228;p42"/>
          <p:cNvSpPr txBox="1"/>
          <p:nvPr>
            <p:ph idx="1" type="body"/>
          </p:nvPr>
        </p:nvSpPr>
        <p:spPr>
          <a:xfrm>
            <a:off x="311700" y="722100"/>
            <a:ext cx="8520600" cy="38469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uk" sz="2100">
                <a:solidFill>
                  <a:schemeClr val="dk1"/>
                </a:solidFill>
              </a:rPr>
              <a:t>Transmitting over an insecure channel</a:t>
            </a:r>
            <a:endParaRPr sz="1100">
              <a:solidFill>
                <a:schemeClr val="dk1"/>
              </a:solidFill>
            </a:endParaRPr>
          </a:p>
          <a:p>
            <a:pPr indent="0" lvl="0" marL="0" rtl="0" algn="l">
              <a:spcBef>
                <a:spcPts val="500"/>
              </a:spcBef>
              <a:spcAft>
                <a:spcPts val="0"/>
              </a:spcAft>
              <a:buClr>
                <a:schemeClr val="dk1"/>
              </a:buClr>
              <a:buSzPts val="1100"/>
              <a:buFont typeface="Arial"/>
              <a:buNone/>
            </a:pPr>
            <a:r>
              <a:rPr lang="uk" sz="2100">
                <a:solidFill>
                  <a:schemeClr val="dk1"/>
                </a:solidFill>
              </a:rPr>
              <a:t>Secure storage on insecure media</a:t>
            </a:r>
            <a:endParaRPr sz="2100">
              <a:solidFill>
                <a:schemeClr val="dk1"/>
              </a:solidFill>
            </a:endParaRPr>
          </a:p>
          <a:p>
            <a:pPr indent="-342900" lvl="0" marL="457200" rtl="0" algn="l">
              <a:spcBef>
                <a:spcPts val="500"/>
              </a:spcBef>
              <a:spcAft>
                <a:spcPts val="0"/>
              </a:spcAft>
              <a:buClr>
                <a:schemeClr val="dk1"/>
              </a:buClr>
              <a:buSzPts val="1800"/>
              <a:buChar char="●"/>
            </a:pPr>
            <a:r>
              <a:rPr lang="uk">
                <a:solidFill>
                  <a:schemeClr val="dk1"/>
                </a:solidFill>
              </a:rPr>
              <a:t>Data is encrypted with the public key of the source, before being stored somewhere</a:t>
            </a:r>
            <a:endParaRPr>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Nobody else can decrypt it (not knowing the private key of the data source)</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229" name="Google Shape;229;p42"/>
          <p:cNvPicPr preferRelativeResize="0"/>
          <p:nvPr/>
        </p:nvPicPr>
        <p:blipFill>
          <a:blip r:embed="rId3">
            <a:alphaModFix/>
          </a:blip>
          <a:stretch>
            <a:fillRect/>
          </a:stretch>
        </p:blipFill>
        <p:spPr>
          <a:xfrm>
            <a:off x="499900" y="2774575"/>
            <a:ext cx="8144200" cy="165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uses: </a:t>
            </a:r>
            <a:r>
              <a:rPr lang="uk" sz="2100"/>
              <a:t>Authentication</a:t>
            </a:r>
            <a:endParaRPr sz="21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pic>
        <p:nvPicPr>
          <p:cNvPr id="235" name="Google Shape;235;p43"/>
          <p:cNvPicPr preferRelativeResize="0"/>
          <p:nvPr/>
        </p:nvPicPr>
        <p:blipFill>
          <a:blip r:embed="rId3">
            <a:alphaModFix/>
          </a:blip>
          <a:stretch>
            <a:fillRect/>
          </a:stretch>
        </p:blipFill>
        <p:spPr>
          <a:xfrm>
            <a:off x="774525" y="1325675"/>
            <a:ext cx="6857424" cy="1779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11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uses:</a:t>
            </a:r>
            <a:endParaRPr/>
          </a:p>
        </p:txBody>
      </p:sp>
      <p:sp>
        <p:nvSpPr>
          <p:cNvPr id="241" name="Google Shape;241;p44"/>
          <p:cNvSpPr txBox="1"/>
          <p:nvPr>
            <p:ph idx="1" type="body"/>
          </p:nvPr>
        </p:nvSpPr>
        <p:spPr>
          <a:xfrm>
            <a:off x="311700" y="684450"/>
            <a:ext cx="8520600" cy="3884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uk">
                <a:solidFill>
                  <a:schemeClr val="dk1"/>
                </a:solidFill>
              </a:rPr>
              <a:t>Digital Signatures</a:t>
            </a:r>
            <a:endParaRPr>
              <a:solidFill>
                <a:schemeClr val="dk1"/>
              </a:solidFill>
            </a:endParaRPr>
          </a:p>
          <a:p>
            <a:pPr indent="-323850" lvl="0" marL="457200" rtl="0" algn="l">
              <a:spcBef>
                <a:spcPts val="400"/>
              </a:spcBef>
              <a:spcAft>
                <a:spcPts val="0"/>
              </a:spcAft>
              <a:buClr>
                <a:schemeClr val="dk1"/>
              </a:buClr>
              <a:buSzPts val="1500"/>
              <a:buChar char="●"/>
            </a:pPr>
            <a:r>
              <a:rPr lang="uk" sz="1500">
                <a:solidFill>
                  <a:schemeClr val="dk1"/>
                </a:solidFill>
              </a:rPr>
              <a:t>Proving that a message is generated by a particular individual</a:t>
            </a:r>
            <a:endParaRPr sz="1500">
              <a:solidFill>
                <a:schemeClr val="dk1"/>
              </a:solidFill>
            </a:endParaRPr>
          </a:p>
          <a:p>
            <a:pPr indent="-323850" lvl="0" marL="457200" rtl="0" algn="l">
              <a:spcBef>
                <a:spcPts val="0"/>
              </a:spcBef>
              <a:spcAft>
                <a:spcPts val="0"/>
              </a:spcAft>
              <a:buClr>
                <a:schemeClr val="dk1"/>
              </a:buClr>
              <a:buSzPts val="1500"/>
              <a:buChar char="●"/>
            </a:pPr>
            <a:r>
              <a:rPr lang="uk" sz="1500">
                <a:solidFill>
                  <a:schemeClr val="dk1"/>
                </a:solidFill>
              </a:rPr>
              <a:t>Non-repudiation: the signing individual can not be denied, because only him/her knows the private key.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242" name="Google Shape;242;p44"/>
          <p:cNvPicPr preferRelativeResize="0"/>
          <p:nvPr/>
        </p:nvPicPr>
        <p:blipFill>
          <a:blip r:embed="rId3">
            <a:alphaModFix/>
          </a:blip>
          <a:stretch>
            <a:fillRect/>
          </a:stretch>
        </p:blipFill>
        <p:spPr>
          <a:xfrm>
            <a:off x="1900263" y="2022397"/>
            <a:ext cx="5343476" cy="24200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uk" sz="2300">
                <a:solidFill>
                  <a:schemeClr val="dk2"/>
                </a:solidFill>
              </a:rPr>
              <a:t>3. Cryptographic Algorithms</a:t>
            </a:r>
            <a:endParaRPr b="1" sz="3200"/>
          </a:p>
        </p:txBody>
      </p:sp>
      <p:sp>
        <p:nvSpPr>
          <p:cNvPr id="248" name="Google Shape;24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b="1" lang="uk"/>
              <a:t>Shift Ciphers </a:t>
            </a:r>
            <a:r>
              <a:rPr lang="uk"/>
              <a:t>– two parties determine a number between 1-25, and shift the letters that number of spaces in the alphabet. The shift number serves as the key.</a:t>
            </a:r>
            <a:endParaRPr/>
          </a:p>
          <a:p>
            <a:pPr indent="457200" lvl="0" marL="0" rtl="0" algn="l">
              <a:spcBef>
                <a:spcPts val="0"/>
              </a:spcBef>
              <a:spcAft>
                <a:spcPts val="0"/>
              </a:spcAft>
              <a:buNone/>
            </a:pPr>
            <a:r>
              <a:t/>
            </a:r>
            <a:endParaRPr b="1"/>
          </a:p>
          <a:p>
            <a:pPr indent="457200" lvl="0" marL="0" rtl="0" algn="l">
              <a:spcBef>
                <a:spcPts val="0"/>
              </a:spcBef>
              <a:spcAft>
                <a:spcPts val="0"/>
              </a:spcAft>
              <a:buNone/>
            </a:pPr>
            <a:r>
              <a:rPr b="1" lang="uk"/>
              <a:t>Substitution Ciphers </a:t>
            </a:r>
            <a:r>
              <a:rPr lang="uk"/>
              <a:t>– These ciphers replace plaintext with cipher text using an algorithm that is a fixed system. The key is the document that shows the fixed system, which can be used to reverse engineer the encryption.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Substitution ciphers </a:t>
            </a:r>
            <a:endParaRPr/>
          </a:p>
        </p:txBody>
      </p:sp>
      <p:sp>
        <p:nvSpPr>
          <p:cNvPr id="254" name="Google Shape;25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b="1" lang="uk" sz="1450">
                <a:solidFill>
                  <a:schemeClr val="dk1"/>
                </a:solidFill>
                <a:latin typeface="Verdana"/>
                <a:ea typeface="Verdana"/>
                <a:cs typeface="Verdana"/>
                <a:sym typeface="Verdana"/>
              </a:rPr>
              <a:t>Ceasar's method</a:t>
            </a:r>
            <a:r>
              <a:rPr lang="uk" sz="1450">
                <a:solidFill>
                  <a:schemeClr val="dk1"/>
                </a:solidFill>
              </a:rPr>
              <a:t> - replace every letter in the alphabet with the letter 3 away </a:t>
            </a:r>
            <a:endParaRPr sz="1450">
              <a:solidFill>
                <a:schemeClr val="dk1"/>
              </a:solidFill>
            </a:endParaRPr>
          </a:p>
          <a:p>
            <a:pPr indent="0" lvl="0" marL="0" rtl="0" algn="l">
              <a:spcBef>
                <a:spcPts val="300"/>
              </a:spcBef>
              <a:spcAft>
                <a:spcPts val="0"/>
              </a:spcAft>
              <a:buClr>
                <a:schemeClr val="dk1"/>
              </a:buClr>
              <a:buSzPts val="1100"/>
              <a:buFont typeface="Arial"/>
              <a:buNone/>
            </a:pPr>
            <a:r>
              <a:rPr lang="uk" sz="1350">
                <a:solidFill>
                  <a:schemeClr val="dk1"/>
                </a:solidFill>
                <a:latin typeface="Verdana"/>
                <a:ea typeface="Verdana"/>
                <a:cs typeface="Verdana"/>
                <a:sym typeface="Verdana"/>
              </a:rPr>
              <a:t>		</a:t>
            </a:r>
            <a:r>
              <a:rPr lang="uk" sz="1200">
                <a:solidFill>
                  <a:schemeClr val="dk1"/>
                </a:solidFill>
                <a:latin typeface="Verdana"/>
                <a:ea typeface="Verdana"/>
                <a:cs typeface="Verdana"/>
                <a:sym typeface="Verdana"/>
              </a:rPr>
              <a:t>A - &gt; D </a:t>
            </a:r>
            <a:endParaRPr sz="120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1350">
                <a:solidFill>
                  <a:schemeClr val="dk1"/>
                </a:solidFill>
                <a:latin typeface="Verdana"/>
                <a:ea typeface="Verdana"/>
                <a:cs typeface="Verdana"/>
                <a:sym typeface="Verdana"/>
              </a:rPr>
              <a:t>		</a:t>
            </a:r>
            <a:r>
              <a:rPr lang="uk" sz="1200">
                <a:solidFill>
                  <a:schemeClr val="dk1"/>
                </a:solidFill>
                <a:latin typeface="Verdana"/>
                <a:ea typeface="Verdana"/>
                <a:cs typeface="Verdana"/>
                <a:sym typeface="Verdana"/>
              </a:rPr>
              <a:t>B - &gt; E </a:t>
            </a:r>
            <a:endParaRPr sz="120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1350">
                <a:solidFill>
                  <a:schemeClr val="dk1"/>
                </a:solidFill>
                <a:latin typeface="Verdana"/>
                <a:ea typeface="Verdana"/>
                <a:cs typeface="Verdana"/>
                <a:sym typeface="Verdana"/>
              </a:rPr>
              <a:t>		</a:t>
            </a:r>
            <a:r>
              <a:rPr lang="uk" sz="1200">
                <a:solidFill>
                  <a:schemeClr val="dk1"/>
                </a:solidFill>
                <a:latin typeface="Verdana"/>
                <a:ea typeface="Verdana"/>
                <a:cs typeface="Verdana"/>
                <a:sym typeface="Verdana"/>
              </a:rPr>
              <a:t>C - &gt; F </a:t>
            </a:r>
            <a:endParaRPr sz="120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1350">
                <a:solidFill>
                  <a:schemeClr val="dk1"/>
                </a:solidFill>
                <a:latin typeface="Verdana"/>
                <a:ea typeface="Verdana"/>
                <a:cs typeface="Verdana"/>
                <a:sym typeface="Verdana"/>
              </a:rPr>
              <a:t>		</a:t>
            </a:r>
            <a:r>
              <a:rPr lang="uk" sz="1200">
                <a:solidFill>
                  <a:schemeClr val="dk1"/>
                </a:solidFill>
                <a:latin typeface="Verdana"/>
                <a:ea typeface="Verdana"/>
                <a:cs typeface="Verdana"/>
                <a:sym typeface="Verdana"/>
              </a:rPr>
              <a:t>. . . </a:t>
            </a:r>
            <a:endParaRPr sz="120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1350">
                <a:solidFill>
                  <a:schemeClr val="dk1"/>
                </a:solidFill>
                <a:latin typeface="Verdana"/>
                <a:ea typeface="Verdana"/>
                <a:cs typeface="Verdana"/>
                <a:sym typeface="Verdana"/>
              </a:rPr>
              <a:t>		</a:t>
            </a:r>
            <a:r>
              <a:rPr lang="uk" sz="1200">
                <a:solidFill>
                  <a:schemeClr val="dk1"/>
                </a:solidFill>
                <a:latin typeface="Verdana"/>
                <a:ea typeface="Verdana"/>
                <a:cs typeface="Verdana"/>
                <a:sym typeface="Verdana"/>
              </a:rPr>
              <a:t>X - &gt; A </a:t>
            </a:r>
            <a:endParaRPr sz="120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1350">
                <a:solidFill>
                  <a:schemeClr val="dk1"/>
                </a:solidFill>
                <a:latin typeface="Verdana"/>
                <a:ea typeface="Verdana"/>
                <a:cs typeface="Verdana"/>
                <a:sym typeface="Verdana"/>
              </a:rPr>
              <a:t>		</a:t>
            </a:r>
            <a:r>
              <a:rPr lang="uk" sz="1200">
                <a:solidFill>
                  <a:schemeClr val="dk1"/>
                </a:solidFill>
                <a:latin typeface="Verdana"/>
                <a:ea typeface="Verdana"/>
                <a:cs typeface="Verdana"/>
                <a:sym typeface="Verdana"/>
              </a:rPr>
              <a:t>Y - &gt; B </a:t>
            </a:r>
            <a:endParaRPr sz="120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1350">
                <a:solidFill>
                  <a:schemeClr val="dk1"/>
                </a:solidFill>
                <a:latin typeface="Verdana"/>
                <a:ea typeface="Verdana"/>
                <a:cs typeface="Verdana"/>
                <a:sym typeface="Verdana"/>
              </a:rPr>
              <a:t>		</a:t>
            </a:r>
            <a:r>
              <a:rPr lang="uk" sz="1200">
                <a:solidFill>
                  <a:schemeClr val="dk1"/>
                </a:solidFill>
                <a:latin typeface="Verdana"/>
                <a:ea typeface="Verdana"/>
                <a:cs typeface="Verdana"/>
                <a:sym typeface="Verdana"/>
              </a:rPr>
              <a:t>Z - &gt; C </a:t>
            </a:r>
            <a:endParaRPr sz="12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0" y="67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Substitution ciphers: </a:t>
            </a:r>
            <a:r>
              <a:rPr b="1" lang="uk" sz="2100">
                <a:latin typeface="Verdana"/>
                <a:ea typeface="Verdana"/>
                <a:cs typeface="Verdana"/>
                <a:sym typeface="Verdana"/>
              </a:rPr>
              <a:t>Caesar Cipher</a:t>
            </a:r>
            <a:endParaRPr b="1" sz="2100">
              <a:latin typeface="Verdana"/>
              <a:ea typeface="Verdana"/>
              <a:cs typeface="Verdana"/>
              <a:sym typeface="Verdana"/>
            </a:endParaRPr>
          </a:p>
          <a:p>
            <a:pPr indent="0" lvl="0" marL="0" rtl="0" algn="l">
              <a:spcBef>
                <a:spcPts val="0"/>
              </a:spcBef>
              <a:spcAft>
                <a:spcPts val="0"/>
              </a:spcAft>
              <a:buNone/>
            </a:pPr>
            <a:r>
              <a:rPr lang="uk"/>
              <a:t> </a:t>
            </a:r>
            <a:endParaRPr/>
          </a:p>
        </p:txBody>
      </p:sp>
      <p:sp>
        <p:nvSpPr>
          <p:cNvPr id="260" name="Google Shape;260;p47"/>
          <p:cNvSpPr txBox="1"/>
          <p:nvPr>
            <p:ph idx="1" type="body"/>
          </p:nvPr>
        </p:nvSpPr>
        <p:spPr>
          <a:xfrm>
            <a:off x="311700" y="762200"/>
            <a:ext cx="8520600" cy="38067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uk" sz="1700">
                <a:solidFill>
                  <a:schemeClr val="dk1"/>
                </a:solidFill>
                <a:latin typeface="Verdana"/>
                <a:ea typeface="Verdana"/>
                <a:cs typeface="Verdana"/>
                <a:sym typeface="Verdana"/>
              </a:rPr>
              <a:t>Each letter is translated a fixed number  of positions in the alphabet</a:t>
            </a:r>
            <a:endParaRPr sz="1700">
              <a:solidFill>
                <a:schemeClr val="dk1"/>
              </a:solidFill>
              <a:latin typeface="Verdana"/>
              <a:ea typeface="Verdana"/>
              <a:cs typeface="Verdana"/>
              <a:sym typeface="Verdana"/>
            </a:endParaRPr>
          </a:p>
          <a:p>
            <a:pPr indent="0" lvl="0" marL="0" rtl="0" algn="l">
              <a:spcBef>
                <a:spcPts val="500"/>
              </a:spcBef>
              <a:spcAft>
                <a:spcPts val="0"/>
              </a:spcAft>
              <a:buNone/>
            </a:pPr>
            <a:r>
              <a:rPr lang="uk" sz="1700">
                <a:solidFill>
                  <a:schemeClr val="dk1"/>
                </a:solidFill>
                <a:latin typeface="Verdana"/>
                <a:ea typeface="Verdana"/>
                <a:cs typeface="Verdana"/>
                <a:sym typeface="Verdana"/>
              </a:rPr>
              <a:t>C</a:t>
            </a:r>
            <a:r>
              <a:rPr lang="uk" sz="1700">
                <a:solidFill>
                  <a:schemeClr val="dk1"/>
                </a:solidFill>
              </a:rPr>
              <a:t>i  = E(pi ) = pi  + 3</a:t>
            </a:r>
            <a:endParaRPr sz="1700">
              <a:solidFill>
                <a:schemeClr val="dk1"/>
              </a:solidFill>
            </a:endParaRPr>
          </a:p>
          <a:p>
            <a:pPr indent="0" lvl="0" marL="0" rtl="0" algn="l">
              <a:spcBef>
                <a:spcPts val="800"/>
              </a:spcBef>
              <a:spcAft>
                <a:spcPts val="0"/>
              </a:spcAft>
              <a:buClr>
                <a:schemeClr val="dk1"/>
              </a:buClr>
              <a:buSzPts val="1100"/>
              <a:buFont typeface="Arial"/>
              <a:buNone/>
            </a:pPr>
            <a:r>
              <a:rPr lang="uk" sz="1250">
                <a:solidFill>
                  <a:schemeClr val="dk1"/>
                </a:solidFill>
              </a:rPr>
              <a:t>A B C D E F G H I J K L M N O P Q R S T U V W X Y Z</a:t>
            </a:r>
            <a:endParaRPr sz="1250">
              <a:solidFill>
                <a:schemeClr val="dk1"/>
              </a:solidFill>
            </a:endParaRPr>
          </a:p>
          <a:p>
            <a:pPr indent="0" lvl="0" marL="0" rtl="0" algn="l">
              <a:spcBef>
                <a:spcPts val="800"/>
              </a:spcBef>
              <a:spcAft>
                <a:spcPts val="0"/>
              </a:spcAft>
              <a:buClr>
                <a:schemeClr val="dk1"/>
              </a:buClr>
              <a:buSzPts val="1100"/>
              <a:buFont typeface="Arial"/>
              <a:buNone/>
            </a:pPr>
            <a:r>
              <a:rPr lang="uk" sz="1250">
                <a:solidFill>
                  <a:schemeClr val="dk1"/>
                </a:solidFill>
              </a:rPr>
              <a:t>D E F G H I J K L M N O P Q R S T U V W X Y Z A B C</a:t>
            </a:r>
            <a:endParaRPr sz="1250">
              <a:solidFill>
                <a:schemeClr val="dk1"/>
              </a:solidFill>
            </a:endParaRPr>
          </a:p>
          <a:p>
            <a:pPr indent="0" lvl="0" marL="0" rtl="0" algn="l">
              <a:spcBef>
                <a:spcPts val="1100"/>
              </a:spcBef>
              <a:spcAft>
                <a:spcPts val="0"/>
              </a:spcAft>
              <a:buClr>
                <a:schemeClr val="dk1"/>
              </a:buClr>
              <a:buSzPts val="1100"/>
              <a:buFont typeface="Arial"/>
              <a:buNone/>
            </a:pPr>
            <a:r>
              <a:rPr lang="uk" sz="1700">
                <a:solidFill>
                  <a:schemeClr val="dk1"/>
                </a:solidFill>
              </a:rPr>
              <a:t>Substitute the letters in the second row for the letters in the top row to encrypt a message</a:t>
            </a:r>
            <a:endParaRPr sz="1700">
              <a:solidFill>
                <a:schemeClr val="dk1"/>
              </a:solidFill>
            </a:endParaRPr>
          </a:p>
          <a:p>
            <a:pPr indent="0" lvl="0" marL="0" rtl="0" algn="l">
              <a:spcBef>
                <a:spcPts val="1100"/>
              </a:spcBef>
              <a:spcAft>
                <a:spcPts val="0"/>
              </a:spcAft>
              <a:buClr>
                <a:schemeClr val="dk1"/>
              </a:buClr>
              <a:buSzPts val="1100"/>
              <a:buFont typeface="Arial"/>
              <a:buNone/>
            </a:pPr>
            <a:r>
              <a:rPr lang="uk" sz="1700">
                <a:solidFill>
                  <a:schemeClr val="dk1"/>
                </a:solidFill>
              </a:rPr>
              <a:t>Encrypt(COMPUTER) gives FRPSXWHU</a:t>
            </a:r>
            <a:endParaRPr sz="1700">
              <a:solidFill>
                <a:schemeClr val="dk1"/>
              </a:solidFill>
            </a:endParaRPr>
          </a:p>
          <a:p>
            <a:pPr indent="0" lvl="0" marL="0" rtl="0" algn="l">
              <a:spcBef>
                <a:spcPts val="1100"/>
              </a:spcBef>
              <a:spcAft>
                <a:spcPts val="0"/>
              </a:spcAft>
              <a:buClr>
                <a:schemeClr val="dk1"/>
              </a:buClr>
              <a:buSzPts val="1100"/>
              <a:buFont typeface="Arial"/>
              <a:buNone/>
            </a:pPr>
            <a:r>
              <a:rPr lang="uk" sz="1700">
                <a:solidFill>
                  <a:schemeClr val="dk1"/>
                </a:solidFill>
              </a:rPr>
              <a:t>Substitute the letters in the first row for the letters in the second row to decrypt a message</a:t>
            </a:r>
            <a:endParaRPr sz="1700">
              <a:solidFill>
                <a:schemeClr val="dk1"/>
              </a:solidFill>
            </a:endParaRPr>
          </a:p>
          <a:p>
            <a:pPr indent="0" lvl="0" marL="0" rtl="0" algn="l">
              <a:spcBef>
                <a:spcPts val="1100"/>
              </a:spcBef>
              <a:spcAft>
                <a:spcPts val="0"/>
              </a:spcAft>
              <a:buClr>
                <a:schemeClr val="dk1"/>
              </a:buClr>
              <a:buSzPts val="1100"/>
              <a:buFont typeface="Arial"/>
              <a:buNone/>
            </a:pPr>
            <a:r>
              <a:rPr lang="uk" sz="1700">
                <a:solidFill>
                  <a:schemeClr val="dk1"/>
                </a:solidFill>
              </a:rPr>
              <a:t>Decrypt(Encrypt(COMPUTER)) = Decrypt(FRPSXWHU) = COMPUTER</a:t>
            </a:r>
            <a:endParaRPr sz="1700">
              <a:solidFill>
                <a:schemeClr val="dk1"/>
              </a:solidFill>
            </a:endParaRPr>
          </a:p>
          <a:p>
            <a:pPr indent="0" lvl="0" marL="0" rtl="0" algn="l">
              <a:spcBef>
                <a:spcPts val="1100"/>
              </a:spcBef>
              <a:spcAft>
                <a:spcPts val="0"/>
              </a:spcAft>
              <a:buClr>
                <a:schemeClr val="dk1"/>
              </a:buClr>
              <a:buSzPts val="1100"/>
              <a:buFont typeface="Arial"/>
              <a:buNone/>
            </a:pPr>
            <a:r>
              <a:t/>
            </a:r>
            <a:endParaRPr sz="2300">
              <a:solidFill>
                <a:schemeClr val="dk1"/>
              </a:solidFill>
            </a:endParaRPr>
          </a:p>
          <a:p>
            <a:pPr indent="0" lvl="0" marL="0" rtl="0" algn="l">
              <a:spcBef>
                <a:spcPts val="0"/>
              </a:spcBef>
              <a:spcAft>
                <a:spcPts val="1600"/>
              </a:spcAft>
              <a:buNone/>
            </a:pPr>
            <a:r>
              <a:t/>
            </a:r>
            <a:endParaRPr sz="17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Substitution ciphers</a:t>
            </a:r>
            <a:endParaRPr/>
          </a:p>
          <a:p>
            <a:pPr indent="0" lvl="0" marL="0" rtl="0" algn="l">
              <a:spcBef>
                <a:spcPts val="0"/>
              </a:spcBef>
              <a:spcAft>
                <a:spcPts val="0"/>
              </a:spcAft>
              <a:buNone/>
            </a:pPr>
            <a:r>
              <a:t/>
            </a:r>
            <a:endParaRPr/>
          </a:p>
        </p:txBody>
      </p:sp>
      <p:sp>
        <p:nvSpPr>
          <p:cNvPr id="266" name="Google Shape;26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uk" sz="1900">
                <a:solidFill>
                  <a:schemeClr val="dk1"/>
                </a:solidFill>
                <a:latin typeface="Verdana"/>
                <a:ea typeface="Verdana"/>
                <a:cs typeface="Verdana"/>
                <a:sym typeface="Verdana"/>
              </a:rPr>
              <a:t>Use a </a:t>
            </a:r>
            <a:r>
              <a:rPr b="1" lang="uk" sz="1900">
                <a:solidFill>
                  <a:schemeClr val="dk1"/>
                </a:solidFill>
              </a:rPr>
              <a:t>key</a:t>
            </a:r>
            <a:r>
              <a:rPr lang="uk" sz="1900">
                <a:solidFill>
                  <a:schemeClr val="dk1"/>
                </a:solidFill>
              </a:rPr>
              <a:t> to scramble the letters</a:t>
            </a:r>
            <a:endParaRPr sz="1900">
              <a:solidFill>
                <a:schemeClr val="dk1"/>
              </a:solidFill>
            </a:endParaRPr>
          </a:p>
          <a:p>
            <a:pPr indent="0" lvl="0" marL="0" rtl="0" algn="l">
              <a:spcBef>
                <a:spcPts val="600"/>
              </a:spcBef>
              <a:spcAft>
                <a:spcPts val="0"/>
              </a:spcAft>
              <a:buClr>
                <a:schemeClr val="dk1"/>
              </a:buClr>
              <a:buSzPts val="1100"/>
              <a:buFont typeface="Arial"/>
              <a:buNone/>
            </a:pPr>
            <a:r>
              <a:rPr lang="uk" sz="1900">
                <a:solidFill>
                  <a:schemeClr val="dk1"/>
                </a:solidFill>
                <a:latin typeface="Verdana"/>
                <a:ea typeface="Verdana"/>
                <a:cs typeface="Verdana"/>
                <a:sym typeface="Verdana"/>
              </a:rPr>
              <a:t>A B C D E F G H I J K L M N O …</a:t>
            </a:r>
            <a:endParaRPr sz="1900">
              <a:solidFill>
                <a:schemeClr val="dk1"/>
              </a:solidFill>
              <a:latin typeface="Verdana"/>
              <a:ea typeface="Verdana"/>
              <a:cs typeface="Verdana"/>
              <a:sym typeface="Verdana"/>
            </a:endParaRPr>
          </a:p>
          <a:p>
            <a:pPr indent="0" lvl="0" marL="0" rtl="0" algn="l">
              <a:spcBef>
                <a:spcPts val="600"/>
              </a:spcBef>
              <a:spcAft>
                <a:spcPts val="0"/>
              </a:spcAft>
              <a:buClr>
                <a:schemeClr val="dk1"/>
              </a:buClr>
              <a:buSzPts val="1100"/>
              <a:buFont typeface="Arial"/>
              <a:buNone/>
            </a:pPr>
            <a:r>
              <a:rPr lang="uk" sz="1900">
                <a:solidFill>
                  <a:schemeClr val="dk1"/>
                </a:solidFill>
                <a:latin typeface="Verdana"/>
                <a:ea typeface="Verdana"/>
                <a:cs typeface="Verdana"/>
                <a:sym typeface="Verdana"/>
              </a:rPr>
              <a:t>c  i  p h  e r s  a b d f g j   k l  …</a:t>
            </a:r>
            <a:endParaRPr sz="1900">
              <a:solidFill>
                <a:schemeClr val="dk1"/>
              </a:solidFill>
              <a:latin typeface="Verdana"/>
              <a:ea typeface="Verdana"/>
              <a:cs typeface="Verdana"/>
              <a:sym typeface="Verdana"/>
            </a:endParaRPr>
          </a:p>
          <a:p>
            <a:pPr indent="-254000" lvl="0" marL="254000" rtl="0" algn="l">
              <a:spcBef>
                <a:spcPts val="600"/>
              </a:spcBef>
              <a:spcAft>
                <a:spcPts val="0"/>
              </a:spcAft>
              <a:buClr>
                <a:schemeClr val="dk1"/>
              </a:buClr>
              <a:buSzPts val="1100"/>
              <a:buFont typeface="Arial"/>
              <a:buNone/>
            </a:pPr>
            <a:r>
              <a:t/>
            </a:r>
            <a:endParaRPr sz="1900">
              <a:solidFill>
                <a:schemeClr val="dk1"/>
              </a:solidFill>
            </a:endParaRPr>
          </a:p>
          <a:p>
            <a:pPr indent="0" lvl="0" marL="0" rtl="0" algn="l">
              <a:spcBef>
                <a:spcPts val="600"/>
              </a:spcBef>
              <a:spcAft>
                <a:spcPts val="0"/>
              </a:spcAft>
              <a:buClr>
                <a:schemeClr val="dk1"/>
              </a:buClr>
              <a:buSzPts val="1100"/>
              <a:buFont typeface="Arial"/>
              <a:buNone/>
            </a:pPr>
            <a:r>
              <a:rPr lang="uk" sz="1900">
                <a:solidFill>
                  <a:schemeClr val="dk1"/>
                </a:solidFill>
                <a:latin typeface="Verdana"/>
                <a:ea typeface="Verdana"/>
                <a:cs typeface="Verdana"/>
                <a:sym typeface="Verdana"/>
              </a:rPr>
              <a:t>Rearrange using a fixed distance between letters (e.g. every 3rd)</a:t>
            </a:r>
            <a:endParaRPr sz="1900">
              <a:solidFill>
                <a:schemeClr val="dk1"/>
              </a:solidFill>
              <a:latin typeface="Verdana"/>
              <a:ea typeface="Verdana"/>
              <a:cs typeface="Verdana"/>
              <a:sym typeface="Verdana"/>
            </a:endParaRPr>
          </a:p>
          <a:p>
            <a:pPr indent="0" lvl="0" marL="0" rtl="0" algn="l">
              <a:spcBef>
                <a:spcPts val="600"/>
              </a:spcBef>
              <a:spcAft>
                <a:spcPts val="0"/>
              </a:spcAft>
              <a:buClr>
                <a:schemeClr val="dk1"/>
              </a:buClr>
              <a:buSzPts val="1100"/>
              <a:buFont typeface="Arial"/>
              <a:buNone/>
            </a:pPr>
            <a:r>
              <a:rPr lang="uk" sz="1900">
                <a:solidFill>
                  <a:schemeClr val="dk1"/>
                </a:solidFill>
                <a:latin typeface="Verdana"/>
                <a:ea typeface="Verdana"/>
                <a:cs typeface="Verdana"/>
                <a:sym typeface="Verdana"/>
              </a:rPr>
              <a:t>A B C D E F G H I J K L M N O …</a:t>
            </a:r>
            <a:endParaRPr sz="1900">
              <a:solidFill>
                <a:schemeClr val="dk1"/>
              </a:solidFill>
              <a:latin typeface="Verdana"/>
              <a:ea typeface="Verdana"/>
              <a:cs typeface="Verdana"/>
              <a:sym typeface="Verdana"/>
            </a:endParaRPr>
          </a:p>
          <a:p>
            <a:pPr indent="0" lvl="0" marL="0" rtl="0" algn="l">
              <a:spcBef>
                <a:spcPts val="600"/>
              </a:spcBef>
              <a:spcAft>
                <a:spcPts val="0"/>
              </a:spcAft>
              <a:buClr>
                <a:schemeClr val="dk1"/>
              </a:buClr>
              <a:buSzPts val="1100"/>
              <a:buFont typeface="Arial"/>
              <a:buNone/>
            </a:pPr>
            <a:r>
              <a:rPr lang="uk" sz="1900">
                <a:solidFill>
                  <a:schemeClr val="dk1"/>
                </a:solidFill>
                <a:latin typeface="Verdana"/>
                <a:ea typeface="Verdana"/>
                <a:cs typeface="Verdana"/>
                <a:sym typeface="Verdana"/>
              </a:rPr>
              <a:t>a d g  j  m p s v y b e h k n  r …</a:t>
            </a:r>
            <a:endParaRPr sz="19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1600"/>
              </a:spcAft>
              <a:buNone/>
            </a:pPr>
            <a:r>
              <a:t/>
            </a:r>
            <a:endParaRPr sz="13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uk" sz="2700"/>
              <a:t>Cryptoanalysis of Substitution Ciphers</a:t>
            </a:r>
            <a:endParaRPr/>
          </a:p>
        </p:txBody>
      </p:sp>
      <p:sp>
        <p:nvSpPr>
          <p:cNvPr id="272" name="Google Shape;2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uk" sz="2000">
                <a:solidFill>
                  <a:schemeClr val="dk1"/>
                </a:solidFill>
                <a:latin typeface="Verdana"/>
                <a:ea typeface="Verdana"/>
                <a:cs typeface="Verdana"/>
                <a:sym typeface="Verdana"/>
              </a:rPr>
              <a:t>Brute force would require trying </a:t>
            </a:r>
            <a:r>
              <a:rPr lang="uk" sz="2000">
                <a:solidFill>
                  <a:schemeClr val="dk1"/>
                </a:solidFill>
              </a:rPr>
              <a:t>checking 26! permutations which at one permutation per microsecond would take over a thousand years</a:t>
            </a:r>
            <a:endParaRPr sz="2000">
              <a:solidFill>
                <a:schemeClr val="dk1"/>
              </a:solidFill>
            </a:endParaRPr>
          </a:p>
          <a:p>
            <a:pPr indent="0" lvl="0" marL="0" rtl="0" algn="l">
              <a:spcBef>
                <a:spcPts val="600"/>
              </a:spcBef>
              <a:spcAft>
                <a:spcPts val="0"/>
              </a:spcAft>
              <a:buClr>
                <a:schemeClr val="dk1"/>
              </a:buClr>
              <a:buSzPts val="1100"/>
              <a:buFont typeface="Arial"/>
              <a:buNone/>
            </a:pPr>
            <a:r>
              <a:rPr lang="uk" sz="2000">
                <a:solidFill>
                  <a:schemeClr val="dk1"/>
                </a:solidFill>
                <a:latin typeface="Verdana"/>
                <a:ea typeface="Verdana"/>
                <a:cs typeface="Verdana"/>
                <a:sym typeface="Verdana"/>
              </a:rPr>
              <a:t>Look for short words, words with </a:t>
            </a:r>
            <a:r>
              <a:rPr lang="uk" sz="2000">
                <a:solidFill>
                  <a:schemeClr val="dk1"/>
                </a:solidFill>
              </a:rPr>
              <a:t>repeated patterns, common first and last letters</a:t>
            </a:r>
            <a:endParaRPr sz="2000">
              <a:solidFill>
                <a:schemeClr val="dk1"/>
              </a:solidFill>
            </a:endParaRPr>
          </a:p>
          <a:p>
            <a:pPr indent="0" lvl="0" marL="0" rtl="0" algn="l">
              <a:spcBef>
                <a:spcPts val="600"/>
              </a:spcBef>
              <a:spcAft>
                <a:spcPts val="0"/>
              </a:spcAft>
              <a:buClr>
                <a:schemeClr val="dk1"/>
              </a:buClr>
              <a:buSzPts val="1100"/>
              <a:buFont typeface="Arial"/>
              <a:buNone/>
            </a:pPr>
            <a:r>
              <a:rPr lang="uk" sz="2000">
                <a:solidFill>
                  <a:schemeClr val="dk1"/>
                </a:solidFill>
                <a:latin typeface="Verdana"/>
                <a:ea typeface="Verdana"/>
                <a:cs typeface="Verdana"/>
                <a:sym typeface="Verdana"/>
              </a:rPr>
              <a:t>Look at frequency distributions</a:t>
            </a:r>
            <a:endParaRPr sz="2000">
              <a:solidFill>
                <a:schemeClr val="dk1"/>
              </a:solidFill>
              <a:latin typeface="Verdana"/>
              <a:ea typeface="Verdana"/>
              <a:cs typeface="Verdana"/>
              <a:sym typeface="Verdana"/>
            </a:endParaRPr>
          </a:p>
          <a:p>
            <a:pPr indent="0" lvl="0" marL="0" rtl="0" algn="l">
              <a:spcBef>
                <a:spcPts val="600"/>
              </a:spcBef>
              <a:spcAft>
                <a:spcPts val="0"/>
              </a:spcAft>
              <a:buClr>
                <a:schemeClr val="dk1"/>
              </a:buClr>
              <a:buSzPts val="1100"/>
              <a:buFont typeface="Arial"/>
              <a:buNone/>
            </a:pPr>
            <a:r>
              <a:rPr lang="uk" sz="2000">
                <a:solidFill>
                  <a:schemeClr val="dk1"/>
                </a:solidFill>
                <a:latin typeface="Verdana"/>
                <a:ea typeface="Verdana"/>
                <a:cs typeface="Verdana"/>
                <a:sym typeface="Verdana"/>
              </a:rPr>
              <a:t>Could reduce time to hours</a:t>
            </a:r>
            <a:endParaRPr sz="20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1600"/>
              </a:spcAft>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uk" sz="2300">
                <a:solidFill>
                  <a:schemeClr val="dk2"/>
                </a:solidFill>
              </a:rPr>
              <a:t>Cryptographic Algorithms</a:t>
            </a:r>
            <a:endParaRPr b="1" sz="3200"/>
          </a:p>
        </p:txBody>
      </p:sp>
      <p:sp>
        <p:nvSpPr>
          <p:cNvPr id="278" name="Google Shape;27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0" rtl="0" algn="l">
              <a:spcBef>
                <a:spcPts val="0"/>
              </a:spcBef>
              <a:spcAft>
                <a:spcPts val="0"/>
              </a:spcAft>
              <a:buNone/>
            </a:pPr>
            <a:r>
              <a:rPr b="1" lang="uk"/>
              <a:t>Transposition Ciphers</a:t>
            </a:r>
            <a:r>
              <a:rPr lang="uk"/>
              <a:t> – This algorithm uses a set of rules, which serve as the key, to change the order of the text into a different permutations that can then be encrypted. Common examples are Rail Fence and Route ciphers.</a:t>
            </a:r>
            <a:endParaRPr/>
          </a:p>
          <a:p>
            <a:pPr indent="457200" lvl="0" marL="0" rtl="0" algn="l">
              <a:spcBef>
                <a:spcPts val="0"/>
              </a:spcBef>
              <a:spcAft>
                <a:spcPts val="0"/>
              </a:spcAft>
              <a:buNone/>
            </a:pPr>
            <a:r>
              <a:rPr b="1" lang="uk"/>
              <a:t>Polyalphabetic Ciphers </a:t>
            </a:r>
            <a:r>
              <a:rPr lang="uk"/>
              <a:t>– These are a type of substitution cipher that use multiple alphabets to further complicate unauthorized decryption of the ciphertext.</a:t>
            </a:r>
            <a:endParaRPr/>
          </a:p>
          <a:p>
            <a:pPr indent="457200" lvl="0" marL="0" rtl="0" algn="l">
              <a:spcBef>
                <a:spcPts val="0"/>
              </a:spcBef>
              <a:spcAft>
                <a:spcPts val="0"/>
              </a:spcAft>
              <a:buNone/>
            </a:pPr>
            <a:r>
              <a:rPr b="1" lang="uk"/>
              <a:t>Nomenclator ciphers </a:t>
            </a:r>
            <a:r>
              <a:rPr lang="uk"/>
              <a:t>– A type of substitution cipher that replaces common plaintext words with symbols to try and throw off a specific form of cryptanalysis.</a:t>
            </a:r>
            <a:endParaRPr/>
          </a:p>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b="1" lang="uk" sz="1800">
                <a:solidFill>
                  <a:schemeClr val="dk2"/>
                </a:solidFill>
              </a:rPr>
              <a:t>Transposition Ciphers</a:t>
            </a:r>
            <a:r>
              <a:rPr lang="uk" sz="1800">
                <a:solidFill>
                  <a:schemeClr val="dk2"/>
                </a:solidFill>
              </a:rPr>
              <a:t> </a:t>
            </a:r>
            <a:endParaRPr/>
          </a:p>
        </p:txBody>
      </p:sp>
      <p:sp>
        <p:nvSpPr>
          <p:cNvPr id="284" name="Google Shape;28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Clr>
                <a:schemeClr val="dk1"/>
              </a:buClr>
              <a:buSzPts val="1100"/>
              <a:buFont typeface="Arial"/>
              <a:buNone/>
            </a:pPr>
            <a:r>
              <a:rPr lang="uk" sz="1400">
                <a:solidFill>
                  <a:schemeClr val="dk1"/>
                </a:solidFill>
                <a:latin typeface="Verdana"/>
                <a:ea typeface="Verdana"/>
                <a:cs typeface="Verdana"/>
                <a:sym typeface="Verdana"/>
              </a:rPr>
              <a:t>Columnar Transposition rearranging plaintext message into columns and then reading it row by row</a:t>
            </a:r>
            <a:endParaRPr sz="2300">
              <a:solidFill>
                <a:schemeClr val="dk1"/>
              </a:solidFill>
            </a:endParaRPr>
          </a:p>
          <a:p>
            <a:pPr indent="0" lvl="0" marL="0" rtl="0" algn="l">
              <a:spcBef>
                <a:spcPts val="300"/>
              </a:spcBef>
              <a:spcAft>
                <a:spcPts val="0"/>
              </a:spcAft>
              <a:buClr>
                <a:schemeClr val="dk1"/>
              </a:buClr>
              <a:buSzPts val="1100"/>
              <a:buFont typeface="Arial"/>
              <a:buNone/>
            </a:pPr>
            <a:r>
              <a:rPr lang="uk" sz="950">
                <a:solidFill>
                  <a:schemeClr val="dk1"/>
                </a:solidFill>
                <a:latin typeface="Verdana"/>
                <a:ea typeface="Verdana"/>
                <a:cs typeface="Verdana"/>
                <a:sym typeface="Verdana"/>
              </a:rPr>
              <a:t>“YES COMPUTER SECURITY IS FUN” would be written</a:t>
            </a:r>
            <a:endParaRPr sz="95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950">
                <a:solidFill>
                  <a:schemeClr val="dk1"/>
                </a:solidFill>
                <a:latin typeface="Verdana"/>
                <a:ea typeface="Verdana"/>
                <a:cs typeface="Verdana"/>
                <a:sym typeface="Verdana"/>
              </a:rPr>
              <a:t>Y  M  R  R  S</a:t>
            </a:r>
            <a:endParaRPr sz="95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950">
                <a:solidFill>
                  <a:schemeClr val="dk1"/>
                </a:solidFill>
                <a:latin typeface="Verdana"/>
                <a:ea typeface="Verdana"/>
                <a:cs typeface="Verdana"/>
                <a:sym typeface="Verdana"/>
              </a:rPr>
              <a:t>E  P  S  I   F</a:t>
            </a:r>
            <a:endParaRPr sz="95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950">
                <a:solidFill>
                  <a:schemeClr val="dk1"/>
                </a:solidFill>
                <a:latin typeface="Verdana"/>
                <a:ea typeface="Verdana"/>
                <a:cs typeface="Verdana"/>
                <a:sym typeface="Verdana"/>
              </a:rPr>
              <a:t>S  U  E  T  U</a:t>
            </a:r>
            <a:endParaRPr sz="95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950">
                <a:solidFill>
                  <a:schemeClr val="dk1"/>
                </a:solidFill>
                <a:latin typeface="Verdana"/>
                <a:ea typeface="Verdana"/>
                <a:cs typeface="Verdana"/>
                <a:sym typeface="Verdana"/>
              </a:rPr>
              <a:t>C  T  C  Y  N</a:t>
            </a:r>
            <a:endParaRPr sz="950">
              <a:solidFill>
                <a:schemeClr val="dk1"/>
              </a:solidFill>
              <a:latin typeface="Verdana"/>
              <a:ea typeface="Verdana"/>
              <a:cs typeface="Verdana"/>
              <a:sym typeface="Verdana"/>
            </a:endParaRPr>
          </a:p>
          <a:p>
            <a:pPr indent="0" lvl="0" marL="0" rtl="0" algn="l">
              <a:spcBef>
                <a:spcPts val="300"/>
              </a:spcBef>
              <a:spcAft>
                <a:spcPts val="0"/>
              </a:spcAft>
              <a:buClr>
                <a:schemeClr val="dk1"/>
              </a:buClr>
              <a:buSzPts val="1100"/>
              <a:buFont typeface="Arial"/>
              <a:buNone/>
            </a:pPr>
            <a:r>
              <a:rPr lang="uk" sz="950">
                <a:solidFill>
                  <a:schemeClr val="dk1"/>
                </a:solidFill>
                <a:latin typeface="Verdana"/>
                <a:ea typeface="Verdana"/>
                <a:cs typeface="Verdana"/>
                <a:sym typeface="Verdana"/>
              </a:rPr>
              <a:t>O  E  U  I  X</a:t>
            </a:r>
            <a:endParaRPr sz="2300">
              <a:solidFill>
                <a:schemeClr val="dk1"/>
              </a:solidFill>
            </a:endParaRPr>
          </a:p>
          <a:p>
            <a:pPr indent="-254000" lvl="0" marL="254000" rtl="0" algn="l">
              <a:spcBef>
                <a:spcPts val="300"/>
              </a:spcBef>
              <a:spcAft>
                <a:spcPts val="0"/>
              </a:spcAft>
              <a:buNone/>
            </a:pPr>
            <a:r>
              <a:rPr lang="uk" sz="950">
                <a:solidFill>
                  <a:schemeClr val="dk1"/>
                </a:solidFill>
                <a:latin typeface="Verdana"/>
                <a:ea typeface="Verdana"/>
                <a:cs typeface="Verdana"/>
                <a:sym typeface="Verdana"/>
              </a:rPr>
              <a:t> is encrypted as “ymrrs epsif  suetu  ctcyn  oeuix” where the X is just filler.</a:t>
            </a:r>
            <a:endParaRPr sz="950">
              <a:solidFill>
                <a:schemeClr val="dk1"/>
              </a:solidFill>
              <a:latin typeface="Verdana"/>
              <a:ea typeface="Verdana"/>
              <a:cs typeface="Verdana"/>
              <a:sym typeface="Verdana"/>
            </a:endParaRPr>
          </a:p>
          <a:p>
            <a:pPr indent="-254000" lvl="0" marL="254000" rtl="0" algn="l">
              <a:spcBef>
                <a:spcPts val="300"/>
              </a:spcBef>
              <a:spcAft>
                <a:spcPts val="0"/>
              </a:spcAft>
              <a:buClr>
                <a:schemeClr val="dk1"/>
              </a:buClr>
              <a:buSzPts val="1100"/>
              <a:buFont typeface="Arial"/>
              <a:buNone/>
            </a:pPr>
            <a:r>
              <a:t/>
            </a:r>
            <a:endParaRPr sz="950">
              <a:solidFill>
                <a:schemeClr val="dk1"/>
              </a:solidFill>
              <a:latin typeface="Verdana"/>
              <a:ea typeface="Verdana"/>
              <a:cs typeface="Verdana"/>
              <a:sym typeface="Verdana"/>
            </a:endParaRPr>
          </a:p>
          <a:p>
            <a:pPr indent="0" lvl="0" marL="0" rtl="0" algn="l">
              <a:spcBef>
                <a:spcPts val="400"/>
              </a:spcBef>
              <a:spcAft>
                <a:spcPts val="0"/>
              </a:spcAft>
              <a:buClr>
                <a:schemeClr val="dk1"/>
              </a:buClr>
              <a:buSzPts val="1100"/>
              <a:buFont typeface="Arial"/>
              <a:buNone/>
            </a:pPr>
            <a:r>
              <a:rPr lang="uk" sz="1400">
                <a:solidFill>
                  <a:schemeClr val="dk1"/>
                </a:solidFill>
                <a:latin typeface="Verdana"/>
                <a:ea typeface="Verdana"/>
                <a:cs typeface="Verdana"/>
                <a:sym typeface="Verdana"/>
              </a:rPr>
              <a:t>Transposition algorithms require a constant amount of time </a:t>
            </a:r>
            <a:r>
              <a:rPr lang="uk" sz="1400">
                <a:solidFill>
                  <a:schemeClr val="dk1"/>
                </a:solidFill>
              </a:rPr>
              <a:t>per character and are O(n) algorithms, but space required to store results and delay in waiting for all characters to be read are dependent on the size of the plaintext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16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b="1" lang="uk" sz="2100"/>
              <a:t>Cryptography</a:t>
            </a:r>
            <a:endParaRPr b="1" sz="21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400"/>
              </a:spcBef>
              <a:spcAft>
                <a:spcPts val="0"/>
              </a:spcAft>
              <a:buClr>
                <a:schemeClr val="dk1"/>
              </a:buClr>
              <a:buSzPts val="1800"/>
              <a:buChar char="●"/>
            </a:pPr>
            <a:r>
              <a:rPr lang="uk">
                <a:solidFill>
                  <a:schemeClr val="dk1"/>
                </a:solidFill>
              </a:rPr>
              <a:t>Mangling information into apparent unintelligibility</a:t>
            </a:r>
            <a:endParaRPr>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Allowing a secret method of un-mangling</a:t>
            </a:r>
            <a:endParaRPr sz="2100">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Mathematical techniques related to information security</a:t>
            </a:r>
            <a:endParaRPr>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About secure communication in the presence of adversaries</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uk" sz="3000"/>
              <a:t>Cryptoanalysis of Transposition Algorithms</a:t>
            </a:r>
            <a:endParaRPr sz="30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290" name="Google Shape;29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uk" sz="2300">
                <a:solidFill>
                  <a:schemeClr val="dk1"/>
                </a:solidFill>
                <a:latin typeface="Verdana"/>
                <a:ea typeface="Verdana"/>
                <a:cs typeface="Verdana"/>
                <a:sym typeface="Verdana"/>
              </a:rPr>
              <a:t>Compute letter frequencies of </a:t>
            </a:r>
            <a:r>
              <a:rPr lang="uk" sz="2300">
                <a:solidFill>
                  <a:schemeClr val="dk1"/>
                </a:solidFill>
              </a:rPr>
              <a:t> ciphertext; if appear with normal  frequency, then assume a  transposition algorithm was used</a:t>
            </a:r>
            <a:endParaRPr sz="2300">
              <a:solidFill>
                <a:schemeClr val="dk1"/>
              </a:solidFill>
            </a:endParaRPr>
          </a:p>
          <a:p>
            <a:pPr indent="0" lvl="0" marL="0" rtl="0" algn="l">
              <a:spcBef>
                <a:spcPts val="600"/>
              </a:spcBef>
              <a:spcAft>
                <a:spcPts val="0"/>
              </a:spcAft>
              <a:buNone/>
            </a:pPr>
            <a:r>
              <a:rPr lang="uk" sz="2300">
                <a:solidFill>
                  <a:schemeClr val="dk1"/>
                </a:solidFill>
                <a:latin typeface="Verdana"/>
                <a:ea typeface="Verdana"/>
                <a:cs typeface="Verdana"/>
                <a:sym typeface="Verdana"/>
              </a:rPr>
              <a:t>By shifting text, look for common </a:t>
            </a:r>
            <a:r>
              <a:rPr lang="uk" sz="2300">
                <a:solidFill>
                  <a:schemeClr val="dk1"/>
                </a:solidFill>
              </a:rPr>
              <a:t> digrams (e.g EN)and trigrams (e.g.  ENT)</a:t>
            </a:r>
            <a:endParaRPr sz="17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uk"/>
              <a:t>M</a:t>
            </a:r>
            <a:r>
              <a:rPr lang="uk"/>
              <a:t>ost common </a:t>
            </a:r>
            <a:r>
              <a:rPr lang="uk"/>
              <a:t>algorithms</a:t>
            </a:r>
            <a:r>
              <a:rPr lang="uk"/>
              <a:t> today are:</a:t>
            </a:r>
            <a:endParaRPr/>
          </a:p>
          <a:p>
            <a:pPr indent="0" lvl="0" marL="0" rtl="0" algn="l">
              <a:spcBef>
                <a:spcPts val="0"/>
              </a:spcBef>
              <a:spcAft>
                <a:spcPts val="0"/>
              </a:spcAft>
              <a:buNone/>
            </a:pPr>
            <a:r>
              <a:t/>
            </a:r>
            <a:endParaRPr/>
          </a:p>
        </p:txBody>
      </p:sp>
      <p:sp>
        <p:nvSpPr>
          <p:cNvPr id="296" name="Google Shape;29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b="1" lang="uk"/>
              <a:t>Asymmetric Encryption </a:t>
            </a:r>
            <a:r>
              <a:rPr lang="uk"/>
              <a:t>– This is the Public Key example we just gave. One key encrypts, the other key decrypts. The encryption only goes one way. This is the concept that forms the foundation for PKI (public key infrastructure), which is the trust model that undergirds SSL/TLS.</a:t>
            </a:r>
            <a:endParaRPr/>
          </a:p>
          <a:p>
            <a:pPr indent="457200" lvl="0" marL="0" rtl="0" algn="l">
              <a:spcBef>
                <a:spcPts val="0"/>
              </a:spcBef>
              <a:spcAft>
                <a:spcPts val="0"/>
              </a:spcAft>
              <a:buClr>
                <a:schemeClr val="dk1"/>
              </a:buClr>
              <a:buSzPts val="1100"/>
              <a:buFont typeface="Arial"/>
              <a:buNone/>
            </a:pPr>
            <a:r>
              <a:rPr b="1" lang="uk"/>
              <a:t>Symmetric Encryption</a:t>
            </a:r>
            <a:r>
              <a:rPr lang="uk"/>
              <a:t> – This is closer to a form of private key encryption. Each party has its own key that can both encrypt and decrypt. As we discussed in the example above, after the asymmetric encryption that occurs in the SSL handshake, the browser and server communicate using the symmetric session key that is passed along.</a:t>
            </a:r>
            <a:endParaRPr/>
          </a:p>
          <a:p>
            <a:pPr indent="0" lvl="0" marL="0" rtl="0" algn="l">
              <a:spcBef>
                <a:spcPts val="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311700" y="1944750"/>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uk"/>
              <a:t>Modern Encryption Algorithms</a:t>
            </a:r>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5"/>
          <p:cNvSpPr txBox="1"/>
          <p:nvPr>
            <p:ph idx="1" type="body"/>
          </p:nvPr>
        </p:nvSpPr>
        <p:spPr>
          <a:xfrm>
            <a:off x="311700" y="622100"/>
            <a:ext cx="8520600" cy="39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900">
                <a:solidFill>
                  <a:schemeClr val="dk1"/>
                </a:solidFill>
              </a:rPr>
              <a:t>AES – AES stands for Advanced Encryption Standard</a:t>
            </a:r>
            <a:endParaRPr b="1" sz="1900">
              <a:solidFill>
                <a:schemeClr val="dk1"/>
              </a:solidFill>
            </a:endParaRPr>
          </a:p>
          <a:p>
            <a:pPr indent="0" lvl="0" marL="0" rtl="0" algn="l">
              <a:spcBef>
                <a:spcPts val="1600"/>
              </a:spcBef>
              <a:spcAft>
                <a:spcPts val="0"/>
              </a:spcAft>
              <a:buNone/>
            </a:pPr>
            <a:r>
              <a:rPr lang="uk" sz="1900">
                <a:solidFill>
                  <a:schemeClr val="dk1"/>
                </a:solidFill>
              </a:rPr>
              <a:t>Designed in response to a call by NIST in 1998, and officially adopted in 2001</a:t>
            </a:r>
            <a:endParaRPr sz="1900">
              <a:solidFill>
                <a:schemeClr val="dk1"/>
              </a:solidFill>
            </a:endParaRPr>
          </a:p>
          <a:p>
            <a:pPr indent="0" lvl="0" marL="0" rtl="0" algn="l">
              <a:spcBef>
                <a:spcPts val="1300"/>
              </a:spcBef>
              <a:spcAft>
                <a:spcPts val="0"/>
              </a:spcAft>
              <a:buNone/>
            </a:pPr>
            <a:r>
              <a:rPr lang="uk" sz="1900">
                <a:solidFill>
                  <a:schemeClr val="dk1"/>
                </a:solidFill>
              </a:rPr>
              <a:t>Block length is 128 bits, and keys can be 128, 192, or 256 bits.  </a:t>
            </a:r>
            <a:endParaRPr sz="1900">
              <a:solidFill>
                <a:schemeClr val="dk1"/>
              </a:solidFill>
            </a:endParaRPr>
          </a:p>
          <a:p>
            <a:pPr indent="0" lvl="0" marL="0" rtl="0" algn="l">
              <a:spcBef>
                <a:spcPts val="1300"/>
              </a:spcBef>
              <a:spcAft>
                <a:spcPts val="0"/>
              </a:spcAft>
              <a:buNone/>
            </a:pPr>
            <a:r>
              <a:rPr lang="uk" sz="1900">
                <a:solidFill>
                  <a:schemeClr val="dk1"/>
                </a:solidFill>
              </a:rPr>
              <a:t>Essentially, proceeds in 4 rounds (which are repeated):</a:t>
            </a:r>
            <a:endParaRPr sz="1900">
              <a:solidFill>
                <a:schemeClr val="dk1"/>
              </a:solidFill>
            </a:endParaRPr>
          </a:p>
          <a:p>
            <a:pPr indent="-330200" lvl="0" marL="457200" rtl="0" algn="l">
              <a:spcBef>
                <a:spcPts val="500"/>
              </a:spcBef>
              <a:spcAft>
                <a:spcPts val="0"/>
              </a:spcAft>
              <a:buClr>
                <a:schemeClr val="dk1"/>
              </a:buClr>
              <a:buSzPts val="1600"/>
              <a:buChar char="●"/>
            </a:pPr>
            <a:r>
              <a:rPr lang="uk" sz="1600">
                <a:solidFill>
                  <a:schemeClr val="dk1"/>
                </a:solidFill>
              </a:rPr>
              <a:t>Substitute bytes</a:t>
            </a:r>
            <a:endParaRPr sz="1600">
              <a:solidFill>
                <a:schemeClr val="dk1"/>
              </a:solidFill>
            </a:endParaRPr>
          </a:p>
          <a:p>
            <a:pPr indent="-330200" lvl="0" marL="457200" rtl="0" algn="l">
              <a:spcBef>
                <a:spcPts val="0"/>
              </a:spcBef>
              <a:spcAft>
                <a:spcPts val="0"/>
              </a:spcAft>
              <a:buClr>
                <a:schemeClr val="dk1"/>
              </a:buClr>
              <a:buSzPts val="1600"/>
              <a:buChar char="●"/>
            </a:pPr>
            <a:r>
              <a:rPr lang="uk" sz="1600">
                <a:solidFill>
                  <a:schemeClr val="dk1"/>
                </a:solidFill>
              </a:rPr>
              <a:t>Permute </a:t>
            </a:r>
            <a:endParaRPr sz="1600">
              <a:solidFill>
                <a:schemeClr val="dk1"/>
              </a:solidFill>
            </a:endParaRPr>
          </a:p>
          <a:p>
            <a:pPr indent="-330200" lvl="0" marL="457200" rtl="0" algn="l">
              <a:spcBef>
                <a:spcPts val="0"/>
              </a:spcBef>
              <a:spcAft>
                <a:spcPts val="0"/>
              </a:spcAft>
              <a:buClr>
                <a:schemeClr val="dk1"/>
              </a:buClr>
              <a:buSzPts val="1600"/>
              <a:buChar char="●"/>
            </a:pPr>
            <a:r>
              <a:rPr lang="uk" sz="1600">
                <a:solidFill>
                  <a:schemeClr val="dk1"/>
                </a:solidFill>
              </a:rPr>
              <a:t>Mix columns</a:t>
            </a:r>
            <a:endParaRPr sz="1600">
              <a:solidFill>
                <a:schemeClr val="dk1"/>
              </a:solidFill>
            </a:endParaRPr>
          </a:p>
          <a:p>
            <a:pPr indent="-330200" lvl="0" marL="457200" rtl="0" algn="l">
              <a:spcBef>
                <a:spcPts val="0"/>
              </a:spcBef>
              <a:spcAft>
                <a:spcPts val="0"/>
              </a:spcAft>
              <a:buClr>
                <a:schemeClr val="dk1"/>
              </a:buClr>
              <a:buSzPts val="1600"/>
              <a:buChar char="●"/>
            </a:pPr>
            <a:r>
              <a:rPr lang="uk" sz="1600">
                <a:solidFill>
                  <a:schemeClr val="dk1"/>
                </a:solidFill>
              </a:rPr>
              <a:t>Add round key</a:t>
            </a:r>
            <a:endParaRPr sz="900">
              <a:solidFill>
                <a:schemeClr val="dk1"/>
              </a:solidFill>
            </a:endParaRPr>
          </a:p>
          <a:p>
            <a:pPr indent="0" lvl="0" marL="0" rtl="0" algn="l">
              <a:spcBef>
                <a:spcPts val="0"/>
              </a:spcBef>
              <a:spcAft>
                <a:spcPts val="1600"/>
              </a:spcAft>
              <a:buNone/>
            </a:pPr>
            <a:r>
              <a:t/>
            </a:r>
            <a:endParaRPr sz="10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256150" y="1228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uk" sz="3000">
                <a:solidFill>
                  <a:srgbClr val="1F497D"/>
                </a:solidFill>
              </a:rPr>
              <a:t>Stage 1: substitute bytes</a:t>
            </a:r>
            <a:endParaRPr sz="3000">
              <a:solidFill>
                <a:srgbClr val="1F497D"/>
              </a:solidFill>
            </a:endParaRPr>
          </a:p>
          <a:p>
            <a:pPr indent="0" lvl="0" marL="0" rtl="0" algn="l">
              <a:lnSpc>
                <a:spcPct val="115000"/>
              </a:lnSpc>
              <a:spcBef>
                <a:spcPts val="0"/>
              </a:spcBef>
              <a:spcAft>
                <a:spcPts val="0"/>
              </a:spcAft>
              <a:buClr>
                <a:schemeClr val="dk1"/>
              </a:buClr>
              <a:buSzPts val="1100"/>
              <a:buFont typeface="Arial"/>
              <a:buNone/>
            </a:pPr>
            <a:r>
              <a:t/>
            </a:r>
            <a:endParaRPr b="1" sz="1100"/>
          </a:p>
          <a:p>
            <a:pPr indent="0" lvl="0" marL="0" rtl="0" algn="l">
              <a:spcBef>
                <a:spcPts val="0"/>
              </a:spcBef>
              <a:spcAft>
                <a:spcPts val="0"/>
              </a:spcAft>
              <a:buNone/>
            </a:pPr>
            <a:r>
              <a:t/>
            </a:r>
            <a:endParaRPr/>
          </a:p>
        </p:txBody>
      </p:sp>
      <p:sp>
        <p:nvSpPr>
          <p:cNvPr id="312" name="Google Shape;312;p56"/>
          <p:cNvSpPr txBox="1"/>
          <p:nvPr>
            <p:ph idx="1" type="body"/>
          </p:nvPr>
        </p:nvSpPr>
        <p:spPr>
          <a:xfrm>
            <a:off x="311700" y="599900"/>
            <a:ext cx="8520600" cy="39690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uk" sz="1700">
                <a:solidFill>
                  <a:schemeClr val="dk1"/>
                </a:solidFill>
              </a:rPr>
              <a:t>AES computes a matrix which maps every  8-bit value to a different 8-bit value</a:t>
            </a:r>
            <a:endParaRPr sz="1700">
              <a:solidFill>
                <a:schemeClr val="dk1"/>
              </a:solidFill>
            </a:endParaRPr>
          </a:p>
          <a:p>
            <a:pPr indent="0" lvl="0" marL="0" rtl="0" algn="l">
              <a:spcBef>
                <a:spcPts val="1500"/>
              </a:spcBef>
              <a:spcAft>
                <a:spcPts val="0"/>
              </a:spcAft>
              <a:buClr>
                <a:schemeClr val="dk1"/>
              </a:buClr>
              <a:buSzPts val="1100"/>
              <a:buFont typeface="Arial"/>
              <a:buNone/>
            </a:pPr>
            <a:r>
              <a:rPr lang="uk" sz="1700">
                <a:solidFill>
                  <a:schemeClr val="dk1"/>
                </a:solidFill>
              </a:rPr>
              <a:t>Computed using properties of finite fields  (go take some math classes to learn more  about this)</a:t>
            </a:r>
            <a:endParaRPr sz="1700">
              <a:solidFill>
                <a:schemeClr val="dk1"/>
              </a:solidFill>
            </a:endParaRPr>
          </a:p>
          <a:p>
            <a:pPr indent="0" lvl="0" marL="0" rtl="0" algn="l">
              <a:spcBef>
                <a:spcPts val="150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1600"/>
              </a:spcAft>
              <a:buNone/>
            </a:pPr>
            <a:r>
              <a:t/>
            </a:r>
            <a:endParaRPr sz="1100"/>
          </a:p>
        </p:txBody>
      </p:sp>
      <p:pic>
        <p:nvPicPr>
          <p:cNvPr id="313" name="Google Shape;313;p56"/>
          <p:cNvPicPr preferRelativeResize="0"/>
          <p:nvPr/>
        </p:nvPicPr>
        <p:blipFill>
          <a:blip r:embed="rId3">
            <a:alphaModFix/>
          </a:blip>
          <a:stretch>
            <a:fillRect/>
          </a:stretch>
        </p:blipFill>
        <p:spPr>
          <a:xfrm>
            <a:off x="2050650" y="1759521"/>
            <a:ext cx="5225800" cy="2710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sz="3000">
                <a:solidFill>
                  <a:srgbClr val="1F497D"/>
                </a:solidFill>
              </a:rPr>
              <a:t>Stage 2: permute</a:t>
            </a:r>
            <a:endParaRPr/>
          </a:p>
        </p:txBody>
      </p:sp>
      <p:sp>
        <p:nvSpPr>
          <p:cNvPr id="319" name="Google Shape;319;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uk" sz="2400">
                <a:solidFill>
                  <a:schemeClr val="dk1"/>
                </a:solidFill>
              </a:rPr>
              <a:t>AES then shifts each row, where each row is shifted a different amount</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320" name="Google Shape;320;p57"/>
          <p:cNvPicPr preferRelativeResize="0"/>
          <p:nvPr/>
        </p:nvPicPr>
        <p:blipFill>
          <a:blip r:embed="rId3">
            <a:alphaModFix/>
          </a:blip>
          <a:stretch>
            <a:fillRect/>
          </a:stretch>
        </p:blipFill>
        <p:spPr>
          <a:xfrm>
            <a:off x="1737150" y="2571758"/>
            <a:ext cx="4944025" cy="1838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8"/>
          <p:cNvSpPr txBox="1"/>
          <p:nvPr>
            <p:ph type="title"/>
          </p:nvPr>
        </p:nvSpPr>
        <p:spPr>
          <a:xfrm>
            <a:off x="311700" y="562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sz="3000">
                <a:solidFill>
                  <a:srgbClr val="1F497D"/>
                </a:solidFill>
              </a:rPr>
              <a:t>Stage 3: Mix columns</a:t>
            </a:r>
            <a:endParaRPr/>
          </a:p>
        </p:txBody>
      </p:sp>
      <p:sp>
        <p:nvSpPr>
          <p:cNvPr id="326" name="Google Shape;326;p58"/>
          <p:cNvSpPr txBox="1"/>
          <p:nvPr>
            <p:ph idx="1" type="body"/>
          </p:nvPr>
        </p:nvSpPr>
        <p:spPr>
          <a:xfrm>
            <a:off x="311700" y="628925"/>
            <a:ext cx="8520600" cy="1942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uk" sz="2000">
                <a:solidFill>
                  <a:schemeClr val="dk1"/>
                </a:solidFill>
              </a:rPr>
              <a:t>Here, the 4 bytes in each column are  combined using a linear transformation</a:t>
            </a:r>
            <a:endParaRPr sz="2000">
              <a:solidFill>
                <a:schemeClr val="dk1"/>
              </a:solidFill>
            </a:endParaRPr>
          </a:p>
          <a:p>
            <a:pPr indent="0" lvl="0" marL="0" rtl="0" algn="l">
              <a:spcBef>
                <a:spcPts val="1500"/>
              </a:spcBef>
              <a:spcAft>
                <a:spcPts val="0"/>
              </a:spcAft>
              <a:buClr>
                <a:schemeClr val="dk1"/>
              </a:buClr>
              <a:buSzPts val="1100"/>
              <a:buFont typeface="Arial"/>
              <a:buNone/>
            </a:pPr>
            <a:r>
              <a:rPr lang="uk" sz="2000">
                <a:solidFill>
                  <a:schemeClr val="dk1"/>
                </a:solidFill>
              </a:rPr>
              <a:t>Essentially, the output of any byte  depends on all the input bytes, so this  “mixes” them together</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1600"/>
              </a:spcAft>
              <a:buNone/>
            </a:pPr>
            <a:r>
              <a:t/>
            </a:r>
            <a:endParaRPr sz="1400"/>
          </a:p>
        </p:txBody>
      </p:sp>
      <p:pic>
        <p:nvPicPr>
          <p:cNvPr id="327" name="Google Shape;327;p58"/>
          <p:cNvPicPr preferRelativeResize="0"/>
          <p:nvPr/>
        </p:nvPicPr>
        <p:blipFill>
          <a:blip r:embed="rId3">
            <a:alphaModFix/>
          </a:blip>
          <a:stretch>
            <a:fillRect/>
          </a:stretch>
        </p:blipFill>
        <p:spPr>
          <a:xfrm>
            <a:off x="3762875" y="2335300"/>
            <a:ext cx="3924600" cy="2084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9"/>
          <p:cNvSpPr txBox="1"/>
          <p:nvPr>
            <p:ph type="title"/>
          </p:nvPr>
        </p:nvSpPr>
        <p:spPr>
          <a:xfrm>
            <a:off x="256150" y="1673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sz="3000">
                <a:solidFill>
                  <a:srgbClr val="1F497D"/>
                </a:solidFill>
              </a:rPr>
              <a:t>Stage 4: Add round key</a:t>
            </a:r>
            <a:endParaRPr/>
          </a:p>
        </p:txBody>
      </p:sp>
      <p:sp>
        <p:nvSpPr>
          <p:cNvPr id="333" name="Google Shape;333;p59"/>
          <p:cNvSpPr txBox="1"/>
          <p:nvPr>
            <p:ph idx="1" type="body"/>
          </p:nvPr>
        </p:nvSpPr>
        <p:spPr>
          <a:xfrm>
            <a:off x="311700" y="810950"/>
            <a:ext cx="8520600" cy="3757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uk" sz="2100">
                <a:solidFill>
                  <a:schemeClr val="dk1"/>
                </a:solidFill>
              </a:rPr>
              <a:t>Use XOR (Exclusive Or) to combine the key with the message</a:t>
            </a:r>
            <a:endParaRPr sz="2100">
              <a:solidFill>
                <a:schemeClr val="dk1"/>
              </a:solidFill>
            </a:endParaRPr>
          </a:p>
          <a:p>
            <a:pPr indent="0" lvl="0" marL="0" rtl="0" algn="l">
              <a:spcBef>
                <a:spcPts val="0"/>
              </a:spcBef>
              <a:spcAft>
                <a:spcPts val="0"/>
              </a:spcAft>
              <a:buClr>
                <a:schemeClr val="dk1"/>
              </a:buClr>
              <a:buSzPts val="1100"/>
              <a:buFont typeface="Arial"/>
              <a:buNone/>
            </a:pPr>
            <a:r>
              <a:t/>
            </a:r>
            <a:endParaRPr sz="800">
              <a:solidFill>
                <a:schemeClr val="dk1"/>
              </a:solidFill>
            </a:endParaRPr>
          </a:p>
          <a:p>
            <a:pPr indent="0" lvl="0" marL="0" rtl="0" algn="l">
              <a:spcBef>
                <a:spcPts val="0"/>
              </a:spcBef>
              <a:spcAft>
                <a:spcPts val="0"/>
              </a:spcAft>
              <a:buClr>
                <a:schemeClr val="dk1"/>
              </a:buClr>
              <a:buSzPts val="1100"/>
              <a:buFont typeface="Arial"/>
              <a:buNone/>
            </a:pPr>
            <a:r>
              <a:rPr lang="uk" sz="1500"/>
              <a:t>XOR operates on binary data. It returns true if both of its inputs are opposites (one false and one true), otherwise, it returns false.</a:t>
            </a:r>
            <a:endParaRPr sz="1500"/>
          </a:p>
          <a:p>
            <a:pPr indent="0" lvl="0" marL="0" rtl="0" algn="l">
              <a:spcBef>
                <a:spcPts val="1600"/>
              </a:spcBef>
              <a:spcAft>
                <a:spcPts val="0"/>
              </a:spcAft>
              <a:buClr>
                <a:schemeClr val="dk1"/>
              </a:buClr>
              <a:buSzPts val="1100"/>
              <a:buFont typeface="Arial"/>
              <a:buNone/>
            </a:pPr>
            <a:r>
              <a:t/>
            </a:r>
            <a:endParaRPr sz="1500"/>
          </a:p>
          <a:p>
            <a:pPr indent="0" lvl="0" marL="0" rtl="0" algn="l">
              <a:spcBef>
                <a:spcPts val="1600"/>
              </a:spcBef>
              <a:spcAft>
                <a:spcPts val="1600"/>
              </a:spcAft>
              <a:buNone/>
            </a:pPr>
            <a:r>
              <a:t/>
            </a:r>
            <a:endParaRPr sz="1500"/>
          </a:p>
        </p:txBody>
      </p:sp>
      <p:pic>
        <p:nvPicPr>
          <p:cNvPr id="334" name="Google Shape;334;p59"/>
          <p:cNvPicPr preferRelativeResize="0"/>
          <p:nvPr/>
        </p:nvPicPr>
        <p:blipFill>
          <a:blip r:embed="rId3">
            <a:alphaModFix/>
          </a:blip>
          <a:stretch>
            <a:fillRect/>
          </a:stretch>
        </p:blipFill>
        <p:spPr>
          <a:xfrm>
            <a:off x="4392200" y="2107963"/>
            <a:ext cx="3048000" cy="23717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ph type="title"/>
          </p:nvPr>
        </p:nvSpPr>
        <p:spPr>
          <a:xfrm>
            <a:off x="311700" y="233950"/>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uk"/>
              <a:t>Modern Encryption Algorithms</a:t>
            </a:r>
            <a:endParaRPr/>
          </a:p>
          <a:p>
            <a:pPr indent="0" lvl="0" marL="0" rtl="0" algn="l">
              <a:spcBef>
                <a:spcPts val="0"/>
              </a:spcBef>
              <a:spcAft>
                <a:spcPts val="0"/>
              </a:spcAft>
              <a:buNone/>
            </a:pPr>
            <a:r>
              <a:t/>
            </a:r>
            <a:endParaRPr/>
          </a:p>
        </p:txBody>
      </p:sp>
      <p:sp>
        <p:nvSpPr>
          <p:cNvPr id="340" name="Google Shape;340;p60"/>
          <p:cNvSpPr txBox="1"/>
          <p:nvPr>
            <p:ph idx="1" type="body"/>
          </p:nvPr>
        </p:nvSpPr>
        <p:spPr>
          <a:xfrm>
            <a:off x="311700" y="930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400">
                <a:solidFill>
                  <a:schemeClr val="dk1"/>
                </a:solidFill>
              </a:rPr>
              <a:t>RSA – RSA stands for Rivest-Shamir-Adlemen</a:t>
            </a:r>
            <a:r>
              <a:rPr lang="uk" sz="1400">
                <a:solidFill>
                  <a:schemeClr val="dk1"/>
                </a:solidFill>
              </a:rPr>
              <a:t>, after its creators, it is a public key encryption algorithm (asymmetric) that has been around since 1978 and is still widely used today. It uses the factorization of prime numbers to encipher plaintext.</a:t>
            </a:r>
            <a:endParaRPr sz="1400">
              <a:solidFill>
                <a:schemeClr val="dk1"/>
              </a:solidFill>
            </a:endParaRPr>
          </a:p>
          <a:p>
            <a:pPr indent="0" lvl="0" marL="0" rtl="0" algn="l">
              <a:spcBef>
                <a:spcPts val="1600"/>
              </a:spcBef>
              <a:spcAft>
                <a:spcPts val="0"/>
              </a:spcAft>
              <a:buNone/>
            </a:pPr>
            <a:r>
              <a:rPr b="1" lang="uk" sz="1400">
                <a:solidFill>
                  <a:schemeClr val="dk1"/>
                </a:solidFill>
              </a:rPr>
              <a:t>ECC – ECC stands for Elliptic Curve Cryptography</a:t>
            </a:r>
            <a:r>
              <a:rPr lang="uk" sz="1400">
                <a:solidFill>
                  <a:schemeClr val="dk1"/>
                </a:solidFill>
              </a:rPr>
              <a:t>, which relies on the algebraic structure of elliptical curves over finite fields. Although ECC has been around since 1985, it’s only been in use since about 2004. ECC has distinct advantages over RSA and is likely going to play a more prominent role in the future of SSL/TLS.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uk" sz="1400">
                <a:solidFill>
                  <a:schemeClr val="dk1"/>
                </a:solidFill>
              </a:rPr>
              <a:t>PGP – PGP stands for Pretty Good Privacy</a:t>
            </a:r>
            <a:r>
              <a:rPr lang="uk" sz="1400">
                <a:solidFill>
                  <a:schemeClr val="dk1"/>
                </a:solidFill>
              </a:rPr>
              <a:t>, it was created in 1991 by Phil Zimmerman. It’s really more of a collection of algorithms than a single one, all for hashing, data compression and both public and private key cryptography. Each step uses a different algorithm. PGP has been criticized for poor usability, a lack of ubiquity and for the length of its keys.</a:t>
            </a:r>
            <a:endParaRPr sz="14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txBox="1"/>
          <p:nvPr>
            <p:ph type="title"/>
          </p:nvPr>
        </p:nvSpPr>
        <p:spPr>
          <a:xfrm>
            <a:off x="267250" y="12287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uk" sz="2300">
                <a:solidFill>
                  <a:schemeClr val="dk2"/>
                </a:solidFill>
              </a:rPr>
              <a:t>4. Software for automatic encryption</a:t>
            </a:r>
            <a:endParaRPr b="1" sz="3200"/>
          </a:p>
        </p:txBody>
      </p:sp>
      <p:sp>
        <p:nvSpPr>
          <p:cNvPr id="346" name="Google Shape;346;p61"/>
          <p:cNvSpPr txBox="1"/>
          <p:nvPr>
            <p:ph idx="1" type="body"/>
          </p:nvPr>
        </p:nvSpPr>
        <p:spPr>
          <a:xfrm>
            <a:off x="311700" y="695575"/>
            <a:ext cx="8520600" cy="3873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uk" sz="1200"/>
              <a:t>BitLocker</a:t>
            </a:r>
            <a:endParaRPr sz="1200"/>
          </a:p>
          <a:p>
            <a:pPr indent="-304800" lvl="0" marL="457200" rtl="0" algn="l">
              <a:spcBef>
                <a:spcPts val="0"/>
              </a:spcBef>
              <a:spcAft>
                <a:spcPts val="0"/>
              </a:spcAft>
              <a:buSzPts val="1200"/>
              <a:buChar char="●"/>
            </a:pPr>
            <a:r>
              <a:rPr lang="uk" sz="1200"/>
              <a:t>FileVault 2</a:t>
            </a:r>
            <a:endParaRPr sz="1200"/>
          </a:p>
          <a:p>
            <a:pPr indent="-304800" lvl="0" marL="457200" rtl="0" algn="l">
              <a:spcBef>
                <a:spcPts val="0"/>
              </a:spcBef>
              <a:spcAft>
                <a:spcPts val="0"/>
              </a:spcAft>
              <a:buSzPts val="1200"/>
              <a:buChar char="●"/>
            </a:pPr>
            <a:r>
              <a:rPr lang="uk" sz="1200"/>
              <a:t>Linux Unified Key Setup (LUKS) </a:t>
            </a:r>
            <a:endParaRPr sz="1200"/>
          </a:p>
          <a:p>
            <a:pPr indent="-304800" lvl="0" marL="457200" rtl="0" algn="l">
              <a:spcBef>
                <a:spcPts val="0"/>
              </a:spcBef>
              <a:spcAft>
                <a:spcPts val="0"/>
              </a:spcAft>
              <a:buSzPts val="1200"/>
              <a:buChar char="●"/>
            </a:pPr>
            <a:r>
              <a:rPr lang="uk" sz="1200"/>
              <a:t>VeraCrypt</a:t>
            </a:r>
            <a:endParaRPr sz="1200"/>
          </a:p>
          <a:p>
            <a:pPr indent="-304800" lvl="0" marL="457200" rtl="0" algn="l">
              <a:spcBef>
                <a:spcPts val="0"/>
              </a:spcBef>
              <a:spcAft>
                <a:spcPts val="0"/>
              </a:spcAft>
              <a:buSzPts val="1200"/>
              <a:buChar char="●"/>
            </a:pPr>
            <a:r>
              <a:rPr lang="uk" sz="1200"/>
              <a:t>CipherShed</a:t>
            </a:r>
            <a:endParaRPr sz="1200"/>
          </a:p>
          <a:p>
            <a:pPr indent="-304800" lvl="0" marL="457200" rtl="0" algn="l">
              <a:spcBef>
                <a:spcPts val="0"/>
              </a:spcBef>
              <a:spcAft>
                <a:spcPts val="0"/>
              </a:spcAft>
              <a:buSzPts val="1200"/>
              <a:buChar char="●"/>
            </a:pPr>
            <a:r>
              <a:rPr lang="uk" sz="1200"/>
              <a:t>DiskCryptor</a:t>
            </a:r>
            <a:endParaRPr sz="1200"/>
          </a:p>
          <a:p>
            <a:pPr indent="-304800" lvl="0" marL="457200" rtl="0" algn="l">
              <a:spcBef>
                <a:spcPts val="0"/>
              </a:spcBef>
              <a:spcAft>
                <a:spcPts val="0"/>
              </a:spcAft>
              <a:buSzPts val="1200"/>
              <a:buChar char="●"/>
            </a:pPr>
            <a:r>
              <a:rPr lang="uk" sz="1200"/>
              <a:t>Encrypto</a:t>
            </a:r>
            <a:endParaRPr sz="1200"/>
          </a:p>
          <a:p>
            <a:pPr indent="-304800" lvl="0" marL="457200" rtl="0" algn="l">
              <a:spcBef>
                <a:spcPts val="0"/>
              </a:spcBef>
              <a:spcAft>
                <a:spcPts val="0"/>
              </a:spcAft>
              <a:buSzPts val="1200"/>
              <a:buChar char="●"/>
            </a:pPr>
            <a:r>
              <a:rPr lang="uk" sz="1200"/>
              <a:t>AESCrypt</a:t>
            </a:r>
            <a:endParaRPr sz="1200"/>
          </a:p>
          <a:p>
            <a:pPr indent="-304800" lvl="0" marL="457200" rtl="0" algn="l">
              <a:spcBef>
                <a:spcPts val="0"/>
              </a:spcBef>
              <a:spcAft>
                <a:spcPts val="0"/>
              </a:spcAft>
              <a:buSzPts val="1200"/>
              <a:buChar char="●"/>
            </a:pPr>
            <a:r>
              <a:rPr lang="uk" sz="1200"/>
              <a:t>nCrypted Cloud</a:t>
            </a:r>
            <a:endParaRPr sz="1200"/>
          </a:p>
          <a:p>
            <a:pPr indent="-304800" lvl="0" marL="457200" rtl="0" algn="l">
              <a:spcBef>
                <a:spcPts val="0"/>
              </a:spcBef>
              <a:spcAft>
                <a:spcPts val="0"/>
              </a:spcAft>
              <a:buSzPts val="1200"/>
              <a:buChar char="●"/>
            </a:pPr>
            <a:r>
              <a:rPr lang="uk" sz="1200"/>
              <a:t>Virtual Private Network (VPN)</a:t>
            </a:r>
            <a:endParaRPr sz="1200"/>
          </a:p>
          <a:p>
            <a:pPr indent="-304800" lvl="0" marL="457200" rtl="0" algn="l">
              <a:spcBef>
                <a:spcPts val="0"/>
              </a:spcBef>
              <a:spcAft>
                <a:spcPts val="0"/>
              </a:spcAft>
              <a:buSzPts val="1200"/>
              <a:buChar char="●"/>
            </a:pPr>
            <a:r>
              <a:rPr lang="uk" sz="1200"/>
              <a:t>HTTPS</a:t>
            </a:r>
            <a:endParaRPr sz="1200"/>
          </a:p>
          <a:p>
            <a:pPr indent="-304800" lvl="0" marL="457200" rtl="0" algn="l">
              <a:spcBef>
                <a:spcPts val="0"/>
              </a:spcBef>
              <a:spcAft>
                <a:spcPts val="0"/>
              </a:spcAft>
              <a:buSzPts val="1200"/>
              <a:buChar char="●"/>
            </a:pPr>
            <a:r>
              <a:rPr lang="uk" sz="1200"/>
              <a:t>OpenPGP</a:t>
            </a:r>
            <a:endParaRPr sz="1200"/>
          </a:p>
          <a:p>
            <a:pPr indent="-304800" lvl="0" marL="457200" rtl="0" algn="l">
              <a:spcBef>
                <a:spcPts val="0"/>
              </a:spcBef>
              <a:spcAft>
                <a:spcPts val="0"/>
              </a:spcAft>
              <a:buSzPts val="1200"/>
              <a:buChar char="●"/>
            </a:pPr>
            <a:r>
              <a:rPr lang="uk" sz="1200"/>
              <a:t>WhatsApp</a:t>
            </a:r>
            <a:endParaRPr sz="1200"/>
          </a:p>
          <a:p>
            <a:pPr indent="-304800" lvl="0" marL="457200" rtl="0" algn="l">
              <a:spcBef>
                <a:spcPts val="0"/>
              </a:spcBef>
              <a:spcAft>
                <a:spcPts val="0"/>
              </a:spcAft>
              <a:buSzPts val="1200"/>
              <a:buChar char="●"/>
            </a:pPr>
            <a:r>
              <a:rPr lang="uk" sz="1200"/>
              <a:t>Telegram</a:t>
            </a:r>
            <a:endParaRPr sz="1200"/>
          </a:p>
          <a:p>
            <a:pPr indent="-304800" lvl="0" marL="457200" rtl="0" algn="l">
              <a:spcBef>
                <a:spcPts val="0"/>
              </a:spcBef>
              <a:spcAft>
                <a:spcPts val="0"/>
              </a:spcAft>
              <a:buSzPts val="1200"/>
              <a:buChar char="●"/>
            </a:pPr>
            <a:r>
              <a:rPr lang="uk" sz="1200"/>
              <a:t>Duplicati</a:t>
            </a:r>
            <a:endParaRPr sz="1200"/>
          </a:p>
          <a:p>
            <a:pPr indent="-304800" lvl="0" marL="457200" rtl="0" algn="l">
              <a:spcBef>
                <a:spcPts val="0"/>
              </a:spcBef>
              <a:spcAft>
                <a:spcPts val="0"/>
              </a:spcAft>
              <a:buSzPts val="1200"/>
              <a:buChar char="●"/>
            </a:pPr>
            <a:r>
              <a:rPr lang="uk" sz="1200"/>
              <a:t>OpenSSL</a:t>
            </a:r>
            <a:endParaRPr sz="1200"/>
          </a:p>
          <a:p>
            <a:pPr indent="-304800" lvl="0" marL="457200" rtl="0" algn="l">
              <a:spcBef>
                <a:spcPts val="0"/>
              </a:spcBef>
              <a:spcAft>
                <a:spcPts val="0"/>
              </a:spcAft>
              <a:buSzPts val="1200"/>
              <a:buChar char="●"/>
            </a:pPr>
            <a:r>
              <a:rPr lang="uk" sz="1200"/>
              <a:t>USB Flash Security</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b="1" lang="uk" sz="2100"/>
              <a:t>Cryptography</a:t>
            </a:r>
            <a:endParaRPr b="1" sz="2100"/>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400"/>
              </a:spcBef>
              <a:spcAft>
                <a:spcPts val="0"/>
              </a:spcAft>
              <a:buClr>
                <a:schemeClr val="dk1"/>
              </a:buClr>
              <a:buSzPts val="2400"/>
              <a:buChar char="●"/>
            </a:pPr>
            <a:r>
              <a:rPr lang="uk">
                <a:solidFill>
                  <a:schemeClr val="dk1"/>
                </a:solidFill>
              </a:rPr>
              <a:t>Cryptography deals with a set of methods which enable us to store and transmit information while safeguarding it from intruders. </a:t>
            </a:r>
            <a:endParaRPr>
              <a:solidFill>
                <a:schemeClr val="dk1"/>
              </a:solidFill>
            </a:endParaRPr>
          </a:p>
          <a:p>
            <a:pPr indent="-381000" lvl="0" marL="457200" rtl="0" algn="l">
              <a:spcBef>
                <a:spcPts val="0"/>
              </a:spcBef>
              <a:spcAft>
                <a:spcPts val="0"/>
              </a:spcAft>
              <a:buClr>
                <a:schemeClr val="dk1"/>
              </a:buClr>
              <a:buSzPts val="2400"/>
              <a:buChar char="●"/>
            </a:pPr>
            <a:r>
              <a:rPr lang="uk">
                <a:solidFill>
                  <a:schemeClr val="dk1"/>
                </a:solidFill>
              </a:rPr>
              <a:t>Cryptography achieves this by converting data into a different form which is incomprehensible (often called </a:t>
            </a:r>
            <a:r>
              <a:rPr b="1" lang="uk">
                <a:solidFill>
                  <a:schemeClr val="dk1"/>
                </a:solidFill>
              </a:rPr>
              <a:t>ciphertext</a:t>
            </a:r>
            <a:r>
              <a:rPr lang="uk">
                <a:solidFill>
                  <a:schemeClr val="dk1"/>
                </a:solidFill>
              </a:rPr>
              <a:t> or </a:t>
            </a:r>
            <a:r>
              <a:rPr b="1" lang="uk">
                <a:solidFill>
                  <a:schemeClr val="dk1"/>
                </a:solidFill>
              </a:rPr>
              <a:t>code</a:t>
            </a:r>
            <a:r>
              <a:rPr lang="uk">
                <a:solidFill>
                  <a:schemeClr val="dk1"/>
                </a:solidFill>
              </a:rPr>
              <a:t>).</a:t>
            </a:r>
            <a:endParaRPr>
              <a:solidFill>
                <a:schemeClr val="dk1"/>
              </a:solidFill>
            </a:endParaRPr>
          </a:p>
          <a:p>
            <a:pPr indent="-381000" lvl="0" marL="457200" rtl="0" algn="l">
              <a:spcBef>
                <a:spcPts val="0"/>
              </a:spcBef>
              <a:spcAft>
                <a:spcPts val="0"/>
              </a:spcAft>
              <a:buClr>
                <a:schemeClr val="dk1"/>
              </a:buClr>
              <a:buSzPts val="2400"/>
              <a:buChar char="●"/>
            </a:pPr>
            <a:r>
              <a:rPr lang="uk">
                <a:solidFill>
                  <a:schemeClr val="dk1"/>
                </a:solidFill>
              </a:rPr>
              <a:t>The process of converting data to ciphertext is called </a:t>
            </a:r>
            <a:r>
              <a:rPr b="1" lang="uk">
                <a:solidFill>
                  <a:schemeClr val="dk1"/>
                </a:solidFill>
              </a:rPr>
              <a:t>encryption</a:t>
            </a:r>
            <a:r>
              <a:rPr lang="uk">
                <a:solidFill>
                  <a:schemeClr val="dk1"/>
                </a:solidFill>
              </a:rPr>
              <a:t>, and the process of converting retrieving data from ciphertext is known as </a:t>
            </a:r>
            <a:r>
              <a:rPr b="1" lang="uk">
                <a:solidFill>
                  <a:schemeClr val="dk1"/>
                </a:solidFill>
              </a:rPr>
              <a:t>decryption</a:t>
            </a:r>
            <a:r>
              <a:rPr lang="uk">
                <a:solidFill>
                  <a:schemeClr val="dk1"/>
                </a:solidFill>
              </a:rPr>
              <a:t>.</a:t>
            </a:r>
            <a:endParaRPr>
              <a:solidFill>
                <a:schemeClr val="dk1"/>
              </a:solidFill>
            </a:endParaRPr>
          </a:p>
          <a:p>
            <a:pPr indent="-381000" lvl="0" marL="457200" rtl="0" algn="l">
              <a:spcBef>
                <a:spcPts val="0"/>
              </a:spcBef>
              <a:spcAft>
                <a:spcPts val="0"/>
              </a:spcAft>
              <a:buClr>
                <a:schemeClr val="dk1"/>
              </a:buClr>
              <a:buSzPts val="2400"/>
              <a:buChar char="●"/>
            </a:pPr>
            <a:r>
              <a:rPr lang="uk">
                <a:solidFill>
                  <a:schemeClr val="dk1"/>
                </a:solidFill>
              </a:rPr>
              <a:t>Performing encryption and decryption requires secret information such as </a:t>
            </a:r>
            <a:r>
              <a:rPr b="1" lang="uk">
                <a:solidFill>
                  <a:schemeClr val="dk1"/>
                </a:solidFill>
              </a:rPr>
              <a:t>passwords</a:t>
            </a:r>
            <a:r>
              <a:rPr lang="uk">
                <a:solidFill>
                  <a:schemeClr val="dk1"/>
                </a:solidFill>
              </a:rPr>
              <a:t> (or </a:t>
            </a:r>
            <a:r>
              <a:rPr b="1" lang="uk">
                <a:solidFill>
                  <a:schemeClr val="dk1"/>
                </a:solidFill>
              </a:rPr>
              <a:t>keys</a:t>
            </a:r>
            <a:r>
              <a:rPr lang="uk">
                <a:solidFill>
                  <a:schemeClr val="dk1"/>
                </a:solidFill>
              </a:rPr>
              <a:t>).</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uk" sz="2300">
                <a:solidFill>
                  <a:schemeClr val="dk2"/>
                </a:solidFill>
              </a:rPr>
              <a:t>5. Public Key Encryption and RSA Algorithm</a:t>
            </a:r>
            <a:endParaRPr b="1" sz="3200"/>
          </a:p>
        </p:txBody>
      </p:sp>
      <p:sp>
        <p:nvSpPr>
          <p:cNvPr id="352" name="Google Shape;352;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uk" sz="1700">
                <a:solidFill>
                  <a:schemeClr val="dk1"/>
                </a:solidFill>
              </a:rPr>
              <a:t>The RSA algorithm allows communication between two people without the requirement that the two people establish a shared secret key.</a:t>
            </a:r>
            <a:endParaRPr sz="1700">
              <a:solidFill>
                <a:schemeClr val="dk1"/>
              </a:solidFill>
            </a:endParaRPr>
          </a:p>
          <a:p>
            <a:pPr indent="-336550" lvl="0" marL="457200" rtl="0" algn="l">
              <a:spcBef>
                <a:spcPts val="0"/>
              </a:spcBef>
              <a:spcAft>
                <a:spcPts val="0"/>
              </a:spcAft>
              <a:buClr>
                <a:schemeClr val="dk1"/>
              </a:buClr>
              <a:buSzPts val="1700"/>
              <a:buChar char="●"/>
            </a:pPr>
            <a:r>
              <a:rPr lang="uk" sz="1700">
                <a:solidFill>
                  <a:schemeClr val="dk1"/>
                </a:solidFill>
              </a:rPr>
              <a:t>Diffie-Hellman Key Exchange is used to establishing a shared secret key so that symmetric key algorithms we discussed in the previous section can be used thereafter.</a:t>
            </a:r>
            <a:endParaRPr sz="1700">
              <a:solidFill>
                <a:schemeClr val="dk1"/>
              </a:solidFill>
            </a:endParaRPr>
          </a:p>
          <a:p>
            <a:pPr indent="-336550" lvl="0" marL="457200" rtl="0" algn="l">
              <a:spcBef>
                <a:spcPts val="0"/>
              </a:spcBef>
              <a:spcAft>
                <a:spcPts val="0"/>
              </a:spcAft>
              <a:buClr>
                <a:schemeClr val="dk1"/>
              </a:buClr>
              <a:buSzPts val="1700"/>
              <a:buChar char="●"/>
            </a:pPr>
            <a:r>
              <a:rPr lang="uk" sz="1700">
                <a:solidFill>
                  <a:schemeClr val="dk1"/>
                </a:solidFill>
              </a:rPr>
              <a:t>Digital Signature Algorithm is used for, well, digital signatures.</a:t>
            </a:r>
            <a:endParaRPr sz="1700">
              <a:solidFill>
                <a:schemeClr val="dk1"/>
              </a:solidFill>
            </a:endParaRPr>
          </a:p>
          <a:p>
            <a:pPr indent="-342900" lvl="0" marL="457200" rtl="0" algn="l">
              <a:spcBef>
                <a:spcPts val="0"/>
              </a:spcBef>
              <a:spcAft>
                <a:spcPts val="0"/>
              </a:spcAft>
              <a:buClr>
                <a:schemeClr val="dk1"/>
              </a:buClr>
              <a:buSzPts val="1800"/>
              <a:buChar char="●"/>
            </a:pPr>
            <a:r>
              <a:rPr lang="uk">
                <a:solidFill>
                  <a:schemeClr val="dk1"/>
                </a:solidFill>
              </a:rPr>
              <a:t>The RSA Cryptosystem is a method of encryption wherein the security of any encrypted message stems from the difficulty in factoring large numbers into their primes.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800"/>
              </a:spcBef>
              <a:spcAft>
                <a:spcPts val="0"/>
              </a:spcAft>
              <a:buClr>
                <a:schemeClr val="dk1"/>
              </a:buClr>
              <a:buSzPts val="1100"/>
              <a:buFont typeface="Arial"/>
              <a:buNone/>
            </a:pPr>
            <a:r>
              <a:rPr lang="uk"/>
              <a:t>Public-Key Cryptography</a:t>
            </a:r>
            <a:endParaRPr/>
          </a:p>
          <a:p>
            <a:pPr indent="0" lvl="0" marL="0" rtl="0" algn="l">
              <a:spcBef>
                <a:spcPts val="0"/>
              </a:spcBef>
              <a:spcAft>
                <a:spcPts val="0"/>
              </a:spcAft>
              <a:buNone/>
            </a:pPr>
            <a:r>
              <a:t/>
            </a:r>
            <a:endParaRPr/>
          </a:p>
        </p:txBody>
      </p:sp>
      <p:sp>
        <p:nvSpPr>
          <p:cNvPr id="358" name="Google Shape;35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800"/>
              </a:spcBef>
              <a:spcAft>
                <a:spcPts val="0"/>
              </a:spcAft>
              <a:buNone/>
            </a:pPr>
            <a:r>
              <a:rPr lang="uk"/>
              <a:t>This public-private split maintains secrecy and security whilst enabling anyone to send a message to the publisher of the public key.</a:t>
            </a:r>
            <a:endParaRPr/>
          </a:p>
          <a:p>
            <a:pPr indent="457200" lvl="0" marL="0" rtl="0" algn="l">
              <a:spcBef>
                <a:spcPts val="800"/>
              </a:spcBef>
              <a:spcAft>
                <a:spcPts val="0"/>
              </a:spcAft>
              <a:buNone/>
            </a:pPr>
            <a:r>
              <a:rPr lang="uk"/>
              <a:t>In particular, anyone can encrypt using a public key but private keys are necessary for decryption and forming public keys.</a:t>
            </a:r>
            <a:endParaRPr/>
          </a:p>
          <a:p>
            <a:pPr indent="457200" lvl="0" marL="0" rtl="0" algn="l">
              <a:spcBef>
                <a:spcPts val="800"/>
              </a:spcBef>
              <a:spcAft>
                <a:spcPts val="0"/>
              </a:spcAft>
              <a:buNone/>
            </a:pPr>
            <a:r>
              <a:rPr lang="uk"/>
              <a:t>Public-key cryptography also has applications in authentication since the public key is derived from one’s private key and hence methods can be designed to prove that you must be the owner of that key.</a:t>
            </a:r>
            <a:endParaRPr/>
          </a:p>
          <a:p>
            <a:pPr indent="457200" lvl="0" marL="0" rtl="0" algn="l">
              <a:spcBef>
                <a:spcPts val="80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800"/>
              </a:spcBef>
              <a:spcAft>
                <a:spcPts val="0"/>
              </a:spcAft>
              <a:buNone/>
            </a:pPr>
            <a:r>
              <a:rPr lang="uk"/>
              <a:t>Public-Key Cryptography</a:t>
            </a:r>
            <a:endParaRPr/>
          </a:p>
          <a:p>
            <a:pPr indent="0" lvl="0" marL="0" rtl="0" algn="l">
              <a:spcBef>
                <a:spcPts val="0"/>
              </a:spcBef>
              <a:spcAft>
                <a:spcPts val="0"/>
              </a:spcAft>
              <a:buNone/>
            </a:pPr>
            <a:r>
              <a:t/>
            </a:r>
            <a:endParaRPr/>
          </a:p>
        </p:txBody>
      </p:sp>
      <p:sp>
        <p:nvSpPr>
          <p:cNvPr id="364" name="Google Shape;36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800"/>
              </a:spcBef>
              <a:spcAft>
                <a:spcPts val="0"/>
              </a:spcAft>
              <a:buClr>
                <a:schemeClr val="dk1"/>
              </a:buClr>
              <a:buSzPts val="1100"/>
              <a:buFont typeface="Arial"/>
              <a:buNone/>
            </a:pPr>
            <a:r>
              <a:rPr lang="uk"/>
              <a:t>Finding Prime Factors</a:t>
            </a:r>
            <a:endParaRPr/>
          </a:p>
          <a:p>
            <a:pPr indent="457200" lvl="0" marL="0" rtl="0" algn="l">
              <a:spcBef>
                <a:spcPts val="800"/>
              </a:spcBef>
              <a:spcAft>
                <a:spcPts val="0"/>
              </a:spcAft>
              <a:buClr>
                <a:schemeClr val="dk1"/>
              </a:buClr>
              <a:buSzPts val="1100"/>
              <a:buFont typeface="Arial"/>
              <a:buNone/>
            </a:pPr>
            <a:r>
              <a:rPr lang="uk"/>
              <a:t>The security of any encryption comes from the notion of one-way functions or operations that are easy to do yet near impossible to undo without information on how the initial calculation was made. This means that encryption is efficient and attacks will be unsuccessful.</a:t>
            </a:r>
            <a:endParaRPr/>
          </a:p>
          <a:p>
            <a:pPr indent="457200" lvl="0" marL="0" rtl="0" algn="l">
              <a:spcBef>
                <a:spcPts val="800"/>
              </a:spcBef>
              <a:spcAft>
                <a:spcPts val="0"/>
              </a:spcAft>
              <a:buClr>
                <a:schemeClr val="dk1"/>
              </a:buClr>
              <a:buSzPts val="1100"/>
              <a:buFont typeface="Arial"/>
              <a:buNone/>
            </a:pPr>
            <a:r>
              <a:rPr lang="uk"/>
              <a:t>The security of RSA encryption comes from the “factoring problem” – it is almost impossible (with current technology) to factor a large number into its prime factors. However, it is simple to calculate the product of a set of prime numbers.</a:t>
            </a:r>
            <a:endParaRPr/>
          </a:p>
          <a:p>
            <a:pPr indent="0" lvl="0" marL="0" rtl="0" algn="l">
              <a:spcBef>
                <a:spcPts val="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Asymmetric</a:t>
            </a:r>
            <a:r>
              <a:rPr lang="uk"/>
              <a:t> Encryption</a:t>
            </a:r>
            <a:endParaRPr/>
          </a:p>
        </p:txBody>
      </p:sp>
      <p:sp>
        <p:nvSpPr>
          <p:cNvPr id="370" name="Google Shape;370;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uk" sz="1500">
                <a:solidFill>
                  <a:schemeClr val="dk1"/>
                </a:solidFill>
                <a:latin typeface="Verdana"/>
                <a:ea typeface="Verdana"/>
                <a:cs typeface="Verdana"/>
                <a:sym typeface="Verdana"/>
              </a:rPr>
              <a:t>Choose two large prime numbers, </a:t>
            </a:r>
            <a:r>
              <a:rPr i="1" lang="uk" sz="1500">
                <a:solidFill>
                  <a:schemeClr val="dk1"/>
                </a:solidFill>
              </a:rPr>
              <a:t>p</a:t>
            </a:r>
            <a:r>
              <a:rPr lang="uk" sz="1500">
                <a:solidFill>
                  <a:schemeClr val="dk1"/>
                </a:solidFill>
              </a:rPr>
              <a:t> and </a:t>
            </a:r>
            <a:r>
              <a:rPr i="1" lang="uk" sz="1500">
                <a:solidFill>
                  <a:schemeClr val="dk1"/>
                </a:solidFill>
              </a:rPr>
              <a:t>q</a:t>
            </a:r>
            <a:r>
              <a:rPr lang="uk" sz="1500">
                <a:solidFill>
                  <a:schemeClr val="dk1"/>
                </a:solidFill>
              </a:rPr>
              <a:t> and compute</a:t>
            </a:r>
            <a:endParaRPr sz="1500">
              <a:solidFill>
                <a:schemeClr val="dk1"/>
              </a:solidFill>
            </a:endParaRPr>
          </a:p>
          <a:p>
            <a:pPr indent="0" lvl="0" marL="0" rtl="0" algn="l">
              <a:spcBef>
                <a:spcPts val="400"/>
              </a:spcBef>
              <a:spcAft>
                <a:spcPts val="0"/>
              </a:spcAft>
              <a:buClr>
                <a:schemeClr val="dk1"/>
              </a:buClr>
              <a:buSzPts val="1100"/>
              <a:buFont typeface="Arial"/>
              <a:buNone/>
            </a:pPr>
            <a:r>
              <a:rPr i="1" lang="uk" sz="1500">
                <a:solidFill>
                  <a:schemeClr val="dk1"/>
                </a:solidFill>
              </a:rPr>
              <a:t>N</a:t>
            </a:r>
            <a:r>
              <a:rPr lang="uk" sz="1500">
                <a:solidFill>
                  <a:schemeClr val="dk1"/>
                </a:solidFill>
              </a:rPr>
              <a:t> = </a:t>
            </a:r>
            <a:r>
              <a:rPr i="1" lang="uk" sz="1500">
                <a:solidFill>
                  <a:schemeClr val="dk1"/>
                </a:solidFill>
              </a:rPr>
              <a:t>p</a:t>
            </a:r>
            <a:r>
              <a:rPr lang="uk" sz="1500">
                <a:solidFill>
                  <a:schemeClr val="dk1"/>
                </a:solidFill>
              </a:rPr>
              <a:t> * </a:t>
            </a:r>
            <a:r>
              <a:rPr i="1" lang="uk" sz="1500">
                <a:solidFill>
                  <a:schemeClr val="dk1"/>
                </a:solidFill>
              </a:rPr>
              <a:t>q</a:t>
            </a:r>
            <a:r>
              <a:rPr lang="uk" sz="1500">
                <a:solidFill>
                  <a:schemeClr val="dk1"/>
                </a:solidFill>
              </a:rPr>
              <a:t> and </a:t>
            </a:r>
            <a:r>
              <a:rPr i="1" lang="uk" sz="1500">
                <a:solidFill>
                  <a:schemeClr val="dk1"/>
                </a:solidFill>
              </a:rPr>
              <a:t>x</a:t>
            </a:r>
            <a:r>
              <a:rPr lang="uk" sz="1500">
                <a:solidFill>
                  <a:schemeClr val="dk1"/>
                </a:solidFill>
              </a:rPr>
              <a:t> = (</a:t>
            </a:r>
            <a:r>
              <a:rPr i="1" lang="uk" sz="1500">
                <a:solidFill>
                  <a:schemeClr val="dk1"/>
                </a:solidFill>
              </a:rPr>
              <a:t>p</a:t>
            </a:r>
            <a:r>
              <a:rPr lang="uk" sz="1500">
                <a:solidFill>
                  <a:schemeClr val="dk1"/>
                </a:solidFill>
              </a:rPr>
              <a:t>-1)*(</a:t>
            </a:r>
            <a:r>
              <a:rPr i="1" lang="uk" sz="1500">
                <a:solidFill>
                  <a:schemeClr val="dk1"/>
                </a:solidFill>
              </a:rPr>
              <a:t>q</a:t>
            </a:r>
            <a:r>
              <a:rPr lang="uk" sz="1500">
                <a:solidFill>
                  <a:schemeClr val="dk1"/>
                </a:solidFill>
              </a:rPr>
              <a:t>-1) </a:t>
            </a:r>
            <a:endParaRPr sz="1500">
              <a:solidFill>
                <a:schemeClr val="dk1"/>
              </a:solidFill>
            </a:endParaRPr>
          </a:p>
          <a:p>
            <a:pPr indent="0" lvl="0" marL="0" rtl="0" algn="l">
              <a:spcBef>
                <a:spcPts val="400"/>
              </a:spcBef>
              <a:spcAft>
                <a:spcPts val="0"/>
              </a:spcAft>
              <a:buClr>
                <a:schemeClr val="dk1"/>
              </a:buClr>
              <a:buSzPts val="1100"/>
              <a:buFont typeface="Arial"/>
              <a:buNone/>
            </a:pPr>
            <a:r>
              <a:rPr lang="uk" sz="1500">
                <a:solidFill>
                  <a:schemeClr val="dk1"/>
                </a:solidFill>
                <a:latin typeface="Verdana"/>
                <a:ea typeface="Verdana"/>
                <a:cs typeface="Verdana"/>
                <a:sym typeface="Verdana"/>
              </a:rPr>
              <a:t>Choose a number relatively prime to </a:t>
            </a:r>
            <a:r>
              <a:rPr i="1" lang="uk" sz="1500">
                <a:solidFill>
                  <a:schemeClr val="dk1"/>
                </a:solidFill>
              </a:rPr>
              <a:t>x</a:t>
            </a:r>
            <a:r>
              <a:rPr lang="uk" sz="1500">
                <a:solidFill>
                  <a:schemeClr val="dk1"/>
                </a:solidFill>
              </a:rPr>
              <a:t> and call it </a:t>
            </a:r>
            <a:r>
              <a:rPr i="1" lang="uk" sz="1500">
                <a:solidFill>
                  <a:schemeClr val="dk1"/>
                </a:solidFill>
              </a:rPr>
              <a:t>e</a:t>
            </a:r>
            <a:r>
              <a:rPr lang="uk" sz="1500">
                <a:solidFill>
                  <a:schemeClr val="dk1"/>
                </a:solidFill>
              </a:rPr>
              <a:t>. This means that </a:t>
            </a:r>
            <a:r>
              <a:rPr i="1" lang="uk" sz="1500">
                <a:solidFill>
                  <a:schemeClr val="dk1"/>
                </a:solidFill>
              </a:rPr>
              <a:t>e</a:t>
            </a:r>
            <a:r>
              <a:rPr lang="uk" sz="1500">
                <a:solidFill>
                  <a:schemeClr val="dk1"/>
                </a:solidFill>
              </a:rPr>
              <a:t> is not a prime factor of </a:t>
            </a:r>
            <a:r>
              <a:rPr i="1" lang="uk" sz="1500">
                <a:solidFill>
                  <a:schemeClr val="dk1"/>
                </a:solidFill>
              </a:rPr>
              <a:t>x</a:t>
            </a:r>
            <a:r>
              <a:rPr lang="uk" sz="1500">
                <a:solidFill>
                  <a:schemeClr val="dk1"/>
                </a:solidFill>
              </a:rPr>
              <a:t> or a multiple of it. </a:t>
            </a:r>
            <a:endParaRPr sz="1500">
              <a:solidFill>
                <a:schemeClr val="dk1"/>
              </a:solidFill>
            </a:endParaRPr>
          </a:p>
          <a:p>
            <a:pPr indent="0" lvl="0" marL="0" rtl="0" algn="l">
              <a:spcBef>
                <a:spcPts val="400"/>
              </a:spcBef>
              <a:spcAft>
                <a:spcPts val="0"/>
              </a:spcAft>
              <a:buClr>
                <a:schemeClr val="dk1"/>
              </a:buClr>
              <a:buSzPts val="1100"/>
              <a:buFont typeface="Arial"/>
              <a:buNone/>
            </a:pPr>
            <a:r>
              <a:rPr lang="uk" sz="1500">
                <a:solidFill>
                  <a:schemeClr val="dk1"/>
                </a:solidFill>
                <a:latin typeface="Verdana"/>
                <a:ea typeface="Verdana"/>
                <a:cs typeface="Verdana"/>
                <a:sym typeface="Verdana"/>
              </a:rPr>
              <a:t>Find </a:t>
            </a:r>
            <a:r>
              <a:rPr i="1" lang="uk" sz="1500">
                <a:solidFill>
                  <a:schemeClr val="dk1"/>
                </a:solidFill>
              </a:rPr>
              <a:t>d</a:t>
            </a:r>
            <a:r>
              <a:rPr lang="uk" sz="1500">
                <a:solidFill>
                  <a:schemeClr val="dk1"/>
                </a:solidFill>
              </a:rPr>
              <a:t> such that </a:t>
            </a:r>
            <a:r>
              <a:rPr i="1" lang="uk" sz="1500">
                <a:solidFill>
                  <a:schemeClr val="dk1"/>
                </a:solidFill>
              </a:rPr>
              <a:t>e</a:t>
            </a:r>
            <a:r>
              <a:rPr lang="uk" sz="1500">
                <a:solidFill>
                  <a:schemeClr val="dk1"/>
                </a:solidFill>
              </a:rPr>
              <a:t> * </a:t>
            </a:r>
            <a:r>
              <a:rPr i="1" lang="uk" sz="1500">
                <a:solidFill>
                  <a:schemeClr val="dk1"/>
                </a:solidFill>
              </a:rPr>
              <a:t>d</a:t>
            </a:r>
            <a:r>
              <a:rPr lang="uk" sz="1500">
                <a:solidFill>
                  <a:schemeClr val="dk1"/>
                </a:solidFill>
              </a:rPr>
              <a:t> = 1 mod </a:t>
            </a:r>
            <a:r>
              <a:rPr i="1" lang="uk" sz="1500">
                <a:solidFill>
                  <a:schemeClr val="dk1"/>
                </a:solidFill>
              </a:rPr>
              <a:t>x</a:t>
            </a:r>
            <a:r>
              <a:rPr lang="uk" sz="1500">
                <a:solidFill>
                  <a:schemeClr val="dk1"/>
                </a:solidFill>
              </a:rPr>
              <a:t>. </a:t>
            </a:r>
            <a:endParaRPr sz="1500">
              <a:solidFill>
                <a:schemeClr val="dk1"/>
              </a:solidFill>
            </a:endParaRPr>
          </a:p>
          <a:p>
            <a:pPr indent="-254000" lvl="0" marL="254000" rtl="0" algn="l">
              <a:spcBef>
                <a:spcPts val="400"/>
              </a:spcBef>
              <a:spcAft>
                <a:spcPts val="0"/>
              </a:spcAft>
              <a:buClr>
                <a:schemeClr val="dk1"/>
              </a:buClr>
              <a:buSzPts val="1100"/>
              <a:buFont typeface="Arial"/>
              <a:buNone/>
            </a:pPr>
            <a:r>
              <a:rPr lang="uk" sz="1350">
                <a:solidFill>
                  <a:schemeClr val="dk1"/>
                </a:solidFill>
              </a:rPr>
              <a:t>	</a:t>
            </a:r>
            <a:r>
              <a:rPr lang="uk" sz="1500">
                <a:solidFill>
                  <a:schemeClr val="dk1"/>
                </a:solidFill>
                <a:latin typeface="Verdana"/>
                <a:ea typeface="Verdana"/>
                <a:cs typeface="Verdana"/>
                <a:sym typeface="Verdana"/>
              </a:rPr>
              <a:t>To encrypt: </a:t>
            </a:r>
            <a:r>
              <a:rPr i="1" lang="uk" sz="1500">
                <a:solidFill>
                  <a:schemeClr val="dk1"/>
                </a:solidFill>
              </a:rPr>
              <a:t>Cipher</a:t>
            </a:r>
            <a:r>
              <a:rPr lang="uk" sz="1500">
                <a:solidFill>
                  <a:schemeClr val="dk1"/>
                </a:solidFill>
              </a:rPr>
              <a:t> = </a:t>
            </a:r>
            <a:r>
              <a:rPr i="1" lang="uk" sz="1500">
                <a:solidFill>
                  <a:schemeClr val="dk1"/>
                </a:solidFill>
              </a:rPr>
              <a:t>Plaintexte</a:t>
            </a:r>
            <a:r>
              <a:rPr lang="uk" sz="1500">
                <a:solidFill>
                  <a:schemeClr val="dk1"/>
                </a:solidFill>
              </a:rPr>
              <a:t> (mod </a:t>
            </a:r>
            <a:r>
              <a:rPr i="1" lang="uk" sz="1500">
                <a:solidFill>
                  <a:schemeClr val="dk1"/>
                </a:solidFill>
              </a:rPr>
              <a:t>n</a:t>
            </a:r>
            <a:r>
              <a:rPr lang="uk" sz="1500">
                <a:solidFill>
                  <a:schemeClr val="dk1"/>
                </a:solidFill>
              </a:rPr>
              <a:t>)To decrypt: </a:t>
            </a:r>
            <a:r>
              <a:rPr i="1" lang="uk" sz="1500">
                <a:solidFill>
                  <a:schemeClr val="dk1"/>
                </a:solidFill>
              </a:rPr>
              <a:t>Plaintext</a:t>
            </a:r>
            <a:r>
              <a:rPr lang="uk" sz="1500">
                <a:solidFill>
                  <a:schemeClr val="dk1"/>
                </a:solidFill>
              </a:rPr>
              <a:t> = </a:t>
            </a:r>
            <a:r>
              <a:rPr i="1" lang="uk" sz="1500">
                <a:solidFill>
                  <a:schemeClr val="dk1"/>
                </a:solidFill>
              </a:rPr>
              <a:t>Cipherd</a:t>
            </a:r>
            <a:r>
              <a:rPr lang="uk" sz="1500">
                <a:solidFill>
                  <a:schemeClr val="dk1"/>
                </a:solidFill>
              </a:rPr>
              <a:t> (mod </a:t>
            </a:r>
            <a:r>
              <a:rPr i="1" lang="uk" sz="1500">
                <a:solidFill>
                  <a:schemeClr val="dk1"/>
                </a:solidFill>
              </a:rPr>
              <a:t>n</a:t>
            </a:r>
            <a:r>
              <a:rPr lang="uk" sz="1500">
                <a:solidFill>
                  <a:schemeClr val="dk1"/>
                </a:solidFill>
              </a:rPr>
              <a:t>)</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Asymmetric</a:t>
            </a:r>
            <a:r>
              <a:rPr lang="uk"/>
              <a:t> Encryption</a:t>
            </a:r>
            <a:endParaRPr/>
          </a:p>
        </p:txBody>
      </p:sp>
      <p:sp>
        <p:nvSpPr>
          <p:cNvPr id="376" name="Google Shape;37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Clr>
                <a:schemeClr val="dk1"/>
              </a:buClr>
              <a:buSzPts val="1100"/>
              <a:buFont typeface="Arial"/>
              <a:buNone/>
            </a:pPr>
            <a:r>
              <a:rPr lang="uk" sz="1500">
                <a:solidFill>
                  <a:schemeClr val="dk1"/>
                </a:solidFill>
                <a:latin typeface="Verdana"/>
                <a:ea typeface="Verdana"/>
                <a:cs typeface="Verdana"/>
                <a:sym typeface="Verdana"/>
              </a:rPr>
              <a:t>Choose </a:t>
            </a:r>
            <a:r>
              <a:rPr i="1" lang="uk" sz="1500">
                <a:solidFill>
                  <a:schemeClr val="dk1"/>
                </a:solidFill>
              </a:rPr>
              <a:t>p </a:t>
            </a:r>
            <a:r>
              <a:rPr lang="uk" sz="1500">
                <a:solidFill>
                  <a:schemeClr val="dk1"/>
                </a:solidFill>
              </a:rPr>
              <a:t>= 7 and </a:t>
            </a:r>
            <a:r>
              <a:rPr i="1" lang="uk" sz="1500">
                <a:solidFill>
                  <a:schemeClr val="dk1"/>
                </a:solidFill>
              </a:rPr>
              <a:t>q </a:t>
            </a:r>
            <a:r>
              <a:rPr lang="uk" sz="1500">
                <a:solidFill>
                  <a:schemeClr val="dk1"/>
                </a:solidFill>
              </a:rPr>
              <a:t>= 13</a:t>
            </a:r>
            <a:endParaRPr sz="1500">
              <a:solidFill>
                <a:schemeClr val="dk1"/>
              </a:solidFill>
            </a:endParaRPr>
          </a:p>
          <a:p>
            <a:pPr indent="0" lvl="0" marL="0" rtl="0" algn="l">
              <a:spcBef>
                <a:spcPts val="400"/>
              </a:spcBef>
              <a:spcAft>
                <a:spcPts val="0"/>
              </a:spcAft>
              <a:buClr>
                <a:schemeClr val="dk1"/>
              </a:buClr>
              <a:buSzPts val="1100"/>
              <a:buFont typeface="Arial"/>
              <a:buNone/>
            </a:pPr>
            <a:r>
              <a:rPr lang="uk" sz="1500">
                <a:solidFill>
                  <a:schemeClr val="dk1"/>
                </a:solidFill>
                <a:latin typeface="Verdana"/>
                <a:ea typeface="Verdana"/>
                <a:cs typeface="Verdana"/>
                <a:sym typeface="Verdana"/>
              </a:rPr>
              <a:t>We then calculate </a:t>
            </a:r>
            <a:r>
              <a:rPr i="1" lang="uk" sz="1500">
                <a:solidFill>
                  <a:schemeClr val="dk1"/>
                </a:solidFill>
              </a:rPr>
              <a:t>N </a:t>
            </a:r>
            <a:r>
              <a:rPr lang="uk" sz="1500">
                <a:solidFill>
                  <a:schemeClr val="dk1"/>
                </a:solidFill>
              </a:rPr>
              <a:t>= 7∗13 = 91 and x=(</a:t>
            </a:r>
            <a:r>
              <a:rPr i="1" lang="uk" sz="1500">
                <a:solidFill>
                  <a:schemeClr val="dk1"/>
                </a:solidFill>
              </a:rPr>
              <a:t>p</a:t>
            </a:r>
            <a:r>
              <a:rPr lang="uk" sz="1500">
                <a:solidFill>
                  <a:schemeClr val="dk1"/>
                </a:solidFill>
              </a:rPr>
              <a:t>−1)(</a:t>
            </a:r>
            <a:r>
              <a:rPr i="1" lang="uk" sz="1500">
                <a:solidFill>
                  <a:schemeClr val="dk1"/>
                </a:solidFill>
              </a:rPr>
              <a:t>q</a:t>
            </a:r>
            <a:r>
              <a:rPr lang="uk" sz="1500">
                <a:solidFill>
                  <a:schemeClr val="dk1"/>
                </a:solidFill>
              </a:rPr>
              <a:t>−1) = 72</a:t>
            </a:r>
            <a:endParaRPr sz="1500">
              <a:solidFill>
                <a:schemeClr val="dk1"/>
              </a:solidFill>
            </a:endParaRPr>
          </a:p>
          <a:p>
            <a:pPr indent="0" lvl="0" marL="0" rtl="0" algn="l">
              <a:spcBef>
                <a:spcPts val="400"/>
              </a:spcBef>
              <a:spcAft>
                <a:spcPts val="0"/>
              </a:spcAft>
              <a:buClr>
                <a:schemeClr val="dk1"/>
              </a:buClr>
              <a:buSzPts val="1100"/>
              <a:buFont typeface="Arial"/>
              <a:buNone/>
            </a:pPr>
            <a:r>
              <a:rPr lang="uk" sz="1500">
                <a:solidFill>
                  <a:schemeClr val="dk1"/>
                </a:solidFill>
                <a:latin typeface="Verdana"/>
                <a:ea typeface="Verdana"/>
                <a:cs typeface="Verdana"/>
                <a:sym typeface="Verdana"/>
              </a:rPr>
              <a:t>We next select </a:t>
            </a:r>
            <a:r>
              <a:rPr i="1" lang="uk" sz="1500">
                <a:solidFill>
                  <a:schemeClr val="dk1"/>
                </a:solidFill>
              </a:rPr>
              <a:t>ke </a:t>
            </a:r>
            <a:r>
              <a:rPr lang="uk" sz="1500">
                <a:solidFill>
                  <a:schemeClr val="dk1"/>
                </a:solidFill>
              </a:rPr>
              <a:t>relatively prime to 72 and</a:t>
            </a:r>
            <a:r>
              <a:rPr i="1" lang="uk" sz="1500">
                <a:solidFill>
                  <a:schemeClr val="dk1"/>
                </a:solidFill>
              </a:rPr>
              <a:t>&lt; </a:t>
            </a:r>
            <a:r>
              <a:rPr lang="uk" sz="1500">
                <a:solidFill>
                  <a:schemeClr val="dk1"/>
                </a:solidFill>
              </a:rPr>
              <a:t>72, yielding 5</a:t>
            </a:r>
            <a:endParaRPr sz="1500">
              <a:solidFill>
                <a:schemeClr val="dk1"/>
              </a:solidFill>
            </a:endParaRPr>
          </a:p>
          <a:p>
            <a:pPr indent="0" lvl="0" marL="0" rtl="0" algn="l">
              <a:spcBef>
                <a:spcPts val="400"/>
              </a:spcBef>
              <a:spcAft>
                <a:spcPts val="0"/>
              </a:spcAft>
              <a:buClr>
                <a:schemeClr val="dk1"/>
              </a:buClr>
              <a:buSzPts val="1100"/>
              <a:buFont typeface="Arial"/>
              <a:buNone/>
            </a:pPr>
            <a:r>
              <a:rPr lang="uk" sz="1500">
                <a:solidFill>
                  <a:schemeClr val="dk1"/>
                </a:solidFill>
                <a:latin typeface="Verdana"/>
                <a:ea typeface="Verdana"/>
                <a:cs typeface="Verdana"/>
                <a:sym typeface="Verdana"/>
              </a:rPr>
              <a:t>Finally,we calculate </a:t>
            </a:r>
            <a:r>
              <a:rPr i="1" lang="uk" sz="1500">
                <a:solidFill>
                  <a:schemeClr val="dk1"/>
                </a:solidFill>
              </a:rPr>
              <a:t>kd </a:t>
            </a:r>
            <a:r>
              <a:rPr lang="uk" sz="1500">
                <a:solidFill>
                  <a:schemeClr val="dk1"/>
                </a:solidFill>
              </a:rPr>
              <a:t>such that </a:t>
            </a:r>
            <a:r>
              <a:rPr i="1" lang="uk" sz="1500">
                <a:solidFill>
                  <a:schemeClr val="dk1"/>
                </a:solidFill>
              </a:rPr>
              <a:t>kekd </a:t>
            </a:r>
            <a:r>
              <a:rPr lang="uk" sz="1500">
                <a:solidFill>
                  <a:schemeClr val="dk1"/>
                </a:solidFill>
              </a:rPr>
              <a:t>mod 72 = 1, yielding 29</a:t>
            </a:r>
            <a:endParaRPr sz="1500">
              <a:solidFill>
                <a:schemeClr val="dk1"/>
              </a:solidFill>
            </a:endParaRPr>
          </a:p>
          <a:p>
            <a:pPr indent="0" lvl="0" marL="0" rtl="0" algn="l">
              <a:spcBef>
                <a:spcPts val="400"/>
              </a:spcBef>
              <a:spcAft>
                <a:spcPts val="0"/>
              </a:spcAft>
              <a:buClr>
                <a:schemeClr val="dk1"/>
              </a:buClr>
              <a:buSzPts val="1100"/>
              <a:buFont typeface="Arial"/>
              <a:buNone/>
            </a:pPr>
            <a:r>
              <a:rPr lang="uk" sz="1500">
                <a:solidFill>
                  <a:schemeClr val="dk1"/>
                </a:solidFill>
                <a:latin typeface="Verdana"/>
                <a:ea typeface="Verdana"/>
                <a:cs typeface="Verdana"/>
                <a:sym typeface="Verdana"/>
              </a:rPr>
              <a:t>public key (</a:t>
            </a:r>
            <a:r>
              <a:rPr i="1" lang="uk" sz="1500">
                <a:solidFill>
                  <a:schemeClr val="dk1"/>
                </a:solidFill>
              </a:rPr>
              <a:t>ke, N) </a:t>
            </a:r>
            <a:r>
              <a:rPr lang="uk" sz="1500">
                <a:solidFill>
                  <a:schemeClr val="dk1"/>
                </a:solidFill>
              </a:rPr>
              <a:t>= (</a:t>
            </a:r>
            <a:r>
              <a:rPr b="1" lang="uk" sz="1500">
                <a:solidFill>
                  <a:srgbClr val="FF3300"/>
                </a:solidFill>
              </a:rPr>
              <a:t>5</a:t>
            </a:r>
            <a:r>
              <a:rPr i="1" lang="uk" sz="1500">
                <a:solidFill>
                  <a:schemeClr val="dk1"/>
                </a:solidFill>
              </a:rPr>
              <a:t>, </a:t>
            </a:r>
            <a:r>
              <a:rPr lang="uk" sz="1500">
                <a:solidFill>
                  <a:schemeClr val="dk1"/>
                </a:solidFill>
              </a:rPr>
              <a:t>91) and private key (</a:t>
            </a:r>
            <a:r>
              <a:rPr i="1" lang="uk" sz="1500">
                <a:solidFill>
                  <a:schemeClr val="dk1"/>
                </a:solidFill>
              </a:rPr>
              <a:t>kd ,N) </a:t>
            </a:r>
            <a:r>
              <a:rPr lang="uk" sz="1500">
                <a:solidFill>
                  <a:schemeClr val="dk1"/>
                </a:solidFill>
              </a:rPr>
              <a:t>= (</a:t>
            </a:r>
            <a:r>
              <a:rPr b="1" lang="uk" sz="1500">
                <a:solidFill>
                  <a:srgbClr val="FF3300"/>
                </a:solidFill>
              </a:rPr>
              <a:t>29</a:t>
            </a:r>
            <a:r>
              <a:rPr i="1" lang="uk" sz="1500">
                <a:solidFill>
                  <a:schemeClr val="dk1"/>
                </a:solidFill>
              </a:rPr>
              <a:t>, </a:t>
            </a:r>
            <a:r>
              <a:rPr lang="uk" sz="1500">
                <a:solidFill>
                  <a:schemeClr val="dk1"/>
                </a:solidFill>
              </a:rPr>
              <a:t>91)</a:t>
            </a:r>
            <a:endParaRPr sz="1500">
              <a:solidFill>
                <a:schemeClr val="dk1"/>
              </a:solidFill>
            </a:endParaRPr>
          </a:p>
          <a:p>
            <a:pPr indent="-215900" lvl="0" marL="558800" rtl="0" algn="ctr">
              <a:spcBef>
                <a:spcPts val="400"/>
              </a:spcBef>
              <a:spcAft>
                <a:spcPts val="0"/>
              </a:spcAft>
              <a:buClr>
                <a:schemeClr val="dk1"/>
              </a:buClr>
              <a:buSzPts val="1100"/>
              <a:buFont typeface="Arial"/>
              <a:buNone/>
            </a:pPr>
            <a:r>
              <a:rPr b="1" lang="uk" sz="1500">
                <a:solidFill>
                  <a:srgbClr val="0000CC"/>
                </a:solidFill>
                <a:latin typeface="Verdana"/>
                <a:ea typeface="Verdana"/>
                <a:cs typeface="Verdana"/>
                <a:sym typeface="Verdana"/>
              </a:rPr>
              <a:t>32 codes in 2: 325= 2 (mod 91) </a:t>
            </a:r>
            <a:endParaRPr b="1" sz="1500">
              <a:solidFill>
                <a:srgbClr val="0000CC"/>
              </a:solidFill>
              <a:latin typeface="Verdana"/>
              <a:ea typeface="Verdana"/>
              <a:cs typeface="Verdana"/>
              <a:sym typeface="Verdana"/>
            </a:endParaRPr>
          </a:p>
          <a:p>
            <a:pPr indent="-215900" lvl="0" marL="558800" rtl="0" algn="ctr">
              <a:spcBef>
                <a:spcPts val="400"/>
              </a:spcBef>
              <a:spcAft>
                <a:spcPts val="0"/>
              </a:spcAft>
              <a:buClr>
                <a:schemeClr val="dk1"/>
              </a:buClr>
              <a:buSzPts val="1100"/>
              <a:buFont typeface="Arial"/>
              <a:buNone/>
            </a:pPr>
            <a:r>
              <a:rPr b="1" lang="uk" sz="1500">
                <a:solidFill>
                  <a:srgbClr val="0000CC"/>
                </a:solidFill>
                <a:latin typeface="Verdana"/>
                <a:ea typeface="Verdana"/>
                <a:cs typeface="Verdana"/>
                <a:sym typeface="Verdana"/>
              </a:rPr>
              <a:t>2 decodes into 32: 229=32 (mod 91)</a:t>
            </a:r>
            <a:endParaRPr b="1" sz="1500">
              <a:solidFill>
                <a:srgbClr val="0000CC"/>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1600"/>
              </a:spcAft>
              <a:buNone/>
            </a:pPr>
            <a:r>
              <a:t/>
            </a:r>
            <a:endParaRPr sz="1500">
              <a:solidFill>
                <a:schemeClr val="dk1"/>
              </a:solidFill>
              <a:latin typeface="Verdana"/>
              <a:ea typeface="Verdana"/>
              <a:cs typeface="Verdana"/>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7"/>
          <p:cNvSpPr txBox="1"/>
          <p:nvPr>
            <p:ph type="title"/>
          </p:nvPr>
        </p:nvSpPr>
        <p:spPr>
          <a:xfrm>
            <a:off x="311700" y="211750"/>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uk" sz="2300">
                <a:solidFill>
                  <a:schemeClr val="dk2"/>
                </a:solidFill>
              </a:rPr>
              <a:t>6. Hash Functions</a:t>
            </a:r>
            <a:endParaRPr b="1" sz="3200"/>
          </a:p>
        </p:txBody>
      </p:sp>
      <p:pic>
        <p:nvPicPr>
          <p:cNvPr id="382" name="Google Shape;382;p67"/>
          <p:cNvPicPr preferRelativeResize="0"/>
          <p:nvPr/>
        </p:nvPicPr>
        <p:blipFill>
          <a:blip r:embed="rId3">
            <a:alphaModFix/>
          </a:blip>
          <a:stretch>
            <a:fillRect/>
          </a:stretch>
        </p:blipFill>
        <p:spPr>
          <a:xfrm>
            <a:off x="1846451" y="2213575"/>
            <a:ext cx="5052275" cy="2318900"/>
          </a:xfrm>
          <a:prstGeom prst="rect">
            <a:avLst/>
          </a:prstGeom>
          <a:noFill/>
          <a:ln>
            <a:noFill/>
          </a:ln>
        </p:spPr>
      </p:pic>
      <p:sp>
        <p:nvSpPr>
          <p:cNvPr id="383" name="Google Shape;383;p67"/>
          <p:cNvSpPr txBox="1"/>
          <p:nvPr>
            <p:ph idx="1" type="body"/>
          </p:nvPr>
        </p:nvSpPr>
        <p:spPr>
          <a:xfrm>
            <a:off x="311700" y="708100"/>
            <a:ext cx="8520600" cy="1624800"/>
          </a:xfrm>
          <a:prstGeom prst="rect">
            <a:avLst/>
          </a:prstGeom>
        </p:spPr>
        <p:txBody>
          <a:bodyPr anchorCtr="0" anchor="t" bIns="91425" lIns="91425" spcFirstLastPara="1" rIns="91425" wrap="square" tIns="91425">
            <a:noAutofit/>
          </a:bodyPr>
          <a:lstStyle/>
          <a:p>
            <a:pPr indent="457200" lvl="0" marL="0" rtl="0" algn="l">
              <a:spcBef>
                <a:spcPts val="800"/>
              </a:spcBef>
              <a:spcAft>
                <a:spcPts val="0"/>
              </a:spcAft>
              <a:buNone/>
            </a:pPr>
            <a:r>
              <a:rPr lang="uk"/>
              <a:t>This technique does not involve any key. Rather it uses a fixed length hash value that is computed on the basis of the plain text message. Hash functions are used to check the integrity of the message to ensure that the message has not be altered,compromised or affected by virus.</a:t>
            </a:r>
            <a:endParaRPr/>
          </a:p>
          <a:p>
            <a:pPr indent="0" lvl="0" marL="0" rtl="0" algn="l">
              <a:spcBef>
                <a:spcPts val="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Hashing</a:t>
            </a:r>
            <a:endParaRPr/>
          </a:p>
        </p:txBody>
      </p:sp>
      <p:sp>
        <p:nvSpPr>
          <p:cNvPr id="389" name="Google Shape;389;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uk"/>
              <a:t>Hashing is the practice of using an algorithm to map data of any size to a fixed length. This is called a hash value (or sometimes hash code or hash sums or even a hash digest if you’re feeling fancy).</a:t>
            </a:r>
            <a:endParaRPr/>
          </a:p>
          <a:p>
            <a:pPr indent="457200" lvl="0" marL="0" rtl="0" algn="l">
              <a:spcBef>
                <a:spcPts val="0"/>
              </a:spcBef>
              <a:spcAft>
                <a:spcPts val="0"/>
              </a:spcAft>
              <a:buNone/>
            </a:pPr>
            <a:r>
              <a:rPr lang="uk"/>
              <a:t>Hashing is one-way.</a:t>
            </a:r>
            <a:endParaRPr/>
          </a:p>
          <a:p>
            <a:pPr indent="457200" lvl="0" marL="0" rtl="0" algn="l">
              <a:spcBef>
                <a:spcPts val="0"/>
              </a:spcBef>
              <a:spcAft>
                <a:spcPts val="0"/>
              </a:spcAft>
              <a:buNone/>
            </a:pPr>
            <a:r>
              <a:rPr lang="uk"/>
              <a:t>SHA-256 algorithm is going to output a hash value that is 256 bits, usually represented by a 64 character hexadecimal string.</a:t>
            </a:r>
            <a:endParaRPr/>
          </a:p>
          <a:p>
            <a:pPr indent="457200" lvl="0" marL="0" rtl="0" algn="l">
              <a:spcBef>
                <a:spcPts val="0"/>
              </a:spcBef>
              <a:spcAft>
                <a:spcPts val="0"/>
              </a:spcAft>
              <a:buNone/>
            </a:pPr>
            <a:r>
              <a:rPr lang="uk"/>
              <a:t>An example of hashing: digitally signing a piece of software and make it available for download on your website. </a:t>
            </a:r>
            <a:endParaRPr/>
          </a:p>
          <a:p>
            <a:pPr indent="457200" lvl="0" marL="0" rtl="0" algn="l">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uk"/>
              <a:t>Common Hashing Algorithms</a:t>
            </a:r>
            <a:endParaRPr/>
          </a:p>
        </p:txBody>
      </p:sp>
      <p:sp>
        <p:nvSpPr>
          <p:cNvPr id="395" name="Google Shape;39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uk" sz="1500">
                <a:solidFill>
                  <a:schemeClr val="dk1"/>
                </a:solidFill>
              </a:rPr>
              <a:t>MD4 – MD4 </a:t>
            </a:r>
            <a:endParaRPr sz="1500">
              <a:solidFill>
                <a:schemeClr val="dk1"/>
              </a:solidFill>
            </a:endParaRPr>
          </a:p>
          <a:p>
            <a:pPr indent="-323850" lvl="0" marL="457200" rtl="0" algn="l">
              <a:spcBef>
                <a:spcPts val="0"/>
              </a:spcBef>
              <a:spcAft>
                <a:spcPts val="0"/>
              </a:spcAft>
              <a:buClr>
                <a:schemeClr val="dk1"/>
              </a:buClr>
              <a:buSzPts val="1500"/>
              <a:buChar char="●"/>
            </a:pPr>
            <a:r>
              <a:rPr lang="uk" sz="1500">
                <a:solidFill>
                  <a:schemeClr val="dk1"/>
                </a:solidFill>
              </a:rPr>
              <a:t>MD5 – MD5 </a:t>
            </a:r>
            <a:endParaRPr sz="1500">
              <a:solidFill>
                <a:schemeClr val="dk1"/>
              </a:solidFill>
            </a:endParaRPr>
          </a:p>
          <a:p>
            <a:pPr indent="-323850" lvl="0" marL="457200" rtl="0" algn="l">
              <a:spcBef>
                <a:spcPts val="0"/>
              </a:spcBef>
              <a:spcAft>
                <a:spcPts val="0"/>
              </a:spcAft>
              <a:buClr>
                <a:schemeClr val="dk1"/>
              </a:buClr>
              <a:buSzPts val="1500"/>
              <a:buChar char="●"/>
            </a:pPr>
            <a:r>
              <a:rPr lang="uk" sz="1500">
                <a:solidFill>
                  <a:schemeClr val="dk1"/>
                </a:solidFill>
              </a:rPr>
              <a:t>SHA – SHA stands for Security Hashing Algorithm used in most SSL/TLS cipher suites</a:t>
            </a:r>
            <a:endParaRPr sz="1500">
              <a:solidFill>
                <a:schemeClr val="dk1"/>
              </a:solidFill>
            </a:endParaRPr>
          </a:p>
          <a:p>
            <a:pPr indent="-323850" lvl="0" marL="457200" rtl="0" algn="l">
              <a:spcBef>
                <a:spcPts val="0"/>
              </a:spcBef>
              <a:spcAft>
                <a:spcPts val="0"/>
              </a:spcAft>
              <a:buClr>
                <a:schemeClr val="dk1"/>
              </a:buClr>
              <a:buSzPts val="1500"/>
              <a:buChar char="●"/>
            </a:pPr>
            <a:r>
              <a:rPr lang="uk" sz="1500">
                <a:solidFill>
                  <a:schemeClr val="dk1"/>
                </a:solidFill>
              </a:rPr>
              <a:t>RIPEMD </a:t>
            </a:r>
            <a:endParaRPr sz="1500">
              <a:solidFill>
                <a:schemeClr val="dk1"/>
              </a:solidFill>
            </a:endParaRPr>
          </a:p>
          <a:p>
            <a:pPr indent="-323850" lvl="0" marL="457200" rtl="0" algn="l">
              <a:spcBef>
                <a:spcPts val="0"/>
              </a:spcBef>
              <a:spcAft>
                <a:spcPts val="0"/>
              </a:spcAft>
              <a:buClr>
                <a:schemeClr val="dk1"/>
              </a:buClr>
              <a:buSzPts val="1500"/>
              <a:buChar char="●"/>
            </a:pPr>
            <a:r>
              <a:rPr lang="uk" sz="1500">
                <a:solidFill>
                  <a:schemeClr val="dk1"/>
                </a:solidFill>
              </a:rPr>
              <a:t>WHIRLPOOL </a:t>
            </a:r>
            <a:endParaRPr sz="1500">
              <a:solidFill>
                <a:schemeClr val="dk1"/>
              </a:solidFill>
            </a:endParaRPr>
          </a:p>
          <a:p>
            <a:pPr indent="-323850" lvl="0" marL="457200" rtl="0" algn="l">
              <a:spcBef>
                <a:spcPts val="0"/>
              </a:spcBef>
              <a:spcAft>
                <a:spcPts val="0"/>
              </a:spcAft>
              <a:buClr>
                <a:schemeClr val="dk1"/>
              </a:buClr>
              <a:buSzPts val="1500"/>
              <a:buChar char="●"/>
            </a:pPr>
            <a:r>
              <a:rPr lang="uk" sz="1500">
                <a:solidFill>
                  <a:schemeClr val="dk1"/>
                </a:solidFill>
              </a:rPr>
              <a:t>TIGER </a:t>
            </a:r>
            <a:endParaRPr sz="15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100"/>
              <a:t>Properties of cryptographic hash functions </a:t>
            </a:r>
            <a:endParaRPr sz="3700"/>
          </a:p>
        </p:txBody>
      </p:sp>
      <p:sp>
        <p:nvSpPr>
          <p:cNvPr id="401" name="Google Shape;401;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b="1" lang="uk" sz="1500"/>
              <a:t>Non-reversibility</a:t>
            </a:r>
            <a:r>
              <a:rPr lang="uk" sz="1500"/>
              <a:t>, or one-way function. A good hash should make it very hard to reconstruct the original password from the output or hash.</a:t>
            </a:r>
            <a:endParaRPr sz="1500"/>
          </a:p>
          <a:p>
            <a:pPr indent="457200" lvl="0" marL="0" rtl="0" algn="l">
              <a:spcBef>
                <a:spcPts val="0"/>
              </a:spcBef>
              <a:spcAft>
                <a:spcPts val="0"/>
              </a:spcAft>
              <a:buClr>
                <a:schemeClr val="dk1"/>
              </a:buClr>
              <a:buSzPts val="1100"/>
              <a:buFont typeface="Arial"/>
              <a:buNone/>
            </a:pPr>
            <a:r>
              <a:rPr b="1" lang="uk" sz="1500"/>
              <a:t>Diffusion</a:t>
            </a:r>
            <a:r>
              <a:rPr lang="uk" sz="1500"/>
              <a:t>, or avalanche effect. A change in just one bit of the original password should result in change to half the bits of its hash. In other words, when a password is changed slightly, the output of enciphered text should change significantly and unpredictably.</a:t>
            </a:r>
            <a:endParaRPr sz="1500"/>
          </a:p>
          <a:p>
            <a:pPr indent="457200" lvl="0" marL="0" rtl="0" algn="l">
              <a:spcBef>
                <a:spcPts val="0"/>
              </a:spcBef>
              <a:spcAft>
                <a:spcPts val="0"/>
              </a:spcAft>
              <a:buClr>
                <a:schemeClr val="dk1"/>
              </a:buClr>
              <a:buSzPts val="1100"/>
              <a:buFont typeface="Arial"/>
              <a:buNone/>
            </a:pPr>
            <a:r>
              <a:rPr b="1" lang="uk" sz="1500"/>
              <a:t>Determinism</a:t>
            </a:r>
            <a:r>
              <a:rPr lang="uk" sz="1500"/>
              <a:t>. A given password must always generate the same hash value or enciphered text.</a:t>
            </a:r>
            <a:endParaRPr sz="1500"/>
          </a:p>
          <a:p>
            <a:pPr indent="457200" lvl="0" marL="0" rtl="0" algn="l">
              <a:spcBef>
                <a:spcPts val="0"/>
              </a:spcBef>
              <a:spcAft>
                <a:spcPts val="0"/>
              </a:spcAft>
              <a:buClr>
                <a:schemeClr val="dk1"/>
              </a:buClr>
              <a:buSzPts val="1100"/>
              <a:buFont typeface="Arial"/>
              <a:buNone/>
            </a:pPr>
            <a:r>
              <a:rPr b="1" lang="uk" sz="1500"/>
              <a:t>Collision resistance</a:t>
            </a:r>
            <a:r>
              <a:rPr lang="uk" sz="1500"/>
              <a:t>. It should be hard to find two different passwords that hash to the same enciphered text.</a:t>
            </a:r>
            <a:endParaRPr sz="1500"/>
          </a:p>
          <a:p>
            <a:pPr indent="457200" lvl="0" marL="0" rtl="0" algn="l">
              <a:spcBef>
                <a:spcPts val="0"/>
              </a:spcBef>
              <a:spcAft>
                <a:spcPts val="0"/>
              </a:spcAft>
              <a:buClr>
                <a:schemeClr val="dk1"/>
              </a:buClr>
              <a:buSzPts val="1100"/>
              <a:buFont typeface="Arial"/>
              <a:buNone/>
            </a:pPr>
            <a:r>
              <a:rPr b="1" lang="uk" sz="1500"/>
              <a:t>Non-predictable.</a:t>
            </a:r>
            <a:r>
              <a:rPr lang="uk" sz="1500"/>
              <a:t> The hash value should not be predictable from the password.</a:t>
            </a:r>
            <a:endParaRPr sz="1500"/>
          </a:p>
          <a:p>
            <a:pPr indent="0" lvl="0" marL="0" rtl="0" algn="l">
              <a:spcBef>
                <a:spcPts val="0"/>
              </a:spcBef>
              <a:spcAft>
                <a:spcPts val="1600"/>
              </a:spcAft>
              <a:buNone/>
            </a:pPr>
            <a:r>
              <a:t/>
            </a:r>
            <a:endParaRPr sz="15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200"/>
              <a:t>Improving hash function</a:t>
            </a:r>
            <a:endParaRPr sz="3800"/>
          </a:p>
        </p:txBody>
      </p:sp>
      <p:sp>
        <p:nvSpPr>
          <p:cNvPr id="407" name="Google Shape;40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chemeClr val="dk1"/>
              </a:buClr>
              <a:buSzPts val="2000"/>
              <a:buChar char="○"/>
            </a:pPr>
            <a:r>
              <a:rPr lang="uk" sz="2000">
                <a:solidFill>
                  <a:schemeClr val="dk1"/>
                </a:solidFill>
              </a:rPr>
              <a:t>Salted hashes</a:t>
            </a:r>
            <a:endParaRPr sz="2000">
              <a:solidFill>
                <a:schemeClr val="dk1"/>
              </a:solidFill>
            </a:endParaRPr>
          </a:p>
          <a:p>
            <a:pPr indent="-355600" lvl="1" marL="914400" rtl="0" algn="l">
              <a:spcBef>
                <a:spcPts val="0"/>
              </a:spcBef>
              <a:spcAft>
                <a:spcPts val="0"/>
              </a:spcAft>
              <a:buClr>
                <a:schemeClr val="dk1"/>
              </a:buClr>
              <a:buSzPts val="2000"/>
              <a:buChar char="○"/>
            </a:pPr>
            <a:r>
              <a:rPr lang="uk" sz="2000">
                <a:solidFill>
                  <a:schemeClr val="dk1"/>
                </a:solidFill>
              </a:rPr>
              <a:t>Keyed hash functions</a:t>
            </a:r>
            <a:endParaRPr sz="2000">
              <a:solidFill>
                <a:schemeClr val="dk1"/>
              </a:solidFill>
            </a:endParaRPr>
          </a:p>
          <a:p>
            <a:pPr indent="-355600" lvl="1" marL="914400" rtl="0" algn="l">
              <a:spcBef>
                <a:spcPts val="0"/>
              </a:spcBef>
              <a:spcAft>
                <a:spcPts val="0"/>
              </a:spcAft>
              <a:buClr>
                <a:schemeClr val="dk1"/>
              </a:buClr>
              <a:buSzPts val="2000"/>
              <a:buChar char="○"/>
            </a:pPr>
            <a:r>
              <a:rPr lang="uk" sz="2000">
                <a:solidFill>
                  <a:schemeClr val="dk1"/>
                </a:solidFill>
              </a:rPr>
              <a:t>Adaptive hash functions</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395900"/>
            <a:ext cx="8520600" cy="41730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b="1" lang="uk" sz="2100">
                <a:solidFill>
                  <a:schemeClr val="dk1"/>
                </a:solidFill>
              </a:rPr>
              <a:t>Cryptanalysis</a:t>
            </a:r>
            <a:endParaRPr b="1" sz="2100">
              <a:solidFill>
                <a:schemeClr val="dk1"/>
              </a:solidFill>
            </a:endParaRPr>
          </a:p>
          <a:p>
            <a:pPr indent="0" lvl="0" marL="0" rtl="0" algn="l">
              <a:spcBef>
                <a:spcPts val="500"/>
              </a:spcBef>
              <a:spcAft>
                <a:spcPts val="0"/>
              </a:spcAft>
              <a:buNone/>
            </a:pPr>
            <a:r>
              <a:rPr lang="uk">
                <a:solidFill>
                  <a:schemeClr val="dk1"/>
                </a:solidFill>
              </a:rPr>
              <a:t>The study of methods for obtaining the meaning of encrypted information without accessing the secret information</a:t>
            </a:r>
            <a:endParaRPr>
              <a:solidFill>
                <a:schemeClr val="dk1"/>
              </a:solidFill>
            </a:endParaRPr>
          </a:p>
          <a:p>
            <a:pPr indent="0" lvl="0" marL="0" rtl="0" algn="l">
              <a:spcBef>
                <a:spcPts val="500"/>
              </a:spcBef>
              <a:spcAft>
                <a:spcPts val="0"/>
              </a:spcAft>
              <a:buNone/>
            </a:pPr>
            <a:r>
              <a:rPr lang="uk" sz="1900">
                <a:solidFill>
                  <a:schemeClr val="dk1"/>
                </a:solidFill>
              </a:rPr>
              <a:t>Cryptanalysis ("the investigation of the hidden") is the art and science of breaking ciphers.</a:t>
            </a:r>
            <a:endParaRPr sz="2500">
              <a:solidFill>
                <a:schemeClr val="dk1"/>
              </a:solidFill>
            </a:endParaRPr>
          </a:p>
          <a:p>
            <a:pPr indent="0" lvl="0" marL="0" rtl="0" algn="l">
              <a:spcBef>
                <a:spcPts val="500"/>
              </a:spcBef>
              <a:spcAft>
                <a:spcPts val="0"/>
              </a:spcAft>
              <a:buNone/>
            </a:pPr>
            <a:r>
              <a:rPr b="1" lang="uk" sz="2100">
                <a:solidFill>
                  <a:schemeClr val="dk1"/>
                </a:solidFill>
              </a:rPr>
              <a:t>Cryptology</a:t>
            </a:r>
            <a:endParaRPr b="1" sz="2100">
              <a:solidFill>
                <a:schemeClr val="dk1"/>
              </a:solidFill>
            </a:endParaRPr>
          </a:p>
          <a:p>
            <a:pPr indent="0" lvl="0" marL="0" rtl="0" algn="l">
              <a:spcBef>
                <a:spcPts val="500"/>
              </a:spcBef>
              <a:spcAft>
                <a:spcPts val="0"/>
              </a:spcAft>
              <a:buNone/>
            </a:pPr>
            <a:r>
              <a:rPr lang="uk">
                <a:solidFill>
                  <a:schemeClr val="dk1"/>
                </a:solidFill>
              </a:rPr>
              <a:t>Cryptography + cryptanalysis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Application of hash functions</a:t>
            </a:r>
            <a:endParaRPr/>
          </a:p>
        </p:txBody>
      </p:sp>
      <p:sp>
        <p:nvSpPr>
          <p:cNvPr id="413" name="Google Shape;413;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1" marL="914400" rtl="0" algn="l">
              <a:spcBef>
                <a:spcPts val="0"/>
              </a:spcBef>
              <a:spcAft>
                <a:spcPts val="0"/>
              </a:spcAft>
              <a:buClr>
                <a:schemeClr val="dk1"/>
              </a:buClr>
              <a:buSzPts val="2200"/>
              <a:buChar char="○"/>
            </a:pPr>
            <a:r>
              <a:rPr lang="uk" sz="2200">
                <a:solidFill>
                  <a:schemeClr val="dk1"/>
                </a:solidFill>
              </a:rPr>
              <a:t>Password Verification</a:t>
            </a:r>
            <a:endParaRPr sz="2200">
              <a:solidFill>
                <a:schemeClr val="dk1"/>
              </a:solidFill>
            </a:endParaRPr>
          </a:p>
          <a:p>
            <a:pPr indent="-368300" lvl="1" marL="914400" rtl="0" algn="l">
              <a:spcBef>
                <a:spcPts val="0"/>
              </a:spcBef>
              <a:spcAft>
                <a:spcPts val="0"/>
              </a:spcAft>
              <a:buClr>
                <a:schemeClr val="dk1"/>
              </a:buClr>
              <a:buSzPts val="2200"/>
              <a:buChar char="○"/>
            </a:pPr>
            <a:r>
              <a:rPr lang="uk" sz="2200">
                <a:solidFill>
                  <a:schemeClr val="dk1"/>
                </a:solidFill>
              </a:rPr>
              <a:t>Signature Generation and Verification</a:t>
            </a:r>
            <a:endParaRPr sz="2200">
              <a:solidFill>
                <a:schemeClr val="dk1"/>
              </a:solidFill>
            </a:endParaRPr>
          </a:p>
          <a:p>
            <a:pPr indent="-368300" lvl="1" marL="914400" rtl="0" algn="l">
              <a:spcBef>
                <a:spcPts val="0"/>
              </a:spcBef>
              <a:spcAft>
                <a:spcPts val="0"/>
              </a:spcAft>
              <a:buClr>
                <a:schemeClr val="dk1"/>
              </a:buClr>
              <a:buSzPts val="2200"/>
              <a:buChar char="○"/>
            </a:pPr>
            <a:r>
              <a:rPr lang="uk" sz="2200">
                <a:solidFill>
                  <a:schemeClr val="dk1"/>
                </a:solidFill>
              </a:rPr>
              <a:t>Verifying File and Message Integrity</a:t>
            </a:r>
            <a:endParaRPr sz="33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3"/>
          <p:cNvSpPr txBox="1"/>
          <p:nvPr>
            <p:ph type="title"/>
          </p:nvPr>
        </p:nvSpPr>
        <p:spPr>
          <a:xfrm>
            <a:off x="311700" y="1889200"/>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uk" sz="2200">
                <a:solidFill>
                  <a:schemeClr val="dk2"/>
                </a:solidFill>
              </a:rPr>
              <a:t>7</a:t>
            </a:r>
            <a:r>
              <a:rPr b="1" lang="uk" sz="2200">
                <a:solidFill>
                  <a:schemeClr val="dk2"/>
                </a:solidFill>
              </a:rPr>
              <a:t>. Digital Signatures and Certificates</a:t>
            </a:r>
            <a:endParaRPr b="1" sz="31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uk" sz="3300"/>
              <a:t>Digital Signatures</a:t>
            </a:r>
            <a:endParaRPr sz="33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424" name="Google Shape;424;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1300"/>
              </a:spcBef>
              <a:spcAft>
                <a:spcPts val="0"/>
              </a:spcAft>
              <a:buClr>
                <a:schemeClr val="dk1"/>
              </a:buClr>
              <a:buSzPts val="2100"/>
              <a:buChar char="●"/>
            </a:pPr>
            <a:r>
              <a:rPr lang="uk" sz="2100">
                <a:solidFill>
                  <a:schemeClr val="dk1"/>
                </a:solidFill>
              </a:rPr>
              <a:t>Encrypted messages that can be mathematically proven to be authentic</a:t>
            </a:r>
            <a:endParaRPr sz="2100">
              <a:solidFill>
                <a:schemeClr val="dk1"/>
              </a:solidFill>
            </a:endParaRPr>
          </a:p>
          <a:p>
            <a:pPr indent="-361950" lvl="0" marL="457200" rtl="0" algn="l">
              <a:spcBef>
                <a:spcPts val="0"/>
              </a:spcBef>
              <a:spcAft>
                <a:spcPts val="0"/>
              </a:spcAft>
              <a:buClr>
                <a:schemeClr val="dk1"/>
              </a:buClr>
              <a:buSzPts val="2100"/>
              <a:buChar char="●"/>
            </a:pPr>
            <a:r>
              <a:rPr lang="uk" sz="2100">
                <a:solidFill>
                  <a:schemeClr val="dk1"/>
                </a:solidFill>
              </a:rPr>
              <a:t>Created in response to rising need to verify information transferred using electronic systems</a:t>
            </a:r>
            <a:endParaRPr sz="2100">
              <a:solidFill>
                <a:schemeClr val="dk1"/>
              </a:solidFill>
            </a:endParaRPr>
          </a:p>
          <a:p>
            <a:pPr indent="-361950" lvl="0" marL="457200" rtl="0" algn="l">
              <a:spcBef>
                <a:spcPts val="0"/>
              </a:spcBef>
              <a:spcAft>
                <a:spcPts val="0"/>
              </a:spcAft>
              <a:buClr>
                <a:schemeClr val="dk1"/>
              </a:buClr>
              <a:buSzPts val="2100"/>
              <a:buChar char="●"/>
            </a:pPr>
            <a:r>
              <a:rPr lang="uk" sz="2100">
                <a:solidFill>
                  <a:schemeClr val="dk1"/>
                </a:solidFill>
              </a:rPr>
              <a:t>Asymmetric encryption processes used to create digital signatures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5"/>
          <p:cNvSpPr txBox="1"/>
          <p:nvPr>
            <p:ph type="title"/>
          </p:nvPr>
        </p:nvSpPr>
        <p:spPr>
          <a:xfrm>
            <a:off x="311700" y="1450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sz="2600"/>
              <a:t>How </a:t>
            </a:r>
            <a:r>
              <a:rPr lang="uk" sz="2600"/>
              <a:t>Digital Signature is created</a:t>
            </a:r>
            <a:endParaRPr sz="2600"/>
          </a:p>
          <a:p>
            <a:pPr indent="0" lvl="0" marL="0" rtl="0" algn="l">
              <a:spcBef>
                <a:spcPts val="0"/>
              </a:spcBef>
              <a:spcAft>
                <a:spcPts val="0"/>
              </a:spcAft>
              <a:buNone/>
            </a:pPr>
            <a:r>
              <a:t/>
            </a:r>
            <a:endParaRPr sz="2100"/>
          </a:p>
        </p:txBody>
      </p:sp>
      <p:sp>
        <p:nvSpPr>
          <p:cNvPr id="430" name="Google Shape;430;p75"/>
          <p:cNvSpPr txBox="1"/>
          <p:nvPr>
            <p:ph idx="1" type="body"/>
          </p:nvPr>
        </p:nvSpPr>
        <p:spPr>
          <a:xfrm>
            <a:off x="311700" y="717775"/>
            <a:ext cx="8520600" cy="3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1. Alice clicks 'sign' in her email application or selects which file is to be signed.</a:t>
            </a:r>
            <a:endParaRPr/>
          </a:p>
          <a:p>
            <a:pPr indent="0" lvl="0" marL="0" rtl="0" algn="l">
              <a:spcBef>
                <a:spcPts val="1600"/>
              </a:spcBef>
              <a:spcAft>
                <a:spcPts val="0"/>
              </a:spcAft>
              <a:buNone/>
            </a:pPr>
            <a:r>
              <a:rPr lang="uk"/>
              <a:t>2. Alice's computer calculates the 'hash' (the message is applied to a publicly known mathematical hashing function that coverts the message into a long number referred to as the hash).</a:t>
            </a:r>
            <a:endParaRPr/>
          </a:p>
          <a:p>
            <a:pPr indent="0" lvl="0" marL="0" rtl="0" algn="l">
              <a:spcBef>
                <a:spcPts val="1600"/>
              </a:spcBef>
              <a:spcAft>
                <a:spcPts val="0"/>
              </a:spcAft>
              <a:buNone/>
            </a:pPr>
            <a:r>
              <a:rPr lang="uk"/>
              <a:t>3. The hash is encrypted with Alice's Private Key (in this case it is known as the Signing Key) to create the Digital Signature.</a:t>
            </a:r>
            <a:endParaRPr/>
          </a:p>
          <a:p>
            <a:pPr indent="0" lvl="0" marL="0" rtl="0" algn="l">
              <a:spcBef>
                <a:spcPts val="1600"/>
              </a:spcBef>
              <a:spcAft>
                <a:spcPts val="1600"/>
              </a:spcAft>
              <a:buNone/>
            </a:pPr>
            <a:r>
              <a:rPr lang="uk"/>
              <a:t>4. The original message and its Digital Signature are transmitted to Bob.</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6"/>
          <p:cNvSpPr txBox="1"/>
          <p:nvPr>
            <p:ph type="title"/>
          </p:nvPr>
        </p:nvSpPr>
        <p:spPr>
          <a:xfrm>
            <a:off x="311700" y="1450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sz="2600"/>
              <a:t>How Digital Signature is created</a:t>
            </a:r>
            <a:endParaRPr sz="2600"/>
          </a:p>
          <a:p>
            <a:pPr indent="0" lvl="0" marL="0" rtl="0" algn="l">
              <a:spcBef>
                <a:spcPts val="0"/>
              </a:spcBef>
              <a:spcAft>
                <a:spcPts val="0"/>
              </a:spcAft>
              <a:buNone/>
            </a:pPr>
            <a:r>
              <a:t/>
            </a:r>
            <a:endParaRPr sz="2100"/>
          </a:p>
        </p:txBody>
      </p:sp>
      <p:sp>
        <p:nvSpPr>
          <p:cNvPr id="436" name="Google Shape;436;p76"/>
          <p:cNvSpPr txBox="1"/>
          <p:nvPr>
            <p:ph idx="1" type="body"/>
          </p:nvPr>
        </p:nvSpPr>
        <p:spPr>
          <a:xfrm>
            <a:off x="311700" y="717775"/>
            <a:ext cx="8520600" cy="3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 5. Bob receives the signed message. It is identified as being signed, so his email application knows which actions need to be performed to verify it.</a:t>
            </a:r>
            <a:endParaRPr/>
          </a:p>
          <a:p>
            <a:pPr indent="0" lvl="0" marL="0" rtl="0" algn="l">
              <a:spcBef>
                <a:spcPts val="1600"/>
              </a:spcBef>
              <a:spcAft>
                <a:spcPts val="0"/>
              </a:spcAft>
              <a:buNone/>
            </a:pPr>
            <a:r>
              <a:rPr lang="uk"/>
              <a:t>6. Bob's computer decrypts the Digital Signature using Alice's Public Key.</a:t>
            </a:r>
            <a:endParaRPr/>
          </a:p>
          <a:p>
            <a:pPr indent="0" lvl="0" marL="0" rtl="0" algn="l">
              <a:spcBef>
                <a:spcPts val="1600"/>
              </a:spcBef>
              <a:spcAft>
                <a:spcPts val="0"/>
              </a:spcAft>
              <a:buNone/>
            </a:pPr>
            <a:r>
              <a:rPr lang="uk"/>
              <a:t>7. Bob's computer also calculates the hash of the original message (remember - the mathematical function used by Alice to do this is publicly known).</a:t>
            </a:r>
            <a:endParaRPr/>
          </a:p>
          <a:p>
            <a:pPr indent="0" lvl="0" marL="0" rtl="0" algn="l">
              <a:spcBef>
                <a:spcPts val="1600"/>
              </a:spcBef>
              <a:spcAft>
                <a:spcPts val="0"/>
              </a:spcAft>
              <a:buNone/>
            </a:pPr>
            <a:r>
              <a:rPr lang="uk"/>
              <a:t>8. Bob's computer compares the hashes it has computed from the received message with the now decrypted hash received with Alice's message.</a:t>
            </a:r>
            <a:endParaRPr/>
          </a:p>
          <a:p>
            <a:pPr indent="0" lvl="0" marL="0" rtl="0" algn="l">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Digital Certificates</a:t>
            </a:r>
            <a:endParaRPr/>
          </a:p>
          <a:p>
            <a:pPr indent="0" lvl="0" marL="0" rtl="0" algn="l">
              <a:spcBef>
                <a:spcPts val="0"/>
              </a:spcBef>
              <a:spcAft>
                <a:spcPts val="0"/>
              </a:spcAft>
              <a:buNone/>
            </a:pPr>
            <a:r>
              <a:t/>
            </a:r>
            <a:endParaRPr/>
          </a:p>
        </p:txBody>
      </p:sp>
      <p:sp>
        <p:nvSpPr>
          <p:cNvPr id="442" name="Google Shape;44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2600"/>
              </a:spcBef>
              <a:spcAft>
                <a:spcPts val="0"/>
              </a:spcAft>
              <a:buClr>
                <a:schemeClr val="dk1"/>
              </a:buClr>
              <a:buSzPts val="1100"/>
              <a:buFont typeface="Arial"/>
              <a:buNone/>
            </a:pPr>
            <a:r>
              <a:rPr lang="uk" sz="2100">
                <a:solidFill>
                  <a:schemeClr val="dk1"/>
                </a:solidFill>
              </a:rPr>
              <a:t>Electronic document containing key value and identifying information about entity that controls key</a:t>
            </a:r>
            <a:endParaRPr sz="2100">
              <a:solidFill>
                <a:schemeClr val="dk1"/>
              </a:solidFill>
            </a:endParaRPr>
          </a:p>
          <a:p>
            <a:pPr indent="0" lvl="0" marL="0" rtl="0" algn="l">
              <a:spcBef>
                <a:spcPts val="2600"/>
              </a:spcBef>
              <a:spcAft>
                <a:spcPts val="0"/>
              </a:spcAft>
              <a:buClr>
                <a:schemeClr val="dk1"/>
              </a:buClr>
              <a:buSzPts val="1100"/>
              <a:buFont typeface="Arial"/>
              <a:buNone/>
            </a:pPr>
            <a:r>
              <a:rPr lang="uk" sz="2100">
                <a:solidFill>
                  <a:schemeClr val="dk1"/>
                </a:solidFill>
              </a:rPr>
              <a:t>Digital signature attached to certificate’s container file to certify file is from entity it claims to be from</a:t>
            </a:r>
            <a:endParaRPr sz="2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Digital Certificates</a:t>
            </a:r>
            <a:endParaRPr/>
          </a:p>
        </p:txBody>
      </p:sp>
      <p:sp>
        <p:nvSpPr>
          <p:cNvPr id="448" name="Google Shape;448;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300"/>
              </a:spcBef>
              <a:spcAft>
                <a:spcPts val="0"/>
              </a:spcAft>
              <a:buSzPts val="1700"/>
              <a:buFont typeface="Verdana"/>
              <a:buChar char="●"/>
            </a:pPr>
            <a:r>
              <a:rPr lang="uk" sz="1700">
                <a:solidFill>
                  <a:schemeClr val="dk1"/>
                </a:solidFill>
                <a:latin typeface="Verdana"/>
                <a:ea typeface="Verdana"/>
                <a:cs typeface="Verdana"/>
                <a:sym typeface="Verdana"/>
              </a:rPr>
              <a:t>Asymmetric encryption is used to create </a:t>
            </a:r>
            <a:r>
              <a:rPr lang="uk" sz="1700">
                <a:solidFill>
                  <a:srgbClr val="FF0000"/>
                </a:solidFill>
                <a:latin typeface="Verdana"/>
                <a:ea typeface="Verdana"/>
                <a:cs typeface="Verdana"/>
                <a:sym typeface="Verdana"/>
              </a:rPr>
              <a:t>digital signatures</a:t>
            </a:r>
            <a:endParaRPr sz="1700">
              <a:solidFill>
                <a:srgbClr val="FF0000"/>
              </a:solidFill>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lang="uk" sz="1700">
                <a:solidFill>
                  <a:schemeClr val="dk1"/>
                </a:solidFill>
                <a:latin typeface="Verdana"/>
                <a:ea typeface="Verdana"/>
                <a:cs typeface="Verdana"/>
                <a:sym typeface="Verdana"/>
              </a:rPr>
              <a:t>Used on the Internet to authenticate both users and vendors</a:t>
            </a:r>
            <a:endParaRPr sz="1700">
              <a:solidFill>
                <a:schemeClr val="dk1"/>
              </a:solidFill>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lang="uk" sz="1700">
                <a:solidFill>
                  <a:schemeClr val="dk1"/>
                </a:solidFill>
                <a:latin typeface="Verdana"/>
                <a:ea typeface="Verdana"/>
                <a:cs typeface="Verdana"/>
                <a:sym typeface="Verdana"/>
              </a:rPr>
              <a:t>A digital certificate is a unique identifier assigned to a user/vendor by a  certification authority to verify the identity of the user/vendor</a:t>
            </a:r>
            <a:endParaRPr sz="1700">
              <a:solidFill>
                <a:schemeClr val="dk1"/>
              </a:solidFill>
              <a:latin typeface="Verdana"/>
              <a:ea typeface="Verdana"/>
              <a:cs typeface="Verdana"/>
              <a:sym typeface="Verdana"/>
            </a:endParaRPr>
          </a:p>
          <a:p>
            <a:pPr indent="-336550" lvl="1" marL="914400" rtl="0" algn="l">
              <a:spcBef>
                <a:spcPts val="0"/>
              </a:spcBef>
              <a:spcAft>
                <a:spcPts val="0"/>
              </a:spcAft>
              <a:buClr>
                <a:schemeClr val="dk1"/>
              </a:buClr>
              <a:buSzPts val="1700"/>
              <a:buFont typeface="Verdana"/>
              <a:buChar char="○"/>
            </a:pPr>
            <a:r>
              <a:rPr lang="uk" sz="1700">
                <a:solidFill>
                  <a:schemeClr val="dk1"/>
                </a:solidFill>
                <a:latin typeface="Verdana"/>
                <a:ea typeface="Verdana"/>
                <a:cs typeface="Verdana"/>
                <a:sym typeface="Verdana"/>
              </a:rPr>
              <a:t>A certification authority is a private company that  certifies the user or vendor is who s/he claims to be</a:t>
            </a:r>
            <a:endParaRPr sz="1700">
              <a:solidFill>
                <a:schemeClr val="dk1"/>
              </a:solidFill>
              <a:latin typeface="Verdana"/>
              <a:ea typeface="Verdana"/>
              <a:cs typeface="Verdana"/>
              <a:sym typeface="Verdana"/>
            </a:endParaRPr>
          </a:p>
          <a:p>
            <a:pPr indent="-336550" lvl="1" marL="914400" rtl="0" algn="l">
              <a:spcBef>
                <a:spcPts val="0"/>
              </a:spcBef>
              <a:spcAft>
                <a:spcPts val="0"/>
              </a:spcAft>
              <a:buClr>
                <a:schemeClr val="dk1"/>
              </a:buClr>
              <a:buSzPts val="1700"/>
              <a:buChar char="○"/>
            </a:pPr>
            <a:r>
              <a:rPr lang="uk" sz="1700">
                <a:solidFill>
                  <a:schemeClr val="dk1"/>
                </a:solidFill>
                <a:latin typeface="Verdana"/>
                <a:ea typeface="Verdana"/>
                <a:cs typeface="Verdana"/>
                <a:sym typeface="Verdana"/>
              </a:rPr>
              <a:t>Work together with credit card verification companies or other </a:t>
            </a:r>
            <a:r>
              <a:rPr lang="uk" sz="1700">
                <a:solidFill>
                  <a:schemeClr val="dk1"/>
                </a:solidFill>
              </a:rPr>
              <a:t> financial institutions in order to verify the identity of the certificate’s  requesters</a:t>
            </a:r>
            <a:endParaRPr sz="23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Digital </a:t>
            </a:r>
            <a:r>
              <a:rPr lang="uk"/>
              <a:t>Certificates</a:t>
            </a:r>
            <a:endParaRPr/>
          </a:p>
        </p:txBody>
      </p:sp>
      <p:sp>
        <p:nvSpPr>
          <p:cNvPr id="454" name="Google Shape;454;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300"/>
              </a:spcBef>
              <a:spcAft>
                <a:spcPts val="0"/>
              </a:spcAft>
              <a:buSzPts val="1900"/>
              <a:buChar char="●"/>
            </a:pPr>
            <a:r>
              <a:rPr lang="uk" sz="1900">
                <a:solidFill>
                  <a:srgbClr val="FF0000"/>
                </a:solidFill>
                <a:latin typeface="Verdana"/>
                <a:ea typeface="Verdana"/>
                <a:cs typeface="Verdana"/>
                <a:sym typeface="Verdana"/>
              </a:rPr>
              <a:t>Digital signature</a:t>
            </a:r>
            <a:r>
              <a:rPr lang="uk" sz="1900">
                <a:solidFill>
                  <a:schemeClr val="dk1"/>
                </a:solidFill>
              </a:rPr>
              <a:t>  is an encrypted attachment added to the electronic  message to verify the sender’s identity</a:t>
            </a:r>
            <a:endParaRPr sz="1900">
              <a:solidFill>
                <a:schemeClr val="dk1"/>
              </a:solidFill>
            </a:endParaRPr>
          </a:p>
          <a:p>
            <a:pPr indent="-349250" lvl="1" marL="914400" rtl="0" algn="l">
              <a:spcBef>
                <a:spcPts val="0"/>
              </a:spcBef>
              <a:spcAft>
                <a:spcPts val="0"/>
              </a:spcAft>
              <a:buClr>
                <a:schemeClr val="dk1"/>
              </a:buClr>
              <a:buSzPts val="1900"/>
              <a:buFont typeface="Verdana"/>
              <a:buChar char="○"/>
            </a:pPr>
            <a:r>
              <a:rPr lang="uk" sz="1900">
                <a:solidFill>
                  <a:schemeClr val="dk1"/>
                </a:solidFill>
                <a:latin typeface="Verdana"/>
                <a:ea typeface="Verdana"/>
                <a:cs typeface="Verdana"/>
                <a:sym typeface="Verdana"/>
              </a:rPr>
              <a:t>The digital certificate received by the user includes a copy of its public  key</a:t>
            </a:r>
            <a:endParaRPr sz="1900">
              <a:solidFill>
                <a:schemeClr val="dk1"/>
              </a:solidFill>
              <a:latin typeface="Verdana"/>
              <a:ea typeface="Verdana"/>
              <a:cs typeface="Verdana"/>
              <a:sym typeface="Verdana"/>
            </a:endParaRPr>
          </a:p>
          <a:p>
            <a:pPr indent="-349250" lvl="1" marL="914400" rtl="0" algn="l">
              <a:spcBef>
                <a:spcPts val="0"/>
              </a:spcBef>
              <a:spcAft>
                <a:spcPts val="0"/>
              </a:spcAft>
              <a:buClr>
                <a:schemeClr val="dk1"/>
              </a:buClr>
              <a:buSzPts val="1900"/>
              <a:buChar char="○"/>
            </a:pPr>
            <a:r>
              <a:rPr lang="uk" sz="1900">
                <a:solidFill>
                  <a:schemeClr val="dk1"/>
                </a:solidFill>
                <a:latin typeface="Verdana"/>
                <a:ea typeface="Verdana"/>
                <a:cs typeface="Verdana"/>
                <a:sym typeface="Verdana"/>
              </a:rPr>
              <a:t>This digital certificate’s owner makes its public key available to </a:t>
            </a:r>
            <a:r>
              <a:rPr lang="uk" sz="1900">
                <a:solidFill>
                  <a:schemeClr val="dk1"/>
                </a:solidFill>
              </a:rPr>
              <a:t> anyone wanting to send </a:t>
            </a:r>
            <a:r>
              <a:rPr lang="uk" sz="1900">
                <a:solidFill>
                  <a:schemeClr val="dk1"/>
                </a:solidFill>
              </a:rPr>
              <a:t>encrypted</a:t>
            </a:r>
            <a:r>
              <a:rPr lang="uk" sz="1900">
                <a:solidFill>
                  <a:schemeClr val="dk1"/>
                </a:solidFill>
              </a:rPr>
              <a:t> documents to the certificate’s  owner</a:t>
            </a:r>
            <a:endParaRPr sz="25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b="1" lang="uk" sz="2300">
                <a:solidFill>
                  <a:schemeClr val="dk2"/>
                </a:solidFill>
              </a:rPr>
              <a:t>8</a:t>
            </a:r>
            <a:r>
              <a:rPr b="1" lang="uk" sz="2300">
                <a:solidFill>
                  <a:schemeClr val="dk2"/>
                </a:solidFill>
              </a:rPr>
              <a:t>. Protocols for Secure Communications</a:t>
            </a:r>
            <a:endParaRPr b="1" sz="2300">
              <a:solidFill>
                <a:schemeClr val="dk2"/>
              </a:solidFill>
            </a:endParaRPr>
          </a:p>
          <a:p>
            <a:pPr indent="0" lvl="0" marL="0" rtl="0" algn="l">
              <a:spcBef>
                <a:spcPts val="0"/>
              </a:spcBef>
              <a:spcAft>
                <a:spcPts val="0"/>
              </a:spcAft>
              <a:buNone/>
            </a:pPr>
            <a:r>
              <a:t/>
            </a:r>
            <a:endParaRPr b="1" sz="3200"/>
          </a:p>
        </p:txBody>
      </p:sp>
      <p:sp>
        <p:nvSpPr>
          <p:cNvPr id="460" name="Google Shape;460;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IPsec - Internet Protocol Security</a:t>
            </a:r>
            <a:endParaRPr/>
          </a:p>
          <a:p>
            <a:pPr indent="0" lvl="0" marL="0" rtl="0" algn="l">
              <a:spcBef>
                <a:spcPts val="1600"/>
              </a:spcBef>
              <a:spcAft>
                <a:spcPts val="0"/>
              </a:spcAft>
              <a:buClr>
                <a:schemeClr val="dk1"/>
              </a:buClr>
              <a:buSzPts val="1100"/>
              <a:buFont typeface="Arial"/>
              <a:buNone/>
            </a:pPr>
            <a:r>
              <a:rPr lang="uk"/>
              <a:t>IKE - Internet Key Exchange</a:t>
            </a:r>
            <a:endParaRPr/>
          </a:p>
          <a:p>
            <a:pPr indent="0" lvl="0" marL="0" rtl="0" algn="l">
              <a:spcBef>
                <a:spcPts val="1600"/>
              </a:spcBef>
              <a:spcAft>
                <a:spcPts val="0"/>
              </a:spcAft>
              <a:buClr>
                <a:schemeClr val="dk1"/>
              </a:buClr>
              <a:buSzPts val="1100"/>
              <a:buFont typeface="Arial"/>
              <a:buNone/>
            </a:pPr>
            <a:r>
              <a:rPr lang="uk"/>
              <a:t>SSH - Secure Shell</a:t>
            </a:r>
            <a:endParaRPr/>
          </a:p>
          <a:p>
            <a:pPr indent="0" lvl="0" marL="0" rtl="0" algn="l">
              <a:spcBef>
                <a:spcPts val="1600"/>
              </a:spcBef>
              <a:spcAft>
                <a:spcPts val="0"/>
              </a:spcAft>
              <a:buClr>
                <a:schemeClr val="dk1"/>
              </a:buClr>
              <a:buSzPts val="1100"/>
              <a:buFont typeface="Arial"/>
              <a:buNone/>
            </a:pPr>
            <a:r>
              <a:rPr lang="uk"/>
              <a:t>SSL - Secure Socket Layer</a:t>
            </a:r>
            <a:endParaRPr/>
          </a:p>
          <a:p>
            <a:pPr indent="0" lvl="0" marL="0" rtl="0" algn="l">
              <a:spcBef>
                <a:spcPts val="1600"/>
              </a:spcBef>
              <a:spcAft>
                <a:spcPts val="0"/>
              </a:spcAft>
              <a:buClr>
                <a:schemeClr val="dk1"/>
              </a:buClr>
              <a:buSzPts val="1100"/>
              <a:buFont typeface="Arial"/>
              <a:buNone/>
            </a:pPr>
            <a:r>
              <a:rPr lang="uk"/>
              <a:t>HTTPS - Secure Embedded Web Server</a:t>
            </a:r>
            <a:endParaRPr/>
          </a:p>
          <a:p>
            <a:pPr indent="0" lvl="0" marL="0" rtl="0" algn="l">
              <a:spcBef>
                <a:spcPts val="1600"/>
              </a:spcBef>
              <a:spcAft>
                <a:spcPts val="1600"/>
              </a:spcAft>
              <a:buNone/>
            </a:pPr>
            <a:r>
              <a:rPr lang="uk"/>
              <a:t>RADIUS - Remote Authentication Dial In User Service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References:</a:t>
            </a:r>
            <a:endParaRPr/>
          </a:p>
        </p:txBody>
      </p:sp>
      <p:sp>
        <p:nvSpPr>
          <p:cNvPr id="466" name="Google Shape;466;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uk" sz="1300">
                <a:solidFill>
                  <a:schemeClr val="dk1"/>
                </a:solidFill>
              </a:rPr>
              <a:t>Simon Rubinstein-Salzedo. Publisher: Springer, 2018, 259 p.</a:t>
            </a:r>
            <a:endParaRPr sz="1300">
              <a:solidFill>
                <a:schemeClr val="dk1"/>
              </a:solidFill>
            </a:endParaRPr>
          </a:p>
          <a:p>
            <a:pPr indent="457200" lvl="0" marL="0" rtl="0" algn="l">
              <a:spcBef>
                <a:spcPts val="0"/>
              </a:spcBef>
              <a:spcAft>
                <a:spcPts val="0"/>
              </a:spcAft>
              <a:buClr>
                <a:schemeClr val="dk1"/>
              </a:buClr>
              <a:buSzPts val="1100"/>
              <a:buFont typeface="Arial"/>
              <a:buNone/>
            </a:pPr>
            <a:r>
              <a:rPr lang="uk" sz="1300">
                <a:solidFill>
                  <a:schemeClr val="dk1"/>
                </a:solidFill>
              </a:rPr>
              <a:t>Computer Security Fundamentals: Computer Security Fundamentals, 2/Edition, William (Chuck) Easttom, II. (2012, Pearson Education Company), ISBN-13:9780789748904</a:t>
            </a:r>
            <a:endParaRPr sz="1300">
              <a:solidFill>
                <a:schemeClr val="dk1"/>
              </a:solidFill>
            </a:endParaRPr>
          </a:p>
          <a:p>
            <a:pPr indent="457200" lvl="0" marL="0" rtl="0" algn="l">
              <a:spcBef>
                <a:spcPts val="0"/>
              </a:spcBef>
              <a:spcAft>
                <a:spcPts val="0"/>
              </a:spcAft>
              <a:buClr>
                <a:schemeClr val="dk1"/>
              </a:buClr>
              <a:buSzPts val="1100"/>
              <a:buFont typeface="Arial"/>
              <a:buNone/>
            </a:pPr>
            <a:r>
              <a:rPr lang="uk" sz="1300">
                <a:solidFill>
                  <a:schemeClr val="dk1"/>
                </a:solidFill>
              </a:rPr>
              <a:t>B. Tjaden Fundamentals of Secure Computer Systems Franklin Beedle &amp; Associates 2003.</a:t>
            </a:r>
            <a:endParaRPr sz="1300">
              <a:solidFill>
                <a:schemeClr val="dk1"/>
              </a:solidFill>
            </a:endParaRPr>
          </a:p>
          <a:p>
            <a:pPr indent="457200" lvl="0" marL="0" rtl="0" algn="l">
              <a:spcBef>
                <a:spcPts val="0"/>
              </a:spcBef>
              <a:spcAft>
                <a:spcPts val="0"/>
              </a:spcAft>
              <a:buClr>
                <a:schemeClr val="dk1"/>
              </a:buClr>
              <a:buSzPts val="1100"/>
              <a:buFont typeface="Arial"/>
              <a:buNone/>
            </a:pPr>
            <a:r>
              <a:rPr lang="uk" sz="1300">
                <a:solidFill>
                  <a:schemeClr val="dk1"/>
                </a:solidFill>
              </a:rPr>
              <a:t>Public key cryptography - Diffie-Hellman Key Exchange:  </a:t>
            </a:r>
            <a:r>
              <a:rPr lang="uk" sz="1300" u="sng">
                <a:solidFill>
                  <a:srgbClr val="954F72"/>
                </a:solidFill>
                <a:hlinkClick r:id="rId3">
                  <a:extLst>
                    <a:ext uri="{A12FA001-AC4F-418D-AE19-62706E023703}">
                      <ahyp:hlinkClr val="tx"/>
                    </a:ext>
                  </a:extLst>
                </a:hlinkClick>
              </a:rPr>
              <a:t>https://www.youtube.com/watch?v=YEBfamv-_do&amp;t=152s</a:t>
            </a:r>
            <a:endParaRPr sz="1300" u="sng">
              <a:solidFill>
                <a:srgbClr val="954F72"/>
              </a:solidFill>
            </a:endParaRPr>
          </a:p>
          <a:p>
            <a:pPr indent="457200" lvl="0" marL="0" rtl="0" algn="l">
              <a:spcBef>
                <a:spcPts val="0"/>
              </a:spcBef>
              <a:spcAft>
                <a:spcPts val="0"/>
              </a:spcAft>
              <a:buClr>
                <a:schemeClr val="dk1"/>
              </a:buClr>
              <a:buSzPts val="1100"/>
              <a:buFont typeface="Arial"/>
              <a:buNone/>
            </a:pPr>
            <a:r>
              <a:rPr lang="uk" sz="1300">
                <a:solidFill>
                  <a:schemeClr val="dk1"/>
                </a:solidFill>
              </a:rPr>
              <a:t>Public Key Cryptography: RSA Encryption Algorithm: </a:t>
            </a:r>
            <a:r>
              <a:rPr lang="uk" sz="1300" u="sng">
                <a:solidFill>
                  <a:srgbClr val="954F72"/>
                </a:solidFill>
                <a:hlinkClick r:id="rId4">
                  <a:extLst>
                    <a:ext uri="{A12FA001-AC4F-418D-AE19-62706E023703}">
                      <ahyp:hlinkClr val="tx"/>
                    </a:ext>
                  </a:extLst>
                </a:hlinkClick>
              </a:rPr>
              <a:t>https://www.youtube.com/watch?v=wXB-V_Keiu8</a:t>
            </a:r>
            <a:endParaRPr sz="1300" u="sng">
              <a:solidFill>
                <a:srgbClr val="954F72"/>
              </a:solidFill>
            </a:endParaRPr>
          </a:p>
          <a:p>
            <a:pPr indent="457200" lvl="0" marL="0" rtl="0" algn="l">
              <a:spcBef>
                <a:spcPts val="0"/>
              </a:spcBef>
              <a:spcAft>
                <a:spcPts val="0"/>
              </a:spcAft>
              <a:buClr>
                <a:schemeClr val="dk1"/>
              </a:buClr>
              <a:buSzPts val="1100"/>
              <a:buFont typeface="Arial"/>
              <a:buNone/>
            </a:pPr>
            <a:r>
              <a:rPr lang="uk" sz="1300">
                <a:solidFill>
                  <a:schemeClr val="dk1"/>
                </a:solidFill>
              </a:rPr>
              <a:t>How the RSA algorithm works, including how to select d, e, n, p, q, and φ (phi): </a:t>
            </a:r>
            <a:r>
              <a:rPr lang="uk" sz="1300" u="sng">
                <a:solidFill>
                  <a:srgbClr val="954F72"/>
                </a:solidFill>
                <a:hlinkClick r:id="rId5">
                  <a:extLst>
                    <a:ext uri="{A12FA001-AC4F-418D-AE19-62706E023703}">
                      <ahyp:hlinkClr val="tx"/>
                    </a:ext>
                  </a:extLst>
                </a:hlinkClick>
              </a:rPr>
              <a:t>https://www.youtube.com/watch?v=Z8M2BTscoD4</a:t>
            </a:r>
            <a:endParaRPr sz="1300" u="sng">
              <a:solidFill>
                <a:srgbClr val="954F72"/>
              </a:solidFill>
            </a:endParaRPr>
          </a:p>
          <a:p>
            <a:pPr indent="457200" lvl="0" marL="0" rtl="0" algn="l">
              <a:spcBef>
                <a:spcPts val="0"/>
              </a:spcBef>
              <a:spcAft>
                <a:spcPts val="0"/>
              </a:spcAft>
              <a:buClr>
                <a:schemeClr val="dk1"/>
              </a:buClr>
              <a:buSzPts val="1100"/>
              <a:buFont typeface="Arial"/>
              <a:buNone/>
            </a:pPr>
            <a:r>
              <a:rPr lang="uk" sz="1300">
                <a:solidFill>
                  <a:schemeClr val="dk1"/>
                </a:solidFill>
              </a:rPr>
              <a:t>Why is Exclusive Or (XOR) Important in Cryptography? </a:t>
            </a:r>
            <a:r>
              <a:rPr lang="uk" sz="1300" u="sng">
                <a:solidFill>
                  <a:srgbClr val="954F72"/>
                </a:solidFill>
                <a:hlinkClick r:id="rId6">
                  <a:extLst>
                    <a:ext uri="{A12FA001-AC4F-418D-AE19-62706E023703}">
                      <ahyp:hlinkClr val="tx"/>
                    </a:ext>
                  </a:extLst>
                </a:hlinkClick>
              </a:rPr>
              <a:t>https://qvault.io/2020/01/18/why-is-exclusive-or-xor-important-in-cryptography/</a:t>
            </a:r>
            <a:endParaRPr sz="1300" u="sng">
              <a:solidFill>
                <a:srgbClr val="954F72"/>
              </a:solidFill>
            </a:endParaRPr>
          </a:p>
          <a:p>
            <a:pPr indent="457200" lvl="0" marL="0" rtl="0" algn="l">
              <a:spcBef>
                <a:spcPts val="0"/>
              </a:spcBef>
              <a:spcAft>
                <a:spcPts val="0"/>
              </a:spcAft>
              <a:buNone/>
            </a:pPr>
            <a:r>
              <a:rPr lang="uk" sz="1300">
                <a:solidFill>
                  <a:schemeClr val="dk1"/>
                </a:solidFill>
              </a:rPr>
              <a:t>Web and Network Communications:  </a:t>
            </a:r>
            <a:r>
              <a:rPr lang="uk" sz="1300" u="sng">
                <a:solidFill>
                  <a:srgbClr val="954F72"/>
                </a:solidFill>
                <a:hlinkClick r:id="rId7">
                  <a:extLst>
                    <a:ext uri="{A12FA001-AC4F-418D-AE19-62706E023703}">
                      <ahyp:hlinkClr val="tx"/>
                    </a:ext>
                  </a:extLst>
                </a:hlinkClick>
              </a:rPr>
              <a:t>https://www.ghs.com/products/comm_security.html</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uk"/>
              <a:t>Steganography</a:t>
            </a:r>
            <a:endParaRPr/>
          </a:p>
          <a:p>
            <a:pPr indent="0" lvl="0" marL="0" rtl="0" algn="l">
              <a:spcBef>
                <a:spcPts val="0"/>
              </a:spcBef>
              <a:spcAft>
                <a:spcPts val="0"/>
              </a:spcAft>
              <a:buNone/>
            </a:pPr>
            <a:r>
              <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000">
                <a:solidFill>
                  <a:schemeClr val="dk1"/>
                </a:solidFill>
              </a:rPr>
              <a:t>Steganography ("covered writing") is the science of hiding information "in plain sight".</a:t>
            </a:r>
            <a:endParaRPr sz="2000">
              <a:solidFill>
                <a:schemeClr val="dk1"/>
              </a:solidFill>
            </a:endParaRPr>
          </a:p>
          <a:p>
            <a:pPr indent="0" lvl="0" marL="0" rtl="0" algn="l">
              <a:spcBef>
                <a:spcPts val="1600"/>
              </a:spcBef>
              <a:spcAft>
                <a:spcPts val="1600"/>
              </a:spcAft>
              <a:buNone/>
            </a:pPr>
            <a:r>
              <a:rPr lang="uk" sz="2000">
                <a:solidFill>
                  <a:schemeClr val="dk1"/>
                </a:solidFill>
              </a:rPr>
              <a:t>Unlike cryptography, the goal of steganography is to completely obscure the existence of information rather than conceal its content.</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1385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uk"/>
              <a:t>Steganography</a:t>
            </a:r>
            <a:endParaRPr/>
          </a:p>
          <a:p>
            <a:pPr indent="0" lvl="0" marL="0" rtl="0" algn="l">
              <a:spcBef>
                <a:spcPts val="0"/>
              </a:spcBef>
              <a:spcAft>
                <a:spcPts val="0"/>
              </a:spcAft>
              <a:buNone/>
            </a:pPr>
            <a:r>
              <a:t/>
            </a:r>
            <a:endParaRPr/>
          </a:p>
        </p:txBody>
      </p:sp>
      <p:pic>
        <p:nvPicPr>
          <p:cNvPr id="95" name="Google Shape;95;p20"/>
          <p:cNvPicPr preferRelativeResize="0"/>
          <p:nvPr/>
        </p:nvPicPr>
        <p:blipFill>
          <a:blip r:embed="rId3">
            <a:alphaModFix/>
          </a:blip>
          <a:stretch>
            <a:fillRect/>
          </a:stretch>
        </p:blipFill>
        <p:spPr>
          <a:xfrm>
            <a:off x="1748800" y="790205"/>
            <a:ext cx="5888250" cy="390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attacks</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b="1" lang="uk" sz="2100">
                <a:solidFill>
                  <a:schemeClr val="dk1"/>
                </a:solidFill>
              </a:rPr>
              <a:t>Passive attacks</a:t>
            </a:r>
            <a:endParaRPr b="1" sz="2100">
              <a:solidFill>
                <a:schemeClr val="dk1"/>
              </a:solidFill>
            </a:endParaRPr>
          </a:p>
          <a:p>
            <a:pPr indent="0" lvl="0" marL="0" rtl="0" algn="l">
              <a:spcBef>
                <a:spcPts val="500"/>
              </a:spcBef>
              <a:spcAft>
                <a:spcPts val="0"/>
              </a:spcAft>
              <a:buClr>
                <a:schemeClr val="dk1"/>
              </a:buClr>
              <a:buSzPts val="1100"/>
              <a:buFont typeface="Arial"/>
              <a:buNone/>
            </a:pPr>
            <a:r>
              <a:rPr lang="uk">
                <a:solidFill>
                  <a:schemeClr val="dk1"/>
                </a:solidFill>
              </a:rPr>
              <a:t>Obtain message contents</a:t>
            </a:r>
            <a:endParaRPr>
              <a:solidFill>
                <a:schemeClr val="dk1"/>
              </a:solidFill>
            </a:endParaRPr>
          </a:p>
          <a:p>
            <a:pPr indent="0" lvl="0" marL="0" rtl="0" algn="l">
              <a:spcBef>
                <a:spcPts val="500"/>
              </a:spcBef>
              <a:spcAft>
                <a:spcPts val="0"/>
              </a:spcAft>
              <a:buClr>
                <a:schemeClr val="dk1"/>
              </a:buClr>
              <a:buSzPts val="1100"/>
              <a:buFont typeface="Arial"/>
              <a:buNone/>
            </a:pPr>
            <a:r>
              <a:rPr lang="uk">
                <a:solidFill>
                  <a:schemeClr val="dk1"/>
                </a:solidFill>
              </a:rPr>
              <a:t>Monit</a:t>
            </a:r>
            <a:r>
              <a:rPr lang="uk">
                <a:solidFill>
                  <a:schemeClr val="dk1"/>
                </a:solidFill>
              </a:rPr>
              <a:t>o</a:t>
            </a:r>
            <a:r>
              <a:rPr lang="uk">
                <a:solidFill>
                  <a:schemeClr val="dk1"/>
                </a:solidFill>
              </a:rPr>
              <a:t>ring traffic flows</a:t>
            </a:r>
            <a:endParaRPr sz="2400">
              <a:solidFill>
                <a:schemeClr val="dk1"/>
              </a:solidFill>
            </a:endParaRPr>
          </a:p>
          <a:p>
            <a:pPr indent="0" lvl="0" marL="0" rtl="0" algn="l">
              <a:spcBef>
                <a:spcPts val="500"/>
              </a:spcBef>
              <a:spcAft>
                <a:spcPts val="0"/>
              </a:spcAft>
              <a:buClr>
                <a:schemeClr val="dk1"/>
              </a:buClr>
              <a:buSzPts val="1100"/>
              <a:buFont typeface="Arial"/>
              <a:buNone/>
            </a:pPr>
            <a:r>
              <a:rPr b="1" lang="uk" sz="2100">
                <a:solidFill>
                  <a:schemeClr val="dk1"/>
                </a:solidFill>
              </a:rPr>
              <a:t>Active attacks</a:t>
            </a:r>
            <a:endParaRPr b="1" sz="2100">
              <a:solidFill>
                <a:schemeClr val="dk1"/>
              </a:solidFill>
            </a:endParaRPr>
          </a:p>
          <a:p>
            <a:pPr indent="0" lvl="0" marL="0" rtl="0" algn="l">
              <a:spcBef>
                <a:spcPts val="500"/>
              </a:spcBef>
              <a:spcAft>
                <a:spcPts val="0"/>
              </a:spcAft>
              <a:buClr>
                <a:schemeClr val="dk1"/>
              </a:buClr>
              <a:buSzPts val="1100"/>
              <a:buFont typeface="Arial"/>
              <a:buNone/>
            </a:pPr>
            <a:r>
              <a:rPr lang="uk">
                <a:solidFill>
                  <a:schemeClr val="dk1"/>
                </a:solidFill>
              </a:rPr>
              <a:t>Masquerade of one entity as some other</a:t>
            </a:r>
            <a:endParaRPr>
              <a:solidFill>
                <a:schemeClr val="dk1"/>
              </a:solidFill>
            </a:endParaRPr>
          </a:p>
          <a:p>
            <a:pPr indent="0" lvl="0" marL="0" rtl="0" algn="l">
              <a:spcBef>
                <a:spcPts val="500"/>
              </a:spcBef>
              <a:spcAft>
                <a:spcPts val="0"/>
              </a:spcAft>
              <a:buClr>
                <a:schemeClr val="dk1"/>
              </a:buClr>
              <a:buSzPts val="1100"/>
              <a:buFont typeface="Arial"/>
              <a:buNone/>
            </a:pPr>
            <a:r>
              <a:rPr lang="uk">
                <a:solidFill>
                  <a:schemeClr val="dk1"/>
                </a:solidFill>
              </a:rPr>
              <a:t>Replay previous messages</a:t>
            </a:r>
            <a:endParaRPr>
              <a:solidFill>
                <a:schemeClr val="dk1"/>
              </a:solidFill>
            </a:endParaRPr>
          </a:p>
          <a:p>
            <a:pPr indent="0" lvl="0" marL="0" rtl="0" algn="l">
              <a:spcBef>
                <a:spcPts val="500"/>
              </a:spcBef>
              <a:spcAft>
                <a:spcPts val="0"/>
              </a:spcAft>
              <a:buClr>
                <a:schemeClr val="dk1"/>
              </a:buClr>
              <a:buSzPts val="1100"/>
              <a:buFont typeface="Arial"/>
              <a:buNone/>
            </a:pPr>
            <a:r>
              <a:rPr lang="uk">
                <a:solidFill>
                  <a:schemeClr val="dk1"/>
                </a:solidFill>
              </a:rPr>
              <a:t>Modify messages in transmit</a:t>
            </a:r>
            <a:endParaRPr>
              <a:solidFill>
                <a:schemeClr val="dk1"/>
              </a:solidFill>
            </a:endParaRPr>
          </a:p>
          <a:p>
            <a:pPr indent="0" lvl="0" marL="0" rtl="0" algn="l">
              <a:spcBef>
                <a:spcPts val="500"/>
              </a:spcBef>
              <a:spcAft>
                <a:spcPts val="0"/>
              </a:spcAft>
              <a:buClr>
                <a:schemeClr val="dk1"/>
              </a:buClr>
              <a:buSzPts val="1100"/>
              <a:buFont typeface="Arial"/>
              <a:buNone/>
            </a:pPr>
            <a:r>
              <a:rPr lang="uk">
                <a:solidFill>
                  <a:schemeClr val="dk1"/>
                </a:solidFill>
              </a:rPr>
              <a:t>Add, delete messages</a:t>
            </a:r>
            <a:endParaRPr>
              <a:solidFill>
                <a:schemeClr val="dk1"/>
              </a:solidFill>
            </a:endParaRPr>
          </a:p>
          <a:p>
            <a:pPr indent="0" lvl="0" marL="0" rtl="0" algn="l">
              <a:spcBef>
                <a:spcPts val="500"/>
              </a:spcBef>
              <a:spcAft>
                <a:spcPts val="0"/>
              </a:spcAft>
              <a:buClr>
                <a:schemeClr val="dk1"/>
              </a:buClr>
              <a:buSzPts val="1100"/>
              <a:buFont typeface="Arial"/>
              <a:buNone/>
            </a:pPr>
            <a:r>
              <a:rPr lang="uk">
                <a:solidFill>
                  <a:schemeClr val="dk1"/>
                </a:solidFill>
              </a:rPr>
              <a:t>Denial of service</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534253CD6344A82F5789CC138DDB8" ma:contentTypeVersion="3" ma:contentTypeDescription="Create a new document." ma:contentTypeScope="" ma:versionID="3467ed2b0ead57b4182046075dde1390">
  <xsd:schema xmlns:xsd="http://www.w3.org/2001/XMLSchema" xmlns:xs="http://www.w3.org/2001/XMLSchema" xmlns:p="http://schemas.microsoft.com/office/2006/metadata/properties" xmlns:ns2="244b0da1-45c2-48f0-b56e-d7887c085963" targetNamespace="http://schemas.microsoft.com/office/2006/metadata/properties" ma:root="true" ma:fieldsID="dcb16075f9fb0030298d8d11f5dec551" ns2:_="">
    <xsd:import namespace="244b0da1-45c2-48f0-b56e-d7887c0859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4b0da1-45c2-48f0-b56e-d7887c085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8828B9-A3E6-4EFF-BDD2-5B2F278AB0E2}"/>
</file>

<file path=customXml/itemProps2.xml><?xml version="1.0" encoding="utf-8"?>
<ds:datastoreItem xmlns:ds="http://schemas.openxmlformats.org/officeDocument/2006/customXml" ds:itemID="{797B8291-F4A2-4571-ADB0-825A6B3838E6}"/>
</file>

<file path=customXml/itemProps3.xml><?xml version="1.0" encoding="utf-8"?>
<ds:datastoreItem xmlns:ds="http://schemas.openxmlformats.org/officeDocument/2006/customXml" ds:itemID="{ECFF7F48-F0E0-42BC-81AA-C23FDC57F042}"/>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0x010100B87534253CD6344A82F5789CC138DDB8</vt:lpwstr>
  </property>
</Properties>
</file>