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0" r:id="rId2"/>
    <p:sldId id="272" r:id="rId3"/>
    <p:sldId id="269" r:id="rId4"/>
    <p:sldId id="271" r:id="rId5"/>
    <p:sldId id="273" r:id="rId6"/>
    <p:sldId id="274" r:id="rId7"/>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A626-CA4B-4DC0-913D-A921C656EA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0E35BF-6A33-4479-A63E-AFC5A07FF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FDB112-C8CF-4D97-9C5F-A019FEEA3A96}"/>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5" name="Footer Placeholder 4">
            <a:extLst>
              <a:ext uri="{FF2B5EF4-FFF2-40B4-BE49-F238E27FC236}">
                <a16:creationId xmlns:a16="http://schemas.microsoft.com/office/drawing/2014/main" id="{5A8FCACA-EC66-4619-A54D-043F81646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FF2F8-FF1A-46C8-8B6F-0304A19F08E3}"/>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30753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43F1-8BF0-4BCD-9374-4D38D85409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A84F6F-96C9-48BB-90CD-5CB12E124B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0800EB-1F9E-419C-B1C7-4ADF17107C18}"/>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5" name="Footer Placeholder 4">
            <a:extLst>
              <a:ext uri="{FF2B5EF4-FFF2-40B4-BE49-F238E27FC236}">
                <a16:creationId xmlns:a16="http://schemas.microsoft.com/office/drawing/2014/main" id="{92160C23-9E81-4ECE-8D27-49E0B5D64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F12DA-73B0-4A87-9D9D-9BFBD7B8FDCD}"/>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189963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5E5CAB-5587-4E29-95BF-91FA3D712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0FC44-CC60-4092-9681-09ABF459D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E9B49-02EC-4459-9CD7-A74C380072E9}"/>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5" name="Footer Placeholder 4">
            <a:extLst>
              <a:ext uri="{FF2B5EF4-FFF2-40B4-BE49-F238E27FC236}">
                <a16:creationId xmlns:a16="http://schemas.microsoft.com/office/drawing/2014/main" id="{C535308C-DEB0-4818-A8DC-BBBDB2B09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D2008-DD39-427E-9F1E-26CD5357DCD7}"/>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179883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A1A9-F2A3-4E25-AA39-55A884FB0C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53BC07-7499-4AB5-9225-A142EA38E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BABDA-C637-4034-8481-8CFCF01E3F10}"/>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5" name="Footer Placeholder 4">
            <a:extLst>
              <a:ext uri="{FF2B5EF4-FFF2-40B4-BE49-F238E27FC236}">
                <a16:creationId xmlns:a16="http://schemas.microsoft.com/office/drawing/2014/main" id="{4FB6364E-2994-49C0-853E-F6D6730C4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8509D-1FDA-410C-B24C-305485A4365E}"/>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181722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78BF-4A4C-4F98-B1F7-CEC4742B4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A9FC8-B851-41C8-AC7E-46EF541A9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04045D-625F-48DB-BE19-FCD1ECE42106}"/>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5" name="Footer Placeholder 4">
            <a:extLst>
              <a:ext uri="{FF2B5EF4-FFF2-40B4-BE49-F238E27FC236}">
                <a16:creationId xmlns:a16="http://schemas.microsoft.com/office/drawing/2014/main" id="{4CCE7FCA-EC95-4B92-BD04-290AE5DAF8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B6D3E-B7B9-4AC1-848B-674A26A6F8A6}"/>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106579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0785-BDDD-47A1-AD5F-C884B3B808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DA8C4A-07BB-4C00-8B4D-F1CB79B8BA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6C7852-BF8A-400B-9430-7CAACB69E2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6470AB-1FE7-4640-8E76-80E25730049A}"/>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6" name="Footer Placeholder 5">
            <a:extLst>
              <a:ext uri="{FF2B5EF4-FFF2-40B4-BE49-F238E27FC236}">
                <a16:creationId xmlns:a16="http://schemas.microsoft.com/office/drawing/2014/main" id="{801B8AD0-E58B-4D3C-8CCD-CD7CEE6CB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FF7FDB-4AD7-4A7F-AB6E-3A653EF016C3}"/>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238163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F95E-2970-4839-A11A-D268FE3732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DA7ED-298D-4D6F-BD4A-4AD8F7BB3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ED3F56-0248-4EBE-8D77-375F1384B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F90B96-E2D2-450D-A719-9997BD36E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2B9952-3676-4FF5-B180-235B2D978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24B782-7CEA-4BBE-8B7B-EF32B61C2536}"/>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8" name="Footer Placeholder 7">
            <a:extLst>
              <a:ext uri="{FF2B5EF4-FFF2-40B4-BE49-F238E27FC236}">
                <a16:creationId xmlns:a16="http://schemas.microsoft.com/office/drawing/2014/main" id="{36911EAB-6685-43EF-8889-4E101F3ED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75EF26-9235-4685-B740-12474F102256}"/>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404618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FAFB-69F4-425F-B0D8-6A4AB676ED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A095EC-B4FF-4812-927B-7882D5A27DB0}"/>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4" name="Footer Placeholder 3">
            <a:extLst>
              <a:ext uri="{FF2B5EF4-FFF2-40B4-BE49-F238E27FC236}">
                <a16:creationId xmlns:a16="http://schemas.microsoft.com/office/drawing/2014/main" id="{370DB16B-1CEB-4E8C-ADD5-835B67E57A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B7050A-8807-4FCD-A64B-45E9AFC60BCF}"/>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8779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923C8-63D2-487F-99F0-9ACADCF5BFDE}"/>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3" name="Footer Placeholder 2">
            <a:extLst>
              <a:ext uri="{FF2B5EF4-FFF2-40B4-BE49-F238E27FC236}">
                <a16:creationId xmlns:a16="http://schemas.microsoft.com/office/drawing/2014/main" id="{6248C93C-D1E5-4886-A222-2693BF5CB7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6A4019-D907-4E79-8644-BF4389E2BCA1}"/>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45626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7936-764B-4D34-BA1C-CDC9BACD2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6509E9-830B-4CA7-A23F-0AF5B59E33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C1E46E-C612-4A98-A185-8A2AB0D34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578C9-4427-43A9-8C14-2E1476F322EC}"/>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6" name="Footer Placeholder 5">
            <a:extLst>
              <a:ext uri="{FF2B5EF4-FFF2-40B4-BE49-F238E27FC236}">
                <a16:creationId xmlns:a16="http://schemas.microsoft.com/office/drawing/2014/main" id="{E9CAECA6-95A8-436F-A44D-F0DB5554D4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F09FB8-509E-43E1-BB38-029FAECB4DC8}"/>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5102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A777-8F9B-4B23-9759-54EC73C04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410410-DE7F-4BB4-A634-CBB0BDA81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5ADA0F-F1A2-45D3-B79F-379F0617D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06F07-AD39-457C-A421-6511ABC74C45}"/>
              </a:ext>
            </a:extLst>
          </p:cNvPr>
          <p:cNvSpPr>
            <a:spLocks noGrp="1"/>
          </p:cNvSpPr>
          <p:nvPr>
            <p:ph type="dt" sz="half" idx="10"/>
          </p:nvPr>
        </p:nvSpPr>
        <p:spPr/>
        <p:txBody>
          <a:bodyPr/>
          <a:lstStyle/>
          <a:p>
            <a:fld id="{F580663C-0CA6-4859-A6B9-DD26CE05A9DE}" type="datetimeFigureOut">
              <a:rPr lang="en-IN" smtClean="0"/>
              <a:t>05-07-2023</a:t>
            </a:fld>
            <a:endParaRPr lang="en-IN"/>
          </a:p>
        </p:txBody>
      </p:sp>
      <p:sp>
        <p:nvSpPr>
          <p:cNvPr id="6" name="Footer Placeholder 5">
            <a:extLst>
              <a:ext uri="{FF2B5EF4-FFF2-40B4-BE49-F238E27FC236}">
                <a16:creationId xmlns:a16="http://schemas.microsoft.com/office/drawing/2014/main" id="{8FF2CAFC-2E09-4A29-AB4E-8F22882E51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1BB764-74FA-49C2-A348-AA3E35A1DBCD}"/>
              </a:ext>
            </a:extLst>
          </p:cNvPr>
          <p:cNvSpPr>
            <a:spLocks noGrp="1"/>
          </p:cNvSpPr>
          <p:nvPr>
            <p:ph type="sldNum" sz="quarter" idx="12"/>
          </p:nvPr>
        </p:nvSpPr>
        <p:spPr/>
        <p:txBody>
          <a:bodyPr/>
          <a:lstStyle/>
          <a:p>
            <a:fld id="{267D3AE6-AB22-4A03-AFA9-895F68AFFC22}" type="slidenum">
              <a:rPr lang="en-IN" smtClean="0"/>
              <a:t>‹#›</a:t>
            </a:fld>
            <a:endParaRPr lang="en-IN"/>
          </a:p>
        </p:txBody>
      </p:sp>
    </p:spTree>
    <p:extLst>
      <p:ext uri="{BB962C8B-B14F-4D97-AF65-F5344CB8AC3E}">
        <p14:creationId xmlns:p14="http://schemas.microsoft.com/office/powerpoint/2010/main" val="189750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bg1"/>
            </a:gs>
            <a:gs pos="5000">
              <a:schemeClr val="bg1"/>
            </a:gs>
            <a:gs pos="53000">
              <a:schemeClr val="bg1"/>
            </a:gs>
            <a:gs pos="80000">
              <a:schemeClr val="bg1"/>
            </a:gs>
            <a:gs pos="95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5E5FBD-36B1-42FE-97BA-6D80247FE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014B4-0303-400D-86F7-BBC0794C1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262B13-A880-468E-A094-CEDAEE886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0663C-0CA6-4859-A6B9-DD26CE05A9DE}" type="datetimeFigureOut">
              <a:rPr lang="en-IN" smtClean="0"/>
              <a:t>05-07-2023</a:t>
            </a:fld>
            <a:endParaRPr lang="en-IN"/>
          </a:p>
        </p:txBody>
      </p:sp>
      <p:sp>
        <p:nvSpPr>
          <p:cNvPr id="5" name="Footer Placeholder 4">
            <a:extLst>
              <a:ext uri="{FF2B5EF4-FFF2-40B4-BE49-F238E27FC236}">
                <a16:creationId xmlns:a16="http://schemas.microsoft.com/office/drawing/2014/main" id="{782F5B5C-AA35-4955-9310-3E444D858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6E3ECD-CCB1-4523-84BB-CE0EE446A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D3AE6-AB22-4A03-AFA9-895F68AFFC22}" type="slidenum">
              <a:rPr lang="en-IN" smtClean="0"/>
              <a:t>‹#›</a:t>
            </a:fld>
            <a:endParaRPr lang="en-IN"/>
          </a:p>
        </p:txBody>
      </p:sp>
    </p:spTree>
    <p:extLst>
      <p:ext uri="{BB962C8B-B14F-4D97-AF65-F5344CB8AC3E}">
        <p14:creationId xmlns:p14="http://schemas.microsoft.com/office/powerpoint/2010/main" val="7111787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309D36-7D24-4A57-8B1F-526AE7817141}"/>
              </a:ext>
            </a:extLst>
          </p:cNvPr>
          <p:cNvSpPr txBox="1"/>
          <p:nvPr/>
        </p:nvSpPr>
        <p:spPr>
          <a:xfrm>
            <a:off x="2971802" y="1196790"/>
            <a:ext cx="5822576" cy="4247317"/>
          </a:xfrm>
          <a:prstGeom prst="rect">
            <a:avLst/>
          </a:prstGeom>
          <a:noFill/>
        </p:spPr>
        <p:txBody>
          <a:bodyPr wrap="square" rtlCol="0">
            <a:spAutoFit/>
          </a:bodyPr>
          <a:lstStyle/>
          <a:p>
            <a:pPr algn="ctr"/>
            <a:r>
              <a:rPr lang="en-IN" sz="9600" b="1" u="sng" dirty="0">
                <a:latin typeface="Bahnschrift Light SemiCondensed" panose="020B0502040204020203" pitchFamily="34" charset="0"/>
              </a:rPr>
              <a:t>Pizza Sales </a:t>
            </a:r>
          </a:p>
          <a:p>
            <a:pPr algn="ctr"/>
            <a:r>
              <a:rPr lang="en-IN" sz="9600" b="1" u="sng" dirty="0">
                <a:latin typeface="Bahnschrift Light SemiCondensed" panose="020B0502040204020203" pitchFamily="34" charset="0"/>
              </a:rPr>
              <a:t>Data</a:t>
            </a:r>
          </a:p>
          <a:p>
            <a:pPr algn="ctr"/>
            <a:endParaRPr lang="en-IN" b="1" u="sng" dirty="0">
              <a:latin typeface="Bahnschrift Light SemiCondensed" panose="020B0502040204020203" pitchFamily="34" charset="0"/>
            </a:endParaRPr>
          </a:p>
          <a:p>
            <a:pPr algn="ctr"/>
            <a:r>
              <a:rPr lang="en-IN" sz="2000" b="1" u="sng" dirty="0"/>
              <a:t>(Dashboard creation in Microsoft Excel and verification of the dashboard using queries in Microsoft SQL Server)</a:t>
            </a:r>
          </a:p>
        </p:txBody>
      </p:sp>
    </p:spTree>
    <p:extLst>
      <p:ext uri="{BB962C8B-B14F-4D97-AF65-F5344CB8AC3E}">
        <p14:creationId xmlns:p14="http://schemas.microsoft.com/office/powerpoint/2010/main" val="305145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1B0FD8D-2619-4A10-ACC3-7E931F06245C}"/>
              </a:ext>
            </a:extLst>
          </p:cNvPr>
          <p:cNvSpPr>
            <a:spLocks noChangeArrowheads="1"/>
          </p:cNvSpPr>
          <p:nvPr/>
        </p:nvSpPr>
        <p:spPr bwMode="auto">
          <a:xfrm>
            <a:off x="2299448" y="1939195"/>
            <a:ext cx="78934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 What are the Total number Orders placed?</a:t>
            </a:r>
            <a:endParaRPr kumimoji="0" lang="en-US" altLang="en-US"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DISTINCT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Total_Orders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8231AACE-AA1C-43EE-A417-5B3A02250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19" r="6526"/>
          <a:stretch>
            <a:fillRect/>
          </a:stretch>
        </p:blipFill>
        <p:spPr bwMode="auto">
          <a:xfrm>
            <a:off x="3993775" y="2862525"/>
            <a:ext cx="2790923" cy="11329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D121258-3D4E-441B-B083-E6E9553B0003}"/>
              </a:ext>
            </a:extLst>
          </p:cNvPr>
          <p:cNvSpPr>
            <a:spLocks noChangeArrowheads="1"/>
          </p:cNvSpPr>
          <p:nvPr/>
        </p:nvSpPr>
        <p:spPr bwMode="auto">
          <a:xfrm>
            <a:off x="0" y="1238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6369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9331E97-83A2-4FC9-B356-61B9F1550FF5}"/>
              </a:ext>
            </a:extLst>
          </p:cNvPr>
          <p:cNvSpPr>
            <a:spLocks noChangeArrowheads="1"/>
          </p:cNvSpPr>
          <p:nvPr/>
        </p:nvSpPr>
        <p:spPr bwMode="auto">
          <a:xfrm>
            <a:off x="1828801" y="1863860"/>
            <a:ext cx="93322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 What is the Average number of Pizzas Per Order?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quantity</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DECIMAL</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10</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2</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DISTINCT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DECIMAL</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10</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2</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DECIMAL</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10</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2</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Avg_Pizzas_per_order</a:t>
            </a:r>
            <a:endParaRPr kumimoji="0" lang="en-US" altLang="en-US"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1">
            <a:extLst>
              <a:ext uri="{FF2B5EF4-FFF2-40B4-BE49-F238E27FC236}">
                <a16:creationId xmlns:a16="http://schemas.microsoft.com/office/drawing/2014/main" id="{ADDE28B9-8CF0-463B-8F2C-433B6D563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2" y="3272033"/>
            <a:ext cx="2859138" cy="12371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47A9DAD-BED1-405E-B0AB-989FA2D2CE77}"/>
              </a:ext>
            </a:extLst>
          </p:cNvPr>
          <p:cNvSpPr>
            <a:spLocks noChangeArrowheads="1"/>
          </p:cNvSpPr>
          <p:nvPr/>
        </p:nvSpPr>
        <p:spPr bwMode="auto">
          <a:xfrm>
            <a:off x="0" y="131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238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9FB2DE1-759E-419E-96C7-D4D4B2EA1178}"/>
              </a:ext>
            </a:extLst>
          </p:cNvPr>
          <p:cNvSpPr>
            <a:spLocks noChangeArrowheads="1"/>
          </p:cNvSpPr>
          <p:nvPr/>
        </p:nvSpPr>
        <p:spPr bwMode="auto">
          <a:xfrm>
            <a:off x="1600200" y="1571536"/>
            <a:ext cx="94263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ea typeface="Calibri" panose="020F0502020204030204" pitchFamily="34" charset="0"/>
                <a:cs typeface="Times New Roman" panose="02020603050405020304" pitchFamily="18" charset="0"/>
              </a:rPr>
              <a:t>6</a:t>
            </a:r>
            <a:r>
              <a:rPr kumimoji="0" lang="en-US" altLang="en-US"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Daily Trend for Total Orders</a:t>
            </a:r>
            <a:br>
              <a:rPr kumimoji="0" lang="en-US" altLang="en-US" b="1" i="0" u="none" strike="noStrike" cap="none" normalizeH="0" baseline="0" dirty="0">
                <a:ln>
                  <a:noFill/>
                </a:ln>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DATENAME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DW</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order_date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order_day</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DISTINCT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total_orders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DATENAME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DW</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order_date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p:txBody>
      </p:sp>
      <p:pic>
        <p:nvPicPr>
          <p:cNvPr id="4097" name="Picture 1">
            <a:extLst>
              <a:ext uri="{FF2B5EF4-FFF2-40B4-BE49-F238E27FC236}">
                <a16:creationId xmlns:a16="http://schemas.microsoft.com/office/drawing/2014/main" id="{EA633D5C-9821-49C4-8006-832DBA3E0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27"/>
          <a:stretch>
            <a:fillRect/>
          </a:stretch>
        </p:blipFill>
        <p:spPr bwMode="auto">
          <a:xfrm>
            <a:off x="4531659" y="3079376"/>
            <a:ext cx="2716304" cy="24042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AC2FD02-F45E-492D-9790-3F3A1C2A89EF}"/>
              </a:ext>
            </a:extLst>
          </p:cNvPr>
          <p:cNvSpPr>
            <a:spLocks noChangeArrowheads="1"/>
          </p:cNvSpPr>
          <p:nvPr/>
        </p:nvSpPr>
        <p:spPr bwMode="auto">
          <a:xfrm>
            <a:off x="0" y="2438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3583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BFF562B-6F29-440F-9A2B-0D897AA003DB}"/>
              </a:ext>
            </a:extLst>
          </p:cNvPr>
          <p:cNvSpPr>
            <a:spLocks noChangeArrowheads="1"/>
          </p:cNvSpPr>
          <p:nvPr/>
        </p:nvSpPr>
        <p:spPr bwMode="auto">
          <a:xfrm>
            <a:off x="1277471" y="1357502"/>
            <a:ext cx="100852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ea typeface="Calibri" panose="020F0502020204030204" pitchFamily="34" charset="0"/>
                <a:cs typeface="Times New Roman" panose="02020603050405020304" pitchFamily="18" charset="0"/>
              </a:rPr>
              <a:t>7</a:t>
            </a:r>
            <a:r>
              <a:rPr kumimoji="0" lang="en-US" altLang="en-US"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Hourly Trend for Orders</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DATEPART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HOUR</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order_time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order_hours</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DISTINCT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total_orders</a:t>
            </a:r>
            <a:r>
              <a:rPr lang="en-US" altLang="en-US" dirty="0"/>
              <a:t> </a:t>
            </a:r>
            <a:r>
              <a:rPr lang="en-US" altLang="en-US" dirty="0">
                <a:solidFill>
                  <a:srgbClr val="0000FF"/>
                </a:solidFill>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 BY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DATEPART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HOUR</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order_time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ORDER BY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DATEPART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HOUR</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order_time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p:txBody>
      </p:sp>
      <p:pic>
        <p:nvPicPr>
          <p:cNvPr id="5121" name="Picture 1">
            <a:extLst>
              <a:ext uri="{FF2B5EF4-FFF2-40B4-BE49-F238E27FC236}">
                <a16:creationId xmlns:a16="http://schemas.microsoft.com/office/drawing/2014/main" id="{DFC79C03-1499-4F22-8613-498037EDD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93" b="6229"/>
          <a:stretch>
            <a:fillRect/>
          </a:stretch>
        </p:blipFill>
        <p:spPr bwMode="auto">
          <a:xfrm>
            <a:off x="4329953" y="2867025"/>
            <a:ext cx="2524125" cy="3533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B903DBF-28D9-4D4C-A61D-9AA894E5C186}"/>
              </a:ext>
            </a:extLst>
          </p:cNvPr>
          <p:cNvSpPr>
            <a:spLocks noChangeArrowheads="1"/>
          </p:cNvSpPr>
          <p:nvPr/>
        </p:nvSpPr>
        <p:spPr bwMode="auto">
          <a:xfrm>
            <a:off x="0" y="3990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6885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E3DBB4-1F27-4BFF-ACD4-A813724945EE}"/>
              </a:ext>
            </a:extLst>
          </p:cNvPr>
          <p:cNvSpPr>
            <a:spLocks noChangeArrowheads="1"/>
          </p:cNvSpPr>
          <p:nvPr/>
        </p:nvSpPr>
        <p:spPr bwMode="auto">
          <a:xfrm>
            <a:off x="1237129" y="1528089"/>
            <a:ext cx="1020631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ea typeface="Calibri" panose="020F0502020204030204" pitchFamily="34" charset="0"/>
                <a:cs typeface="Times New Roman" panose="02020603050405020304" pitchFamily="18" charset="0"/>
              </a:rPr>
              <a:t>8</a:t>
            </a:r>
            <a:r>
              <a:rPr kumimoji="0" lang="en-US" altLang="en-US"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What is the total percentage of Sales by Pizza Category?</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pizza_category</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total_price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DECIMAL</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10</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2</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total_revenue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total_price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100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total_price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DECIMAL</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10</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2</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PCT</a:t>
            </a:r>
            <a:endParaRPr kumimoji="0" lang="en-US" altLang="en-US"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r>
              <a:rPr lang="en-IN"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pizza_category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p:txBody>
      </p:sp>
      <p:pic>
        <p:nvPicPr>
          <p:cNvPr id="6145" name="Picture 1">
            <a:extLst>
              <a:ext uri="{FF2B5EF4-FFF2-40B4-BE49-F238E27FC236}">
                <a16:creationId xmlns:a16="http://schemas.microsoft.com/office/drawing/2014/main" id="{DD7C33BF-EFAD-4D4D-86FB-F0B8C330B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527"/>
          <a:stretch>
            <a:fillRect/>
          </a:stretch>
        </p:blipFill>
        <p:spPr bwMode="auto">
          <a:xfrm>
            <a:off x="3859305" y="3420034"/>
            <a:ext cx="3667125" cy="1676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AB3CADA-C06F-4257-AB18-3ABBDCD03BA9}"/>
              </a:ext>
            </a:extLst>
          </p:cNvPr>
          <p:cNvSpPr>
            <a:spLocks noChangeArrowheads="1"/>
          </p:cNvSpPr>
          <p:nvPr/>
        </p:nvSpPr>
        <p:spPr bwMode="auto">
          <a:xfrm>
            <a:off x="0" y="2133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1937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986495B-005C-4AF7-8568-41CBA173FB70}"/>
              </a:ext>
            </a:extLst>
          </p:cNvPr>
          <p:cNvSpPr>
            <a:spLocks noChangeArrowheads="1"/>
          </p:cNvSpPr>
          <p:nvPr/>
        </p:nvSpPr>
        <p:spPr bwMode="auto">
          <a:xfrm>
            <a:off x="1196788" y="1370647"/>
            <a:ext cx="1011218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ea typeface="Calibri" panose="020F0502020204030204" pitchFamily="34" charset="0"/>
                <a:cs typeface="Times New Roman" panose="02020603050405020304" pitchFamily="18" charset="0"/>
              </a:rPr>
              <a:t>9</a:t>
            </a:r>
            <a:r>
              <a:rPr kumimoji="0" lang="en-US" altLang="en-US"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What is the total percentage  of Sales by Pizza Size?</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pizza_size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total_price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DECIMAL</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10</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2</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total_revenue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total_price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100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total_price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DECIMAL</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10</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2</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PCT</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pizza_size</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ORDER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pizza_size</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p:txBody>
      </p:sp>
      <p:pic>
        <p:nvPicPr>
          <p:cNvPr id="7169" name="Picture 1">
            <a:extLst>
              <a:ext uri="{FF2B5EF4-FFF2-40B4-BE49-F238E27FC236}">
                <a16:creationId xmlns:a16="http://schemas.microsoft.com/office/drawing/2014/main" id="{69005396-CD23-4510-A3DA-0FE32178E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812" y="3043238"/>
            <a:ext cx="3343275" cy="19335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622BEEE-7D89-4647-8EFF-A927472774F1}"/>
              </a:ext>
            </a:extLst>
          </p:cNvPr>
          <p:cNvSpPr>
            <a:spLocks noChangeArrowheads="1"/>
          </p:cNvSpPr>
          <p:nvPr/>
        </p:nvSpPr>
        <p:spPr bwMode="auto">
          <a:xfrm>
            <a:off x="0" y="2390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8039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02BDD0C-7DAE-4E53-BDA8-CD58F848E18F}"/>
              </a:ext>
            </a:extLst>
          </p:cNvPr>
          <p:cNvSpPr>
            <a:spLocks noChangeArrowheads="1"/>
          </p:cNvSpPr>
          <p:nvPr/>
        </p:nvSpPr>
        <p:spPr bwMode="auto">
          <a:xfrm>
            <a:off x="1627093" y="1742985"/>
            <a:ext cx="88078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ea typeface="Calibri" panose="020F0502020204030204" pitchFamily="34" charset="0"/>
                <a:cs typeface="Times New Roman" panose="02020603050405020304" pitchFamily="18" charset="0"/>
              </a:rPr>
              <a:t>10</a:t>
            </a:r>
            <a:r>
              <a:rPr kumimoji="0" lang="en-US" altLang="en-US"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What is the Total number of Pizzas Sold by Pizza Category?</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pizza_category</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quantity</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Total_Quantity_Sold</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WHERE</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MONTH</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order_date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pizza_category</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ORDER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Total_Quantity_Sold</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DESC;</a:t>
            </a:r>
            <a:endParaRPr kumimoji="0" lang="en-US" altLang="en-US" b="0" i="0" u="none" strike="noStrike" cap="none" normalizeH="0" baseline="0" dirty="0">
              <a:ln>
                <a:noFill/>
              </a:ln>
              <a:solidFill>
                <a:schemeClr val="tx1"/>
              </a:solidFill>
              <a:effectLst/>
            </a:endParaRPr>
          </a:p>
        </p:txBody>
      </p:sp>
      <p:pic>
        <p:nvPicPr>
          <p:cNvPr id="8193" name="Picture 1">
            <a:extLst>
              <a:ext uri="{FF2B5EF4-FFF2-40B4-BE49-F238E27FC236}">
                <a16:creationId xmlns:a16="http://schemas.microsoft.com/office/drawing/2014/main" id="{C3858413-6D04-4C8C-B784-ED4BB741D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389" y="3193855"/>
            <a:ext cx="3448050" cy="1657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AF3E415-65A1-4131-8A09-B3B4E689B850}"/>
              </a:ext>
            </a:extLst>
          </p:cNvPr>
          <p:cNvSpPr>
            <a:spLocks noChangeArrowheads="1"/>
          </p:cNvSpPr>
          <p:nvPr/>
        </p:nvSpPr>
        <p:spPr bwMode="auto">
          <a:xfrm>
            <a:off x="0" y="2114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14159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6020892-B97E-45CD-8DEE-1F5D6AFC263F}"/>
              </a:ext>
            </a:extLst>
          </p:cNvPr>
          <p:cNvSpPr>
            <a:spLocks noChangeArrowheads="1"/>
          </p:cNvSpPr>
          <p:nvPr/>
        </p:nvSpPr>
        <p:spPr bwMode="auto">
          <a:xfrm>
            <a:off x="1667435" y="1797665"/>
            <a:ext cx="887505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ea typeface="Calibri" panose="020F0502020204030204" pitchFamily="34" charset="0"/>
                <a:cs typeface="Times New Roman" panose="02020603050405020304" pitchFamily="18" charset="0"/>
              </a:rPr>
              <a:t>11</a:t>
            </a:r>
            <a:r>
              <a:rPr kumimoji="0" lang="en-US" altLang="en-US"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Top 5 Best Sellers by Total Pizzas Sold</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Top</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5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pizza_name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quantity</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Total_Pizza_Sold</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pizza_name</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ORDER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Total_Pizza_Sold</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DESC;</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9217" name="Picture 1">
            <a:extLst>
              <a:ext uri="{FF2B5EF4-FFF2-40B4-BE49-F238E27FC236}">
                <a16:creationId xmlns:a16="http://schemas.microsoft.com/office/drawing/2014/main" id="{515367FD-A4DA-42C9-8BBD-76C8A1BB0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706" y="2997994"/>
            <a:ext cx="4362450" cy="195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35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7EE31B-F781-40D1-A535-372948F3EE7D}"/>
              </a:ext>
            </a:extLst>
          </p:cNvPr>
          <p:cNvSpPr>
            <a:spLocks noChangeArrowheads="1"/>
          </p:cNvSpPr>
          <p:nvPr/>
        </p:nvSpPr>
        <p:spPr bwMode="auto">
          <a:xfrm>
            <a:off x="1627094" y="1571446"/>
            <a:ext cx="8915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ea typeface="Calibri" panose="020F0502020204030204" pitchFamily="34" charset="0"/>
                <a:cs typeface="Times New Roman" panose="02020603050405020304" pitchFamily="18" charset="0"/>
              </a:rPr>
              <a:t>12</a:t>
            </a:r>
            <a:r>
              <a:rPr kumimoji="0" lang="en-US" altLang="en-US"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Bottom 5 Worst Sellers by Total Pizzas Sold</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TOP</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5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pizza_name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quantity</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Total_Pizza_Sold</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pizza_name</a:t>
            </a:r>
            <a:r>
              <a:rPr lang="en-US" altLang="en-US" dirty="0"/>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ORDER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Total_Pizza_Sold</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ASC;</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41" name="Picture 1">
            <a:extLst>
              <a:ext uri="{FF2B5EF4-FFF2-40B4-BE49-F238E27FC236}">
                <a16:creationId xmlns:a16="http://schemas.microsoft.com/office/drawing/2014/main" id="{C1505513-2F31-4E57-9185-C141994B2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366" y="2881442"/>
            <a:ext cx="4114125" cy="19594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A460DDE-B3BF-4041-A5DC-6A516127032A}"/>
              </a:ext>
            </a:extLst>
          </p:cNvPr>
          <p:cNvSpPr>
            <a:spLocks noChangeArrowheads="1"/>
          </p:cNvSpPr>
          <p:nvPr/>
        </p:nvSpPr>
        <p:spPr bwMode="auto">
          <a:xfrm>
            <a:off x="0" y="2314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1953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5AE8EB-2419-46C9-A401-259F0292154F}"/>
              </a:ext>
            </a:extLst>
          </p:cNvPr>
          <p:cNvSpPr/>
          <p:nvPr/>
        </p:nvSpPr>
        <p:spPr>
          <a:xfrm>
            <a:off x="1102660" y="938734"/>
            <a:ext cx="9520518" cy="5112233"/>
          </a:xfrm>
          <a:prstGeom prst="rect">
            <a:avLst/>
          </a:prstGeom>
        </p:spPr>
        <p:txBody>
          <a:bodyPr wrap="square">
            <a:spAutoFit/>
          </a:bodyPr>
          <a:lstStyle/>
          <a:p>
            <a:pPr>
              <a:lnSpc>
                <a:spcPct val="150000"/>
              </a:lnSpc>
              <a:spcAft>
                <a:spcPts val="0"/>
              </a:spcAft>
            </a:pPr>
            <a:r>
              <a:rPr lang="en-IN" b="1" i="1" u="sng" kern="100" dirty="0">
                <a:latin typeface="Calibri" panose="020F0502020204030204" pitchFamily="34" charset="0"/>
                <a:ea typeface="Calibri" panose="020F0502020204030204" pitchFamily="34" charset="0"/>
                <a:cs typeface="Times New Roman" panose="02020603050405020304" pitchFamily="18" charset="0"/>
              </a:rPr>
              <a:t>NOTE: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kern="100" dirty="0">
                <a:latin typeface="Calibri" panose="020F0502020204030204" pitchFamily="34" charset="0"/>
                <a:ea typeface="Calibri" panose="020F0502020204030204" pitchFamily="34" charset="0"/>
                <a:cs typeface="Times New Roman" panose="02020603050405020304" pitchFamily="18" charset="0"/>
              </a:rPr>
              <a:t>If you want to apply the Month, Quarter, Week filters to the above queries you can use WHERE clause. Follow some of below examples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FF00FF"/>
                </a:solidFill>
                <a:latin typeface="Consolas" panose="020B0609020204030204" pitchFamily="49" charset="0"/>
                <a:ea typeface="Calibri" panose="020F0502020204030204" pitchFamily="34" charset="0"/>
                <a:cs typeface="Consolas" panose="020B0609020204030204" pitchFamily="49" charset="0"/>
              </a:rPr>
              <a:t>DATENAME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DW</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order_date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order_day</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FF00FF"/>
                </a:solidFill>
                <a:latin typeface="Consolas" panose="020B0609020204030204" pitchFamily="49" charset="0"/>
                <a:ea typeface="Calibri" panose="020F0502020204030204" pitchFamily="34" charset="0"/>
                <a:cs typeface="Consolas" panose="020B0609020204030204" pitchFamily="49" charset="0"/>
              </a:rPr>
              <a:t>COUNT</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DISTINCT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order_id</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total_orders</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dirty="0" err="1">
                <a:latin typeface="Consolas" panose="020B0609020204030204" pitchFamily="49" charset="0"/>
              </a:rPr>
              <a:t>pizzadb.dbo.pizza_sales</a:t>
            </a:r>
            <a:endParaRPr lang="en-IN" sz="1400" kern="1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WHERE</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FF00FF"/>
                </a:solidFill>
                <a:latin typeface="Consolas" panose="020B0609020204030204" pitchFamily="49" charset="0"/>
                <a:ea typeface="Calibri" panose="020F0502020204030204" pitchFamily="34" charset="0"/>
                <a:cs typeface="Consolas" panose="020B0609020204030204" pitchFamily="49" charset="0"/>
              </a:rPr>
              <a:t>MONTH</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order_date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1</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GROUP</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BY</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FF00FF"/>
                </a:solidFill>
                <a:latin typeface="Consolas" panose="020B0609020204030204" pitchFamily="49" charset="0"/>
                <a:ea typeface="Calibri" panose="020F0502020204030204" pitchFamily="34" charset="0"/>
                <a:cs typeface="Consolas" panose="020B0609020204030204" pitchFamily="49" charset="0"/>
              </a:rPr>
              <a:t>DATENAME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DW</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order_date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kern="0" dirty="0">
                <a:solidFill>
                  <a:schemeClr val="tx1">
                    <a:lumMod val="95000"/>
                    <a:lumOff val="5000"/>
                  </a:schemeClr>
                </a:solidFill>
                <a:latin typeface="Arial Black" panose="020B0A04020102020204" pitchFamily="34" charset="0"/>
                <a:ea typeface="Calibri" panose="020F0502020204030204" pitchFamily="34" charset="0"/>
                <a:cs typeface="Consolas" panose="020B0609020204030204" pitchFamily="49" charset="0"/>
              </a:rPr>
              <a:t>*Here MONTH(order_date) = 1 indicates that the output is for the month of January. MONTH(order_date) = 4 indicates output for Month of April.</a:t>
            </a:r>
            <a:endParaRPr lang="en-IN" sz="1200" kern="100" dirty="0">
              <a:solidFill>
                <a:schemeClr val="tx1">
                  <a:lumMod val="95000"/>
                  <a:lumOff val="5000"/>
                </a:schemeClr>
              </a:solidFill>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200" kern="100" dirty="0">
                <a:solidFill>
                  <a:schemeClr val="tx1">
                    <a:lumMod val="95000"/>
                    <a:lumOff val="5000"/>
                  </a:schemeClr>
                </a:solidFill>
                <a:latin typeface="Arial Black" panose="020B0A0402010202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FF00FF"/>
                </a:solidFill>
                <a:latin typeface="Consolas" panose="020B0609020204030204" pitchFamily="49" charset="0"/>
                <a:ea typeface="Calibri" panose="020F0502020204030204" pitchFamily="34" charset="0"/>
                <a:cs typeface="Consolas" panose="020B0609020204030204" pitchFamily="49" charset="0"/>
              </a:rPr>
              <a:t>DATENAME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DW</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order_date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order_day</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FF00FF"/>
                </a:solidFill>
                <a:latin typeface="Consolas" panose="020B0609020204030204" pitchFamily="49" charset="0"/>
                <a:ea typeface="Calibri" panose="020F0502020204030204" pitchFamily="34" charset="0"/>
                <a:cs typeface="Consolas" panose="020B0609020204030204" pitchFamily="49" charset="0"/>
              </a:rPr>
              <a:t>COUNT</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DISTINCT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order_id</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total_orders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dirty="0" err="1">
                <a:latin typeface="Consolas" panose="020B0609020204030204" pitchFamily="49" charset="0"/>
              </a:rPr>
              <a:t>pizzadb.dbo.pizza_sales</a:t>
            </a:r>
            <a:endParaRPr lang="en-IN" sz="1400" kern="1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WHERE</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FF00FF"/>
                </a:solidFill>
                <a:latin typeface="Consolas" panose="020B0609020204030204" pitchFamily="49" charset="0"/>
                <a:ea typeface="Calibri" panose="020F0502020204030204" pitchFamily="34" charset="0"/>
                <a:cs typeface="Consolas" panose="020B0609020204030204" pitchFamily="49" charset="0"/>
              </a:rPr>
              <a:t>DATEPART</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FF00FF"/>
                </a:solidFill>
                <a:latin typeface="Consolas" panose="020B0609020204030204" pitchFamily="49" charset="0"/>
                <a:ea typeface="Calibri" panose="020F0502020204030204" pitchFamily="34" charset="0"/>
                <a:cs typeface="Consolas" panose="020B0609020204030204" pitchFamily="49" charset="0"/>
              </a:rPr>
              <a:t>QUARTER</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order_date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1</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GROUP</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0000FF"/>
                </a:solidFill>
                <a:latin typeface="Consolas" panose="020B0609020204030204" pitchFamily="49" charset="0"/>
                <a:ea typeface="Calibri" panose="020F0502020204030204" pitchFamily="34" charset="0"/>
                <a:cs typeface="Consolas" panose="020B0609020204030204" pitchFamily="49" charset="0"/>
              </a:rPr>
              <a:t>BY</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IN" sz="1400" kern="0" dirty="0">
                <a:solidFill>
                  <a:srgbClr val="FF00FF"/>
                </a:solidFill>
                <a:latin typeface="Consolas" panose="020B0609020204030204" pitchFamily="49" charset="0"/>
                <a:ea typeface="Calibri" panose="020F0502020204030204" pitchFamily="34" charset="0"/>
                <a:cs typeface="Consolas" panose="020B0609020204030204" pitchFamily="49" charset="0"/>
              </a:rPr>
              <a:t>DATENAME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DW</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IN" sz="14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order_date</a:t>
            </a:r>
            <a:r>
              <a:rPr lang="en-IN" sz="1400" kern="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400" i="1" kern="0" dirty="0">
                <a:solidFill>
                  <a:srgbClr val="C00000"/>
                </a:solidFill>
                <a:latin typeface="Consolas" panose="020B0609020204030204" pitchFamily="49" charset="0"/>
                <a:ea typeface="Calibri" panose="020F0502020204030204" pitchFamily="34" charset="0"/>
                <a:cs typeface="Consolas" panose="020B0609020204030204" pitchFamily="49" charset="0"/>
              </a:rPr>
              <a:t>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kern="0" dirty="0">
                <a:solidFill>
                  <a:schemeClr val="tx1">
                    <a:lumMod val="95000"/>
                    <a:lumOff val="5000"/>
                  </a:schemeClr>
                </a:solidFill>
                <a:latin typeface="Arial Black" panose="020B0A04020102020204" pitchFamily="34" charset="0"/>
                <a:ea typeface="Calibri" panose="020F0502020204030204" pitchFamily="34" charset="0"/>
                <a:cs typeface="Consolas" panose="020B0609020204030204" pitchFamily="49" charset="0"/>
              </a:rPr>
              <a:t>*Here DATEPART(QUARTER, order_date) = 1 indicates that the output is for the Quarter 1. MONTH(order_date) = 3 indicates output for Quarter 3.</a:t>
            </a:r>
            <a:endParaRPr lang="en-IN" sz="1200" kern="100" dirty="0">
              <a:solidFill>
                <a:schemeClr val="tx1">
                  <a:lumMod val="95000"/>
                  <a:lumOff val="5000"/>
                </a:schemeClr>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351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C404C8-C6A3-4C11-AC00-FF715191EC91}"/>
              </a:ext>
            </a:extLst>
          </p:cNvPr>
          <p:cNvSpPr txBox="1"/>
          <p:nvPr/>
        </p:nvSpPr>
        <p:spPr>
          <a:xfrm>
            <a:off x="1277471" y="1008529"/>
            <a:ext cx="9063317" cy="4142801"/>
          </a:xfrm>
          <a:prstGeom prst="rect">
            <a:avLst/>
          </a:prstGeom>
          <a:noFill/>
        </p:spPr>
        <p:txBody>
          <a:bodyPr wrap="square" rtlCol="0">
            <a:spAutoFit/>
          </a:bodyPr>
          <a:lstStyle/>
          <a:p>
            <a:pPr algn="ctr"/>
            <a:r>
              <a:rPr lang="en-IN" sz="3200" u="sng" dirty="0"/>
              <a:t>Problem Statement</a:t>
            </a:r>
          </a:p>
          <a:p>
            <a:endParaRPr lang="en-IN" dirty="0"/>
          </a:p>
          <a:p>
            <a:pPr>
              <a:lnSpc>
                <a:spcPct val="150000"/>
              </a:lnSpc>
            </a:pPr>
            <a:r>
              <a:rPr lang="en-IN" dirty="0"/>
              <a:t>As a data analyst, I have been tasked with creating a comprehensive pizza sales dashboard to provide actionable insights and improve decision-making for a pizza company. The company's management recognizes the need to leverage data-driven strategies to optimize sales performance and enhance customer satisfaction. The goal is to develop a user-friendly and visually appealing pizza sales dashboard .By leveraging data visualization techniques, the dashboard will enable stakeholders to track sales performance, identify popular pizza flavours and toppings, analyse customer preferences and identify opportunities for growth and improvement.</a:t>
            </a:r>
          </a:p>
        </p:txBody>
      </p:sp>
    </p:spTree>
    <p:extLst>
      <p:ext uri="{BB962C8B-B14F-4D97-AF65-F5344CB8AC3E}">
        <p14:creationId xmlns:p14="http://schemas.microsoft.com/office/powerpoint/2010/main" val="423830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C2840-C223-4973-A9C8-BF96FF4B8B4C}"/>
              </a:ext>
            </a:extLst>
          </p:cNvPr>
          <p:cNvSpPr txBox="1"/>
          <p:nvPr/>
        </p:nvSpPr>
        <p:spPr>
          <a:xfrm>
            <a:off x="927846" y="860083"/>
            <a:ext cx="9964271" cy="4696799"/>
          </a:xfrm>
          <a:prstGeom prst="rect">
            <a:avLst/>
          </a:prstGeom>
          <a:noFill/>
        </p:spPr>
        <p:txBody>
          <a:bodyPr wrap="square" rtlCol="0">
            <a:spAutoFit/>
          </a:bodyPr>
          <a:lstStyle/>
          <a:p>
            <a:pPr algn="ctr"/>
            <a:r>
              <a:rPr lang="en-IN" sz="3200" u="sng" dirty="0"/>
              <a:t>KPI requirement</a:t>
            </a:r>
            <a:r>
              <a:rPr lang="en-IN" sz="3200" dirty="0"/>
              <a:t> </a:t>
            </a:r>
          </a:p>
          <a:p>
            <a:endParaRPr lang="en-IN" dirty="0"/>
          </a:p>
          <a:p>
            <a:pPr algn="ctr"/>
            <a:r>
              <a:rPr lang="en-IN" dirty="0"/>
              <a:t>We need to analyse key indicators for our pizza sales data to gain insights into our business performance. </a:t>
            </a:r>
          </a:p>
          <a:p>
            <a:endParaRPr lang="en-IN" dirty="0"/>
          </a:p>
          <a:p>
            <a:pPr>
              <a:lnSpc>
                <a:spcPct val="150000"/>
              </a:lnSpc>
            </a:pPr>
            <a:r>
              <a:rPr lang="en-IN" dirty="0"/>
              <a:t>Specifically we want to calculate the following metrics:-</a:t>
            </a:r>
          </a:p>
          <a:p>
            <a:pPr marL="342900" indent="-342900">
              <a:lnSpc>
                <a:spcPct val="150000"/>
              </a:lnSpc>
              <a:buAutoNum type="arabicPeriod"/>
            </a:pPr>
            <a:r>
              <a:rPr lang="en-IN" b="1" u="sng" dirty="0"/>
              <a:t>Total revenue </a:t>
            </a:r>
            <a:r>
              <a:rPr lang="en-IN" dirty="0"/>
              <a:t>: sum of total price of all the pizza orders</a:t>
            </a:r>
          </a:p>
          <a:p>
            <a:pPr marL="342900" indent="-342900">
              <a:lnSpc>
                <a:spcPct val="150000"/>
              </a:lnSpc>
              <a:buAutoNum type="arabicPeriod"/>
            </a:pPr>
            <a:r>
              <a:rPr lang="en-IN" b="1" u="sng" dirty="0"/>
              <a:t>Average Order value</a:t>
            </a:r>
            <a:r>
              <a:rPr lang="en-IN" dirty="0"/>
              <a:t>: average amount spent per order, calculated by dividing the total revenue by the total number of orders</a:t>
            </a:r>
          </a:p>
          <a:p>
            <a:pPr marL="342900" indent="-342900">
              <a:lnSpc>
                <a:spcPct val="150000"/>
              </a:lnSpc>
              <a:buAutoNum type="arabicPeriod"/>
            </a:pPr>
            <a:r>
              <a:rPr lang="en-IN" b="1" u="sng" dirty="0"/>
              <a:t>Total pizzas sold</a:t>
            </a:r>
            <a:r>
              <a:rPr lang="en-IN" dirty="0"/>
              <a:t>: sum of the quantities of all the pizza sold</a:t>
            </a:r>
          </a:p>
          <a:p>
            <a:pPr marL="342900" indent="-342900">
              <a:lnSpc>
                <a:spcPct val="150000"/>
              </a:lnSpc>
              <a:buAutoNum type="arabicPeriod"/>
            </a:pPr>
            <a:r>
              <a:rPr lang="en-IN" b="1" u="sng" dirty="0"/>
              <a:t>Total orders</a:t>
            </a:r>
            <a:r>
              <a:rPr lang="en-IN" dirty="0"/>
              <a:t>: total number of orders placed</a:t>
            </a:r>
          </a:p>
          <a:p>
            <a:pPr marL="342900" indent="-342900">
              <a:lnSpc>
                <a:spcPct val="150000"/>
              </a:lnSpc>
              <a:buAutoNum type="arabicPeriod"/>
            </a:pPr>
            <a:r>
              <a:rPr lang="en-IN" b="1" u="sng" dirty="0"/>
              <a:t>Average pizzas per order </a:t>
            </a:r>
            <a:r>
              <a:rPr lang="en-IN" dirty="0"/>
              <a:t>: average number of pizzas sold per order, calculated by dividing the total number of pizzas sold by the total number of orders</a:t>
            </a:r>
          </a:p>
        </p:txBody>
      </p:sp>
    </p:spTree>
    <p:extLst>
      <p:ext uri="{BB962C8B-B14F-4D97-AF65-F5344CB8AC3E}">
        <p14:creationId xmlns:p14="http://schemas.microsoft.com/office/powerpoint/2010/main" val="40056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7000">
              <a:schemeClr val="bg1"/>
            </a:gs>
            <a:gs pos="5000">
              <a:schemeClr val="bg1"/>
            </a:gs>
            <a:gs pos="53000">
              <a:schemeClr val="bg1"/>
            </a:gs>
            <a:gs pos="80000">
              <a:schemeClr val="bg1"/>
            </a:gs>
            <a:gs pos="95000">
              <a:schemeClr val="bg1"/>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22D48-C829-4B6C-9CD8-3B536E75C3CD}"/>
              </a:ext>
            </a:extLst>
          </p:cNvPr>
          <p:cNvSpPr txBox="1"/>
          <p:nvPr/>
        </p:nvSpPr>
        <p:spPr>
          <a:xfrm>
            <a:off x="412936" y="181957"/>
            <a:ext cx="11366127" cy="6494085"/>
          </a:xfrm>
          <a:prstGeom prst="rect">
            <a:avLst/>
          </a:prstGeom>
          <a:noFill/>
        </p:spPr>
        <p:txBody>
          <a:bodyPr wrap="square" rtlCol="0">
            <a:spAutoFit/>
          </a:bodyPr>
          <a:lstStyle/>
          <a:p>
            <a:pPr algn="ctr"/>
            <a:r>
              <a:rPr lang="en-IN" sz="3200" u="sng" dirty="0"/>
              <a:t>Charts requirement</a:t>
            </a:r>
          </a:p>
          <a:p>
            <a:endParaRPr lang="en-IN" dirty="0"/>
          </a:p>
          <a:p>
            <a:pPr algn="ctr"/>
            <a:r>
              <a:rPr lang="en-IN" dirty="0"/>
              <a:t>We would like to visualize various aspects of our pizza sales data to gain insights and understand key trends. </a:t>
            </a:r>
          </a:p>
          <a:p>
            <a:pPr algn="ctr"/>
            <a:endParaRPr lang="en-IN" dirty="0"/>
          </a:p>
          <a:p>
            <a:r>
              <a:rPr lang="en-IN" dirty="0"/>
              <a:t>We have identified the following requirements for creating charts:-</a:t>
            </a:r>
          </a:p>
          <a:p>
            <a:pPr marL="342900" indent="-342900">
              <a:buAutoNum type="arabicPeriod"/>
            </a:pPr>
            <a:r>
              <a:rPr lang="en-IN" sz="2400" b="1" u="sng" dirty="0"/>
              <a:t>Daily trend for total orders </a:t>
            </a:r>
            <a:r>
              <a:rPr lang="en-IN" dirty="0"/>
              <a:t>: created a bar chart that displays the daily trend of total orders over a specific time period. This chart will help us identify  any fluctuations in order volumes on a daily basis.</a:t>
            </a:r>
          </a:p>
          <a:p>
            <a:pPr marL="342900" indent="-342900">
              <a:buAutoNum type="arabicPeriod"/>
            </a:pPr>
            <a:r>
              <a:rPr lang="en-IN" sz="2400" b="1" u="sng" dirty="0"/>
              <a:t>Hourly trend for total orders</a:t>
            </a:r>
            <a:r>
              <a:rPr lang="en-IN" dirty="0"/>
              <a:t>: created a line chart that displays the hourly trend of total orders throughout the day. This chart will allow us to identify peak hours or periods of high order activity.</a:t>
            </a:r>
          </a:p>
          <a:p>
            <a:pPr marL="342900" indent="-342900">
              <a:buAutoNum type="arabicPeriod"/>
            </a:pPr>
            <a:r>
              <a:rPr lang="en-IN" sz="2400" b="1" u="sng" dirty="0"/>
              <a:t>Percentage of sales by pizza category</a:t>
            </a:r>
            <a:r>
              <a:rPr lang="en-IN" dirty="0"/>
              <a:t>: created a doughnut chart that shows the distribution of sales across different pizza categories which provides an insight into the popularity of various pizza categories and their contribution to overall sales.</a:t>
            </a:r>
          </a:p>
          <a:p>
            <a:pPr marL="342900" indent="-342900">
              <a:buAutoNum type="arabicPeriod" startAt="4"/>
            </a:pPr>
            <a:r>
              <a:rPr lang="en-IN" sz="2400" b="1" u="sng" dirty="0"/>
              <a:t>Percentage of sales by pizza size</a:t>
            </a:r>
            <a:r>
              <a:rPr lang="en-IN" dirty="0"/>
              <a:t>: generated a pie chart that represents the percentage of sales by  different pizza     sizes which helps to understand customer preferences for pizza sizes and their impact on sales.</a:t>
            </a:r>
          </a:p>
          <a:p>
            <a:pPr marL="342900" indent="-342900">
              <a:buAutoNum type="arabicPeriod" startAt="4"/>
            </a:pPr>
            <a:r>
              <a:rPr lang="en-IN" sz="2400" b="1" u="sng" dirty="0"/>
              <a:t>Total pizzas sold by pizza category</a:t>
            </a:r>
            <a:r>
              <a:rPr lang="en-IN" dirty="0"/>
              <a:t>:  created a funnel chart that represents the total number of pizzas sold for each pizza category. This chart will allow us to compare the sales performance of different pizza categories.</a:t>
            </a:r>
          </a:p>
          <a:p>
            <a:pPr marL="342900" indent="-342900">
              <a:buAutoNum type="arabicPeriod" startAt="4"/>
            </a:pPr>
            <a:r>
              <a:rPr lang="en-IN" sz="2400" b="1" u="sng" dirty="0"/>
              <a:t>Top 5 best sellers by total pizzas sold</a:t>
            </a:r>
            <a:r>
              <a:rPr lang="en-IN" dirty="0"/>
              <a:t>: Generated a stacked bar chart highlighting the top 5 best – selling pizzas based on the total number of pizzas sold which identified the most popular pizza options.</a:t>
            </a:r>
          </a:p>
          <a:p>
            <a:pPr marL="342900" indent="-342900">
              <a:buFontTx/>
              <a:buAutoNum type="arabicPeriod" startAt="4"/>
            </a:pPr>
            <a:r>
              <a:rPr lang="en-IN" sz="2400" b="1" u="sng" dirty="0"/>
              <a:t>Bottom 5 worst sellers by total pizzas sold</a:t>
            </a:r>
            <a:r>
              <a:rPr lang="en-IN" dirty="0"/>
              <a:t>: Generated a bar chart showing the bottom 5 worst – selling pizzas based on the total number of pizzas sold which identified the less popular pizza options.</a:t>
            </a:r>
          </a:p>
        </p:txBody>
      </p:sp>
    </p:spTree>
    <p:extLst>
      <p:ext uri="{BB962C8B-B14F-4D97-AF65-F5344CB8AC3E}">
        <p14:creationId xmlns:p14="http://schemas.microsoft.com/office/powerpoint/2010/main" val="394018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DE23A7-80B1-4900-9EF5-FC9645528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8" y="80683"/>
            <a:ext cx="12095364" cy="6696634"/>
          </a:xfrm>
          <a:prstGeom prst="rect">
            <a:avLst/>
          </a:prstGeom>
        </p:spPr>
      </p:pic>
    </p:spTree>
    <p:extLst>
      <p:ext uri="{BB962C8B-B14F-4D97-AF65-F5344CB8AC3E}">
        <p14:creationId xmlns:p14="http://schemas.microsoft.com/office/powerpoint/2010/main" val="269976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843C1-CA00-49C7-BC63-54136C9F4173}"/>
              </a:ext>
            </a:extLst>
          </p:cNvPr>
          <p:cNvSpPr txBox="1"/>
          <p:nvPr/>
        </p:nvSpPr>
        <p:spPr>
          <a:xfrm>
            <a:off x="670112" y="1035423"/>
            <a:ext cx="10759888" cy="4262705"/>
          </a:xfrm>
          <a:prstGeom prst="rect">
            <a:avLst/>
          </a:prstGeom>
          <a:noFill/>
        </p:spPr>
        <p:txBody>
          <a:bodyPr wrap="square" rtlCol="0">
            <a:spAutoFit/>
          </a:bodyPr>
          <a:lstStyle/>
          <a:p>
            <a:pPr algn="ctr"/>
            <a:r>
              <a:rPr lang="en-IN" sz="3200" u="sng" dirty="0"/>
              <a:t>Problem statement</a:t>
            </a:r>
          </a:p>
          <a:p>
            <a:pPr algn="ctr"/>
            <a:endParaRPr lang="en-IN" sz="3200" u="sng" dirty="0"/>
          </a:p>
          <a:p>
            <a:pPr>
              <a:lnSpc>
                <a:spcPct val="150000"/>
              </a:lnSpc>
            </a:pPr>
            <a:r>
              <a:rPr lang="en-IN" dirty="0"/>
              <a:t>As a data analyst, my objective is to verify the accuracy and integrity of the pizza sales dashboard that I have made for the pizza company using SQL queries.  It is crucial to ensure that the data is reliable and trustworthy to support informed decision-making and analysis. However, there are concerns regarding potential data inconsistencies, errors, or discrepancies within the database that may impact the validity of the sales data. I  will import the pizza sales dataset in Microsoft SQL Server and verify the values are correct or not so that the user should only get the correct insights.</a:t>
            </a:r>
          </a:p>
          <a:p>
            <a:pPr>
              <a:lnSpc>
                <a:spcPct val="150000"/>
              </a:lnSpc>
            </a:pPr>
            <a:endParaRPr lang="en-IN" dirty="0"/>
          </a:p>
          <a:p>
            <a:endParaRPr lang="en-IN" dirty="0"/>
          </a:p>
        </p:txBody>
      </p:sp>
    </p:spTree>
    <p:extLst>
      <p:ext uri="{BB962C8B-B14F-4D97-AF65-F5344CB8AC3E}">
        <p14:creationId xmlns:p14="http://schemas.microsoft.com/office/powerpoint/2010/main" val="260301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BED3357-EF74-4372-ADF4-969C0C892F7D}"/>
              </a:ext>
            </a:extLst>
          </p:cNvPr>
          <p:cNvSpPr>
            <a:spLocks noChangeArrowheads="1"/>
          </p:cNvSpPr>
          <p:nvPr/>
        </p:nvSpPr>
        <p:spPr bwMode="auto">
          <a:xfrm>
            <a:off x="2430607" y="1791384"/>
            <a:ext cx="71571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What is the Total Revenue generated?</a:t>
            </a:r>
            <a:endParaRPr kumimoji="0" lang="en-US" altLang="en-US"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 price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Total_Revenue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r>
              <a:rPr lang="en-IN" dirty="0"/>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F8561F07-FE19-4F6C-8738-E8A45197C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385" y="2658796"/>
            <a:ext cx="3355887" cy="1540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56E3D26-2C7C-49D3-99A6-58D33EDBBD63}"/>
              </a:ext>
            </a:extLst>
          </p:cNvPr>
          <p:cNvSpPr>
            <a:spLocks noChangeArrowheads="1"/>
          </p:cNvSpPr>
          <p:nvPr/>
        </p:nvSpPr>
        <p:spPr bwMode="auto">
          <a:xfrm>
            <a:off x="-591671" y="1351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2595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E63821-A609-4360-8322-0FC827DC63A5}"/>
              </a:ext>
            </a:extLst>
          </p:cNvPr>
          <p:cNvSpPr>
            <a:spLocks noChangeArrowheads="1"/>
          </p:cNvSpPr>
          <p:nvPr/>
        </p:nvSpPr>
        <p:spPr bwMode="auto">
          <a:xfrm>
            <a:off x="2003611" y="1735089"/>
            <a:ext cx="86733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What is the Average Order Value?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total_price</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DISTINCT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order_id</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Avg_order_Value</a:t>
            </a:r>
          </a:p>
          <a:p>
            <a:pPr lvl="0" eaLnBrk="0" fontAlgn="base" hangingPunct="0">
              <a:spcBef>
                <a:spcPct val="0"/>
              </a:spcBef>
              <a:spcAft>
                <a:spcPct val="0"/>
              </a:spcAf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B520E120-E3BD-4D05-9DAB-3FA85665B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531" y="2918627"/>
            <a:ext cx="3100255" cy="13513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1C96EAE-6D2E-4929-AA3B-A4BEFDF23862}"/>
              </a:ext>
            </a:extLst>
          </p:cNvPr>
          <p:cNvSpPr>
            <a:spLocks noChangeArrowheads="1"/>
          </p:cNvSpPr>
          <p:nvPr/>
        </p:nvSpPr>
        <p:spPr bwMode="auto">
          <a:xfrm>
            <a:off x="5809129" y="469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3361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34F1C5C-27CA-429D-A398-ECF6847D1618}"/>
              </a:ext>
            </a:extLst>
          </p:cNvPr>
          <p:cNvSpPr>
            <a:spLocks noChangeArrowheads="1"/>
          </p:cNvSpPr>
          <p:nvPr/>
        </p:nvSpPr>
        <p:spPr bwMode="auto">
          <a:xfrm>
            <a:off x="2341851" y="1688744"/>
            <a:ext cx="70845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What is the Total number of  Pizzas Sold?</a:t>
            </a:r>
            <a:endParaRPr kumimoji="0" lang="en-US" altLang="en-US"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quantity</a:t>
            </a:r>
            <a:r>
              <a:rPr kumimoji="0" lang="en-US" altLang="en-US"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Total_pizza_sold</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lang="en-IN" dirty="0" err="1"/>
              <a:t>pizzadb.dbo.pizza_sales</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E4DBAEC8-4C80-4A1F-AFBB-C2360E97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67"/>
          <a:stretch>
            <a:fillRect/>
          </a:stretch>
        </p:blipFill>
        <p:spPr bwMode="auto">
          <a:xfrm>
            <a:off x="3992836" y="2612074"/>
            <a:ext cx="3166064" cy="13682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36599B6-E267-40D5-9AF8-949EDB124A78}"/>
              </a:ext>
            </a:extLst>
          </p:cNvPr>
          <p:cNvSpPr>
            <a:spLocks noChangeArrowheads="1"/>
          </p:cNvSpPr>
          <p:nvPr/>
        </p:nvSpPr>
        <p:spPr bwMode="auto">
          <a:xfrm>
            <a:off x="0" y="1276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05085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1486</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Bahnschrift Light SemiCondensed</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dc:creator>
  <cp:lastModifiedBy>Priyanka</cp:lastModifiedBy>
  <cp:revision>30</cp:revision>
  <dcterms:created xsi:type="dcterms:W3CDTF">2023-06-22T06:37:27Z</dcterms:created>
  <dcterms:modified xsi:type="dcterms:W3CDTF">2023-07-05T07:42:18Z</dcterms:modified>
</cp:coreProperties>
</file>