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8D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9301" cy="102869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524" y="4987884"/>
            <a:ext cx="18268950" cy="0"/>
          </a:xfrm>
          <a:custGeom>
            <a:avLst/>
            <a:gdLst/>
            <a:ahLst/>
            <a:cxnLst/>
            <a:rect l="l" t="t" r="r" b="b"/>
            <a:pathLst>
              <a:path w="18268950">
                <a:moveTo>
                  <a:pt x="0" y="0"/>
                </a:moveTo>
                <a:lnTo>
                  <a:pt x="18268950" y="0"/>
                </a:lnTo>
              </a:path>
            </a:pathLst>
          </a:custGeom>
          <a:ln w="19050">
            <a:solidFill>
              <a:srgbClr val="33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1758299"/>
            <a:ext cx="14182725" cy="1886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54184" y="5762699"/>
            <a:ext cx="14779630" cy="1825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8D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3903" y="1488612"/>
            <a:ext cx="7296149" cy="61150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8D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59470" y="484217"/>
            <a:ext cx="7169058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45103" y="3123699"/>
            <a:ext cx="13468350" cy="511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4.jp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 /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0.png" /><Relationship Id="rId4" Type="http://schemas.openxmlformats.org/officeDocument/2006/relationships/image" Target="../media/image9.png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229975" cy="10287000"/>
            <a:chOff x="0" y="0"/>
            <a:chExt cx="1122997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625605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937" y="4067281"/>
              <a:ext cx="10877549" cy="60197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80517" y="1042070"/>
            <a:ext cx="12591415" cy="187325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3796029" marR="5080" indent="-3783965">
              <a:lnSpc>
                <a:spcPts val="6600"/>
              </a:lnSpc>
              <a:spcBef>
                <a:spcPts val="1440"/>
              </a:spcBef>
            </a:pPr>
            <a:r>
              <a:rPr sz="6600" spc="-20" dirty="0"/>
              <a:t>SPORTS</a:t>
            </a:r>
            <a:r>
              <a:rPr sz="6600" spc="-170" dirty="0"/>
              <a:t> </a:t>
            </a:r>
            <a:r>
              <a:rPr sz="6600" dirty="0"/>
              <a:t>CLINIC</a:t>
            </a:r>
            <a:r>
              <a:rPr sz="6600" spc="-165" dirty="0"/>
              <a:t> </a:t>
            </a:r>
            <a:r>
              <a:rPr sz="6600" spc="-30" dirty="0"/>
              <a:t>APPOINTMENT SCHEDULER</a:t>
            </a:r>
            <a:endParaRPr sz="66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4" dirty="0"/>
              <a:t>TEAM</a:t>
            </a:r>
            <a:r>
              <a:rPr spc="-459" dirty="0"/>
              <a:t> </a:t>
            </a:r>
            <a:r>
              <a:rPr spc="-475" dirty="0"/>
              <a:t>TITANS</a:t>
            </a:r>
          </a:p>
          <a:p>
            <a:pPr marL="7318375">
              <a:lnSpc>
                <a:spcPct val="100000"/>
              </a:lnSpc>
              <a:spcBef>
                <a:spcPts val="3754"/>
              </a:spcBef>
            </a:pPr>
            <a:r>
              <a:rPr sz="5200" spc="-465" dirty="0"/>
              <a:t>TEAM</a:t>
            </a:r>
            <a:r>
              <a:rPr sz="5200" spc="725" dirty="0"/>
              <a:t> </a:t>
            </a:r>
            <a:r>
              <a:rPr sz="5200" spc="-450" dirty="0"/>
              <a:t>MEMBERS</a:t>
            </a:r>
            <a:endParaRPr sz="5200"/>
          </a:p>
          <a:p>
            <a:pPr marL="6985000" marR="5080" indent="9525">
              <a:lnSpc>
                <a:spcPct val="115799"/>
              </a:lnSpc>
              <a:spcBef>
                <a:spcPts val="5500"/>
              </a:spcBef>
            </a:pPr>
            <a:r>
              <a:rPr sz="3400" spc="-305" dirty="0"/>
              <a:t>NISARGA</a:t>
            </a:r>
            <a:r>
              <a:rPr sz="3400" spc="-260" dirty="0"/>
              <a:t> </a:t>
            </a:r>
            <a:r>
              <a:rPr sz="3400" spc="-45" dirty="0"/>
              <a:t>P-</a:t>
            </a:r>
            <a:r>
              <a:rPr sz="3400" spc="-260" dirty="0"/>
              <a:t> </a:t>
            </a:r>
            <a:r>
              <a:rPr sz="3400" spc="-245" dirty="0"/>
              <a:t>22BI24EC402-</a:t>
            </a:r>
            <a:r>
              <a:rPr sz="3400" spc="-495" dirty="0"/>
              <a:t>T </a:t>
            </a:r>
            <a:r>
              <a:rPr sz="3400" spc="-345" dirty="0"/>
              <a:t>PRIYANKA</a:t>
            </a:r>
            <a:r>
              <a:rPr sz="3400" spc="-195" dirty="0"/>
              <a:t> </a:t>
            </a:r>
            <a:r>
              <a:rPr sz="3400" spc="-170" dirty="0"/>
              <a:t>BAI-</a:t>
            </a:r>
            <a:r>
              <a:rPr sz="3400" spc="-235" dirty="0"/>
              <a:t>22BI24EC403-</a:t>
            </a:r>
            <a:r>
              <a:rPr sz="3400" spc="-505" dirty="0"/>
              <a:t>T </a:t>
            </a:r>
            <a:r>
              <a:rPr sz="3400" spc="-245" dirty="0"/>
              <a:t>HEMA</a:t>
            </a:r>
            <a:r>
              <a:rPr sz="3400" spc="-140" dirty="0"/>
              <a:t> </a:t>
            </a:r>
            <a:r>
              <a:rPr sz="3400" dirty="0"/>
              <a:t>M-</a:t>
            </a:r>
            <a:r>
              <a:rPr sz="3400" spc="-229" dirty="0"/>
              <a:t>22BI24EC405-</a:t>
            </a:r>
            <a:r>
              <a:rPr sz="3400" spc="-495" dirty="0"/>
              <a:t>T </a:t>
            </a:r>
            <a:r>
              <a:rPr sz="3400" spc="-225" dirty="0"/>
              <a:t>MOUNIKA-22BI24EC408-</a:t>
            </a:r>
            <a:r>
              <a:rPr sz="3400" spc="-495" dirty="0"/>
              <a:t>T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3828" y="797707"/>
            <a:ext cx="10297160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900" spc="-434" dirty="0">
                <a:latin typeface="Arial Black"/>
                <a:cs typeface="Arial Black"/>
              </a:rPr>
              <a:t>Future</a:t>
            </a:r>
            <a:r>
              <a:rPr sz="7900" spc="-775" dirty="0">
                <a:latin typeface="Arial Black"/>
                <a:cs typeface="Arial Black"/>
              </a:rPr>
              <a:t> </a:t>
            </a:r>
            <a:r>
              <a:rPr sz="7900" spc="-540" dirty="0">
                <a:latin typeface="Arial Black"/>
                <a:cs typeface="Arial Black"/>
              </a:rPr>
              <a:t>enhancement</a:t>
            </a:r>
            <a:endParaRPr sz="790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4365" y="3235445"/>
            <a:ext cx="133350" cy="1333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13551" y="2958103"/>
            <a:ext cx="6868159" cy="599757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705"/>
              </a:spcBef>
            </a:pPr>
            <a:r>
              <a:rPr sz="3050" spc="-235" dirty="0">
                <a:latin typeface="Arial Black"/>
                <a:cs typeface="Arial Black"/>
              </a:rPr>
              <a:t>DATA</a:t>
            </a:r>
            <a:r>
              <a:rPr sz="3050" spc="-265" dirty="0">
                <a:latin typeface="Arial Black"/>
                <a:cs typeface="Arial Black"/>
              </a:rPr>
              <a:t> </a:t>
            </a:r>
            <a:r>
              <a:rPr sz="3050" spc="-95" dirty="0">
                <a:latin typeface="Arial Black"/>
                <a:cs typeface="Arial Black"/>
              </a:rPr>
              <a:t>VALIDATION:-</a:t>
            </a:r>
            <a:endParaRPr sz="3050">
              <a:latin typeface="Arial Black"/>
              <a:cs typeface="Arial Black"/>
            </a:endParaRPr>
          </a:p>
          <a:p>
            <a:pPr marL="638810" marR="3144520">
              <a:lnSpc>
                <a:spcPct val="116799"/>
              </a:lnSpc>
            </a:pPr>
            <a:r>
              <a:rPr sz="3050" spc="-120" dirty="0">
                <a:latin typeface="Arial Black"/>
                <a:cs typeface="Arial Black"/>
              </a:rPr>
              <a:t>Input</a:t>
            </a:r>
            <a:r>
              <a:rPr sz="3050" spc="-254" dirty="0">
                <a:latin typeface="Arial Black"/>
                <a:cs typeface="Arial Black"/>
              </a:rPr>
              <a:t> </a:t>
            </a:r>
            <a:r>
              <a:rPr sz="3050" spc="-114" dirty="0">
                <a:latin typeface="Arial Black"/>
                <a:cs typeface="Arial Black"/>
              </a:rPr>
              <a:t>validation </a:t>
            </a:r>
            <a:r>
              <a:rPr sz="3050" spc="-160" dirty="0">
                <a:latin typeface="Arial Black"/>
                <a:cs typeface="Arial Black"/>
              </a:rPr>
              <a:t>Duplicate</a:t>
            </a:r>
            <a:r>
              <a:rPr sz="3050" spc="-240" dirty="0">
                <a:latin typeface="Arial Black"/>
                <a:cs typeface="Arial Black"/>
              </a:rPr>
              <a:t> </a:t>
            </a:r>
            <a:r>
              <a:rPr sz="3050" spc="-310" dirty="0">
                <a:latin typeface="Arial Black"/>
                <a:cs typeface="Arial Black"/>
              </a:rPr>
              <a:t>check</a:t>
            </a:r>
            <a:endParaRPr sz="3050">
              <a:latin typeface="Arial Black"/>
              <a:cs typeface="Arial Black"/>
            </a:endParaRPr>
          </a:p>
          <a:p>
            <a:pPr marL="12700" marR="5080">
              <a:lnSpc>
                <a:spcPct val="233599"/>
              </a:lnSpc>
              <a:spcBef>
                <a:spcPts val="5"/>
              </a:spcBef>
            </a:pPr>
            <a:r>
              <a:rPr sz="3050" spc="-135" dirty="0">
                <a:latin typeface="Arial Black"/>
                <a:cs typeface="Arial Black"/>
              </a:rPr>
              <a:t>Appointment</a:t>
            </a:r>
            <a:r>
              <a:rPr sz="3050" spc="-240" dirty="0">
                <a:latin typeface="Arial Black"/>
                <a:cs typeface="Arial Black"/>
              </a:rPr>
              <a:t> </a:t>
            </a:r>
            <a:r>
              <a:rPr sz="3050" spc="-145" dirty="0">
                <a:latin typeface="Arial Black"/>
                <a:cs typeface="Arial Black"/>
              </a:rPr>
              <a:t>overlap</a:t>
            </a:r>
            <a:r>
              <a:rPr sz="3050" spc="-235" dirty="0">
                <a:latin typeface="Arial Black"/>
                <a:cs typeface="Arial Black"/>
              </a:rPr>
              <a:t> </a:t>
            </a:r>
            <a:r>
              <a:rPr sz="3050" spc="-265" dirty="0">
                <a:latin typeface="Arial Black"/>
                <a:cs typeface="Arial Black"/>
              </a:rPr>
              <a:t>checking </a:t>
            </a:r>
            <a:r>
              <a:rPr sz="3050" spc="-135" dirty="0">
                <a:latin typeface="Arial Black"/>
                <a:cs typeface="Arial Black"/>
              </a:rPr>
              <a:t>Appointment</a:t>
            </a:r>
            <a:r>
              <a:rPr sz="3050" spc="-215" dirty="0">
                <a:latin typeface="Arial Black"/>
                <a:cs typeface="Arial Black"/>
              </a:rPr>
              <a:t> </a:t>
            </a:r>
            <a:r>
              <a:rPr sz="3050" spc="-220" dirty="0">
                <a:latin typeface="Arial Black"/>
                <a:cs typeface="Arial Black"/>
              </a:rPr>
              <a:t>management</a:t>
            </a:r>
            <a:r>
              <a:rPr sz="3050" spc="-215" dirty="0">
                <a:latin typeface="Arial Black"/>
                <a:cs typeface="Arial Black"/>
              </a:rPr>
              <a:t> </a:t>
            </a:r>
            <a:r>
              <a:rPr sz="3050" spc="-140" dirty="0">
                <a:latin typeface="Arial Black"/>
                <a:cs typeface="Arial Black"/>
              </a:rPr>
              <a:t>features</a:t>
            </a:r>
            <a:endParaRPr sz="3050">
              <a:latin typeface="Arial Black"/>
              <a:cs typeface="Arial Black"/>
            </a:endParaRPr>
          </a:p>
          <a:p>
            <a:pPr marL="638810" marR="2512695">
              <a:lnSpc>
                <a:spcPct val="116799"/>
              </a:lnSpc>
            </a:pPr>
            <a:r>
              <a:rPr sz="3050" spc="-290" dirty="0">
                <a:latin typeface="Arial Black"/>
                <a:cs typeface="Arial Black"/>
              </a:rPr>
              <a:t>View</a:t>
            </a:r>
            <a:r>
              <a:rPr sz="3050" spc="-280" dirty="0">
                <a:latin typeface="Arial Black"/>
                <a:cs typeface="Arial Black"/>
              </a:rPr>
              <a:t> </a:t>
            </a:r>
            <a:r>
              <a:rPr sz="3050" spc="-140" dirty="0">
                <a:latin typeface="Arial Black"/>
                <a:cs typeface="Arial Black"/>
              </a:rPr>
              <a:t>appointments </a:t>
            </a:r>
            <a:r>
              <a:rPr sz="3050" spc="-145" dirty="0">
                <a:latin typeface="Arial Black"/>
                <a:cs typeface="Arial Black"/>
              </a:rPr>
              <a:t>notification</a:t>
            </a:r>
            <a:r>
              <a:rPr sz="3050" spc="-195" dirty="0">
                <a:latin typeface="Arial Black"/>
                <a:cs typeface="Arial Black"/>
              </a:rPr>
              <a:t> </a:t>
            </a:r>
            <a:r>
              <a:rPr sz="3050" spc="-190" dirty="0">
                <a:latin typeface="Arial Black"/>
                <a:cs typeface="Arial Black"/>
              </a:rPr>
              <a:t>system</a:t>
            </a:r>
            <a:endParaRPr sz="30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30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3050" spc="-170" dirty="0">
                <a:latin typeface="Arial Black"/>
                <a:cs typeface="Arial Black"/>
              </a:rPr>
              <a:t>Patient</a:t>
            </a:r>
            <a:r>
              <a:rPr sz="3050" spc="-240" dirty="0">
                <a:latin typeface="Arial Black"/>
                <a:cs typeface="Arial Black"/>
              </a:rPr>
              <a:t> </a:t>
            </a:r>
            <a:r>
              <a:rPr sz="3050" spc="-10" dirty="0">
                <a:latin typeface="Arial Black"/>
                <a:cs typeface="Arial Black"/>
              </a:rPr>
              <a:t>History</a:t>
            </a:r>
            <a:endParaRPr sz="305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4365" y="5407145"/>
            <a:ext cx="133350" cy="1333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4365" y="6492995"/>
            <a:ext cx="133350" cy="1333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4365" y="8664695"/>
            <a:ext cx="133350" cy="1333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53883" y="2027663"/>
            <a:ext cx="10648949" cy="32289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45773" y="1883767"/>
            <a:ext cx="11296650" cy="5810250"/>
            <a:chOff x="3645773" y="1883767"/>
            <a:chExt cx="11296650" cy="58102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2087" y="3808782"/>
              <a:ext cx="8545928" cy="266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5773" y="1883767"/>
              <a:ext cx="11296649" cy="58102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 marR="5080">
              <a:lnSpc>
                <a:spcPts val="6980"/>
              </a:lnSpc>
              <a:spcBef>
                <a:spcPts val="895"/>
              </a:spcBef>
            </a:pPr>
            <a:r>
              <a:rPr dirty="0"/>
              <a:t>INTRODUCTION</a:t>
            </a:r>
            <a:r>
              <a:rPr spc="-90" dirty="0"/>
              <a:t> </a:t>
            </a:r>
            <a:r>
              <a:rPr spc="185" dirty="0"/>
              <a:t>ON</a:t>
            </a:r>
            <a:r>
              <a:rPr spc="-90" dirty="0"/>
              <a:t> </a:t>
            </a:r>
            <a:r>
              <a:rPr spc="-35" dirty="0"/>
              <a:t>SPORTS</a:t>
            </a:r>
            <a:r>
              <a:rPr spc="-90" dirty="0"/>
              <a:t> </a:t>
            </a:r>
            <a:r>
              <a:rPr spc="-10" dirty="0"/>
              <a:t>CLINIC </a:t>
            </a:r>
            <a:r>
              <a:rPr spc="-45" dirty="0"/>
              <a:t>APPOINTMENT</a:t>
            </a:r>
            <a:r>
              <a:rPr spc="-290" dirty="0"/>
              <a:t> </a:t>
            </a:r>
            <a:r>
              <a:rPr spc="-10" dirty="0"/>
              <a:t>SCHEDULER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99"/>
              </a:lnSpc>
              <a:spcBef>
                <a:spcPts val="100"/>
              </a:spcBef>
            </a:pPr>
            <a:r>
              <a:rPr sz="3400" spc="-65" dirty="0">
                <a:latin typeface="Verdana"/>
                <a:cs typeface="Verdana"/>
              </a:rPr>
              <a:t>Our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60" dirty="0">
                <a:latin typeface="Verdana"/>
                <a:cs typeface="Verdana"/>
              </a:rPr>
              <a:t>innovative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40" dirty="0">
                <a:latin typeface="Verdana"/>
                <a:cs typeface="Verdana"/>
              </a:rPr>
              <a:t>appointment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scheduler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85" dirty="0">
                <a:latin typeface="Verdana"/>
                <a:cs typeface="Verdana"/>
              </a:rPr>
              <a:t>ensures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that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40" dirty="0">
                <a:latin typeface="Verdana"/>
                <a:cs typeface="Verdana"/>
              </a:rPr>
              <a:t>patients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45" dirty="0">
                <a:latin typeface="Verdana"/>
                <a:cs typeface="Verdana"/>
              </a:rPr>
              <a:t>can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easily </a:t>
            </a:r>
            <a:r>
              <a:rPr sz="3400" spc="-65" dirty="0">
                <a:latin typeface="Verdana"/>
                <a:cs typeface="Verdana"/>
              </a:rPr>
              <a:t>book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40" dirty="0">
                <a:latin typeface="Verdana"/>
                <a:cs typeface="Verdana"/>
              </a:rPr>
              <a:t>their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55" dirty="0">
                <a:latin typeface="Verdana"/>
                <a:cs typeface="Verdana"/>
              </a:rPr>
              <a:t>visits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60" dirty="0">
                <a:latin typeface="Verdana"/>
                <a:cs typeface="Verdana"/>
              </a:rPr>
              <a:t>while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50" dirty="0">
                <a:latin typeface="Verdana"/>
                <a:cs typeface="Verdana"/>
              </a:rPr>
              <a:t>providing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dirty="0">
                <a:latin typeface="Verdana"/>
                <a:cs typeface="Verdana"/>
              </a:rPr>
              <a:t>clinics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50" dirty="0">
                <a:latin typeface="Verdana"/>
                <a:cs typeface="Verdana"/>
              </a:rPr>
              <a:t>with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the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dirty="0">
                <a:latin typeface="Verdana"/>
                <a:cs typeface="Verdana"/>
              </a:rPr>
              <a:t>tools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dirty="0">
                <a:latin typeface="Verdana"/>
                <a:cs typeface="Verdana"/>
              </a:rPr>
              <a:t>to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160" dirty="0">
                <a:latin typeface="Verdana"/>
                <a:cs typeface="Verdana"/>
              </a:rPr>
              <a:t>manage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20" dirty="0">
                <a:latin typeface="Verdana"/>
                <a:cs typeface="Verdana"/>
              </a:rPr>
              <a:t>their </a:t>
            </a:r>
            <a:r>
              <a:rPr sz="3400" spc="-30" dirty="0">
                <a:latin typeface="Verdana"/>
                <a:cs typeface="Verdana"/>
              </a:rPr>
              <a:t>schedule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effectively.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051309"/>
            <a:ext cx="10799703" cy="62356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4801" y="3068321"/>
            <a:ext cx="5939790" cy="277241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 marR="5080">
              <a:lnSpc>
                <a:spcPts val="6980"/>
              </a:lnSpc>
              <a:spcBef>
                <a:spcPts val="890"/>
              </a:spcBef>
            </a:pPr>
            <a:r>
              <a:rPr spc="-10" dirty="0"/>
              <a:t>SPORTS </a:t>
            </a:r>
            <a:r>
              <a:rPr spc="-70" dirty="0"/>
              <a:t>APPOINTMENT </a:t>
            </a:r>
            <a:r>
              <a:rPr spc="-45" dirty="0"/>
              <a:t>SCHEDULER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4801" y="6445131"/>
            <a:ext cx="8754745" cy="2282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3200" spc="-45" dirty="0">
                <a:latin typeface="Verdana"/>
                <a:cs typeface="Verdana"/>
              </a:rPr>
              <a:t>This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-125" dirty="0">
                <a:latin typeface="Verdana"/>
                <a:cs typeface="Verdana"/>
              </a:rPr>
              <a:t>innovative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tool</a:t>
            </a:r>
            <a:r>
              <a:rPr sz="3200" spc="-19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allows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-30" dirty="0">
                <a:latin typeface="Verdana"/>
                <a:cs typeface="Verdana"/>
              </a:rPr>
              <a:t>athletes</a:t>
            </a:r>
            <a:r>
              <a:rPr sz="3200" spc="-19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to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easily </a:t>
            </a:r>
            <a:r>
              <a:rPr sz="3200" dirty="0">
                <a:latin typeface="Verdana"/>
                <a:cs typeface="Verdana"/>
              </a:rPr>
              <a:t>book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70" dirty="0">
                <a:latin typeface="Verdana"/>
                <a:cs typeface="Verdana"/>
              </a:rPr>
              <a:t>appointments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-40" dirty="0">
                <a:latin typeface="Verdana"/>
                <a:cs typeface="Verdana"/>
              </a:rPr>
              <a:t>for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clinics,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-90" dirty="0">
                <a:latin typeface="Verdana"/>
                <a:cs typeface="Verdana"/>
              </a:rPr>
              <a:t>ensuring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they </a:t>
            </a:r>
            <a:r>
              <a:rPr sz="3200" spc="-10" dirty="0">
                <a:latin typeface="Verdana"/>
                <a:cs typeface="Verdana"/>
              </a:rPr>
              <a:t>receive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75" dirty="0">
                <a:latin typeface="Verdana"/>
                <a:cs typeface="Verdana"/>
              </a:rPr>
              <a:t>the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best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care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40" dirty="0">
                <a:latin typeface="Verdana"/>
                <a:cs typeface="Verdana"/>
              </a:rPr>
              <a:t>for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120" dirty="0">
                <a:latin typeface="Verdana"/>
                <a:cs typeface="Verdana"/>
              </a:rPr>
              <a:t>their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performance </a:t>
            </a:r>
            <a:r>
              <a:rPr sz="3200" spc="-95" dirty="0">
                <a:latin typeface="Verdana"/>
                <a:cs typeface="Verdana"/>
              </a:rPr>
              <a:t>and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-220" dirty="0">
                <a:latin typeface="Verdana"/>
                <a:cs typeface="Verdana"/>
              </a:rPr>
              <a:t>injury</a:t>
            </a:r>
            <a:r>
              <a:rPr sz="3200" spc="-195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management.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6747" y="603549"/>
            <a:ext cx="11296649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2436" y="1039956"/>
            <a:ext cx="835469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6379" algn="l"/>
              </a:tabLst>
            </a:pPr>
            <a:r>
              <a:rPr sz="5700" spc="-10" dirty="0"/>
              <a:t>PROBLEM</a:t>
            </a:r>
            <a:r>
              <a:rPr sz="5700" dirty="0"/>
              <a:t>	</a:t>
            </a:r>
            <a:r>
              <a:rPr sz="5700" spc="-110" dirty="0"/>
              <a:t>STATEMENT</a:t>
            </a:r>
            <a:endParaRPr sz="5700"/>
          </a:p>
        </p:txBody>
      </p:sp>
      <p:sp>
        <p:nvSpPr>
          <p:cNvPr id="3" name="object 3"/>
          <p:cNvSpPr txBox="1"/>
          <p:nvPr/>
        </p:nvSpPr>
        <p:spPr>
          <a:xfrm>
            <a:off x="507596" y="2207490"/>
            <a:ext cx="16162019" cy="3913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Verdana"/>
                <a:cs typeface="Verdana"/>
              </a:rPr>
              <a:t>Problem</a:t>
            </a:r>
            <a:r>
              <a:rPr sz="3200" spc="-225" dirty="0">
                <a:latin typeface="Verdana"/>
                <a:cs typeface="Verdana"/>
              </a:rPr>
              <a:t> </a:t>
            </a:r>
            <a:r>
              <a:rPr sz="3200" spc="-155" dirty="0">
                <a:latin typeface="Verdana"/>
                <a:cs typeface="Verdana"/>
              </a:rPr>
              <a:t>Statement:</a:t>
            </a:r>
            <a:r>
              <a:rPr sz="3200" spc="-220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Sports</a:t>
            </a:r>
            <a:r>
              <a:rPr sz="3200" spc="-22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Clinic</a:t>
            </a:r>
            <a:r>
              <a:rPr sz="3200" spc="-220" dirty="0">
                <a:latin typeface="Verdana"/>
                <a:cs typeface="Verdana"/>
              </a:rPr>
              <a:t> </a:t>
            </a:r>
            <a:r>
              <a:rPr sz="3200" spc="-70" dirty="0">
                <a:latin typeface="Verdana"/>
                <a:cs typeface="Verdana"/>
              </a:rPr>
              <a:t>Appointment</a:t>
            </a:r>
            <a:r>
              <a:rPr sz="3200" spc="-22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Scheduler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latin typeface="Verdana"/>
                <a:cs typeface="Verdana"/>
              </a:rPr>
              <a:t>Background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16199"/>
              </a:lnSpc>
            </a:pPr>
            <a:r>
              <a:rPr sz="3200" spc="-370" dirty="0">
                <a:latin typeface="Verdana"/>
                <a:cs typeface="Verdana"/>
              </a:rPr>
              <a:t>In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spc="-100" dirty="0">
                <a:latin typeface="Verdana"/>
                <a:cs typeface="Verdana"/>
              </a:rPr>
              <a:t>a</a:t>
            </a:r>
            <a:r>
              <a:rPr sz="3200" spc="-22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sports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spc="-40" dirty="0">
                <a:latin typeface="Verdana"/>
                <a:cs typeface="Verdana"/>
              </a:rPr>
              <a:t>clinic,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spc="-114" dirty="0">
                <a:latin typeface="Verdana"/>
                <a:cs typeface="Verdana"/>
              </a:rPr>
              <a:t>managing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spc="-85" dirty="0">
                <a:latin typeface="Verdana"/>
                <a:cs typeface="Verdana"/>
              </a:rPr>
              <a:t>patient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spc="-65" dirty="0">
                <a:latin typeface="Verdana"/>
                <a:cs typeface="Verdana"/>
              </a:rPr>
              <a:t>appointments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spc="-30" dirty="0">
                <a:latin typeface="Verdana"/>
                <a:cs typeface="Verdana"/>
              </a:rPr>
              <a:t>efficiently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is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crucial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for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spc="-45" dirty="0">
                <a:latin typeface="Verdana"/>
                <a:cs typeface="Verdana"/>
              </a:rPr>
              <a:t>providing </a:t>
            </a:r>
            <a:r>
              <a:rPr sz="3200" spc="-100" dirty="0">
                <a:latin typeface="Verdana"/>
                <a:cs typeface="Verdana"/>
              </a:rPr>
              <a:t>timely</a:t>
            </a:r>
            <a:r>
              <a:rPr sz="3200" spc="-220" dirty="0">
                <a:latin typeface="Verdana"/>
                <a:cs typeface="Verdana"/>
              </a:rPr>
              <a:t> </a:t>
            </a:r>
            <a:r>
              <a:rPr sz="3200" spc="-80" dirty="0">
                <a:latin typeface="Verdana"/>
                <a:cs typeface="Verdana"/>
              </a:rPr>
              <a:t>care.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This</a:t>
            </a:r>
            <a:r>
              <a:rPr sz="3200" spc="-220" dirty="0">
                <a:latin typeface="Verdana"/>
                <a:cs typeface="Verdana"/>
              </a:rPr>
              <a:t> </a:t>
            </a:r>
            <a:r>
              <a:rPr sz="3200" spc="-90" dirty="0">
                <a:latin typeface="Verdana"/>
                <a:cs typeface="Verdana"/>
              </a:rPr>
              <a:t>program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is</a:t>
            </a:r>
            <a:r>
              <a:rPr sz="3200" spc="-22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designed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to</a:t>
            </a:r>
            <a:r>
              <a:rPr sz="3200" spc="-22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help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clinic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staff</a:t>
            </a:r>
            <a:r>
              <a:rPr sz="3200" spc="-22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schedule,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spc="-125" dirty="0">
                <a:latin typeface="Verdana"/>
                <a:cs typeface="Verdana"/>
              </a:rPr>
              <a:t>manage,</a:t>
            </a:r>
            <a:r>
              <a:rPr sz="3200" spc="-22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and </a:t>
            </a:r>
            <a:r>
              <a:rPr sz="3200" dirty="0">
                <a:latin typeface="Verdana"/>
                <a:cs typeface="Verdana"/>
              </a:rPr>
              <a:t>keep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-65" dirty="0">
                <a:latin typeface="Verdana"/>
                <a:cs typeface="Verdana"/>
              </a:rPr>
              <a:t>track</a:t>
            </a:r>
            <a:r>
              <a:rPr sz="3200" spc="-16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of</a:t>
            </a:r>
            <a:r>
              <a:rPr sz="3200" spc="-165" dirty="0">
                <a:latin typeface="Verdana"/>
                <a:cs typeface="Verdana"/>
              </a:rPr>
              <a:t> </a:t>
            </a:r>
            <a:r>
              <a:rPr sz="3200" spc="-85" dirty="0">
                <a:latin typeface="Verdana"/>
                <a:cs typeface="Verdana"/>
              </a:rPr>
              <a:t>patient</a:t>
            </a:r>
            <a:r>
              <a:rPr sz="3200" spc="-16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appointments.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7886" y="1271144"/>
            <a:ext cx="7169058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645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latin typeface="Times New Roman"/>
                <a:cs typeface="Times New Roman"/>
              </a:rPr>
              <a:t>OBJECTIVES</a:t>
            </a:r>
          </a:p>
        </p:txBody>
      </p:sp>
      <p:sp>
        <p:nvSpPr>
          <p:cNvPr id="8" name="object 8"/>
          <p:cNvSpPr txBox="1"/>
          <p:nvPr/>
        </p:nvSpPr>
        <p:spPr>
          <a:xfrm rot="10800000" flipV="1">
            <a:off x="1584356" y="2943386"/>
            <a:ext cx="12241040" cy="69115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2750" dirty="0">
                <a:latin typeface="Verdana"/>
                <a:cs typeface="Verdana"/>
              </a:rPr>
              <a:t>The goal/aim of sport’s clinic is to  maintain, sustainable and at times to regain peak physical fitness </a:t>
            </a:r>
            <a:r>
              <a:rPr lang="en-IN" sz="2750" dirty="0" err="1">
                <a:latin typeface="Verdana"/>
                <a:cs typeface="Verdana"/>
              </a:rPr>
              <a:t>i.e</a:t>
            </a:r>
            <a:r>
              <a:rPr lang="en-IN" sz="2750" dirty="0">
                <a:latin typeface="Verdana"/>
                <a:cs typeface="Verdana"/>
              </a:rPr>
              <a:t>  adaptability to stress… physical and </a:t>
            </a:r>
            <a:r>
              <a:rPr lang="en-IN" sz="2750" dirty="0" err="1">
                <a:latin typeface="Verdana"/>
                <a:cs typeface="Verdana"/>
              </a:rPr>
              <a:t>mentaly</a:t>
            </a:r>
            <a:endParaRPr lang="en-IN" sz="2750" dirty="0">
              <a:latin typeface="Verdana"/>
              <a:cs typeface="Verdana"/>
            </a:endParaRP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endParaRPr lang="en-IN" sz="2750" dirty="0">
              <a:latin typeface="Verdana"/>
              <a:cs typeface="Verdana"/>
            </a:endParaRP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2750" dirty="0">
                <a:latin typeface="Verdana"/>
                <a:cs typeface="Verdana"/>
              </a:rPr>
              <a:t>By scheduling appointments, </a:t>
            </a:r>
            <a:r>
              <a:rPr lang="en-IN" sz="2750" dirty="0" err="1">
                <a:latin typeface="Verdana"/>
                <a:cs typeface="Verdana"/>
              </a:rPr>
              <a:t>clintes</a:t>
            </a:r>
            <a:r>
              <a:rPr lang="en-IN" sz="2750" dirty="0">
                <a:latin typeface="Verdana"/>
                <a:cs typeface="Verdana"/>
              </a:rPr>
              <a:t> can secure their </a:t>
            </a:r>
            <a:r>
              <a:rPr lang="en-IN" sz="2750" dirty="0" err="1">
                <a:latin typeface="Verdana"/>
                <a:cs typeface="Verdana"/>
              </a:rPr>
              <a:t>perferred</a:t>
            </a:r>
            <a:r>
              <a:rPr lang="en-IN" sz="2750" dirty="0">
                <a:latin typeface="Verdana"/>
                <a:cs typeface="Verdana"/>
              </a:rPr>
              <a:t> times slots, </a:t>
            </a:r>
            <a:r>
              <a:rPr lang="en-IN" sz="2750" dirty="0" err="1">
                <a:latin typeface="Verdana"/>
                <a:cs typeface="Verdana"/>
              </a:rPr>
              <a:t>guranteeing</a:t>
            </a:r>
            <a:r>
              <a:rPr lang="en-IN" sz="2750" dirty="0">
                <a:latin typeface="Verdana"/>
                <a:cs typeface="Verdana"/>
              </a:rPr>
              <a:t> that they won’t miss out on these valuable offering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endParaRPr lang="en-IN" sz="2750" dirty="0">
              <a:latin typeface="Verdana"/>
              <a:cs typeface="Verdana"/>
            </a:endParaRP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2750" dirty="0">
                <a:latin typeface="Verdana"/>
                <a:cs typeface="Verdana"/>
              </a:rPr>
              <a:t>Appointments create structure and organization in a persons schedule. 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endParaRPr lang="en-IN" sz="2750" dirty="0">
              <a:latin typeface="Verdana"/>
              <a:cs typeface="Verdana"/>
            </a:endParaRP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endParaRPr lang="en-IN" sz="2750" dirty="0">
              <a:latin typeface="Verdana"/>
              <a:cs typeface="Verdana"/>
            </a:endParaRP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endParaRPr lang="en-IN" sz="2750" dirty="0">
              <a:latin typeface="Verdana"/>
              <a:cs typeface="Verdana"/>
            </a:endParaRP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endParaRPr lang="en-IN" sz="2750" dirty="0">
              <a:latin typeface="Verdana"/>
              <a:cs typeface="Verdana"/>
            </a:endParaRP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endParaRPr lang="en-IN" sz="2750" dirty="0">
              <a:latin typeface="Verdana"/>
              <a:cs typeface="Verdana"/>
            </a:endParaRP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982970" cy="10274300"/>
            <a:chOff x="0" y="0"/>
            <a:chExt cx="5982970" cy="10274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982670" cy="102742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8501" y="2656833"/>
              <a:ext cx="135522" cy="13552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8843" y="488754"/>
            <a:ext cx="12547600" cy="2933700"/>
          </a:xfrm>
          <a:prstGeom prst="rect">
            <a:avLst/>
          </a:prstGeom>
        </p:spPr>
        <p:txBody>
          <a:bodyPr vert="horz" wrap="square" lIns="0" tIns="473075" rIns="0" bIns="0" rtlCol="0">
            <a:spAutoFit/>
          </a:bodyPr>
          <a:lstStyle/>
          <a:p>
            <a:pPr marL="188595" algn="ctr">
              <a:lnSpc>
                <a:spcPct val="100000"/>
              </a:lnSpc>
              <a:spcBef>
                <a:spcPts val="3725"/>
              </a:spcBef>
            </a:pPr>
            <a:r>
              <a:rPr sz="8500" dirty="0"/>
              <a:t>MODULE</a:t>
            </a:r>
            <a:r>
              <a:rPr sz="8500" spc="190" dirty="0"/>
              <a:t> </a:t>
            </a:r>
            <a:r>
              <a:rPr sz="8500" spc="-330" dirty="0"/>
              <a:t>SPLIT</a:t>
            </a:r>
            <a:r>
              <a:rPr sz="8500" spc="190" dirty="0"/>
              <a:t> </a:t>
            </a:r>
            <a:r>
              <a:rPr sz="8500" spc="-25" dirty="0"/>
              <a:t>UP</a:t>
            </a:r>
            <a:endParaRPr sz="8500"/>
          </a:p>
          <a:p>
            <a:pPr marL="12700" marR="5080">
              <a:lnSpc>
                <a:spcPts val="3660"/>
              </a:lnSpc>
              <a:spcBef>
                <a:spcPts val="1820"/>
              </a:spcBef>
            </a:pPr>
            <a:r>
              <a:rPr sz="3300" b="1" spc="-200" dirty="0">
                <a:latin typeface="Verdana"/>
                <a:cs typeface="Verdana"/>
              </a:rPr>
              <a:t>Create:</a:t>
            </a:r>
            <a:r>
              <a:rPr sz="3300" b="1" spc="-190" dirty="0">
                <a:latin typeface="Verdana"/>
                <a:cs typeface="Verdana"/>
              </a:rPr>
              <a:t> </a:t>
            </a:r>
            <a:r>
              <a:rPr sz="3300" b="1" spc="-100" dirty="0">
                <a:latin typeface="Verdana"/>
                <a:cs typeface="Verdana"/>
              </a:rPr>
              <a:t>t</a:t>
            </a:r>
            <a:r>
              <a:rPr sz="3300" spc="-100" dirty="0">
                <a:latin typeface="Verdana"/>
                <a:cs typeface="Verdana"/>
              </a:rPr>
              <a:t>he</a:t>
            </a:r>
            <a:r>
              <a:rPr sz="3300" spc="-175" dirty="0">
                <a:latin typeface="Verdana"/>
                <a:cs typeface="Verdana"/>
              </a:rPr>
              <a:t> </a:t>
            </a:r>
            <a:r>
              <a:rPr sz="3300" spc="-80" dirty="0">
                <a:latin typeface="Verdana"/>
                <a:cs typeface="Verdana"/>
              </a:rPr>
              <a:t>program</a:t>
            </a:r>
            <a:r>
              <a:rPr sz="3300" spc="-180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allows</a:t>
            </a:r>
            <a:r>
              <a:rPr sz="3300" spc="-180" dirty="0">
                <a:latin typeface="Verdana"/>
                <a:cs typeface="Verdana"/>
              </a:rPr>
              <a:t> </a:t>
            </a:r>
            <a:r>
              <a:rPr sz="3300" spc="-60" dirty="0">
                <a:latin typeface="Verdana"/>
                <a:cs typeface="Verdana"/>
              </a:rPr>
              <a:t>the</a:t>
            </a:r>
            <a:r>
              <a:rPr sz="3300" spc="-180" dirty="0">
                <a:latin typeface="Verdana"/>
                <a:cs typeface="Verdana"/>
              </a:rPr>
              <a:t> </a:t>
            </a:r>
            <a:r>
              <a:rPr sz="3300" spc="-40" dirty="0">
                <a:latin typeface="Verdana"/>
                <a:cs typeface="Verdana"/>
              </a:rPr>
              <a:t>user</a:t>
            </a:r>
            <a:r>
              <a:rPr sz="3300" spc="-175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to</a:t>
            </a:r>
            <a:r>
              <a:rPr sz="3300" spc="-180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create</a:t>
            </a:r>
            <a:r>
              <a:rPr sz="3300" spc="-180" dirty="0">
                <a:latin typeface="Verdana"/>
                <a:cs typeface="Verdana"/>
              </a:rPr>
              <a:t> </a:t>
            </a:r>
            <a:r>
              <a:rPr sz="3300" spc="-85" dirty="0">
                <a:latin typeface="Verdana"/>
                <a:cs typeface="Verdana"/>
              </a:rPr>
              <a:t>a</a:t>
            </a:r>
            <a:r>
              <a:rPr sz="3300" spc="-180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appointment </a:t>
            </a:r>
            <a:r>
              <a:rPr sz="3300" dirty="0">
                <a:latin typeface="Verdana"/>
                <a:cs typeface="Verdana"/>
              </a:rPr>
              <a:t>schedule</a:t>
            </a:r>
            <a:r>
              <a:rPr sz="3300" spc="-125" dirty="0">
                <a:latin typeface="Verdana"/>
                <a:cs typeface="Verdana"/>
              </a:rPr>
              <a:t> </a:t>
            </a:r>
            <a:r>
              <a:rPr sz="3300" spc="-20" dirty="0">
                <a:latin typeface="Verdana"/>
                <a:cs typeface="Verdana"/>
              </a:rPr>
              <a:t>for</a:t>
            </a:r>
            <a:r>
              <a:rPr sz="3300" spc="-120" dirty="0">
                <a:latin typeface="Verdana"/>
                <a:cs typeface="Verdana"/>
              </a:rPr>
              <a:t> </a:t>
            </a:r>
            <a:r>
              <a:rPr sz="3300" spc="-60" dirty="0">
                <a:latin typeface="Verdana"/>
                <a:cs typeface="Verdana"/>
              </a:rPr>
              <a:t>the</a:t>
            </a:r>
            <a:r>
              <a:rPr sz="3300" spc="-120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patient</a:t>
            </a:r>
            <a:endParaRPr sz="33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68501" y="4050782"/>
            <a:ext cx="135890" cy="2923540"/>
            <a:chOff x="2768501" y="4050782"/>
            <a:chExt cx="135890" cy="29235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8501" y="4050782"/>
              <a:ext cx="135522" cy="13552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8501" y="5444732"/>
              <a:ext cx="135522" cy="13552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8501" y="6838681"/>
              <a:ext cx="135522" cy="13552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098843" y="3817470"/>
            <a:ext cx="12763500" cy="3322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3660"/>
              </a:lnSpc>
              <a:spcBef>
                <a:spcPts val="509"/>
              </a:spcBef>
            </a:pPr>
            <a:r>
              <a:rPr sz="3300" b="1" spc="-245" dirty="0">
                <a:latin typeface="Verdana"/>
                <a:cs typeface="Verdana"/>
              </a:rPr>
              <a:t>Update:</a:t>
            </a:r>
            <a:r>
              <a:rPr sz="3300" b="1" spc="-229" dirty="0">
                <a:latin typeface="Verdana"/>
                <a:cs typeface="Verdana"/>
              </a:rPr>
              <a:t> </a:t>
            </a:r>
            <a:r>
              <a:rPr sz="3300" spc="-75" dirty="0">
                <a:latin typeface="Verdana"/>
                <a:cs typeface="Verdana"/>
              </a:rPr>
              <a:t>if</a:t>
            </a:r>
            <a:r>
              <a:rPr sz="3300" spc="-225" dirty="0">
                <a:latin typeface="Verdana"/>
                <a:cs typeface="Verdana"/>
              </a:rPr>
              <a:t> </a:t>
            </a:r>
            <a:r>
              <a:rPr sz="3300" spc="-60" dirty="0">
                <a:latin typeface="Verdana"/>
                <a:cs typeface="Verdana"/>
              </a:rPr>
              <a:t>the</a:t>
            </a:r>
            <a:r>
              <a:rPr sz="3300" spc="-225" dirty="0">
                <a:latin typeface="Verdana"/>
                <a:cs typeface="Verdana"/>
              </a:rPr>
              <a:t> </a:t>
            </a:r>
            <a:r>
              <a:rPr sz="3300" spc="-95" dirty="0">
                <a:latin typeface="Verdana"/>
                <a:cs typeface="Verdana"/>
              </a:rPr>
              <a:t>information</a:t>
            </a:r>
            <a:r>
              <a:rPr sz="3300" spc="-225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is</a:t>
            </a:r>
            <a:r>
              <a:rPr sz="3300" spc="-225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entered</a:t>
            </a:r>
            <a:r>
              <a:rPr sz="3300" spc="-225" dirty="0">
                <a:latin typeface="Verdana"/>
                <a:cs typeface="Verdana"/>
              </a:rPr>
              <a:t> </a:t>
            </a:r>
            <a:r>
              <a:rPr sz="3300" spc="-125" dirty="0">
                <a:latin typeface="Verdana"/>
                <a:cs typeface="Verdana"/>
              </a:rPr>
              <a:t>,the</a:t>
            </a:r>
            <a:r>
              <a:rPr sz="3300" spc="-225" dirty="0">
                <a:latin typeface="Verdana"/>
                <a:cs typeface="Verdana"/>
              </a:rPr>
              <a:t> </a:t>
            </a:r>
            <a:r>
              <a:rPr sz="3300" spc="-80" dirty="0">
                <a:latin typeface="Verdana"/>
                <a:cs typeface="Verdana"/>
              </a:rPr>
              <a:t>program</a:t>
            </a:r>
            <a:r>
              <a:rPr sz="3300" spc="-225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updates</a:t>
            </a:r>
            <a:r>
              <a:rPr sz="3300" spc="-225" dirty="0">
                <a:latin typeface="Verdana"/>
                <a:cs typeface="Verdana"/>
              </a:rPr>
              <a:t> </a:t>
            </a:r>
            <a:r>
              <a:rPr sz="3300" spc="-25" dirty="0">
                <a:latin typeface="Verdana"/>
                <a:cs typeface="Verdana"/>
              </a:rPr>
              <a:t>the </a:t>
            </a:r>
            <a:r>
              <a:rPr sz="3300" spc="-95" dirty="0">
                <a:latin typeface="Verdana"/>
                <a:cs typeface="Verdana"/>
              </a:rPr>
              <a:t>information</a:t>
            </a:r>
            <a:r>
              <a:rPr sz="3300" spc="-225" dirty="0">
                <a:latin typeface="Verdana"/>
                <a:cs typeface="Verdana"/>
              </a:rPr>
              <a:t> </a:t>
            </a:r>
            <a:r>
              <a:rPr sz="3300" spc="60" dirty="0">
                <a:latin typeface="Verdana"/>
                <a:cs typeface="Verdana"/>
              </a:rPr>
              <a:t>of</a:t>
            </a:r>
            <a:r>
              <a:rPr sz="3300" spc="-220" dirty="0">
                <a:latin typeface="Verdana"/>
                <a:cs typeface="Verdana"/>
              </a:rPr>
              <a:t> </a:t>
            </a:r>
            <a:r>
              <a:rPr sz="3300" spc="-60" dirty="0">
                <a:latin typeface="Verdana"/>
                <a:cs typeface="Verdana"/>
              </a:rPr>
              <a:t>the</a:t>
            </a:r>
            <a:r>
              <a:rPr sz="3300" spc="-220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appointment</a:t>
            </a:r>
            <a:endParaRPr sz="3300">
              <a:latin typeface="Verdana"/>
              <a:cs typeface="Verdana"/>
            </a:endParaRPr>
          </a:p>
          <a:p>
            <a:pPr marL="12700" marR="1711325">
              <a:lnSpc>
                <a:spcPts val="3660"/>
              </a:lnSpc>
              <a:spcBef>
                <a:spcPts val="3654"/>
              </a:spcBef>
            </a:pPr>
            <a:r>
              <a:rPr sz="3300" b="1" spc="-204" dirty="0">
                <a:latin typeface="Verdana"/>
                <a:cs typeface="Verdana"/>
              </a:rPr>
              <a:t>Delete:</a:t>
            </a:r>
            <a:r>
              <a:rPr sz="3300" b="1" spc="-215" dirty="0">
                <a:latin typeface="Verdana"/>
                <a:cs typeface="Verdana"/>
              </a:rPr>
              <a:t> </a:t>
            </a:r>
            <a:r>
              <a:rPr sz="3300" spc="-60" dirty="0">
                <a:latin typeface="Verdana"/>
                <a:cs typeface="Verdana"/>
              </a:rPr>
              <a:t>the</a:t>
            </a:r>
            <a:r>
              <a:rPr sz="3300" spc="-210" dirty="0">
                <a:latin typeface="Verdana"/>
                <a:cs typeface="Verdana"/>
              </a:rPr>
              <a:t> </a:t>
            </a:r>
            <a:r>
              <a:rPr sz="3300" spc="-80" dirty="0">
                <a:latin typeface="Verdana"/>
                <a:cs typeface="Verdana"/>
              </a:rPr>
              <a:t>program</a:t>
            </a:r>
            <a:r>
              <a:rPr sz="3300" spc="-204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includes</a:t>
            </a:r>
            <a:r>
              <a:rPr sz="3300" spc="-210" dirty="0">
                <a:latin typeface="Verdana"/>
                <a:cs typeface="Verdana"/>
              </a:rPr>
              <a:t> </a:t>
            </a:r>
            <a:r>
              <a:rPr sz="3300" spc="-60" dirty="0">
                <a:latin typeface="Verdana"/>
                <a:cs typeface="Verdana"/>
              </a:rPr>
              <a:t>the</a:t>
            </a:r>
            <a:r>
              <a:rPr sz="3300" spc="-204" dirty="0">
                <a:latin typeface="Verdana"/>
                <a:cs typeface="Verdana"/>
              </a:rPr>
              <a:t> </a:t>
            </a:r>
            <a:r>
              <a:rPr sz="3300" spc="-20" dirty="0">
                <a:latin typeface="Verdana"/>
                <a:cs typeface="Verdana"/>
              </a:rPr>
              <a:t>option</a:t>
            </a:r>
            <a:r>
              <a:rPr sz="3300" spc="-210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to</a:t>
            </a:r>
            <a:r>
              <a:rPr sz="3300" spc="-204" dirty="0">
                <a:latin typeface="Verdana"/>
                <a:cs typeface="Verdana"/>
              </a:rPr>
              <a:t> </a:t>
            </a:r>
            <a:r>
              <a:rPr sz="3300" spc="65" dirty="0">
                <a:latin typeface="Verdana"/>
                <a:cs typeface="Verdana"/>
              </a:rPr>
              <a:t>cancel</a:t>
            </a:r>
            <a:r>
              <a:rPr sz="3300" spc="-210" dirty="0">
                <a:latin typeface="Verdana"/>
                <a:cs typeface="Verdana"/>
              </a:rPr>
              <a:t> </a:t>
            </a:r>
            <a:r>
              <a:rPr sz="3300" spc="-25" dirty="0">
                <a:latin typeface="Verdana"/>
                <a:cs typeface="Verdana"/>
              </a:rPr>
              <a:t>the </a:t>
            </a:r>
            <a:r>
              <a:rPr sz="3300" spc="-10" dirty="0">
                <a:latin typeface="Verdana"/>
                <a:cs typeface="Verdana"/>
              </a:rPr>
              <a:t>appointment</a:t>
            </a:r>
            <a:endParaRPr sz="3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84"/>
              </a:spcBef>
            </a:pPr>
            <a:r>
              <a:rPr sz="3300" b="1" spc="-204" dirty="0">
                <a:latin typeface="Verdana"/>
                <a:cs typeface="Verdana"/>
              </a:rPr>
              <a:t>Display:</a:t>
            </a:r>
            <a:r>
              <a:rPr sz="3300" spc="-204" dirty="0">
                <a:latin typeface="Verdana"/>
                <a:cs typeface="Verdana"/>
              </a:rPr>
              <a:t>the</a:t>
            </a:r>
            <a:r>
              <a:rPr sz="3300" spc="-200" dirty="0">
                <a:latin typeface="Verdana"/>
                <a:cs typeface="Verdana"/>
              </a:rPr>
              <a:t> </a:t>
            </a:r>
            <a:r>
              <a:rPr sz="3300" spc="-80" dirty="0">
                <a:latin typeface="Verdana"/>
                <a:cs typeface="Verdana"/>
              </a:rPr>
              <a:t>program</a:t>
            </a:r>
            <a:r>
              <a:rPr sz="3300" spc="-195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displays</a:t>
            </a:r>
            <a:r>
              <a:rPr sz="3300" spc="-195" dirty="0">
                <a:latin typeface="Verdana"/>
                <a:cs typeface="Verdana"/>
              </a:rPr>
              <a:t> </a:t>
            </a:r>
            <a:r>
              <a:rPr sz="3300" spc="-60" dirty="0">
                <a:latin typeface="Verdana"/>
                <a:cs typeface="Verdana"/>
              </a:rPr>
              <a:t>the</a:t>
            </a:r>
            <a:r>
              <a:rPr sz="3300" spc="-195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record</a:t>
            </a:r>
            <a:r>
              <a:rPr sz="3300" spc="-195" dirty="0">
                <a:latin typeface="Verdana"/>
                <a:cs typeface="Verdana"/>
              </a:rPr>
              <a:t> </a:t>
            </a:r>
            <a:r>
              <a:rPr sz="3300" spc="60" dirty="0">
                <a:latin typeface="Verdana"/>
                <a:cs typeface="Verdana"/>
              </a:rPr>
              <a:t>of</a:t>
            </a:r>
            <a:r>
              <a:rPr sz="3300" spc="-200" dirty="0">
                <a:latin typeface="Verdana"/>
                <a:cs typeface="Verdana"/>
              </a:rPr>
              <a:t> </a:t>
            </a:r>
            <a:r>
              <a:rPr sz="3300" spc="-60" dirty="0">
                <a:latin typeface="Verdana"/>
                <a:cs typeface="Verdana"/>
              </a:rPr>
              <a:t>the</a:t>
            </a:r>
            <a:r>
              <a:rPr sz="3300" spc="-195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patient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8648" y="233429"/>
            <a:ext cx="271716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>
                <a:latin typeface="Verdana"/>
                <a:cs typeface="Verdana"/>
              </a:rPr>
              <a:t>Result: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8D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3854" y="1598797"/>
            <a:ext cx="11296649" cy="50196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1965119"/>
            <a:ext cx="16536035" cy="2192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500"/>
              </a:lnSpc>
              <a:spcBef>
                <a:spcPts val="95"/>
              </a:spcBef>
            </a:pPr>
            <a:r>
              <a:rPr sz="3050" spc="-70" dirty="0">
                <a:latin typeface="Verdana"/>
                <a:cs typeface="Verdana"/>
              </a:rPr>
              <a:t>The</a:t>
            </a:r>
            <a:r>
              <a:rPr sz="3050" spc="-145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provided</a:t>
            </a:r>
            <a:r>
              <a:rPr sz="3050" spc="-145" dirty="0">
                <a:latin typeface="Verdana"/>
                <a:cs typeface="Verdana"/>
              </a:rPr>
              <a:t> </a:t>
            </a:r>
            <a:r>
              <a:rPr sz="3050" spc="30" dirty="0">
                <a:latin typeface="Verdana"/>
                <a:cs typeface="Verdana"/>
              </a:rPr>
              <a:t>code</a:t>
            </a:r>
            <a:r>
              <a:rPr sz="3050" spc="-145" dirty="0">
                <a:latin typeface="Verdana"/>
                <a:cs typeface="Verdana"/>
              </a:rPr>
              <a:t> </a:t>
            </a:r>
            <a:r>
              <a:rPr sz="3050" spc="-45" dirty="0">
                <a:latin typeface="Verdana"/>
                <a:cs typeface="Verdana"/>
              </a:rPr>
              <a:t>implements</a:t>
            </a:r>
            <a:r>
              <a:rPr sz="3050" spc="-145" dirty="0">
                <a:latin typeface="Verdana"/>
                <a:cs typeface="Verdana"/>
              </a:rPr>
              <a:t> </a:t>
            </a:r>
            <a:r>
              <a:rPr sz="3050" spc="-130" dirty="0">
                <a:latin typeface="Verdana"/>
                <a:cs typeface="Verdana"/>
              </a:rPr>
              <a:t>a</a:t>
            </a:r>
            <a:r>
              <a:rPr sz="3050" spc="-145" dirty="0">
                <a:latin typeface="Verdana"/>
                <a:cs typeface="Verdana"/>
              </a:rPr>
              <a:t> </a:t>
            </a:r>
            <a:r>
              <a:rPr sz="3050" spc="-40" dirty="0">
                <a:latin typeface="Verdana"/>
                <a:cs typeface="Verdana"/>
              </a:rPr>
              <a:t>straightforward</a:t>
            </a:r>
            <a:r>
              <a:rPr sz="3050" spc="-145" dirty="0">
                <a:latin typeface="Verdana"/>
                <a:cs typeface="Verdana"/>
              </a:rPr>
              <a:t> </a:t>
            </a:r>
            <a:r>
              <a:rPr sz="3050" spc="-25" dirty="0">
                <a:latin typeface="Verdana"/>
                <a:cs typeface="Verdana"/>
              </a:rPr>
              <a:t>appointment</a:t>
            </a:r>
            <a:r>
              <a:rPr sz="3050" spc="-145" dirty="0">
                <a:latin typeface="Verdana"/>
                <a:cs typeface="Verdana"/>
              </a:rPr>
              <a:t> </a:t>
            </a:r>
            <a:r>
              <a:rPr sz="3050" spc="-30" dirty="0">
                <a:latin typeface="Verdana"/>
                <a:cs typeface="Verdana"/>
              </a:rPr>
              <a:t>scheduling</a:t>
            </a:r>
            <a:r>
              <a:rPr sz="3050" spc="-145" dirty="0">
                <a:latin typeface="Verdana"/>
                <a:cs typeface="Verdana"/>
              </a:rPr>
              <a:t> </a:t>
            </a:r>
            <a:r>
              <a:rPr sz="3050" spc="-65" dirty="0">
                <a:latin typeface="Verdana"/>
                <a:cs typeface="Verdana"/>
              </a:rPr>
              <a:t>system</a:t>
            </a:r>
            <a:r>
              <a:rPr sz="3050" spc="-145" dirty="0">
                <a:latin typeface="Verdana"/>
                <a:cs typeface="Verdana"/>
              </a:rPr>
              <a:t> </a:t>
            </a:r>
            <a:r>
              <a:rPr sz="3050" spc="30" dirty="0">
                <a:latin typeface="Verdana"/>
                <a:cs typeface="Verdana"/>
              </a:rPr>
              <a:t>for</a:t>
            </a:r>
            <a:r>
              <a:rPr sz="3050" spc="-145" dirty="0">
                <a:latin typeface="Verdana"/>
                <a:cs typeface="Verdana"/>
              </a:rPr>
              <a:t> </a:t>
            </a:r>
            <a:r>
              <a:rPr sz="3050" spc="-130" dirty="0">
                <a:latin typeface="Verdana"/>
                <a:cs typeface="Verdana"/>
              </a:rPr>
              <a:t>a</a:t>
            </a:r>
            <a:r>
              <a:rPr sz="3050" spc="-80" dirty="0">
                <a:latin typeface="Verdana"/>
                <a:cs typeface="Verdana"/>
              </a:rPr>
              <a:t> </a:t>
            </a:r>
            <a:r>
              <a:rPr sz="3050" spc="-10" dirty="0">
                <a:latin typeface="Verdana"/>
                <a:cs typeface="Verdana"/>
              </a:rPr>
              <a:t>sports</a:t>
            </a:r>
            <a:r>
              <a:rPr sz="3050" spc="525" dirty="0">
                <a:latin typeface="Verdana"/>
                <a:cs typeface="Verdana"/>
              </a:rPr>
              <a:t> </a:t>
            </a:r>
            <a:r>
              <a:rPr sz="3050" spc="-20" dirty="0">
                <a:latin typeface="Verdana"/>
                <a:cs typeface="Verdana"/>
              </a:rPr>
              <a:t>clinic.</a:t>
            </a:r>
            <a:r>
              <a:rPr sz="3050" spc="525" dirty="0">
                <a:latin typeface="Verdana"/>
                <a:cs typeface="Verdana"/>
              </a:rPr>
              <a:t> </a:t>
            </a:r>
            <a:r>
              <a:rPr sz="3050" spc="-165" dirty="0">
                <a:latin typeface="Verdana"/>
                <a:cs typeface="Verdana"/>
              </a:rPr>
              <a:t>It</a:t>
            </a:r>
            <a:r>
              <a:rPr sz="3050" spc="525" dirty="0">
                <a:latin typeface="Verdana"/>
                <a:cs typeface="Verdana"/>
              </a:rPr>
              <a:t> </a:t>
            </a:r>
            <a:r>
              <a:rPr sz="3050" spc="5" dirty="0">
                <a:latin typeface="Verdana"/>
                <a:cs typeface="Verdana"/>
              </a:rPr>
              <a:t>effectively</a:t>
            </a:r>
            <a:r>
              <a:rPr sz="3050" spc="525" dirty="0">
                <a:latin typeface="Verdana"/>
                <a:cs typeface="Verdana"/>
              </a:rPr>
              <a:t> </a:t>
            </a:r>
            <a:r>
              <a:rPr sz="3050" spc="-114" dirty="0">
                <a:latin typeface="Verdana"/>
                <a:cs typeface="Verdana"/>
              </a:rPr>
              <a:t>manages</a:t>
            </a:r>
            <a:r>
              <a:rPr sz="3050" spc="525" dirty="0">
                <a:latin typeface="Verdana"/>
                <a:cs typeface="Verdana"/>
              </a:rPr>
              <a:t> </a:t>
            </a:r>
            <a:r>
              <a:rPr sz="3050" spc="-20" dirty="0">
                <a:latin typeface="Verdana"/>
                <a:cs typeface="Verdana"/>
              </a:rPr>
              <a:t>patient</a:t>
            </a:r>
            <a:r>
              <a:rPr sz="3050" spc="525" dirty="0">
                <a:latin typeface="Verdana"/>
                <a:cs typeface="Verdana"/>
              </a:rPr>
              <a:t> </a:t>
            </a:r>
            <a:r>
              <a:rPr sz="3050" spc="-25" dirty="0">
                <a:latin typeface="Verdana"/>
                <a:cs typeface="Verdana"/>
              </a:rPr>
              <a:t>information</a:t>
            </a:r>
            <a:r>
              <a:rPr sz="3050" spc="525" dirty="0">
                <a:latin typeface="Verdana"/>
                <a:cs typeface="Verdana"/>
              </a:rPr>
              <a:t> </a:t>
            </a:r>
            <a:r>
              <a:rPr sz="3050" spc="-40" dirty="0">
                <a:latin typeface="Verdana"/>
                <a:cs typeface="Verdana"/>
              </a:rPr>
              <a:t>and</a:t>
            </a:r>
            <a:r>
              <a:rPr sz="3050" spc="525" dirty="0">
                <a:latin typeface="Verdana"/>
                <a:cs typeface="Verdana"/>
              </a:rPr>
              <a:t> </a:t>
            </a:r>
            <a:r>
              <a:rPr sz="3050" spc="-25" dirty="0">
                <a:latin typeface="Verdana"/>
                <a:cs typeface="Verdana"/>
              </a:rPr>
              <a:t>appointments</a:t>
            </a:r>
            <a:r>
              <a:rPr sz="3050" spc="525" dirty="0">
                <a:latin typeface="Verdana"/>
                <a:cs typeface="Verdana"/>
              </a:rPr>
              <a:t> </a:t>
            </a:r>
            <a:r>
              <a:rPr sz="3050" spc="-45" dirty="0">
                <a:latin typeface="Verdana"/>
                <a:cs typeface="Verdana"/>
              </a:rPr>
              <a:t>through</a:t>
            </a:r>
            <a:r>
              <a:rPr sz="3050" spc="-25" dirty="0">
                <a:latin typeface="Verdana"/>
                <a:cs typeface="Verdana"/>
              </a:rPr>
              <a:t> </a:t>
            </a:r>
            <a:r>
              <a:rPr sz="3050" spc="-45" dirty="0">
                <a:latin typeface="Verdana"/>
                <a:cs typeface="Verdana"/>
              </a:rPr>
              <a:t>object-</a:t>
            </a:r>
            <a:r>
              <a:rPr sz="3050" spc="-15" dirty="0">
                <a:latin typeface="Verdana"/>
                <a:cs typeface="Verdana"/>
              </a:rPr>
              <a:t>oriented</a:t>
            </a:r>
            <a:r>
              <a:rPr sz="3050" spc="125" dirty="0">
                <a:latin typeface="Verdana"/>
                <a:cs typeface="Verdana"/>
              </a:rPr>
              <a:t> </a:t>
            </a:r>
            <a:r>
              <a:rPr sz="3050" spc="-105" dirty="0">
                <a:latin typeface="Verdana"/>
                <a:cs typeface="Verdana"/>
              </a:rPr>
              <a:t>programming.</a:t>
            </a:r>
            <a:r>
              <a:rPr sz="3050" spc="125" dirty="0">
                <a:latin typeface="Verdana"/>
                <a:cs typeface="Verdana"/>
              </a:rPr>
              <a:t> </a:t>
            </a:r>
            <a:r>
              <a:rPr sz="3050" spc="-110" dirty="0">
                <a:latin typeface="Verdana"/>
                <a:cs typeface="Verdana"/>
              </a:rPr>
              <a:t>Key</a:t>
            </a:r>
            <a:r>
              <a:rPr sz="3050" spc="125" dirty="0">
                <a:latin typeface="Verdana"/>
                <a:cs typeface="Verdana"/>
              </a:rPr>
              <a:t> </a:t>
            </a:r>
            <a:r>
              <a:rPr sz="3050" spc="-10" dirty="0">
                <a:latin typeface="Verdana"/>
                <a:cs typeface="Verdana"/>
              </a:rPr>
              <a:t>functionalities</a:t>
            </a:r>
            <a:r>
              <a:rPr sz="3050" spc="125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include</a:t>
            </a:r>
            <a:r>
              <a:rPr sz="3050" spc="125" dirty="0">
                <a:latin typeface="Verdana"/>
                <a:cs typeface="Verdana"/>
              </a:rPr>
              <a:t> </a:t>
            </a:r>
            <a:r>
              <a:rPr sz="3050" spc="-55" dirty="0">
                <a:latin typeface="Verdana"/>
                <a:cs typeface="Verdana"/>
              </a:rPr>
              <a:t>adding</a:t>
            </a:r>
            <a:r>
              <a:rPr sz="3050" spc="125" dirty="0">
                <a:latin typeface="Verdana"/>
                <a:cs typeface="Verdana"/>
              </a:rPr>
              <a:t> </a:t>
            </a:r>
            <a:r>
              <a:rPr sz="3050" spc="-55" dirty="0">
                <a:latin typeface="Verdana"/>
                <a:cs typeface="Verdana"/>
              </a:rPr>
              <a:t>patients,</a:t>
            </a:r>
            <a:r>
              <a:rPr sz="3050" spc="125" dirty="0">
                <a:latin typeface="Verdana"/>
                <a:cs typeface="Verdana"/>
              </a:rPr>
              <a:t> </a:t>
            </a:r>
            <a:r>
              <a:rPr sz="3050" spc="-55" dirty="0">
                <a:latin typeface="Verdana"/>
                <a:cs typeface="Verdana"/>
              </a:rPr>
              <a:t>scheduling,</a:t>
            </a:r>
            <a:r>
              <a:rPr sz="3050" spc="-295" dirty="0">
                <a:latin typeface="Verdana"/>
                <a:cs typeface="Verdana"/>
              </a:rPr>
              <a:t> </a:t>
            </a:r>
            <a:r>
              <a:rPr sz="3050" spc="-55" dirty="0">
                <a:latin typeface="Verdana"/>
                <a:cs typeface="Verdana"/>
              </a:rPr>
              <a:t>canceling,</a:t>
            </a:r>
            <a:r>
              <a:rPr sz="3050" spc="-320" dirty="0">
                <a:latin typeface="Verdana"/>
                <a:cs typeface="Verdana"/>
              </a:rPr>
              <a:t> </a:t>
            </a:r>
            <a:r>
              <a:rPr sz="3050" spc="-40" dirty="0">
                <a:latin typeface="Verdana"/>
                <a:cs typeface="Verdana"/>
              </a:rPr>
              <a:t>and</a:t>
            </a:r>
            <a:r>
              <a:rPr sz="3050" spc="-320" dirty="0">
                <a:latin typeface="Verdana"/>
                <a:cs typeface="Verdana"/>
              </a:rPr>
              <a:t> </a:t>
            </a:r>
            <a:r>
              <a:rPr sz="3050" spc="-35" dirty="0">
                <a:latin typeface="Verdana"/>
                <a:cs typeface="Verdana"/>
              </a:rPr>
              <a:t>rescheduling</a:t>
            </a:r>
            <a:r>
              <a:rPr sz="3050" spc="-320" dirty="0">
                <a:latin typeface="Verdana"/>
                <a:cs typeface="Verdana"/>
              </a:rPr>
              <a:t> </a:t>
            </a:r>
            <a:r>
              <a:rPr sz="3050" spc="-50" dirty="0">
                <a:latin typeface="Verdana"/>
                <a:cs typeface="Verdana"/>
              </a:rPr>
              <a:t>appointments.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SPORTS CLINIC APPOINTMENT SCHEDULER</vt:lpstr>
      <vt:lpstr>INTRODUCTION ON SPORTS CLINIC APPOINTMENT SCHEDULER</vt:lpstr>
      <vt:lpstr>SPORTS APPOINTMENT SCHEDULER</vt:lpstr>
      <vt:lpstr>PROBLEM STATEMENT</vt:lpstr>
      <vt:lpstr>OBJECTIVES</vt:lpstr>
      <vt:lpstr>MODULE SPLIT UP Create: the program allows the user to create a appointment schedule for the patient</vt:lpstr>
      <vt:lpstr>Result:</vt:lpstr>
      <vt:lpstr>PowerPoint Presentation</vt:lpstr>
      <vt:lpstr>CONCLUSION</vt:lpstr>
      <vt:lpstr>Future enhancement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Streamlined Sports Clinic Appointment System</dc:title>
  <dc:creator>Prabhu Prabhu</dc:creator>
  <cp:keywords>DAGR9eR9MeM,BAF1Dl2d2D4</cp:keywords>
  <cp:lastModifiedBy>sanjeevkumarbadboi@gmail.com</cp:lastModifiedBy>
  <cp:revision>2</cp:revision>
  <dcterms:created xsi:type="dcterms:W3CDTF">2024-09-28T06:56:35Z</dcterms:created>
  <dcterms:modified xsi:type="dcterms:W3CDTF">2024-09-28T08:16:12Z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2024-09-27T00:00:00Z</vt:filetime>
  </property>
  <property fmtid="{D5CDD505-2E9C-101B-9397-08002B2CF9AE}" pid="3" name="Creator">
    <vt:lpwstr>Canva</vt:lpwstr>
  </property>
  <property fmtid="{D5CDD505-2E9C-101B-9397-08002B2CF9AE}" pid="4" name="LastSaved">
    <vt:filetime>2024-09-28T00:00:00Z</vt:filetime>
  </property>
  <property fmtid="{D5CDD505-2E9C-101B-9397-08002B2CF9AE}" pid="5" name="Producer">
    <vt:lpwstr>3-Heights(TM) PDF Security Shell 4.8.25.2 (http://www.pdf-tools.com)</vt:lpwstr>
  </property>
</Properties>
</file>