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05" r:id="rId15"/>
    <p:sldId id="269" r:id="rId16"/>
    <p:sldId id="306" r:id="rId17"/>
    <p:sldId id="271" r:id="rId18"/>
    <p:sldId id="273" r:id="rId19"/>
    <p:sldId id="325" r:id="rId20"/>
    <p:sldId id="274" r:id="rId21"/>
    <p:sldId id="275" r:id="rId22"/>
    <p:sldId id="323" r:id="rId23"/>
    <p:sldId id="324" r:id="rId24"/>
    <p:sldId id="326" r:id="rId25"/>
    <p:sldId id="327" r:id="rId26"/>
    <p:sldId id="297" r:id="rId27"/>
    <p:sldId id="315" r:id="rId28"/>
    <p:sldId id="316" r:id="rId29"/>
    <p:sldId id="317" r:id="rId30"/>
    <p:sldId id="318" r:id="rId31"/>
    <p:sldId id="319" r:id="rId32"/>
    <p:sldId id="320" r:id="rId33"/>
    <p:sldId id="321" r:id="rId34"/>
    <p:sldId id="322" r:id="rId35"/>
    <p:sldId id="303" r:id="rId36"/>
    <p:sldId id="304" r:id="rId37"/>
    <p:sldId id="284" r:id="rId38"/>
    <p:sldId id="285" r:id="rId39"/>
    <p:sldId id="28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56" autoAdjust="0"/>
    <p:restoredTop sz="94434" autoAdjust="0"/>
  </p:normalViewPr>
  <p:slideViewPr>
    <p:cSldViewPr snapToGrid="0">
      <p:cViewPr varScale="1">
        <p:scale>
          <a:sx n="71" d="100"/>
          <a:sy n="71" d="100"/>
        </p:scale>
        <p:origin x="98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E501F-CD1C-4216-AE69-36E606679034}" type="datetimeFigureOut">
              <a:rPr lang="en-IN" smtClean="0"/>
              <a:t>26-06-2024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FFE07-7815-44DB-B341-7D7708DAFEF0}" type="slidenum">
              <a:rPr lang="en-IN" smtClean="0"/>
              <a:t>‹#›</a:t>
            </a:fld>
            <a:endParaRPr lang="en-IN"/>
          </a:p>
        </p:txBody>
      </p:sp>
    </p:spTree>
    <p:extLst>
      <p:ext uri="{BB962C8B-B14F-4D97-AF65-F5344CB8AC3E}">
        <p14:creationId xmlns:p14="http://schemas.microsoft.com/office/powerpoint/2010/main" val="177909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2EB603-6F78-4D61-A1F6-C9846BF38822}" type="slidenum">
              <a:rPr lang="en-IN" smtClean="0"/>
              <a:t>28</a:t>
            </a:fld>
            <a:endParaRPr lang="en-IN"/>
          </a:p>
        </p:txBody>
      </p:sp>
    </p:spTree>
    <p:extLst>
      <p:ext uri="{BB962C8B-B14F-4D97-AF65-F5344CB8AC3E}">
        <p14:creationId xmlns:p14="http://schemas.microsoft.com/office/powerpoint/2010/main" val="1612098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74721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800998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88684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88393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61B8BA-8C01-4062-BDEE-CF2683840E9A}"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20193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C61B8BA-8C01-4062-BDEE-CF2683840E9A}" type="datetimeFigureOut">
              <a:rPr lang="en-IN" smtClean="0"/>
              <a:t>26-06-2024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07988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C61B8BA-8C01-4062-BDEE-CF2683840E9A}" type="datetimeFigureOut">
              <a:rPr lang="en-IN" smtClean="0"/>
              <a:t>26-06-2024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7707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C61B8BA-8C01-4062-BDEE-CF2683840E9A}" type="datetimeFigureOut">
              <a:rPr lang="en-IN" smtClean="0"/>
              <a:t>26-06-2024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5370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1B8BA-8C01-4062-BDEE-CF2683840E9A}" type="datetimeFigureOut">
              <a:rPr lang="en-IN" smtClean="0"/>
              <a:t>26-06-2024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737012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26-06-2024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27424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26-06-2024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9795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1B8BA-8C01-4062-BDEE-CF2683840E9A}" type="datetimeFigureOut">
              <a:rPr lang="en-IN" smtClean="0"/>
              <a:t>26-06-2024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2DE6C-0E8E-4FF2-9EF3-9145EE6F7FF6}" type="slidenum">
              <a:rPr lang="en-IN" smtClean="0"/>
              <a:t>‹#›</a:t>
            </a:fld>
            <a:endParaRPr lang="en-IN"/>
          </a:p>
        </p:txBody>
      </p:sp>
    </p:spTree>
    <p:extLst>
      <p:ext uri="{BB962C8B-B14F-4D97-AF65-F5344CB8AC3E}">
        <p14:creationId xmlns:p14="http://schemas.microsoft.com/office/powerpoint/2010/main" val="1122005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5573" y="135111"/>
            <a:ext cx="11658600" cy="63865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2800" dirty="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1671917" y="1963271"/>
            <a:ext cx="9516036" cy="1523202"/>
          </a:xfrm>
        </p:spPr>
        <p:txBody>
          <a:bodyPr>
            <a:noAutofit/>
          </a:bodyPr>
          <a:lstStyle/>
          <a:p>
            <a:pPr>
              <a:lnSpc>
                <a:spcPct val="150000"/>
              </a:lnSpc>
            </a:pPr>
            <a:r>
              <a:rPr lang="en-US" sz="2800" b="1" dirty="0">
                <a:latin typeface="Times New Roman" panose="02020603050405020304" pitchFamily="18" charset="0"/>
                <a:cs typeface="Times New Roman" panose="02020603050405020304" pitchFamily="18" charset="0"/>
              </a:rPr>
              <a:t>Deep_Ensemble_Learning_With_Pruning_for_DDoS_Attack_Detection_in_IoT_Networks</a:t>
            </a:r>
            <a:endParaRPr lang="en-IN" sz="28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0473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71463" y="242888"/>
            <a:ext cx="11658600" cy="6386512"/>
            <a:chOff x="271463" y="242888"/>
            <a:chExt cx="11658600" cy="6386512"/>
          </a:xfrm>
        </p:grpSpPr>
        <p:sp>
          <p:nvSpPr>
            <p:cNvPr id="40" name="Rectangle 39"/>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4" name="Rectangle 73"/>
            <p:cNvSpPr/>
            <p:nvPr/>
          </p:nvSpPr>
          <p:spPr>
            <a:xfrm>
              <a:off x="4065926" y="1911465"/>
              <a:ext cx="2243884" cy="414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Load the Dataset</a:t>
              </a:r>
              <a:endParaRPr lang="en-IN" dirty="0"/>
            </a:p>
          </p:txBody>
        </p:sp>
        <p:sp>
          <p:nvSpPr>
            <p:cNvPr id="75" name="Rectangle 74"/>
            <p:cNvSpPr/>
            <p:nvPr/>
          </p:nvSpPr>
          <p:spPr>
            <a:xfrm>
              <a:off x="4065925" y="2662023"/>
              <a:ext cx="2243884" cy="5755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Pre-processing</a:t>
              </a:r>
              <a:endParaRPr lang="en-IN" dirty="0"/>
            </a:p>
          </p:txBody>
        </p:sp>
        <p:pic>
          <p:nvPicPr>
            <p:cNvPr id="77" name="Picture 76" descr="Dataset Icons - Free SVG &amp; PNG Dataset Images - Noun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2685" y="618325"/>
              <a:ext cx="1215975" cy="900815"/>
            </a:xfrm>
            <a:prstGeom prst="rect">
              <a:avLst/>
            </a:prstGeom>
            <a:noFill/>
            <a:extLst>
              <a:ext uri="{909E8E84-426E-40DD-AFC4-6F175D3DCCD1}">
                <a14:hiddenFill xmlns:a14="http://schemas.microsoft.com/office/drawing/2010/main">
                  <a:solidFill>
                    <a:srgbClr val="FFFFFF"/>
                  </a:solidFill>
                </a14:hiddenFill>
              </a:ext>
            </a:extLst>
          </p:spPr>
        </p:pic>
        <p:cxnSp>
          <p:nvCxnSpPr>
            <p:cNvPr id="78" name="Straight Arrow Connector 77"/>
            <p:cNvCxnSpPr>
              <a:stCxn id="77" idx="2"/>
              <a:endCxn id="74" idx="0"/>
            </p:cNvCxnSpPr>
            <p:nvPr/>
          </p:nvCxnSpPr>
          <p:spPr>
            <a:xfrm flipH="1">
              <a:off x="5187868" y="1519139"/>
              <a:ext cx="2804" cy="392326"/>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79" name="Elbow Connector 78"/>
            <p:cNvCxnSpPr>
              <a:stCxn id="74" idx="2"/>
              <a:endCxn id="75" idx="0"/>
            </p:cNvCxnSpPr>
            <p:nvPr/>
          </p:nvCxnSpPr>
          <p:spPr>
            <a:xfrm rot="5400000">
              <a:off x="5019729" y="2493883"/>
              <a:ext cx="336279" cy="1"/>
            </a:xfrm>
            <a:prstGeom prst="bentConnector3">
              <a:avLst/>
            </a:prstGeom>
            <a:ln w="28575">
              <a:tailEnd type="triangle"/>
            </a:ln>
          </p:spPr>
          <p:style>
            <a:lnRef idx="3">
              <a:schemeClr val="dk1"/>
            </a:lnRef>
            <a:fillRef idx="0">
              <a:schemeClr val="dk1"/>
            </a:fillRef>
            <a:effectRef idx="2">
              <a:schemeClr val="dk1"/>
            </a:effectRef>
            <a:fontRef idx="minor">
              <a:schemeClr val="tx1"/>
            </a:fontRef>
          </p:style>
        </p:cxnSp>
        <p:sp>
          <p:nvSpPr>
            <p:cNvPr id="80" name="Rectangle 79"/>
            <p:cNvSpPr/>
            <p:nvPr/>
          </p:nvSpPr>
          <p:spPr>
            <a:xfrm>
              <a:off x="7200244" y="3104682"/>
              <a:ext cx="2243884" cy="414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Prediction Phase</a:t>
              </a:r>
              <a:endParaRPr lang="en-IN" dirty="0"/>
            </a:p>
          </p:txBody>
        </p:sp>
        <p:sp>
          <p:nvSpPr>
            <p:cNvPr id="81" name="Rectangle 80"/>
            <p:cNvSpPr/>
            <p:nvPr/>
          </p:nvSpPr>
          <p:spPr>
            <a:xfrm>
              <a:off x="4065925" y="4430610"/>
              <a:ext cx="2243884" cy="660859"/>
            </a:xfrm>
            <a:prstGeom prst="rect">
              <a:avLst/>
            </a:prstGeom>
            <a:solidFill>
              <a:schemeClr val="accent2">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smtClean="0">
                  <a:solidFill>
                    <a:schemeClr val="bg1"/>
                  </a:solidFill>
                </a:rPr>
                <a:t>Classification Algorithms</a:t>
              </a:r>
              <a:endParaRPr lang="en-IN" b="1" dirty="0">
                <a:solidFill>
                  <a:schemeClr val="bg1"/>
                </a:solidFill>
              </a:endParaRPr>
            </a:p>
          </p:txBody>
        </p:sp>
        <p:sp>
          <p:nvSpPr>
            <p:cNvPr id="83" name="Rectangle 82"/>
            <p:cNvSpPr/>
            <p:nvPr/>
          </p:nvSpPr>
          <p:spPr>
            <a:xfrm>
              <a:off x="7200243" y="3816376"/>
              <a:ext cx="2243884" cy="3803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Performance Metrics</a:t>
              </a:r>
              <a:endParaRPr lang="en-IN" dirty="0"/>
            </a:p>
          </p:txBody>
        </p:sp>
        <p:cxnSp>
          <p:nvCxnSpPr>
            <p:cNvPr id="84" name="Straight Arrow Connector 83"/>
            <p:cNvCxnSpPr>
              <a:stCxn id="80" idx="2"/>
              <a:endCxn id="83" idx="0"/>
            </p:cNvCxnSpPr>
            <p:nvPr/>
          </p:nvCxnSpPr>
          <p:spPr>
            <a:xfrm flipH="1">
              <a:off x="8322185" y="3518961"/>
              <a:ext cx="1" cy="297415"/>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85" name="Elbow Connector 84"/>
            <p:cNvCxnSpPr>
              <a:stCxn id="81" idx="3"/>
              <a:endCxn id="89" idx="1"/>
            </p:cNvCxnSpPr>
            <p:nvPr/>
          </p:nvCxnSpPr>
          <p:spPr>
            <a:xfrm flipV="1">
              <a:off x="6309809" y="2642355"/>
              <a:ext cx="890434" cy="2118685"/>
            </a:xfrm>
            <a:prstGeom prst="bentConnector3">
              <a:avLst/>
            </a:prstGeom>
            <a:ln w="28575">
              <a:tailEnd type="triangle"/>
            </a:ln>
          </p:spPr>
          <p:style>
            <a:lnRef idx="3">
              <a:schemeClr val="dk1"/>
            </a:lnRef>
            <a:fillRef idx="0">
              <a:schemeClr val="dk1"/>
            </a:fillRef>
            <a:effectRef idx="2">
              <a:schemeClr val="dk1"/>
            </a:effectRef>
            <a:fontRef idx="minor">
              <a:schemeClr val="tx1"/>
            </a:fontRef>
          </p:style>
        </p:cxnSp>
        <p:sp>
          <p:nvSpPr>
            <p:cNvPr id="87" name="Rectangle 86"/>
            <p:cNvSpPr/>
            <p:nvPr/>
          </p:nvSpPr>
          <p:spPr>
            <a:xfrm>
              <a:off x="4068730" y="3626968"/>
              <a:ext cx="2258133" cy="414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 Test Split</a:t>
              </a:r>
              <a:endParaRPr lang="en-IN" dirty="0"/>
            </a:p>
          </p:txBody>
        </p:sp>
        <p:sp>
          <p:nvSpPr>
            <p:cNvPr id="89" name="Rectangle 88"/>
            <p:cNvSpPr/>
            <p:nvPr/>
          </p:nvSpPr>
          <p:spPr>
            <a:xfrm>
              <a:off x="7200243" y="2435215"/>
              <a:ext cx="2243884" cy="414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Trained Model</a:t>
              </a:r>
              <a:endParaRPr lang="en-IN" dirty="0"/>
            </a:p>
          </p:txBody>
        </p:sp>
        <p:sp>
          <p:nvSpPr>
            <p:cNvPr id="90" name="Rectangle 89"/>
            <p:cNvSpPr/>
            <p:nvPr/>
          </p:nvSpPr>
          <p:spPr>
            <a:xfrm>
              <a:off x="9795596" y="3050080"/>
              <a:ext cx="1681809" cy="414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Test Data</a:t>
              </a:r>
              <a:endParaRPr lang="en-IN" dirty="0"/>
            </a:p>
          </p:txBody>
        </p:sp>
        <p:cxnSp>
          <p:nvCxnSpPr>
            <p:cNvPr id="91" name="Elbow Connector 90"/>
            <p:cNvCxnSpPr>
              <a:stCxn id="89" idx="2"/>
              <a:endCxn id="80" idx="0"/>
            </p:cNvCxnSpPr>
            <p:nvPr/>
          </p:nvCxnSpPr>
          <p:spPr>
            <a:xfrm rot="16200000" flipH="1">
              <a:off x="8194592" y="2977087"/>
              <a:ext cx="255188" cy="1"/>
            </a:xfrm>
            <a:prstGeom prst="bentConnector3">
              <a:avLst>
                <a:gd name="adj1" fmla="val 50000"/>
              </a:avLst>
            </a:prstGeom>
            <a:ln w="28575">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p:cNvCxnSpPr>
              <a:endCxn id="80" idx="3"/>
            </p:cNvCxnSpPr>
            <p:nvPr/>
          </p:nvCxnSpPr>
          <p:spPr>
            <a:xfrm flipH="1">
              <a:off x="9444128" y="3311821"/>
              <a:ext cx="351469"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05" name="Straight Arrow Connector 104"/>
            <p:cNvCxnSpPr>
              <a:stCxn id="75" idx="2"/>
              <a:endCxn id="87" idx="0"/>
            </p:cNvCxnSpPr>
            <p:nvPr/>
          </p:nvCxnSpPr>
          <p:spPr>
            <a:xfrm>
              <a:off x="5187867" y="3237605"/>
              <a:ext cx="9930" cy="389363"/>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12" name="Straight Arrow Connector 111"/>
            <p:cNvCxnSpPr>
              <a:stCxn id="87" idx="2"/>
              <a:endCxn id="81" idx="0"/>
            </p:cNvCxnSpPr>
            <p:nvPr/>
          </p:nvCxnSpPr>
          <p:spPr>
            <a:xfrm flipH="1">
              <a:off x="5187867" y="4041247"/>
              <a:ext cx="9930" cy="389363"/>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117" name="Rectangle 116"/>
            <p:cNvSpPr/>
            <p:nvPr/>
          </p:nvSpPr>
          <p:spPr>
            <a:xfrm>
              <a:off x="1053899" y="4491647"/>
              <a:ext cx="2601419" cy="5387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CNN , LSTM , Proposed Model</a:t>
              </a:r>
              <a:endParaRPr lang="en-IN" dirty="0"/>
            </a:p>
          </p:txBody>
        </p:sp>
        <p:cxnSp>
          <p:nvCxnSpPr>
            <p:cNvPr id="118" name="Straight Arrow Connector 117"/>
            <p:cNvCxnSpPr>
              <a:stCxn id="117" idx="3"/>
              <a:endCxn id="81" idx="1"/>
            </p:cNvCxnSpPr>
            <p:nvPr/>
          </p:nvCxnSpPr>
          <p:spPr>
            <a:xfrm>
              <a:off x="3655318" y="4761039"/>
              <a:ext cx="410607" cy="1"/>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120" name="Rectangle 119"/>
            <p:cNvSpPr/>
            <p:nvPr/>
          </p:nvSpPr>
          <p:spPr>
            <a:xfrm>
              <a:off x="1533874" y="861592"/>
              <a:ext cx="2243884" cy="4142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CICIDS-2017 Dataset</a:t>
              </a:r>
              <a:endParaRPr lang="en-IN" dirty="0"/>
            </a:p>
          </p:txBody>
        </p:sp>
        <p:cxnSp>
          <p:nvCxnSpPr>
            <p:cNvPr id="121" name="Straight Arrow Connector 120"/>
            <p:cNvCxnSpPr>
              <a:stCxn id="120" idx="3"/>
              <a:endCxn id="77" idx="1"/>
            </p:cNvCxnSpPr>
            <p:nvPr/>
          </p:nvCxnSpPr>
          <p:spPr>
            <a:xfrm>
              <a:off x="3777758" y="1068732"/>
              <a:ext cx="804927" cy="1"/>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22" name="Elbow Connector 121"/>
            <p:cNvCxnSpPr>
              <a:stCxn id="89" idx="3"/>
              <a:endCxn id="83" idx="3"/>
            </p:cNvCxnSpPr>
            <p:nvPr/>
          </p:nvCxnSpPr>
          <p:spPr>
            <a:xfrm>
              <a:off x="9444127" y="2642355"/>
              <a:ext cx="12700" cy="1364177"/>
            </a:xfrm>
            <a:prstGeom prst="bentConnector3">
              <a:avLst>
                <a:gd name="adj1" fmla="val 1800000"/>
              </a:avLst>
            </a:prstGeom>
            <a:ln>
              <a:headEnd type="triangle"/>
              <a:tailEnd type="triangle"/>
            </a:ln>
          </p:spPr>
          <p:style>
            <a:lnRef idx="3">
              <a:schemeClr val="dk1"/>
            </a:lnRef>
            <a:fillRef idx="0">
              <a:schemeClr val="dk1"/>
            </a:fillRef>
            <a:effectRef idx="2">
              <a:schemeClr val="dk1"/>
            </a:effectRef>
            <a:fontRef idx="minor">
              <a:schemeClr val="tx1"/>
            </a:fontRef>
          </p:style>
        </p:cxnSp>
      </p:grpSp>
      <p:sp>
        <p:nvSpPr>
          <p:cNvPr id="3" name="TextBox 2"/>
          <p:cNvSpPr txBox="1"/>
          <p:nvPr/>
        </p:nvSpPr>
        <p:spPr>
          <a:xfrm>
            <a:off x="9444127" y="565459"/>
            <a:ext cx="2248116" cy="584775"/>
          </a:xfrm>
          <a:prstGeom prst="rect">
            <a:avLst/>
          </a:prstGeom>
          <a:noFill/>
        </p:spPr>
        <p:txBody>
          <a:bodyPr wrap="none" rtlCol="0">
            <a:spAutoFit/>
          </a:bodyPr>
          <a:lstStyle/>
          <a:p>
            <a:r>
              <a:rPr lang="en-US" sz="3200" dirty="0" smtClean="0"/>
              <a:t>Overall Flow</a:t>
            </a:r>
            <a:endParaRPr lang="en-US" sz="3200" dirty="0"/>
          </a:p>
        </p:txBody>
      </p:sp>
    </p:spTree>
    <p:extLst>
      <p:ext uri="{BB962C8B-B14F-4D97-AF65-F5344CB8AC3E}">
        <p14:creationId xmlns:p14="http://schemas.microsoft.com/office/powerpoint/2010/main" val="30636085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US" sz="2000" dirty="0">
                <a:latin typeface="Times New Roman" panose="02020603050405020304" pitchFamily="18" charset="0"/>
                <a:cs typeface="Times New Roman" panose="02020603050405020304" pitchFamily="18" charset="0"/>
              </a:rPr>
              <a:t>Data selection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Preprocessing</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Data splitting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Classification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Result generation </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26412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2521471"/>
            <a:ext cx="11126053" cy="1325563"/>
          </a:xfrm>
        </p:spPr>
        <p:txBody>
          <a:bodyPr>
            <a:normAutofit/>
          </a:bodyPr>
          <a:lstStyle/>
          <a:p>
            <a:pPr algn="ct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Description</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39532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Selection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US" sz="2000" dirty="0">
                <a:latin typeface="Times New Roman" panose="02020603050405020304" pitchFamily="18" charset="0"/>
                <a:cs typeface="Times New Roman" panose="02020603050405020304" pitchFamily="18" charset="0"/>
              </a:rPr>
              <a:t>The input data was collected from dataset repository.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In our process, the </a:t>
            </a:r>
            <a:r>
              <a:rPr lang="en-IN" sz="2000" dirty="0" smtClean="0">
                <a:latin typeface="Times New Roman" panose="02020603050405020304" pitchFamily="18" charset="0"/>
                <a:cs typeface="Times New Roman" panose="02020603050405020304" pitchFamily="18" charset="0"/>
              </a:rPr>
              <a:t>cicids-2017 </a:t>
            </a:r>
            <a:r>
              <a:rPr lang="en-US" sz="2000" dirty="0" smtClean="0">
                <a:latin typeface="Times New Roman" panose="02020603050405020304" pitchFamily="18" charset="0"/>
                <a:cs typeface="Times New Roman" panose="02020603050405020304" pitchFamily="18" charset="0"/>
              </a:rPr>
              <a:t>dataset </a:t>
            </a:r>
            <a:r>
              <a:rPr lang="en-US" sz="2000" dirty="0">
                <a:latin typeface="Times New Roman" panose="02020603050405020304" pitchFamily="18" charset="0"/>
                <a:cs typeface="Times New Roman" panose="02020603050405020304" pitchFamily="18" charset="0"/>
              </a:rPr>
              <a:t>is used.</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The data selection is the process of detecting the attacks.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The input dataset was taken from dataset repository such as UCI repository.</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The dataset contains the information such protocol, duration, host error rate, label and so on. </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813175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Selection</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Content Placeholder 4"/>
          <p:cNvPicPr>
            <a:picLocks noGrp="1" noChangeAspect="1"/>
          </p:cNvPicPr>
          <p:nvPr>
            <p:ph idx="1"/>
          </p:nvPr>
        </p:nvPicPr>
        <p:blipFill>
          <a:blip r:embed="rId2"/>
          <a:stretch>
            <a:fillRect/>
          </a:stretch>
        </p:blipFill>
        <p:spPr>
          <a:xfrm>
            <a:off x="2838170" y="2137195"/>
            <a:ext cx="6692431" cy="2918899"/>
          </a:xfrm>
          <a:prstGeom prst="rect">
            <a:avLst/>
          </a:prstGeom>
        </p:spPr>
      </p:pic>
    </p:spTree>
    <p:extLst>
      <p:ext uri="{BB962C8B-B14F-4D97-AF65-F5344CB8AC3E}">
        <p14:creationId xmlns:p14="http://schemas.microsoft.com/office/powerpoint/2010/main" val="13162170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Preprocessing</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IN" sz="2000" dirty="0">
                <a:latin typeface="Times New Roman" panose="02020603050405020304" pitchFamily="18" charset="0"/>
                <a:cs typeface="Times New Roman" panose="02020603050405020304" pitchFamily="18" charset="0"/>
              </a:rPr>
              <a:t>Data pre-processing is the process of removing the unwanted data from the dataset. </a:t>
            </a:r>
          </a:p>
          <a:p>
            <a:pPr lvl="0" algn="just">
              <a:lnSpc>
                <a:spcPct val="150000"/>
              </a:lnSpc>
            </a:pPr>
            <a:r>
              <a:rPr lang="en-IN" sz="2000" dirty="0">
                <a:latin typeface="Times New Roman" panose="02020603050405020304" pitchFamily="18" charset="0"/>
                <a:cs typeface="Times New Roman" panose="02020603050405020304" pitchFamily="18" charset="0"/>
              </a:rPr>
              <a:t>Pre-processing data transformation operations are used to transform the dataset into a structure suitable for machine learning. </a:t>
            </a:r>
          </a:p>
          <a:p>
            <a:pPr lvl="0" algn="just">
              <a:lnSpc>
                <a:spcPct val="150000"/>
              </a:lnSpc>
            </a:pPr>
            <a:r>
              <a:rPr lang="en-IN" sz="2000" dirty="0">
                <a:latin typeface="Times New Roman" panose="02020603050405020304" pitchFamily="18" charset="0"/>
                <a:cs typeface="Times New Roman" panose="02020603050405020304" pitchFamily="18" charset="0"/>
              </a:rPr>
              <a:t> Missing data removal: In this process, the null values such as missing values and Nan values are replaced by 0.</a:t>
            </a:r>
          </a:p>
          <a:p>
            <a:pPr lvl="0" algn="just">
              <a:lnSpc>
                <a:spcPct val="150000"/>
              </a:lnSpc>
            </a:pPr>
            <a:r>
              <a:rPr lang="en-IN" sz="2000" dirty="0">
                <a:latin typeface="Times New Roman" panose="02020603050405020304" pitchFamily="18" charset="0"/>
                <a:cs typeface="Times New Roman" panose="02020603050405020304" pitchFamily="18" charset="0"/>
              </a:rPr>
              <a:t> Encoding Categorical data: That categorical data is defined as variables with a finite set of label values.</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100868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47" y="584066"/>
            <a:ext cx="10515600" cy="1325563"/>
          </a:xfrm>
        </p:spPr>
        <p:txBody>
          <a:bodyPr>
            <a:normAutofit/>
          </a:bodyP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Preprocessing</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p:cNvPicPr>
            <a:picLocks noChangeAspect="1"/>
          </p:cNvPicPr>
          <p:nvPr/>
        </p:nvPicPr>
        <p:blipFill>
          <a:blip r:embed="rId2"/>
          <a:stretch>
            <a:fillRect/>
          </a:stretch>
        </p:blipFill>
        <p:spPr>
          <a:xfrm>
            <a:off x="2690812" y="2447365"/>
            <a:ext cx="7307637" cy="2487706"/>
          </a:xfrm>
          <a:prstGeom prst="rect">
            <a:avLst/>
          </a:prstGeom>
        </p:spPr>
      </p:pic>
    </p:spTree>
    <p:extLst>
      <p:ext uri="{BB962C8B-B14F-4D97-AF65-F5344CB8AC3E}">
        <p14:creationId xmlns:p14="http://schemas.microsoft.com/office/powerpoint/2010/main" val="22938474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Splitting</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68414"/>
            <a:ext cx="10515600" cy="5096780"/>
          </a:xfrm>
        </p:spPr>
        <p:txBody>
          <a:bodyPr>
            <a:noAutofit/>
          </a:bodyPr>
          <a:lstStyle/>
          <a:p>
            <a:pPr lvl="0" algn="just">
              <a:lnSpc>
                <a:spcPct val="150000"/>
              </a:lnSpc>
            </a:pPr>
            <a:r>
              <a:rPr lang="en-IN" sz="2000" dirty="0">
                <a:latin typeface="Times New Roman" panose="02020603050405020304" pitchFamily="18" charset="0"/>
                <a:cs typeface="Times New Roman" panose="02020603050405020304" pitchFamily="18" charset="0"/>
              </a:rPr>
              <a:t>During the machine learning process, data are needed so that learning can take place. </a:t>
            </a:r>
          </a:p>
          <a:p>
            <a:pPr lvl="0" algn="just">
              <a:lnSpc>
                <a:spcPct val="150000"/>
              </a:lnSpc>
            </a:pPr>
            <a:r>
              <a:rPr lang="en-IN" sz="2000" dirty="0">
                <a:latin typeface="Times New Roman" panose="02020603050405020304" pitchFamily="18" charset="0"/>
                <a:cs typeface="Times New Roman" panose="02020603050405020304" pitchFamily="18" charset="0"/>
              </a:rPr>
              <a:t>In addition to the data required for training, test data are needed to evaluate the performance of the algorithm in order to see how well it works. </a:t>
            </a:r>
          </a:p>
          <a:p>
            <a:pPr lvl="0" algn="just">
              <a:lnSpc>
                <a:spcPct val="150000"/>
              </a:lnSpc>
            </a:pPr>
            <a:r>
              <a:rPr lang="en-IN" sz="2000" dirty="0">
                <a:latin typeface="Times New Roman" panose="02020603050405020304" pitchFamily="18" charset="0"/>
                <a:cs typeface="Times New Roman" panose="02020603050405020304" pitchFamily="18" charset="0"/>
              </a:rPr>
              <a:t>In our process, we considered 70% of the our dataset to be the training data and the remaining 30% to be the testing data.</a:t>
            </a:r>
          </a:p>
          <a:p>
            <a:pPr lvl="0" algn="just">
              <a:lnSpc>
                <a:spcPct val="150000"/>
              </a:lnSpc>
            </a:pPr>
            <a:r>
              <a:rPr lang="en-US" sz="2000" dirty="0">
                <a:latin typeface="Times New Roman" panose="02020603050405020304" pitchFamily="18" charset="0"/>
                <a:cs typeface="Times New Roman" panose="02020603050405020304" pitchFamily="18" charset="0"/>
              </a:rPr>
              <a:t>Data splitting is the act of partitioning available data into two portions, usually for cross-validator purposes.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One Portion of the data is used to develop a predictive model and the other to evaluate the model's performance.</a:t>
            </a:r>
          </a:p>
          <a:p>
            <a:endParaRPr lang="en-IN" sz="2000"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2096474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Classification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02895"/>
            <a:ext cx="10515600" cy="4803775"/>
          </a:xfrm>
        </p:spPr>
        <p:txBody>
          <a:bodyPr>
            <a:noAutofit/>
          </a:bodyPr>
          <a:lstStyle/>
          <a:p>
            <a:pPr lvl="0" algn="just">
              <a:lnSpc>
                <a:spcPct val="150000"/>
              </a:lnSpc>
            </a:pPr>
            <a:r>
              <a:rPr lang="en-US" sz="2000" dirty="0">
                <a:latin typeface="Times New Roman" panose="02020603050405020304" pitchFamily="18" charset="0"/>
                <a:cs typeface="Times New Roman" panose="02020603050405020304" pitchFamily="18" charset="0"/>
              </a:rPr>
              <a:t>In our process, we have to implement the </a:t>
            </a:r>
            <a:r>
              <a:rPr lang="en-US" sz="2000" dirty="0" smtClean="0">
                <a:latin typeface="Times New Roman" panose="02020603050405020304" pitchFamily="18" charset="0"/>
                <a:cs typeface="Times New Roman" panose="02020603050405020304" pitchFamily="18" charset="0"/>
              </a:rPr>
              <a:t>machine learning </a:t>
            </a:r>
            <a:r>
              <a:rPr lang="en-US" sz="2000" dirty="0">
                <a:latin typeface="Times New Roman" panose="02020603050405020304" pitchFamily="18" charset="0"/>
                <a:cs typeface="Times New Roman" panose="02020603050405020304" pitchFamily="18" charset="0"/>
              </a:rPr>
              <a:t>algorithm such as </a:t>
            </a:r>
            <a:r>
              <a:rPr lang="en-US" sz="2000" dirty="0" smtClean="0">
                <a:latin typeface="Times New Roman" panose="02020603050405020304" pitchFamily="18" charset="0"/>
                <a:cs typeface="Times New Roman" panose="02020603050405020304" pitchFamily="18" charset="0"/>
              </a:rPr>
              <a:t>CNN , LSTM , Integrate CNN AND LSTM.</a:t>
            </a:r>
          </a:p>
          <a:p>
            <a:pPr algn="just">
              <a:lnSpc>
                <a:spcPct val="150000"/>
              </a:lnSpc>
            </a:pPr>
            <a:r>
              <a:rPr lang="en-US" sz="2000" b="1" dirty="0" smtClean="0">
                <a:latin typeface="Times New Roman" panose="02020603050405020304" pitchFamily="18" charset="0"/>
                <a:cs typeface="Times New Roman" panose="02020603050405020304" pitchFamily="18" charset="0"/>
              </a:rPr>
              <a:t>CNN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a:t>A Convolutional Neural Network (CNN) is a deep learning algorithm designed for image analysis. It uses convolutional layers to detect patterns, pooling layers to reduce dimensionality, and fully connected layers for classification. CNNs are highly effective for tasks like image recognition and object detection</a:t>
            </a:r>
            <a:r>
              <a:rPr lang="en-US" sz="2000" dirty="0" smtClean="0"/>
              <a:t>.</a:t>
            </a:r>
          </a:p>
          <a:p>
            <a:pPr algn="just">
              <a:lnSpc>
                <a:spcPct val="150000"/>
              </a:lnSpc>
            </a:pPr>
            <a:r>
              <a:rPr lang="en-US" sz="2000" b="1" dirty="0" smtClean="0">
                <a:latin typeface="Times New Roman" panose="02020603050405020304" pitchFamily="18" charset="0"/>
                <a:cs typeface="Times New Roman" panose="02020603050405020304" pitchFamily="18" charset="0"/>
              </a:rPr>
              <a:t>LSTM-  </a:t>
            </a:r>
            <a:r>
              <a:rPr lang="en-US" sz="2000" dirty="0"/>
              <a:t>Long Short-Term Memory (LSTM) is a type of recurrent neural network (RNN) designed to handle long-term dependencies. It uses memory cells, gates (input, forget, and output) to control information flow, making it effective for sequence prediction tasks like language modeling and time-series forecasting.</a:t>
            </a:r>
            <a:endParaRPr lang="en-IN" sz="2000" b="1"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0101610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Title 1"/>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Classification</a:t>
            </a:r>
            <a:endParaRPr lang="en-IN" b="1" dirty="0">
              <a:latin typeface="Times New Roman" panose="02020603050405020304" pitchFamily="18" charset="0"/>
              <a:cs typeface="Times New Roman" panose="02020603050405020304" pitchFamily="18" charset="0"/>
            </a:endParaRPr>
          </a:p>
        </p:txBody>
      </p:sp>
      <p:sp>
        <p:nvSpPr>
          <p:cNvPr id="6" name="Rectangle 5"/>
          <p:cNvSpPr/>
          <p:nvPr/>
        </p:nvSpPr>
        <p:spPr>
          <a:xfrm>
            <a:off x="948017" y="2112705"/>
            <a:ext cx="10295965" cy="1323439"/>
          </a:xfrm>
          <a:prstGeom prst="rect">
            <a:avLst/>
          </a:prstGeom>
        </p:spPr>
        <p:txBody>
          <a:bodyPr wrap="square">
            <a:spAutoFit/>
          </a:bodyPr>
          <a:lstStyle/>
          <a:p>
            <a:r>
              <a:rPr lang="en-US" sz="2000" dirty="0" smtClean="0"/>
              <a:t>* </a:t>
            </a:r>
            <a:r>
              <a:rPr lang="en-US" sz="2000" b="1" dirty="0" smtClean="0"/>
              <a:t>Proposed </a:t>
            </a:r>
            <a:r>
              <a:rPr lang="en-US" sz="2000" dirty="0" smtClean="0"/>
              <a:t>: Integrating </a:t>
            </a:r>
            <a:r>
              <a:rPr lang="en-US" sz="2000" dirty="0"/>
              <a:t>CNN and LSTM combines their strengths: CNNs extract spatial features from image data, while LSTMs capture temporal dependencies. This hybrid model processes input sequences, such as video frames, by first using CNN layers for feature extraction, followed by LSTM layers to analyze the sequential information, enhancing tasks like video analysis.</a:t>
            </a:r>
          </a:p>
        </p:txBody>
      </p:sp>
    </p:spTree>
    <p:extLst>
      <p:ext uri="{BB962C8B-B14F-4D97-AF65-F5344CB8AC3E}">
        <p14:creationId xmlns:p14="http://schemas.microsoft.com/office/powerpoint/2010/main" val="18805351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p:cNvSpPr>
            <a:spLocks noGrp="1"/>
          </p:cNvSpPr>
          <p:nvPr>
            <p:ph type="title"/>
          </p:nvPr>
        </p:nvSpPr>
        <p:spPr/>
        <p:txBody>
          <a:bodyPr>
            <a:normAutofit/>
          </a:bodyPr>
          <a:lstStyle/>
          <a:p>
            <a:pPr algn="ct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7"/>
            <a:ext cx="10515600" cy="4669771"/>
          </a:xfrm>
        </p:spPr>
        <p:txBody>
          <a:bodyPr>
            <a:noAutofit/>
          </a:bodyPr>
          <a:lstStyle/>
          <a:p>
            <a:pPr algn="just">
              <a:lnSpc>
                <a:spcPct val="150000"/>
              </a:lnSpc>
            </a:pPr>
            <a:r>
              <a:rPr lang="en-IN" sz="2000" dirty="0" smtClean="0">
                <a:latin typeface="Times New Roman" panose="02020603050405020304" pitchFamily="18" charset="0"/>
                <a:cs typeface="Times New Roman" panose="02020603050405020304" pitchFamily="18" charset="0"/>
              </a:rPr>
              <a:t>Cyber Attack </a:t>
            </a:r>
            <a:r>
              <a:rPr lang="en-IN" sz="2000" dirty="0">
                <a:latin typeface="Times New Roman" panose="02020603050405020304" pitchFamily="18" charset="0"/>
                <a:cs typeface="Times New Roman" panose="02020603050405020304" pitchFamily="18" charset="0"/>
              </a:rPr>
              <a:t>is one of the important security </a:t>
            </a: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today’s cyber world. </a:t>
            </a:r>
            <a:r>
              <a:rPr lang="en-IN" sz="2000" dirty="0" smtClean="0">
                <a:latin typeface="Times New Roman" panose="02020603050405020304" pitchFamily="18" charset="0"/>
                <a:cs typeface="Times New Roman" panose="02020603050405020304" pitchFamily="18" charset="0"/>
              </a:rPr>
              <a:t>Lot of </a:t>
            </a:r>
            <a:r>
              <a:rPr lang="en-IN" sz="2000" dirty="0">
                <a:latin typeface="Times New Roman" panose="02020603050405020304" pitchFamily="18" charset="0"/>
                <a:cs typeface="Times New Roman" panose="02020603050405020304" pitchFamily="18" charset="0"/>
              </a:rPr>
              <a:t>techniques have been developed which are based on machine learning approaches.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So </a:t>
            </a:r>
            <a:r>
              <a:rPr lang="en-IN" sz="2000" dirty="0">
                <a:latin typeface="Times New Roman" panose="02020603050405020304" pitchFamily="18" charset="0"/>
                <a:cs typeface="Times New Roman" panose="02020603050405020304" pitchFamily="18" charset="0"/>
              </a:rPr>
              <a:t>for identifying the intrusion we have designed the </a:t>
            </a:r>
            <a:r>
              <a:rPr lang="en-IN" sz="2000" dirty="0" smtClean="0">
                <a:latin typeface="Times New Roman" panose="02020603050405020304" pitchFamily="18" charset="0"/>
                <a:cs typeface="Times New Roman" panose="02020603050405020304" pitchFamily="18" charset="0"/>
              </a:rPr>
              <a:t>different </a:t>
            </a:r>
            <a:r>
              <a:rPr lang="en-IN" sz="2000" dirty="0">
                <a:latin typeface="Times New Roman" panose="02020603050405020304" pitchFamily="18" charset="0"/>
                <a:cs typeface="Times New Roman" panose="02020603050405020304" pitchFamily="18" charset="0"/>
              </a:rPr>
              <a:t>machine learning algorithms such as </a:t>
            </a:r>
            <a:r>
              <a:rPr lang="en-IN" sz="2000" dirty="0" smtClean="0">
                <a:latin typeface="Times New Roman" panose="02020603050405020304" pitchFamily="18" charset="0"/>
                <a:cs typeface="Times New Roman" panose="02020603050405020304" pitchFamily="18" charset="0"/>
              </a:rPr>
              <a:t>CNN , LSTM , </a:t>
            </a:r>
            <a:r>
              <a:rPr lang="en-US" sz="2000" dirty="0" smtClean="0"/>
              <a:t>Ensemble CNN and LSTM</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experimental results shows that the accuracy </a:t>
            </a:r>
            <a:r>
              <a:rPr lang="en-IN" sz="2000" dirty="0" smtClean="0">
                <a:latin typeface="Times New Roman" panose="02020603050405020304" pitchFamily="18" charset="0"/>
                <a:cs typeface="Times New Roman" panose="02020603050405020304" pitchFamily="18" charset="0"/>
              </a:rPr>
              <a:t>algorithms.</a:t>
            </a:r>
          </a:p>
          <a:p>
            <a:pPr algn="just">
              <a:lnSpc>
                <a:spcPct val="150000"/>
              </a:lnSpc>
            </a:pPr>
            <a:r>
              <a:rPr lang="en-IN" sz="2000" dirty="0" smtClean="0">
                <a:latin typeface="Times New Roman" panose="02020603050405020304" pitchFamily="18" charset="0"/>
                <a:cs typeface="Times New Roman" panose="02020603050405020304" pitchFamily="18" charset="0"/>
              </a:rPr>
              <a:t>A </a:t>
            </a:r>
            <a:r>
              <a:rPr lang="en-IN" sz="2000" dirty="0">
                <a:latin typeface="Times New Roman" panose="02020603050405020304" pitchFamily="18" charset="0"/>
                <a:cs typeface="Times New Roman" panose="02020603050405020304" pitchFamily="18" charset="0"/>
              </a:rPr>
              <a:t>Network based Intrusion Detection System (NIDS) is usually placed at network points such as a gateway and routers to check for intrusions in the network traffic</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 this </a:t>
            </a:r>
            <a:r>
              <a:rPr lang="en-IN" sz="2000" dirty="0" smtClean="0">
                <a:latin typeface="Times New Roman" panose="02020603050405020304" pitchFamily="18" charset="0"/>
                <a:cs typeface="Times New Roman" panose="02020603050405020304" pitchFamily="18" charset="0"/>
              </a:rPr>
              <a:t>process, CICIDS-2017 was </a:t>
            </a:r>
            <a:r>
              <a:rPr lang="en-IN" sz="2000" dirty="0">
                <a:latin typeface="Times New Roman" panose="02020603050405020304" pitchFamily="18" charset="0"/>
                <a:cs typeface="Times New Roman" panose="02020603050405020304" pitchFamily="18" charset="0"/>
              </a:rPr>
              <a:t>taken from dataset repository. Then, we have to implement the </a:t>
            </a:r>
            <a:r>
              <a:rPr lang="en-IN" sz="2000" dirty="0" smtClean="0">
                <a:latin typeface="Times New Roman" panose="02020603050405020304" pitchFamily="18" charset="0"/>
                <a:cs typeface="Times New Roman" panose="02020603050405020304" pitchFamily="18" charset="0"/>
              </a:rPr>
              <a:t>pre-processing, data splitting and classification. </a:t>
            </a: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3078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Performance</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The Final Result will get generated based on the overall classification and prediction. The performance of this proposed approach is evaluated using some measures like,</a:t>
            </a:r>
          </a:p>
          <a:p>
            <a:pPr marL="0" lvl="0" indent="0" algn="just">
              <a:lnSpc>
                <a:spcPct val="150000"/>
              </a:lnSpc>
              <a:buNone/>
            </a:pPr>
            <a:r>
              <a:rPr lang="en-US" sz="2000" b="1" dirty="0">
                <a:latin typeface="Times New Roman" panose="02020603050405020304" pitchFamily="18" charset="0"/>
                <a:cs typeface="Times New Roman" panose="02020603050405020304" pitchFamily="18" charset="0"/>
              </a:rPr>
              <a:t>Accuracy</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Accuracy of classifier refers to the ability of classifier. It predicts the class label correctly and the accuracy of the predictor refers to how well a given predictor can guess the value of predicted attribute for a new data.</a:t>
            </a:r>
          </a:p>
          <a:p>
            <a:pPr marL="0" indent="0" algn="ctr">
              <a:lnSpc>
                <a:spcPct val="150000"/>
              </a:lnSpc>
              <a:buNone/>
            </a:pPr>
            <a:r>
              <a:rPr lang="en-IN" sz="2000" dirty="0">
                <a:latin typeface="Times New Roman" panose="02020603050405020304" pitchFamily="18" charset="0"/>
                <a:cs typeface="Times New Roman" panose="02020603050405020304" pitchFamily="18" charset="0"/>
              </a:rPr>
              <a:t>	AC= (TP+TN)/ (TP+TN+FP+FN</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708809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Performance</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516532"/>
            <a:ext cx="10515600" cy="4768358"/>
          </a:xfrm>
        </p:spPr>
        <p:txBody>
          <a:bodyPr>
            <a:normAutofit/>
          </a:bodyPr>
          <a:lstStyle/>
          <a:p>
            <a:pPr marL="0" lvl="0" indent="0" algn="just">
              <a:lnSpc>
                <a:spcPct val="150000"/>
              </a:lnSpc>
              <a:buNone/>
            </a:pPr>
            <a:r>
              <a:rPr lang="en-US" sz="2000" b="1" dirty="0">
                <a:latin typeface="Times New Roman" panose="02020603050405020304" pitchFamily="18" charset="0"/>
                <a:cs typeface="Times New Roman" panose="02020603050405020304" pitchFamily="18" charset="0"/>
              </a:rPr>
              <a:t>Precision</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 Precision is defined as the number of true positives divided by the number of true positives plus the number of false positives.</a:t>
            </a:r>
          </a:p>
          <a:p>
            <a:pPr marL="0" indent="0" algn="ctr">
              <a:lnSpc>
                <a:spcPct val="150000"/>
              </a:lnSpc>
              <a:buNone/>
            </a:pPr>
            <a:r>
              <a:rPr lang="en-IN" sz="2000" dirty="0">
                <a:latin typeface="Times New Roman" panose="02020603050405020304" pitchFamily="18" charset="0"/>
                <a:cs typeface="Times New Roman" panose="02020603050405020304" pitchFamily="18" charset="0"/>
              </a:rPr>
              <a:t>Precision=TP/ (TP+FP</a:t>
            </a:r>
            <a:r>
              <a:rPr lang="en-IN" sz="2000" dirty="0" smtClean="0">
                <a:latin typeface="Times New Roman" panose="02020603050405020304" pitchFamily="18" charset="0"/>
                <a:cs typeface="Times New Roman" panose="02020603050405020304" pitchFamily="18" charset="0"/>
              </a:rPr>
              <a:t>)</a:t>
            </a:r>
          </a:p>
          <a:p>
            <a:pPr marL="0" lvl="0" indent="0">
              <a:buNone/>
            </a:pPr>
            <a:r>
              <a:rPr lang="en-US" sz="2000" b="1" dirty="0">
                <a:latin typeface="Times New Roman" panose="02020603050405020304" pitchFamily="18" charset="0"/>
                <a:cs typeface="Times New Roman" panose="02020603050405020304" pitchFamily="18" charset="0"/>
              </a:rPr>
              <a:t>Recall</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Recall </a:t>
            </a:r>
            <a:r>
              <a:rPr lang="en-IN" sz="2000" dirty="0">
                <a:latin typeface="Times New Roman" panose="02020603050405020304" pitchFamily="18" charset="0"/>
                <a:cs typeface="Times New Roman" panose="02020603050405020304" pitchFamily="18" charset="0"/>
              </a:rPr>
              <a:t>is the number of correct results divided by the number of results that should have been returned.  In binary classification, recall is called sensitivity. It can be viewed as the probability that a relevant document is retrieved by the query.</a:t>
            </a:r>
          </a:p>
          <a:p>
            <a:pPr marL="0" indent="0" algn="ctr">
              <a:lnSpc>
                <a:spcPct val="150000"/>
              </a:lnSpc>
              <a:buNone/>
            </a:pPr>
            <a:r>
              <a:rPr lang="en-IN" sz="2000" dirty="0" smtClean="0">
                <a:latin typeface="Times New Roman" panose="02020603050405020304" pitchFamily="18" charset="0"/>
                <a:cs typeface="Times New Roman" panose="02020603050405020304" pitchFamily="18" charset="0"/>
              </a:rPr>
              <a:t>Recall=TP</a:t>
            </a:r>
            <a:r>
              <a:rPr lang="en-IN" sz="2000" dirty="0">
                <a:latin typeface="Times New Roman" panose="02020603050405020304" pitchFamily="18" charset="0"/>
                <a:cs typeface="Times New Roman" panose="02020603050405020304" pitchFamily="18" charset="0"/>
              </a:rPr>
              <a:t>/ (TP+FN)</a:t>
            </a:r>
          </a:p>
          <a:p>
            <a:pPr marL="0" indent="0" algn="ctr">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2159406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a:t>
            </a:r>
            <a:endParaRPr lang="en-IN" dirty="0">
              <a:effectLst>
                <a:outerShdw blurRad="38100" dist="38100" dir="2700000" algn="tl">
                  <a:srgbClr val="000000">
                    <a:alpha val="43137"/>
                  </a:srgbClr>
                </a:outerShdw>
              </a:effectLst>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2" name="Picture 1"/>
          <p:cNvPicPr>
            <a:picLocks noChangeAspect="1"/>
          </p:cNvPicPr>
          <p:nvPr/>
        </p:nvPicPr>
        <p:blipFill>
          <a:blip r:embed="rId2"/>
          <a:stretch>
            <a:fillRect/>
          </a:stretch>
        </p:blipFill>
        <p:spPr>
          <a:xfrm>
            <a:off x="838200" y="2457171"/>
            <a:ext cx="5267401" cy="3145809"/>
          </a:xfrm>
          <a:prstGeom prst="rect">
            <a:avLst/>
          </a:prstGeom>
        </p:spPr>
      </p:pic>
      <p:sp>
        <p:nvSpPr>
          <p:cNvPr id="5" name="TextBox 4"/>
          <p:cNvSpPr txBox="1"/>
          <p:nvPr/>
        </p:nvSpPr>
        <p:spPr>
          <a:xfrm>
            <a:off x="1102659" y="1801906"/>
            <a:ext cx="774571" cy="369332"/>
          </a:xfrm>
          <a:prstGeom prst="rect">
            <a:avLst/>
          </a:prstGeom>
          <a:noFill/>
        </p:spPr>
        <p:txBody>
          <a:bodyPr wrap="none" rtlCol="0">
            <a:spAutoFit/>
          </a:bodyPr>
          <a:lstStyle/>
          <a:p>
            <a:r>
              <a:rPr lang="en-US" b="1" dirty="0" smtClean="0"/>
              <a:t>CNN : </a:t>
            </a:r>
            <a:endParaRPr lang="en-US" b="1" dirty="0"/>
          </a:p>
        </p:txBody>
      </p:sp>
      <p:sp>
        <p:nvSpPr>
          <p:cNvPr id="6" name="TextBox 5"/>
          <p:cNvSpPr txBox="1"/>
          <p:nvPr/>
        </p:nvSpPr>
        <p:spPr>
          <a:xfrm>
            <a:off x="8982635" y="1801906"/>
            <a:ext cx="1257460" cy="369332"/>
          </a:xfrm>
          <a:prstGeom prst="rect">
            <a:avLst/>
          </a:prstGeom>
          <a:noFill/>
        </p:spPr>
        <p:txBody>
          <a:bodyPr wrap="none" rtlCol="0">
            <a:spAutoFit/>
          </a:bodyPr>
          <a:lstStyle/>
          <a:p>
            <a:r>
              <a:rPr lang="en-US" b="1" dirty="0" smtClean="0"/>
              <a:t>Proposed : </a:t>
            </a:r>
            <a:endParaRPr lang="en-US" b="1" dirty="0"/>
          </a:p>
        </p:txBody>
      </p:sp>
      <p:pic>
        <p:nvPicPr>
          <p:cNvPr id="7" name="Picture 6"/>
          <p:cNvPicPr>
            <a:picLocks noChangeAspect="1"/>
          </p:cNvPicPr>
          <p:nvPr/>
        </p:nvPicPr>
        <p:blipFill>
          <a:blip r:embed="rId3"/>
          <a:stretch>
            <a:fillRect/>
          </a:stretch>
        </p:blipFill>
        <p:spPr>
          <a:xfrm>
            <a:off x="6546145" y="2457171"/>
            <a:ext cx="5222044" cy="3145809"/>
          </a:xfrm>
          <a:prstGeom prst="rect">
            <a:avLst/>
          </a:prstGeom>
        </p:spPr>
      </p:pic>
    </p:spTree>
    <p:extLst>
      <p:ext uri="{BB962C8B-B14F-4D97-AF65-F5344CB8AC3E}">
        <p14:creationId xmlns:p14="http://schemas.microsoft.com/office/powerpoint/2010/main" val="30685628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a:t>
            </a:r>
            <a:endParaRPr lang="en-IN" dirty="0">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2"/>
          <a:stretch>
            <a:fillRect/>
          </a:stretch>
        </p:blipFill>
        <p:spPr>
          <a:xfrm>
            <a:off x="838200" y="2820502"/>
            <a:ext cx="5054022" cy="3529890"/>
          </a:xfrm>
          <a:prstGeom prst="rect">
            <a:avLst/>
          </a:prstGeom>
        </p:spPr>
      </p:pic>
      <p:pic>
        <p:nvPicPr>
          <p:cNvPr id="5" name="Picture 4"/>
          <p:cNvPicPr>
            <a:picLocks noChangeAspect="1"/>
          </p:cNvPicPr>
          <p:nvPr/>
        </p:nvPicPr>
        <p:blipFill>
          <a:blip r:embed="rId3"/>
          <a:stretch>
            <a:fillRect/>
          </a:stretch>
        </p:blipFill>
        <p:spPr>
          <a:xfrm>
            <a:off x="1596038" y="2073349"/>
            <a:ext cx="877900" cy="499915"/>
          </a:xfrm>
          <a:prstGeom prst="rect">
            <a:avLst/>
          </a:prstGeom>
        </p:spPr>
      </p:pic>
      <p:pic>
        <p:nvPicPr>
          <p:cNvPr id="6" name="Picture 5"/>
          <p:cNvPicPr>
            <a:picLocks noChangeAspect="1"/>
          </p:cNvPicPr>
          <p:nvPr/>
        </p:nvPicPr>
        <p:blipFill>
          <a:blip r:embed="rId4"/>
          <a:stretch>
            <a:fillRect/>
          </a:stretch>
        </p:blipFill>
        <p:spPr>
          <a:xfrm>
            <a:off x="6384131" y="2820502"/>
            <a:ext cx="5054022" cy="3529890"/>
          </a:xfrm>
          <a:prstGeom prst="rect">
            <a:avLst/>
          </a:prstGeom>
        </p:spPr>
      </p:pic>
    </p:spTree>
    <p:extLst>
      <p:ext uri="{BB962C8B-B14F-4D97-AF65-F5344CB8AC3E}">
        <p14:creationId xmlns:p14="http://schemas.microsoft.com/office/powerpoint/2010/main" val="35204665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extBox 5"/>
          <p:cNvSpPr txBox="1"/>
          <p:nvPr/>
        </p:nvSpPr>
        <p:spPr>
          <a:xfrm>
            <a:off x="1156447" y="2043953"/>
            <a:ext cx="874920" cy="369332"/>
          </a:xfrm>
          <a:prstGeom prst="rect">
            <a:avLst/>
          </a:prstGeom>
          <a:noFill/>
        </p:spPr>
        <p:txBody>
          <a:bodyPr wrap="none" rtlCol="0">
            <a:spAutoFit/>
          </a:bodyPr>
          <a:lstStyle/>
          <a:p>
            <a:r>
              <a:rPr lang="en-US" b="1" dirty="0" smtClean="0"/>
              <a:t>LSTM :</a:t>
            </a:r>
            <a:r>
              <a:rPr lang="en-US" dirty="0" smtClean="0"/>
              <a:t> </a:t>
            </a:r>
            <a:endParaRPr lang="en-US" dirty="0"/>
          </a:p>
        </p:txBody>
      </p:sp>
      <p:pic>
        <p:nvPicPr>
          <p:cNvPr id="7" name="Picture 6"/>
          <p:cNvPicPr>
            <a:picLocks noChangeAspect="1"/>
          </p:cNvPicPr>
          <p:nvPr/>
        </p:nvPicPr>
        <p:blipFill>
          <a:blip r:embed="rId2"/>
          <a:stretch>
            <a:fillRect/>
          </a:stretch>
        </p:blipFill>
        <p:spPr>
          <a:xfrm>
            <a:off x="664425" y="2756397"/>
            <a:ext cx="5054022" cy="3529890"/>
          </a:xfrm>
          <a:prstGeom prst="rect">
            <a:avLst/>
          </a:prstGeom>
        </p:spPr>
      </p:pic>
      <p:pic>
        <p:nvPicPr>
          <p:cNvPr id="8" name="Picture 7"/>
          <p:cNvPicPr>
            <a:picLocks noChangeAspect="1"/>
          </p:cNvPicPr>
          <p:nvPr/>
        </p:nvPicPr>
        <p:blipFill>
          <a:blip r:embed="rId3"/>
          <a:stretch>
            <a:fillRect/>
          </a:stretch>
        </p:blipFill>
        <p:spPr>
          <a:xfrm>
            <a:off x="6100763" y="2756397"/>
            <a:ext cx="5261304" cy="3529890"/>
          </a:xfrm>
          <a:prstGeom prst="rect">
            <a:avLst/>
          </a:prstGeom>
        </p:spPr>
      </p:pic>
    </p:spTree>
    <p:extLst>
      <p:ext uri="{BB962C8B-B14F-4D97-AF65-F5344CB8AC3E}">
        <p14:creationId xmlns:p14="http://schemas.microsoft.com/office/powerpoint/2010/main" val="292433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TextBox 2"/>
          <p:cNvSpPr txBox="1"/>
          <p:nvPr/>
        </p:nvSpPr>
        <p:spPr>
          <a:xfrm>
            <a:off x="1237129" y="1855694"/>
            <a:ext cx="1257460" cy="369332"/>
          </a:xfrm>
          <a:prstGeom prst="rect">
            <a:avLst/>
          </a:prstGeom>
          <a:noFill/>
        </p:spPr>
        <p:txBody>
          <a:bodyPr wrap="none" rtlCol="0">
            <a:spAutoFit/>
          </a:bodyPr>
          <a:lstStyle/>
          <a:p>
            <a:r>
              <a:rPr lang="en-US" b="1" dirty="0" smtClean="0"/>
              <a:t>Proposed : </a:t>
            </a:r>
            <a:endParaRPr lang="en-US" b="1" dirty="0"/>
          </a:p>
        </p:txBody>
      </p:sp>
      <p:pic>
        <p:nvPicPr>
          <p:cNvPr id="4" name="Picture 3"/>
          <p:cNvPicPr>
            <a:picLocks noChangeAspect="1"/>
          </p:cNvPicPr>
          <p:nvPr/>
        </p:nvPicPr>
        <p:blipFill>
          <a:blip r:embed="rId2"/>
          <a:stretch>
            <a:fillRect/>
          </a:stretch>
        </p:blipFill>
        <p:spPr>
          <a:xfrm>
            <a:off x="718212" y="2662268"/>
            <a:ext cx="5054022" cy="3529890"/>
          </a:xfrm>
          <a:prstGeom prst="rect">
            <a:avLst/>
          </a:prstGeom>
        </p:spPr>
      </p:pic>
      <p:pic>
        <p:nvPicPr>
          <p:cNvPr id="5" name="Picture 4"/>
          <p:cNvPicPr>
            <a:picLocks noChangeAspect="1"/>
          </p:cNvPicPr>
          <p:nvPr/>
        </p:nvPicPr>
        <p:blipFill>
          <a:blip r:embed="rId3"/>
          <a:stretch>
            <a:fillRect/>
          </a:stretch>
        </p:blipFill>
        <p:spPr>
          <a:xfrm>
            <a:off x="6373675" y="2662268"/>
            <a:ext cx="5334462" cy="3529890"/>
          </a:xfrm>
          <a:prstGeom prst="rect">
            <a:avLst/>
          </a:prstGeom>
        </p:spPr>
      </p:pic>
    </p:spTree>
    <p:extLst>
      <p:ext uri="{BB962C8B-B14F-4D97-AF65-F5344CB8AC3E}">
        <p14:creationId xmlns:p14="http://schemas.microsoft.com/office/powerpoint/2010/main" val="41852528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normAutofit/>
          </a:bodyPr>
          <a:lstStyle/>
          <a:p>
            <a:pPr algn="ctr">
              <a:lnSpc>
                <a:spcPct val="150000"/>
              </a:lnSpc>
            </a:pPr>
            <a:r>
              <a:rPr lang="en-US" sz="4400" dirty="0" smtClean="0">
                <a:effectLst>
                  <a:outerShdw blurRad="38100" dist="38100" dir="2700000" algn="tl">
                    <a:srgbClr val="000000">
                      <a:alpha val="43137"/>
                    </a:srgbClr>
                  </a:outerShdw>
                </a:effectLst>
                <a:latin typeface="Times New Roman" pitchFamily="18" charset="0"/>
                <a:cs typeface="Times New Roman" pitchFamily="18" charset="0"/>
              </a:rPr>
              <a:t>System Requirements</a:t>
            </a:r>
            <a:endParaRPr lang="en-US" sz="4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Content Placeholder 1"/>
          <p:cNvSpPr>
            <a:spLocks noGrp="1"/>
          </p:cNvSpPr>
          <p:nvPr>
            <p:ph idx="1"/>
          </p:nvPr>
        </p:nvSpPr>
        <p:spPr/>
        <p:txBody>
          <a:bodyPr>
            <a:normAutofit fontScale="92500" lnSpcReduction="10000"/>
          </a:bodyPr>
          <a:lstStyle/>
          <a:p>
            <a:pPr algn="just">
              <a:lnSpc>
                <a:spcPct val="150000"/>
              </a:lnSpc>
              <a:buNone/>
            </a:pPr>
            <a:r>
              <a:rPr lang="en-US" sz="2000" b="1" dirty="0" smtClean="0">
                <a:solidFill>
                  <a:schemeClr val="tx1"/>
                </a:solidFill>
                <a:latin typeface="Times New Roman" pitchFamily="18" charset="0"/>
                <a:cs typeface="Times New Roman" pitchFamily="18" charset="0"/>
              </a:rPr>
              <a:t>SOFTWARE REQUIREMENTS:</a:t>
            </a:r>
          </a:p>
          <a:p>
            <a:pPr lvl="0" algn="just"/>
            <a:r>
              <a:rPr lang="en-US" sz="2000" dirty="0">
                <a:latin typeface="Times New Roman" panose="02020603050405020304" pitchFamily="18" charset="0"/>
                <a:cs typeface="Times New Roman" panose="02020603050405020304" pitchFamily="18" charset="0"/>
              </a:rPr>
              <a:t>O/S                    :  Windows 7.</a:t>
            </a:r>
            <a:endParaRPr lang="en-IN"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Language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Python</a:t>
            </a:r>
            <a:endParaRPr lang="en-IN"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Front End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Spyder</a:t>
            </a:r>
          </a:p>
          <a:p>
            <a:pPr lvl="0" algn="just"/>
            <a:endParaRPr lang="en-IN" sz="2000" dirty="0">
              <a:latin typeface="Times New Roman" panose="02020603050405020304" pitchFamily="18" charset="0"/>
              <a:cs typeface="Times New Roman" panose="02020603050405020304" pitchFamily="18" charset="0"/>
            </a:endParaRPr>
          </a:p>
          <a:p>
            <a:pPr algn="just">
              <a:lnSpc>
                <a:spcPct val="150000"/>
              </a:lnSpc>
              <a:buNone/>
            </a:pPr>
            <a:r>
              <a:rPr lang="en-US" sz="2000" b="1" dirty="0" smtClean="0">
                <a:solidFill>
                  <a:schemeClr val="tx1"/>
                </a:solidFill>
                <a:latin typeface="Times New Roman" pitchFamily="18" charset="0"/>
                <a:cs typeface="Times New Roman" pitchFamily="18" charset="0"/>
              </a:rPr>
              <a:t>HARDWARE  REQUIREMENTS:</a:t>
            </a:r>
          </a:p>
          <a:p>
            <a:pPr lvl="0" algn="just"/>
            <a:r>
              <a:rPr lang="en-US" sz="2000" dirty="0" smtClean="0">
                <a:latin typeface="Times New Roman" panose="02020603050405020304" pitchFamily="18" charset="0"/>
                <a:cs typeface="Times New Roman" panose="02020603050405020304" pitchFamily="18" charset="0"/>
              </a:rPr>
              <a:t>System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Pentium IV 2.4 GHz </a:t>
            </a:r>
            <a:endParaRPr lang="en-IN"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Hard </a:t>
            </a:r>
            <a:r>
              <a:rPr lang="en-US" sz="2000" dirty="0" smtClean="0">
                <a:latin typeface="Times New Roman" panose="02020603050405020304" pitchFamily="18" charset="0"/>
                <a:cs typeface="Times New Roman" panose="02020603050405020304" pitchFamily="18" charset="0"/>
              </a:rPr>
              <a:t>Disk	:   </a:t>
            </a:r>
            <a:r>
              <a:rPr lang="en-US" sz="2000" dirty="0">
                <a:latin typeface="Times New Roman" panose="02020603050405020304" pitchFamily="18" charset="0"/>
                <a:cs typeface="Times New Roman" panose="02020603050405020304" pitchFamily="18" charset="0"/>
              </a:rPr>
              <a:t>200 GB</a:t>
            </a:r>
            <a:endParaRPr lang="en-IN" sz="2000" dirty="0">
              <a:latin typeface="Times New Roman" panose="02020603050405020304" pitchFamily="18" charset="0"/>
              <a:cs typeface="Times New Roman" panose="02020603050405020304" pitchFamily="18" charset="0"/>
            </a:endParaRPr>
          </a:p>
          <a:p>
            <a:pPr lvl="0" algn="just"/>
            <a:r>
              <a:rPr lang="en-US" sz="2000" dirty="0" smtClean="0">
                <a:latin typeface="Times New Roman" panose="02020603050405020304" pitchFamily="18" charset="0"/>
                <a:cs typeface="Times New Roman" panose="02020603050405020304" pitchFamily="18" charset="0"/>
              </a:rPr>
              <a:t>Mouse	:   </a:t>
            </a:r>
            <a:r>
              <a:rPr lang="en-US" sz="2000" dirty="0">
                <a:latin typeface="Times New Roman" panose="02020603050405020304" pitchFamily="18" charset="0"/>
                <a:cs typeface="Times New Roman" panose="02020603050405020304" pitchFamily="18" charset="0"/>
              </a:rPr>
              <a:t>Logitech.</a:t>
            </a:r>
            <a:endParaRPr lang="en-IN" sz="2000" dirty="0">
              <a:latin typeface="Times New Roman" panose="02020603050405020304" pitchFamily="18" charset="0"/>
              <a:cs typeface="Times New Roman" panose="02020603050405020304" pitchFamily="18" charset="0"/>
            </a:endParaRPr>
          </a:p>
          <a:p>
            <a:pPr lvl="0" algn="just"/>
            <a:r>
              <a:rPr lang="en-US" sz="2000" dirty="0" smtClean="0">
                <a:latin typeface="Times New Roman" panose="02020603050405020304" pitchFamily="18" charset="0"/>
                <a:cs typeface="Times New Roman" panose="02020603050405020304" pitchFamily="18" charset="0"/>
              </a:rPr>
              <a:t>Keyboard	:   </a:t>
            </a:r>
            <a:r>
              <a:rPr lang="en-US" sz="2000" dirty="0">
                <a:latin typeface="Times New Roman" panose="02020603050405020304" pitchFamily="18" charset="0"/>
                <a:cs typeface="Times New Roman" panose="02020603050405020304" pitchFamily="18" charset="0"/>
              </a:rPr>
              <a:t>110 keys enhanced</a:t>
            </a:r>
            <a:endParaRPr lang="en-IN" sz="2000" dirty="0">
              <a:latin typeface="Times New Roman" panose="02020603050405020304" pitchFamily="18" charset="0"/>
              <a:cs typeface="Times New Roman" panose="02020603050405020304" pitchFamily="18" charset="0"/>
            </a:endParaRPr>
          </a:p>
          <a:p>
            <a:pPr lvl="0" algn="just"/>
            <a:r>
              <a:rPr lang="en-US" sz="2000" dirty="0" smtClean="0">
                <a:latin typeface="Times New Roman" panose="02020603050405020304" pitchFamily="18" charset="0"/>
                <a:cs typeface="Times New Roman" panose="02020603050405020304" pitchFamily="18" charset="0"/>
              </a:rPr>
              <a:t>Ram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4GB</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53846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79725"/>
            <a:ext cx="10515600" cy="1325563"/>
          </a:xfrm>
        </p:spPr>
        <p:txBody>
          <a:bodyPr>
            <a:normAutofit/>
          </a:bodyPr>
          <a:lstStyle/>
          <a:p>
            <a:pPr algn="ctr"/>
            <a:r>
              <a:rPr lang="en-US" sz="4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endParaRPr lang="en-IN" sz="4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1491094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8051250"/>
              </p:ext>
            </p:extLst>
          </p:nvPr>
        </p:nvGraphicFramePr>
        <p:xfrm>
          <a:off x="434799" y="233197"/>
          <a:ext cx="11480443" cy="6770545"/>
        </p:xfrm>
        <a:graphic>
          <a:graphicData uri="http://schemas.openxmlformats.org/drawingml/2006/table">
            <a:tbl>
              <a:tblPr firstRow="1" bandRow="1">
                <a:tableStyleId>{5C22544A-7EE6-4342-B048-85BDC9FD1C3A}</a:tableStyleId>
              </a:tblPr>
              <a:tblGrid>
                <a:gridCol w="1885818"/>
                <a:gridCol w="1132349"/>
                <a:gridCol w="1528346"/>
                <a:gridCol w="2996760"/>
                <a:gridCol w="1778075"/>
                <a:gridCol w="2159095"/>
              </a:tblGrid>
              <a:tr h="918385">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Title</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Year</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800" dirty="0" smtClean="0">
                          <a:solidFill>
                            <a:schemeClr val="bg1"/>
                          </a:solidFill>
                          <a:latin typeface="Times New Roman" panose="02020603050405020304" pitchFamily="18" charset="0"/>
                          <a:cs typeface="Times New Roman" panose="02020603050405020304" pitchFamily="18" charset="0"/>
                        </a:rPr>
                        <a:t>Author</a:t>
                      </a:r>
                    </a:p>
                    <a:p>
                      <a:pPr algn="ctr">
                        <a:lnSpc>
                          <a:spcPct val="150000"/>
                        </a:lnSpc>
                      </a:pPr>
                      <a:endParaRPr lang="en-US" sz="1800" dirty="0">
                        <a:solidFill>
                          <a:schemeClr val="bg1"/>
                        </a:solidFill>
                        <a:latin typeface="Times New Roman" pitchFamily="18" charset="0"/>
                        <a:cs typeface="Times New Roman" pitchFamily="18" charset="0"/>
                      </a:endParaRPr>
                    </a:p>
                  </a:txBody>
                  <a:tcPr marL="68580" marR="68580"/>
                </a:tc>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Methodology</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Advantages</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Disadvantages</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r>
              <a:tr h="3905407">
                <a:tc>
                  <a:txBody>
                    <a:bodyPr/>
                    <a:lstStyle/>
                    <a:p>
                      <a:pPr algn="just">
                        <a:lnSpc>
                          <a:spcPct val="150000"/>
                        </a:lnSpc>
                      </a:pPr>
                      <a:r>
                        <a:rPr lang="en-US" sz="1800" dirty="0" smtClean="0">
                          <a:latin typeface="Times New Roman" panose="02020603050405020304" pitchFamily="18" charset="0"/>
                          <a:cs typeface="Times New Roman" panose="02020603050405020304" pitchFamily="18" charset="0"/>
                        </a:rPr>
                        <a:t>Toward generating a new intrusion detection dataset and intrusion traffic characterization</a:t>
                      </a: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marL="68580" marR="68580"/>
                </a:tc>
                <a:tc>
                  <a:txBody>
                    <a:bodyPr/>
                    <a:lstStyle/>
                    <a:p>
                      <a:pPr algn="just">
                        <a:lnSpc>
                          <a:spcPct val="150000"/>
                        </a:lnSpc>
                      </a:pPr>
                      <a:r>
                        <a:rPr lang="en-US" sz="1800" b="0" dirty="0" smtClean="0">
                          <a:latin typeface="Times New Roman" panose="02020603050405020304" pitchFamily="18" charset="0"/>
                          <a:cs typeface="Times New Roman" panose="02020603050405020304" pitchFamily="18" charset="0"/>
                        </a:rPr>
                        <a:t>2018</a:t>
                      </a:r>
                      <a:endParaRPr lang="en-US" sz="1800" b="0" dirty="0">
                        <a:latin typeface="Times New Roman" panose="02020603050405020304" pitchFamily="18" charset="0"/>
                        <a:cs typeface="Times New Roman" panose="02020603050405020304" pitchFamily="18" charset="0"/>
                      </a:endParaRPr>
                    </a:p>
                  </a:txBody>
                  <a:tcPr marL="68580" marR="68580"/>
                </a:tc>
                <a:tc>
                  <a:txBody>
                    <a:bodyPr/>
                    <a:lstStyle/>
                    <a:p>
                      <a:pPr algn="just">
                        <a:lnSpc>
                          <a:spcPct val="150000"/>
                        </a:lnSpc>
                      </a:pPr>
                      <a:r>
                        <a:rPr lang="en-US" sz="1800" dirty="0" smtClean="0">
                          <a:latin typeface="Times New Roman" panose="02020603050405020304" pitchFamily="18" charset="0"/>
                          <a:cs typeface="Times New Roman" panose="02020603050405020304" pitchFamily="18" charset="0"/>
                        </a:rPr>
                        <a:t>I. </a:t>
                      </a:r>
                      <a:r>
                        <a:rPr lang="en-US" sz="1800" dirty="0" err="1" smtClean="0">
                          <a:latin typeface="Times New Roman" panose="02020603050405020304" pitchFamily="18" charset="0"/>
                          <a:cs typeface="Times New Roman" panose="02020603050405020304" pitchFamily="18" charset="0"/>
                        </a:rPr>
                        <a:t>Sharafaldin</a:t>
                      </a:r>
                      <a:r>
                        <a:rPr lang="en-US" sz="1800" dirty="0" smtClean="0">
                          <a:latin typeface="Times New Roman" panose="02020603050405020304" pitchFamily="18" charset="0"/>
                          <a:cs typeface="Times New Roman" panose="02020603050405020304" pitchFamily="18" charset="0"/>
                        </a:rPr>
                        <a:t>, A. H. </a:t>
                      </a:r>
                      <a:r>
                        <a:rPr lang="en-US" sz="1800" dirty="0" err="1" smtClean="0">
                          <a:latin typeface="Times New Roman" panose="02020603050405020304" pitchFamily="18" charset="0"/>
                          <a:cs typeface="Times New Roman" panose="02020603050405020304" pitchFamily="18" charset="0"/>
                        </a:rPr>
                        <a:t>Lashkari</a:t>
                      </a:r>
                      <a:r>
                        <a:rPr lang="en-US" sz="1800" dirty="0" smtClean="0">
                          <a:latin typeface="Times New Roman" panose="02020603050405020304" pitchFamily="18" charset="0"/>
                          <a:cs typeface="Times New Roman" panose="02020603050405020304" pitchFamily="18" charset="0"/>
                        </a:rPr>
                        <a:t>, and A. A. </a:t>
                      </a:r>
                      <a:r>
                        <a:rPr lang="en-US" sz="1800" dirty="0" err="1" smtClean="0">
                          <a:latin typeface="Times New Roman" panose="02020603050405020304" pitchFamily="18" charset="0"/>
                          <a:cs typeface="Times New Roman" panose="02020603050405020304" pitchFamily="18" charset="0"/>
                        </a:rPr>
                        <a:t>Ghorbani</a:t>
                      </a:r>
                      <a:r>
                        <a:rPr lang="en-US" sz="1800" dirty="0" smtClean="0">
                          <a:latin typeface="Times New Roman" panose="02020603050405020304" pitchFamily="18" charset="0"/>
                          <a:cs typeface="Times New Roman" panose="02020603050405020304" pitchFamily="18" charset="0"/>
                        </a:rPr>
                        <a:t>,</a:t>
                      </a:r>
                      <a:endParaRPr lang="en-US" sz="1800" b="0" dirty="0">
                        <a:latin typeface="Times New Roman" panose="02020603050405020304" pitchFamily="18" charset="0"/>
                        <a:cs typeface="Times New Roman" panose="02020603050405020304" pitchFamily="18" charset="0"/>
                      </a:endParaRPr>
                    </a:p>
                  </a:txBody>
                  <a:tcPr marL="68580" marR="6858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A lack of traffic diversity and volumes, some of them do not cover the variety of attacks, while others </a:t>
                      </a:r>
                      <a:r>
                        <a:rPr lang="en-US" sz="1800" dirty="0" err="1" smtClean="0">
                          <a:latin typeface="Times New Roman" panose="02020603050405020304" pitchFamily="18" charset="0"/>
                          <a:cs typeface="Times New Roman" panose="02020603050405020304" pitchFamily="18" charset="0"/>
                        </a:rPr>
                        <a:t>anonymized</a:t>
                      </a:r>
                      <a:r>
                        <a:rPr lang="en-US" sz="1800" dirty="0" smtClean="0">
                          <a:latin typeface="Times New Roman" panose="02020603050405020304" pitchFamily="18" charset="0"/>
                          <a:cs typeface="Times New Roman" panose="02020603050405020304" pitchFamily="18" charset="0"/>
                        </a:rPr>
                        <a:t> packet information and payload which cannot reflect the current trends, or they lack feature set and metadata. This paper produces a reliable dataset that contains benign and seven common attack network flows, which meets real world criteria and is publicly </a:t>
                      </a:r>
                      <a:r>
                        <a:rPr lang="en-US" sz="1800" dirty="0" err="1" smtClean="0">
                          <a:latin typeface="Times New Roman" panose="02020603050405020304" pitchFamily="18" charset="0"/>
                          <a:cs typeface="Times New Roman" panose="02020603050405020304" pitchFamily="18" charset="0"/>
                        </a:rPr>
                        <a:t>avaliable</a:t>
                      </a:r>
                      <a:r>
                        <a:rPr lang="en-US" sz="1800" dirty="0" smtClean="0">
                          <a:latin typeface="Times New Roman" panose="02020603050405020304" pitchFamily="18" charset="0"/>
                          <a:cs typeface="Times New Roman" panose="02020603050405020304" pitchFamily="18" charset="0"/>
                        </a:rPr>
                        <a:t>.</a:t>
                      </a: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marL="68580" marR="6858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Statistical techniques do not require prior knowledge of network attacks.</a:t>
                      </a:r>
                      <a:endParaRPr lang="en-IN"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algn="just">
                        <a:lnSpc>
                          <a:spcPct val="150000"/>
                        </a:lnSpc>
                      </a:pPr>
                      <a:endParaRPr lang="en-US" sz="1800" b="0"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The main disadvantages of various feature learning systems is their complexity and are expensive to implement.</a:t>
                      </a:r>
                      <a:endParaRPr lang="en-IN"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just" defTabSz="457200" rtl="0" eaLnBrk="1" fontAlgn="auto" latinLnBrk="0" hangingPunct="1">
                        <a:lnSpc>
                          <a:spcPct val="150000"/>
                        </a:lnSpc>
                        <a:spcBef>
                          <a:spcPts val="0"/>
                        </a:spcBef>
                        <a:spcAft>
                          <a:spcPts val="0"/>
                        </a:spcAft>
                        <a:buClrTx/>
                        <a:buSzTx/>
                        <a:buFontTx/>
                        <a:buNone/>
                        <a:tabLst/>
                        <a:defRPr/>
                      </a:pP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marL="68580" marR="68580"/>
                </a:tc>
              </a:tr>
            </a:tbl>
          </a:graphicData>
        </a:graphic>
      </p:graphicFrame>
    </p:spTree>
    <p:extLst>
      <p:ext uri="{BB962C8B-B14F-4D97-AF65-F5344CB8AC3E}">
        <p14:creationId xmlns:p14="http://schemas.microsoft.com/office/powerpoint/2010/main" val="35007502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37827204"/>
              </p:ext>
            </p:extLst>
          </p:nvPr>
        </p:nvGraphicFramePr>
        <p:xfrm>
          <a:off x="134472" y="1"/>
          <a:ext cx="11780770" cy="7010572"/>
        </p:xfrm>
        <a:graphic>
          <a:graphicData uri="http://schemas.openxmlformats.org/drawingml/2006/table">
            <a:tbl>
              <a:tblPr firstRow="1" bandRow="1">
                <a:tableStyleId>{5C22544A-7EE6-4342-B048-85BDC9FD1C3A}</a:tableStyleId>
              </a:tblPr>
              <a:tblGrid>
                <a:gridCol w="1935151"/>
                <a:gridCol w="1161971"/>
                <a:gridCol w="1568327"/>
                <a:gridCol w="3075155"/>
                <a:gridCol w="1824589"/>
                <a:gridCol w="2215577"/>
              </a:tblGrid>
              <a:tr h="1254334">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Title</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Year</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800" dirty="0" smtClean="0">
                          <a:solidFill>
                            <a:schemeClr val="bg1"/>
                          </a:solidFill>
                          <a:latin typeface="Times New Roman" panose="02020603050405020304" pitchFamily="18" charset="0"/>
                          <a:cs typeface="Times New Roman" panose="02020603050405020304" pitchFamily="18" charset="0"/>
                        </a:rPr>
                        <a:t>Author</a:t>
                      </a:r>
                    </a:p>
                    <a:p>
                      <a:pPr algn="ctr">
                        <a:lnSpc>
                          <a:spcPct val="150000"/>
                        </a:lnSpc>
                      </a:pPr>
                      <a:endParaRPr lang="en-US" sz="1800" dirty="0">
                        <a:solidFill>
                          <a:schemeClr val="bg1"/>
                        </a:solidFill>
                        <a:latin typeface="Times New Roman" pitchFamily="18" charset="0"/>
                        <a:cs typeface="Times New Roman" pitchFamily="18" charset="0"/>
                      </a:endParaRPr>
                    </a:p>
                  </a:txBody>
                  <a:tcPr marL="68580" marR="68580"/>
                </a:tc>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Methodology</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Advantages</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Disadvantages</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r>
              <a:tr h="5756238">
                <a:tc>
                  <a:txBody>
                    <a:bodyPr/>
                    <a:lstStyle/>
                    <a:p>
                      <a:pPr algn="just">
                        <a:lnSpc>
                          <a:spcPct val="150000"/>
                        </a:lnSpc>
                      </a:pPr>
                      <a:r>
                        <a:rPr lang="en-US" sz="1800" dirty="0" smtClean="0">
                          <a:latin typeface="Times New Roman" panose="02020603050405020304" pitchFamily="18" charset="0"/>
                          <a:cs typeface="Times New Roman" panose="02020603050405020304" pitchFamily="18" charset="0"/>
                        </a:rPr>
                        <a:t>A performance overview of machine learning-based defense strategies for</a:t>
                      </a:r>
                      <a:r>
                        <a:rPr lang="en-US" sz="1800" baseline="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advanced persistent threats in industrial control systems</a:t>
                      </a: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marL="68580" marR="68580"/>
                </a:tc>
                <a:tc>
                  <a:txBody>
                    <a:bodyPr/>
                    <a:lstStyle/>
                    <a:p>
                      <a:pPr algn="just">
                        <a:lnSpc>
                          <a:spcPct val="150000"/>
                        </a:lnSpc>
                      </a:pPr>
                      <a:r>
                        <a:rPr lang="en-IN" sz="1800" b="0" kern="1200" dirty="0" smtClean="0">
                          <a:solidFill>
                            <a:schemeClr val="dk1"/>
                          </a:solidFill>
                          <a:effectLst/>
                          <a:latin typeface="Times New Roman" panose="02020603050405020304" pitchFamily="18" charset="0"/>
                          <a:ea typeface="+mn-ea"/>
                          <a:cs typeface="Times New Roman" panose="02020603050405020304" pitchFamily="18" charset="0"/>
                        </a:rPr>
                        <a:t>2023</a:t>
                      </a:r>
                      <a:endParaRPr lang="en-US" sz="1800" b="0" dirty="0">
                        <a:latin typeface="Times New Roman" panose="02020603050405020304" pitchFamily="18" charset="0"/>
                        <a:cs typeface="Times New Roman" panose="02020603050405020304" pitchFamily="18" charset="0"/>
                      </a:endParaRPr>
                    </a:p>
                  </a:txBody>
                  <a:tcPr marL="68580" marR="68580"/>
                </a:tc>
                <a:tc>
                  <a:txBody>
                    <a:bodyPr/>
                    <a:lstStyle/>
                    <a:p>
                      <a:pPr algn="just">
                        <a:lnSpc>
                          <a:spcPct val="150000"/>
                        </a:lnSpc>
                      </a:pPr>
                      <a:r>
                        <a:rPr lang="en-US" sz="1800" dirty="0" smtClean="0">
                          <a:latin typeface="Times New Roman" panose="02020603050405020304" pitchFamily="18" charset="0"/>
                          <a:cs typeface="Times New Roman" panose="02020603050405020304" pitchFamily="18" charset="0"/>
                        </a:rPr>
                        <a:t>M. Imran, H. U. R. Siddiqui, A. </a:t>
                      </a:r>
                      <a:r>
                        <a:rPr lang="en-US" sz="1800" dirty="0" err="1" smtClean="0">
                          <a:latin typeface="Times New Roman" panose="02020603050405020304" pitchFamily="18" charset="0"/>
                          <a:cs typeface="Times New Roman" panose="02020603050405020304" pitchFamily="18" charset="0"/>
                        </a:rPr>
                        <a:t>Raza</a:t>
                      </a:r>
                      <a:r>
                        <a:rPr lang="en-US" sz="1800" dirty="0" smtClean="0">
                          <a:latin typeface="Times New Roman" panose="02020603050405020304" pitchFamily="18" charset="0"/>
                          <a:cs typeface="Times New Roman" panose="02020603050405020304" pitchFamily="18" charset="0"/>
                        </a:rPr>
                        <a:t>, M. A. </a:t>
                      </a:r>
                      <a:r>
                        <a:rPr lang="en-US" sz="1800" dirty="0" err="1" smtClean="0">
                          <a:latin typeface="Times New Roman" panose="02020603050405020304" pitchFamily="18" charset="0"/>
                          <a:cs typeface="Times New Roman" panose="02020603050405020304" pitchFamily="18" charset="0"/>
                        </a:rPr>
                        <a:t>Raza</a:t>
                      </a:r>
                      <a:r>
                        <a:rPr lang="en-US" sz="1800" dirty="0" smtClean="0">
                          <a:latin typeface="Times New Roman" panose="02020603050405020304" pitchFamily="18" charset="0"/>
                          <a:cs typeface="Times New Roman" panose="02020603050405020304" pitchFamily="18" charset="0"/>
                        </a:rPr>
                        <a:t>, F. </a:t>
                      </a:r>
                      <a:r>
                        <a:rPr lang="en-US" sz="1800" dirty="0" err="1" smtClean="0">
                          <a:latin typeface="Times New Roman" panose="02020603050405020304" pitchFamily="18" charset="0"/>
                          <a:cs typeface="Times New Roman" panose="02020603050405020304" pitchFamily="18" charset="0"/>
                        </a:rPr>
                        <a:t>Rustam</a:t>
                      </a:r>
                      <a:r>
                        <a:rPr lang="en-US" sz="1800" dirty="0" smtClean="0">
                          <a:latin typeface="Times New Roman" panose="02020603050405020304" pitchFamily="18" charset="0"/>
                          <a:cs typeface="Times New Roman" panose="02020603050405020304" pitchFamily="18" charset="0"/>
                        </a:rPr>
                        <a:t>, and I. Ashraf,,</a:t>
                      </a:r>
                      <a:endParaRPr lang="en-US" sz="1800" b="0" dirty="0">
                        <a:latin typeface="Times New Roman" panose="02020603050405020304" pitchFamily="18" charset="0"/>
                        <a:cs typeface="Times New Roman" panose="02020603050405020304" pitchFamily="18" charset="0"/>
                      </a:endParaRPr>
                    </a:p>
                  </a:txBody>
                  <a:tcPr marL="68580" marR="6858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Cybersecurity incident response is a very crucial part of the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cybersecurity</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management system. Adversaries emerge and evolve with new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cybersecurity</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tactics, techniques, and procedures (TTPs). It is essential to detect the TTPs in a timely manner to respond effectively and mitigate the vulnerabilities to secure business operations. </a:t>
                      </a: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marL="68580" marR="68580"/>
                </a:tc>
                <a:tc>
                  <a:txBody>
                    <a:bodyPr/>
                    <a:lstStyle/>
                    <a:p>
                      <a:pPr algn="just">
                        <a:lnSpc>
                          <a:spcPct val="150000"/>
                        </a:lnSpc>
                      </a:pP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The advantage of this system is malicious network events using IDS signatures and follows their development as consecutive events, finding matches in terms of IP address or port</a:t>
                      </a:r>
                      <a:endParaRPr lang="en-US" sz="1800" b="0"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An attacker does not need to follow a precise order for executing a multi-step attack, so the set of possible sequences of actions can be very complex</a:t>
                      </a: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marL="68580" marR="68580"/>
                </a:tc>
              </a:tr>
            </a:tbl>
          </a:graphicData>
        </a:graphic>
      </p:graphicFrame>
    </p:spTree>
    <p:extLst>
      <p:ext uri="{BB962C8B-B14F-4D97-AF65-F5344CB8AC3E}">
        <p14:creationId xmlns:p14="http://schemas.microsoft.com/office/powerpoint/2010/main" val="335915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IN" sz="2000" b="1" dirty="0">
                <a:latin typeface="Times New Roman" panose="02020603050405020304" pitchFamily="18" charset="0"/>
                <a:cs typeface="Times New Roman" panose="02020603050405020304" pitchFamily="18" charset="0"/>
              </a:rPr>
              <a:t>The main objective of our project is, </a:t>
            </a:r>
          </a:p>
          <a:p>
            <a:pPr lvl="0" algn="just">
              <a:lnSpc>
                <a:spcPct val="150000"/>
              </a:lnSpc>
            </a:pPr>
            <a:r>
              <a:rPr lang="en-US" sz="2000" dirty="0">
                <a:latin typeface="Times New Roman" panose="02020603050405020304" pitchFamily="18" charset="0"/>
                <a:cs typeface="Times New Roman" panose="02020603050405020304" pitchFamily="18" charset="0"/>
              </a:rPr>
              <a:t>To classify or predict the attacks </a:t>
            </a:r>
            <a:r>
              <a:rPr lang="en-US" sz="2000" dirty="0" smtClean="0">
                <a:latin typeface="Times New Roman" panose="02020603050405020304" pitchFamily="18" charset="0"/>
                <a:cs typeface="Times New Roman" panose="02020603050405020304" pitchFamily="18" charset="0"/>
              </a:rPr>
              <a:t>effectively for the dataset.</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To implement the </a:t>
            </a:r>
            <a:r>
              <a:rPr lang="en-US" sz="2000" dirty="0" smtClean="0">
                <a:latin typeface="Times New Roman" panose="02020603050405020304" pitchFamily="18" charset="0"/>
                <a:cs typeface="Times New Roman" panose="02020603050405020304" pitchFamily="18" charset="0"/>
              </a:rPr>
              <a:t>different machine learning </a:t>
            </a:r>
            <a:r>
              <a:rPr lang="en-US" sz="2000" dirty="0">
                <a:latin typeface="Times New Roman" panose="02020603050405020304" pitchFamily="18" charset="0"/>
                <a:cs typeface="Times New Roman" panose="02020603050405020304" pitchFamily="18" charset="0"/>
              </a:rPr>
              <a:t>algorithms for </a:t>
            </a:r>
            <a:r>
              <a:rPr lang="en-US" sz="2000" dirty="0" smtClean="0">
                <a:latin typeface="Times New Roman" panose="02020603050405020304" pitchFamily="18" charset="0"/>
                <a:cs typeface="Times New Roman" panose="02020603050405020304" pitchFamily="18" charset="0"/>
              </a:rPr>
              <a:t>comparing the better </a:t>
            </a:r>
            <a:r>
              <a:rPr lang="en-US" sz="2000" dirty="0">
                <a:latin typeface="Times New Roman" panose="02020603050405020304" pitchFamily="18" charset="0"/>
                <a:cs typeface="Times New Roman" panose="02020603050405020304" pitchFamily="18" charset="0"/>
              </a:rPr>
              <a:t>performances.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To enhance the overall performance for classification </a:t>
            </a:r>
            <a:r>
              <a:rPr lang="en-US" sz="2000" dirty="0" smtClean="0">
                <a:latin typeface="Times New Roman" panose="02020603050405020304" pitchFamily="18" charset="0"/>
                <a:cs typeface="Times New Roman" panose="02020603050405020304" pitchFamily="18" charset="0"/>
              </a:rPr>
              <a:t>algorithms by means of the accuracy. </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190392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11718252"/>
              </p:ext>
            </p:extLst>
          </p:nvPr>
        </p:nvGraphicFramePr>
        <p:xfrm>
          <a:off x="341194" y="0"/>
          <a:ext cx="11669583" cy="8515873"/>
        </p:xfrm>
        <a:graphic>
          <a:graphicData uri="http://schemas.openxmlformats.org/drawingml/2006/table">
            <a:tbl>
              <a:tblPr firstRow="1" bandRow="1">
                <a:tableStyleId>{5C22544A-7EE6-4342-B048-85BDC9FD1C3A}</a:tableStyleId>
              </a:tblPr>
              <a:tblGrid>
                <a:gridCol w="1916887"/>
                <a:gridCol w="1151004"/>
                <a:gridCol w="1553525"/>
                <a:gridCol w="3046132"/>
                <a:gridCol w="1807369"/>
                <a:gridCol w="2194666"/>
              </a:tblGrid>
              <a:tr h="1067069">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Title</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Year</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800" dirty="0" smtClean="0">
                          <a:solidFill>
                            <a:schemeClr val="bg1"/>
                          </a:solidFill>
                          <a:latin typeface="Times New Roman" panose="02020603050405020304" pitchFamily="18" charset="0"/>
                          <a:cs typeface="Times New Roman" panose="02020603050405020304" pitchFamily="18" charset="0"/>
                        </a:rPr>
                        <a:t>Author</a:t>
                      </a:r>
                    </a:p>
                    <a:p>
                      <a:pPr algn="ctr">
                        <a:lnSpc>
                          <a:spcPct val="150000"/>
                        </a:lnSpc>
                      </a:pPr>
                      <a:endParaRPr lang="en-US" sz="1800" dirty="0">
                        <a:solidFill>
                          <a:schemeClr val="bg1"/>
                        </a:solidFill>
                        <a:latin typeface="Times New Roman" pitchFamily="18" charset="0"/>
                        <a:cs typeface="Times New Roman" pitchFamily="18" charset="0"/>
                      </a:endParaRPr>
                    </a:p>
                  </a:txBody>
                  <a:tcPr marL="68580" marR="68580"/>
                </a:tc>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Methodology</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Advantages</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Disadvantages</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r>
              <a:tr h="5538447">
                <a:tc>
                  <a:txBody>
                    <a:bodyPr/>
                    <a:lstStyle/>
                    <a:p>
                      <a:pPr algn="just">
                        <a:lnSpc>
                          <a:spcPct val="150000"/>
                        </a:lnSpc>
                      </a:pPr>
                      <a:r>
                        <a:rPr lang="en-US" sz="1800" dirty="0" smtClean="0">
                          <a:latin typeface="Times New Roman" panose="02020603050405020304" pitchFamily="18" charset="0"/>
                          <a:cs typeface="Times New Roman" panose="02020603050405020304" pitchFamily="18" charset="0"/>
                        </a:rPr>
                        <a:t>A LSTM-FCNN based multi-class intrusion detection using scalable framework</a:t>
                      </a: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marL="68580" marR="68580"/>
                </a:tc>
                <a:tc>
                  <a:txBody>
                    <a:bodyPr/>
                    <a:lstStyle/>
                    <a:p>
                      <a:pPr algn="just">
                        <a:lnSpc>
                          <a:spcPct val="150000"/>
                        </a:lnSpc>
                      </a:pPr>
                      <a:r>
                        <a:rPr lang="en-US" sz="1800" b="0" dirty="0" smtClean="0">
                          <a:latin typeface="Times New Roman" panose="02020603050405020304" pitchFamily="18" charset="0"/>
                          <a:cs typeface="Times New Roman" panose="02020603050405020304" pitchFamily="18" charset="0"/>
                        </a:rPr>
                        <a:t>2022</a:t>
                      </a:r>
                      <a:endParaRPr lang="en-US" sz="1800" b="0" dirty="0">
                        <a:latin typeface="Times New Roman" panose="02020603050405020304" pitchFamily="18" charset="0"/>
                        <a:cs typeface="Times New Roman" panose="02020603050405020304" pitchFamily="18" charset="0"/>
                      </a:endParaRPr>
                    </a:p>
                  </a:txBody>
                  <a:tcPr marL="68580" marR="6858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S. K. </a:t>
                      </a:r>
                      <a:r>
                        <a:rPr lang="en-US" sz="1800" dirty="0" err="1" smtClean="0">
                          <a:latin typeface="Times New Roman" panose="02020603050405020304" pitchFamily="18" charset="0"/>
                          <a:cs typeface="Times New Roman" panose="02020603050405020304" pitchFamily="18" charset="0"/>
                        </a:rPr>
                        <a:t>Sahu</a:t>
                      </a:r>
                      <a:r>
                        <a:rPr lang="en-US" sz="1800" dirty="0" smtClean="0">
                          <a:latin typeface="Times New Roman" panose="02020603050405020304" pitchFamily="18" charset="0"/>
                          <a:cs typeface="Times New Roman" panose="02020603050405020304" pitchFamily="18" charset="0"/>
                        </a:rPr>
                        <a:t>, D. P. </a:t>
                      </a:r>
                      <a:r>
                        <a:rPr lang="en-US" sz="1800" dirty="0" err="1" smtClean="0">
                          <a:latin typeface="Times New Roman" panose="02020603050405020304" pitchFamily="18" charset="0"/>
                          <a:cs typeface="Times New Roman" panose="02020603050405020304" pitchFamily="18" charset="0"/>
                        </a:rPr>
                        <a:t>Mohapatra</a:t>
                      </a:r>
                      <a:r>
                        <a:rPr lang="en-US" sz="1800" dirty="0" smtClean="0">
                          <a:latin typeface="Times New Roman" panose="02020603050405020304" pitchFamily="18" charset="0"/>
                          <a:cs typeface="Times New Roman" panose="02020603050405020304" pitchFamily="18" charset="0"/>
                        </a:rPr>
                        <a:t>, J. K. Rout, K. S. </a:t>
                      </a:r>
                      <a:r>
                        <a:rPr lang="en-US" sz="1800" dirty="0" err="1" smtClean="0">
                          <a:latin typeface="Times New Roman" panose="02020603050405020304" pitchFamily="18" charset="0"/>
                          <a:cs typeface="Times New Roman" panose="02020603050405020304" pitchFamily="18" charset="0"/>
                        </a:rPr>
                        <a:t>Sahoo</a:t>
                      </a:r>
                      <a:r>
                        <a:rPr lang="en-US" sz="1800" dirty="0" smtClean="0">
                          <a:latin typeface="Times New Roman" panose="02020603050405020304" pitchFamily="18" charset="0"/>
                          <a:cs typeface="Times New Roman" panose="02020603050405020304" pitchFamily="18" charset="0"/>
                        </a:rPr>
                        <a:t>, Q.-V. Pham, and N.-N. Dao</a:t>
                      </a:r>
                      <a:endParaRPr lang="en-US" sz="1800" b="0" dirty="0">
                        <a:latin typeface="Times New Roman" panose="02020603050405020304" pitchFamily="18" charset="0"/>
                        <a:cs typeface="Times New Roman" panose="02020603050405020304" pitchFamily="18" charset="0"/>
                      </a:endParaRPr>
                    </a:p>
                  </a:txBody>
                  <a:tcPr marL="68580" marR="6858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The growing number of connected Internet of Things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IoT</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devices has led to the daily growth of network botnet attacks. The networks of compromised devices controlled by a single entity can be used for malicious purposes such as denial of service distributed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IoT</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botnet attacks and theft of personal information. The weak security measures of many </a:t>
                      </a: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IoT</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devices make them easy targets for compromise and inclusion in botnets. </a:t>
                      </a: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marL="68580" marR="68580"/>
                </a:tc>
                <a:tc>
                  <a:txBody>
                    <a:bodyPr/>
                    <a:lstStyle/>
                    <a:p>
                      <a:pPr algn="just">
                        <a:lnSpc>
                          <a:spcPct val="150000"/>
                        </a:lnSpc>
                      </a:pPr>
                      <a:r>
                        <a:rPr lang="en-IN" sz="1800" b="0" kern="1200" dirty="0" smtClean="0">
                          <a:solidFill>
                            <a:schemeClr val="dk1"/>
                          </a:solidFill>
                          <a:effectLst/>
                          <a:latin typeface="Times New Roman" panose="02020603050405020304" pitchFamily="18" charset="0"/>
                          <a:ea typeface="+mn-ea"/>
                          <a:cs typeface="Times New Roman" panose="02020603050405020304" pitchFamily="18" charset="0"/>
                        </a:rPr>
                        <a:t>The spark iterative computation architectural enables large-scale machine learning algorithms to achieve high level efficiency in results, and spark.ml API for pipeline offers developers with extensive range of new module to integrate with their architecture.</a:t>
                      </a:r>
                      <a:endParaRPr lang="en-US" sz="1800" b="0"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 Small and slow-ramped attacks can bypass the statistical techniques by keeping the impact of attack under statistical thresholds.</a:t>
                      </a:r>
                      <a:endParaRPr lang="en-IN"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just" defTabSz="457200" rtl="0" eaLnBrk="1" fontAlgn="auto" latinLnBrk="0" hangingPunct="1">
                        <a:lnSpc>
                          <a:spcPct val="150000"/>
                        </a:lnSpc>
                        <a:spcBef>
                          <a:spcPts val="0"/>
                        </a:spcBef>
                        <a:spcAft>
                          <a:spcPts val="0"/>
                        </a:spcAft>
                        <a:buClrTx/>
                        <a:buSzTx/>
                        <a:buFontTx/>
                        <a:buNone/>
                        <a:tabLst/>
                        <a:defRPr/>
                      </a:pP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marL="68580" marR="68580"/>
                </a:tc>
              </a:tr>
            </a:tbl>
          </a:graphicData>
        </a:graphic>
      </p:graphicFrame>
    </p:spTree>
    <p:extLst>
      <p:ext uri="{BB962C8B-B14F-4D97-AF65-F5344CB8AC3E}">
        <p14:creationId xmlns:p14="http://schemas.microsoft.com/office/powerpoint/2010/main" val="30933146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16778764"/>
              </p:ext>
            </p:extLst>
          </p:nvPr>
        </p:nvGraphicFramePr>
        <p:xfrm>
          <a:off x="448446" y="246846"/>
          <a:ext cx="11480443" cy="7955709"/>
        </p:xfrm>
        <a:graphic>
          <a:graphicData uri="http://schemas.openxmlformats.org/drawingml/2006/table">
            <a:tbl>
              <a:tblPr firstRow="1" bandRow="1">
                <a:tableStyleId>{5C22544A-7EE6-4342-B048-85BDC9FD1C3A}</a:tableStyleId>
              </a:tblPr>
              <a:tblGrid>
                <a:gridCol w="1885818"/>
                <a:gridCol w="1132349"/>
                <a:gridCol w="1528346"/>
                <a:gridCol w="2996760"/>
                <a:gridCol w="1778075"/>
                <a:gridCol w="2159095"/>
              </a:tblGrid>
              <a:tr h="918385">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Title</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Year</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800" dirty="0" smtClean="0">
                          <a:solidFill>
                            <a:schemeClr val="bg1"/>
                          </a:solidFill>
                          <a:latin typeface="Times New Roman" panose="02020603050405020304" pitchFamily="18" charset="0"/>
                          <a:cs typeface="Times New Roman" panose="02020603050405020304" pitchFamily="18" charset="0"/>
                        </a:rPr>
                        <a:t>Author</a:t>
                      </a:r>
                    </a:p>
                    <a:p>
                      <a:pPr algn="ctr">
                        <a:lnSpc>
                          <a:spcPct val="150000"/>
                        </a:lnSpc>
                      </a:pPr>
                      <a:endParaRPr lang="en-US" sz="1800" dirty="0">
                        <a:solidFill>
                          <a:schemeClr val="bg1"/>
                        </a:solidFill>
                        <a:latin typeface="Times New Roman" pitchFamily="18" charset="0"/>
                        <a:cs typeface="Times New Roman" pitchFamily="18" charset="0"/>
                      </a:endParaRPr>
                    </a:p>
                  </a:txBody>
                  <a:tcPr marL="68580" marR="68580"/>
                </a:tc>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Methodology</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Advantages</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Disadvantages</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r>
              <a:tr h="3905407">
                <a:tc>
                  <a:txBody>
                    <a:bodyPr/>
                    <a:lstStyle/>
                    <a:p>
                      <a:pPr algn="just">
                        <a:lnSpc>
                          <a:spcPct val="150000"/>
                        </a:lnSpc>
                      </a:pPr>
                      <a:r>
                        <a:rPr lang="en-US" sz="1800" dirty="0" smtClean="0">
                          <a:latin typeface="Times New Roman" panose="02020603050405020304" pitchFamily="18" charset="0"/>
                          <a:cs typeface="Times New Roman" panose="02020603050405020304" pitchFamily="18" charset="0"/>
                        </a:rPr>
                        <a:t>‘Hybrid intrusion detection system based on combination of random forest and </a:t>
                      </a:r>
                      <a:r>
                        <a:rPr lang="en-US" sz="1800" dirty="0" err="1" smtClean="0">
                          <a:latin typeface="Times New Roman" panose="02020603050405020304" pitchFamily="18" charset="0"/>
                          <a:cs typeface="Times New Roman" panose="02020603050405020304" pitchFamily="18" charset="0"/>
                        </a:rPr>
                        <a:t>autoencoder</a:t>
                      </a: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marL="68580" marR="68580"/>
                </a:tc>
                <a:tc>
                  <a:txBody>
                    <a:bodyPr/>
                    <a:lstStyle/>
                    <a:p>
                      <a:pPr algn="just">
                        <a:lnSpc>
                          <a:spcPct val="150000"/>
                        </a:lnSpc>
                      </a:pPr>
                      <a:r>
                        <a:rPr lang="en-US" sz="1800" b="0" dirty="0" smtClean="0">
                          <a:latin typeface="Times New Roman" panose="02020603050405020304" pitchFamily="18" charset="0"/>
                          <a:cs typeface="Times New Roman" panose="02020603050405020304" pitchFamily="18" charset="0"/>
                        </a:rPr>
                        <a:t>2023</a:t>
                      </a:r>
                      <a:endParaRPr lang="en-US" sz="1800" b="0" dirty="0">
                        <a:latin typeface="Times New Roman" panose="02020603050405020304" pitchFamily="18" charset="0"/>
                        <a:cs typeface="Times New Roman" panose="02020603050405020304" pitchFamily="18" charset="0"/>
                      </a:endParaRPr>
                    </a:p>
                  </a:txBody>
                  <a:tcPr marL="68580" marR="68580"/>
                </a:tc>
                <a:tc>
                  <a:txBody>
                    <a:bodyPr/>
                    <a:lstStyle/>
                    <a:p>
                      <a:pPr algn="just">
                        <a:lnSpc>
                          <a:spcPct val="150000"/>
                        </a:lnSpc>
                      </a:pPr>
                      <a:r>
                        <a:rPr lang="en-US" sz="1800" dirty="0" smtClean="0">
                          <a:latin typeface="Times New Roman" panose="02020603050405020304" pitchFamily="18" charset="0"/>
                          <a:cs typeface="Times New Roman" panose="02020603050405020304" pitchFamily="18" charset="0"/>
                        </a:rPr>
                        <a:t>C. Wang, Y. Sun, W. Wang, H. Liu, and B. Wang,</a:t>
                      </a:r>
                      <a:endParaRPr lang="en-US" sz="1800" b="0" dirty="0">
                        <a:latin typeface="Times New Roman" panose="02020603050405020304" pitchFamily="18" charset="0"/>
                        <a:cs typeface="Times New Roman" panose="02020603050405020304" pitchFamily="18" charset="0"/>
                      </a:endParaRPr>
                    </a:p>
                  </a:txBody>
                  <a:tcPr marL="68580" marR="6858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he hybrid model operates in two steps. In particular, in the first step, we utilize the probability output of the RF classifier to determine whether a sample belongs to attack. The unknown attacks can be identified with the assistance of the probability output. In the second step, an additional AE is coupled to reduce the false positive rate. To simulate an unknown attack in experiments, we explicitly remove some samples belonging to one attack class from the training set</a:t>
                      </a: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marL="68580" marR="68580"/>
                </a:tc>
                <a:tc>
                  <a:txBody>
                    <a:bodyPr/>
                    <a:lstStyle/>
                    <a:p>
                      <a:pPr algn="just">
                        <a:lnSpc>
                          <a:spcPct val="150000"/>
                        </a:lnSpc>
                      </a:pPr>
                      <a:r>
                        <a:rPr lang="en-US" sz="1800" b="0" i="0" kern="1200" dirty="0" err="1" smtClean="0">
                          <a:solidFill>
                            <a:schemeClr val="dk1"/>
                          </a:solidFill>
                          <a:effectLst/>
                          <a:latin typeface="Times New Roman" panose="02020603050405020304" pitchFamily="18" charset="0"/>
                          <a:ea typeface="+mn-ea"/>
                          <a:cs typeface="Times New Roman" panose="02020603050405020304" pitchFamily="18" charset="0"/>
                        </a:rPr>
                        <a:t>XGBoost</a:t>
                      </a: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 ensembles have been used to detect malicious traffic and intrusions with high accuracy.</a:t>
                      </a:r>
                      <a:endParaRPr lang="en-US" sz="1800" b="0"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The main Disadvantage of this problem of signature based method is that the database signature needs to be updated as the new signatures become available and therefore it is not suitable for the real-time network anomaly detection</a:t>
                      </a: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marL="68580" marR="68580"/>
                </a:tc>
              </a:tr>
            </a:tbl>
          </a:graphicData>
        </a:graphic>
      </p:graphicFrame>
    </p:spTree>
    <p:extLst>
      <p:ext uri="{BB962C8B-B14F-4D97-AF65-F5344CB8AC3E}">
        <p14:creationId xmlns:p14="http://schemas.microsoft.com/office/powerpoint/2010/main" val="16837298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55351323"/>
              </p:ext>
            </p:extLst>
          </p:nvPr>
        </p:nvGraphicFramePr>
        <p:xfrm>
          <a:off x="352912" y="424267"/>
          <a:ext cx="11480443" cy="6975381"/>
        </p:xfrm>
        <a:graphic>
          <a:graphicData uri="http://schemas.openxmlformats.org/drawingml/2006/table">
            <a:tbl>
              <a:tblPr firstRow="1" bandRow="1">
                <a:tableStyleId>{5C22544A-7EE6-4342-B048-85BDC9FD1C3A}</a:tableStyleId>
              </a:tblPr>
              <a:tblGrid>
                <a:gridCol w="1885818"/>
                <a:gridCol w="1132349"/>
                <a:gridCol w="1528346"/>
                <a:gridCol w="2996760"/>
                <a:gridCol w="1778075"/>
                <a:gridCol w="2159095"/>
              </a:tblGrid>
              <a:tr h="1123221">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Title</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Year</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800" dirty="0" smtClean="0">
                          <a:solidFill>
                            <a:schemeClr val="bg1"/>
                          </a:solidFill>
                          <a:latin typeface="Times New Roman" panose="02020603050405020304" pitchFamily="18" charset="0"/>
                          <a:cs typeface="Times New Roman" panose="02020603050405020304" pitchFamily="18" charset="0"/>
                        </a:rPr>
                        <a:t>Author</a:t>
                      </a:r>
                    </a:p>
                    <a:p>
                      <a:pPr algn="ctr">
                        <a:lnSpc>
                          <a:spcPct val="150000"/>
                        </a:lnSpc>
                      </a:pPr>
                      <a:endParaRPr lang="en-US" sz="1800" dirty="0">
                        <a:solidFill>
                          <a:schemeClr val="bg1"/>
                        </a:solidFill>
                        <a:latin typeface="Times New Roman" pitchFamily="18" charset="0"/>
                        <a:cs typeface="Times New Roman" pitchFamily="18" charset="0"/>
                      </a:endParaRPr>
                    </a:p>
                  </a:txBody>
                  <a:tcPr marL="68580" marR="68580"/>
                </a:tc>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Methodology</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Advantages</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Disadvantages</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r>
              <a:tr h="5003437">
                <a:tc>
                  <a:txBody>
                    <a:bodyPr/>
                    <a:lstStyle/>
                    <a:p>
                      <a:pPr algn="just">
                        <a:lnSpc>
                          <a:spcPct val="100000"/>
                        </a:lnSpc>
                      </a:pPr>
                      <a:r>
                        <a:rPr lang="en-US" sz="1800" dirty="0" smtClean="0">
                          <a:latin typeface="Times New Roman" panose="02020603050405020304" pitchFamily="18" charset="0"/>
                          <a:cs typeface="Times New Roman" panose="02020603050405020304" pitchFamily="18" charset="0"/>
                        </a:rPr>
                        <a:t>Building Machine Learning and Deep Learning Models on Google Cloud Platform</a:t>
                      </a: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marL="68580" marR="68580"/>
                </a:tc>
                <a:tc>
                  <a:txBody>
                    <a:bodyPr/>
                    <a:lstStyle/>
                    <a:p>
                      <a:pPr algn="just">
                        <a:lnSpc>
                          <a:spcPct val="100000"/>
                        </a:lnSpc>
                      </a:pPr>
                      <a:r>
                        <a:rPr lang="en-US" sz="1800" b="0" dirty="0" smtClean="0">
                          <a:latin typeface="Times New Roman" panose="02020603050405020304" pitchFamily="18" charset="0"/>
                          <a:cs typeface="Times New Roman" panose="02020603050405020304" pitchFamily="18" charset="0"/>
                        </a:rPr>
                        <a:t>2019</a:t>
                      </a:r>
                      <a:endParaRPr lang="en-US" sz="1800" b="0" dirty="0">
                        <a:latin typeface="Times New Roman" panose="02020603050405020304" pitchFamily="18" charset="0"/>
                        <a:cs typeface="Times New Roman" panose="02020603050405020304" pitchFamily="18" charset="0"/>
                      </a:endParaRPr>
                    </a:p>
                  </a:txBody>
                  <a:tcPr marL="68580" marR="6858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E. </a:t>
                      </a:r>
                      <a:r>
                        <a:rPr lang="en-US" sz="1800" dirty="0" err="1" smtClean="0">
                          <a:latin typeface="Times New Roman" panose="02020603050405020304" pitchFamily="18" charset="0"/>
                          <a:cs typeface="Times New Roman" panose="02020603050405020304" pitchFamily="18" charset="0"/>
                        </a:rPr>
                        <a:t>Bisong</a:t>
                      </a:r>
                      <a:r>
                        <a:rPr lang="en-US" sz="1800" dirty="0" smtClean="0">
                          <a:latin typeface="Times New Roman" panose="02020603050405020304" pitchFamily="18" charset="0"/>
                          <a:cs typeface="Times New Roman" panose="02020603050405020304" pitchFamily="18" charset="0"/>
                        </a:rPr>
                        <a:t> and E. </a:t>
                      </a:r>
                      <a:r>
                        <a:rPr lang="en-US" sz="1800" dirty="0" err="1" smtClean="0">
                          <a:latin typeface="Times New Roman" panose="02020603050405020304" pitchFamily="18" charset="0"/>
                          <a:cs typeface="Times New Roman" panose="02020603050405020304" pitchFamily="18" charset="0"/>
                        </a:rPr>
                        <a:t>Bisong</a:t>
                      </a:r>
                      <a:r>
                        <a:rPr lang="en-US" sz="1800" dirty="0" smtClean="0">
                          <a:latin typeface="Times New Roman" panose="02020603050405020304" pitchFamily="18" charset="0"/>
                          <a:cs typeface="Times New Roman" panose="02020603050405020304" pitchFamily="18" charset="0"/>
                        </a:rPr>
                        <a:t>, ‘‘Google </a:t>
                      </a:r>
                      <a:r>
                        <a:rPr lang="en-US" sz="1800" dirty="0" err="1" smtClean="0">
                          <a:latin typeface="Times New Roman" panose="02020603050405020304" pitchFamily="18" charset="0"/>
                          <a:cs typeface="Times New Roman" panose="02020603050405020304" pitchFamily="18" charset="0"/>
                        </a:rPr>
                        <a:t>colaboratory</a:t>
                      </a:r>
                      <a:endParaRPr lang="en-US" sz="1800" b="0" dirty="0">
                        <a:latin typeface="Times New Roman" panose="02020603050405020304" pitchFamily="18" charset="0"/>
                        <a:cs typeface="Times New Roman" panose="02020603050405020304" pitchFamily="18" charset="0"/>
                      </a:endParaRPr>
                    </a:p>
                  </a:txBody>
                  <a:tcPr marL="68580" marR="6858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Building Machine Learning and Deep Learning Models on Google Cloud Platform is divided into eight parts that cover the fundamentals of machine learning and deep learning, the concept of data science and cloud services, programming for data science using the Python stack, Google Cloud Platform (GCP) infrastructure and products, advanced analytics on GCP, and deploying end-to-end machine learning solution pipelines on GCP</a:t>
                      </a:r>
                      <a:r>
                        <a:rPr lang="en-IN" sz="1800" b="0" kern="1200" dirty="0" smtClean="0">
                          <a:solidFill>
                            <a:schemeClr val="dk1"/>
                          </a:solidFill>
                          <a:effectLst/>
                          <a:latin typeface="Times New Roman" panose="02020603050405020304" pitchFamily="18" charset="0"/>
                          <a:ea typeface="+mn-ea"/>
                          <a:cs typeface="Times New Roman" panose="02020603050405020304" pitchFamily="18" charset="0"/>
                        </a:rPr>
                        <a:t>. </a:t>
                      </a: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marL="68580" marR="6858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effectLst/>
                          <a:latin typeface="Times New Roman" panose="02020603050405020304" pitchFamily="18" charset="0"/>
                          <a:ea typeface="+mn-ea"/>
                          <a:cs typeface="Times New Roman" panose="02020603050405020304" pitchFamily="18" charset="0"/>
                        </a:rPr>
                        <a:t>The main advantage of SVM is a machine learning model with the advantages of high detection rate of small samples and strong generalization ability, which is suitable for handling high-dimensional and non-linear </a:t>
                      </a:r>
                      <a:r>
                        <a:rPr lang="en-US" sz="1800" b="0" kern="1200" dirty="0" err="1" smtClean="0">
                          <a:solidFill>
                            <a:schemeClr val="dk1"/>
                          </a:solidFill>
                          <a:effectLst/>
                          <a:latin typeface="Times New Roman" panose="02020603050405020304" pitchFamily="18" charset="0"/>
                          <a:ea typeface="+mn-ea"/>
                          <a:cs typeface="Times New Roman" panose="02020603050405020304" pitchFamily="18" charset="0"/>
                        </a:rPr>
                        <a:t>Shodan</a:t>
                      </a:r>
                      <a:r>
                        <a:rPr lang="en-US" sz="1800" b="0" kern="1200" dirty="0" smtClean="0">
                          <a:solidFill>
                            <a:schemeClr val="dk1"/>
                          </a:solidFill>
                          <a:effectLst/>
                          <a:latin typeface="Times New Roman" panose="02020603050405020304" pitchFamily="18" charset="0"/>
                          <a:ea typeface="+mn-ea"/>
                          <a:cs typeface="Times New Roman" panose="02020603050405020304" pitchFamily="18" charset="0"/>
                        </a:rPr>
                        <a:t> traffic from a small amount of </a:t>
                      </a:r>
                      <a:r>
                        <a:rPr lang="en-US" sz="1800" b="0" kern="1200" dirty="0" err="1" smtClean="0">
                          <a:solidFill>
                            <a:schemeClr val="dk1"/>
                          </a:solidFill>
                          <a:effectLst/>
                          <a:latin typeface="Times New Roman" panose="02020603050405020304" pitchFamily="18" charset="0"/>
                          <a:ea typeface="+mn-ea"/>
                          <a:cs typeface="Times New Roman" panose="02020603050405020304" pitchFamily="18" charset="0"/>
                        </a:rPr>
                        <a:t>Shodan</a:t>
                      </a:r>
                      <a:r>
                        <a:rPr lang="en-US" sz="1800" b="0" kern="1200" dirty="0" smtClean="0">
                          <a:solidFill>
                            <a:schemeClr val="dk1"/>
                          </a:solidFill>
                          <a:effectLst/>
                          <a:latin typeface="Times New Roman" panose="02020603050405020304" pitchFamily="18" charset="0"/>
                          <a:ea typeface="+mn-ea"/>
                          <a:cs typeface="Times New Roman" panose="02020603050405020304" pitchFamily="18" charset="0"/>
                        </a:rPr>
                        <a:t> scanners.</a:t>
                      </a:r>
                      <a:endParaRPr lang="en-IN"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p>
                      <a:pPr algn="just">
                        <a:lnSpc>
                          <a:spcPct val="100000"/>
                        </a:lnSpc>
                      </a:pPr>
                      <a:endParaRPr lang="en-US" sz="1800" b="0"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Small and slow-ramped attacks can bypass the statistical techniques by keeping the impact of attack under statistical thresholds.</a:t>
                      </a:r>
                      <a:endParaRPr lang="en-IN"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50000"/>
                        </a:lnSpc>
                        <a:spcBef>
                          <a:spcPts val="0"/>
                        </a:spcBef>
                        <a:spcAft>
                          <a:spcPts val="0"/>
                        </a:spcAft>
                        <a:buClrTx/>
                        <a:buSzTx/>
                        <a:buFontTx/>
                        <a:buNone/>
                        <a:tabLst/>
                        <a:defRPr/>
                      </a:pP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marL="68580" marR="68580"/>
                </a:tc>
              </a:tr>
            </a:tbl>
          </a:graphicData>
        </a:graphic>
      </p:graphicFrame>
    </p:spTree>
    <p:extLst>
      <p:ext uri="{BB962C8B-B14F-4D97-AF65-F5344CB8AC3E}">
        <p14:creationId xmlns:p14="http://schemas.microsoft.com/office/powerpoint/2010/main" val="20098450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87164053"/>
              </p:ext>
            </p:extLst>
          </p:nvPr>
        </p:nvGraphicFramePr>
        <p:xfrm>
          <a:off x="366560" y="574392"/>
          <a:ext cx="11480443" cy="6088307"/>
        </p:xfrm>
        <a:graphic>
          <a:graphicData uri="http://schemas.openxmlformats.org/drawingml/2006/table">
            <a:tbl>
              <a:tblPr firstRow="1" bandRow="1">
                <a:tableStyleId>{5C22544A-7EE6-4342-B048-85BDC9FD1C3A}</a:tableStyleId>
              </a:tblPr>
              <a:tblGrid>
                <a:gridCol w="1885818"/>
                <a:gridCol w="1132349"/>
                <a:gridCol w="1528346"/>
                <a:gridCol w="2996760"/>
                <a:gridCol w="1778075"/>
                <a:gridCol w="2159095"/>
              </a:tblGrid>
              <a:tr h="1108383">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Title</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Year</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800" dirty="0" smtClean="0">
                          <a:solidFill>
                            <a:schemeClr val="bg1"/>
                          </a:solidFill>
                          <a:latin typeface="Times New Roman" panose="02020603050405020304" pitchFamily="18" charset="0"/>
                          <a:cs typeface="Times New Roman" panose="02020603050405020304" pitchFamily="18" charset="0"/>
                        </a:rPr>
                        <a:t>Author</a:t>
                      </a:r>
                    </a:p>
                    <a:p>
                      <a:pPr algn="ctr">
                        <a:lnSpc>
                          <a:spcPct val="150000"/>
                        </a:lnSpc>
                      </a:pPr>
                      <a:endParaRPr lang="en-US" sz="1800" dirty="0">
                        <a:solidFill>
                          <a:schemeClr val="bg1"/>
                        </a:solidFill>
                        <a:latin typeface="Times New Roman" pitchFamily="18" charset="0"/>
                        <a:cs typeface="Times New Roman" pitchFamily="18" charset="0"/>
                      </a:endParaRPr>
                    </a:p>
                  </a:txBody>
                  <a:tcPr marL="68580" marR="68580"/>
                </a:tc>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Methodology</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Advantages</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Disadvantages</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r>
              <a:tr h="4486013">
                <a:tc>
                  <a:txBody>
                    <a:bodyPr/>
                    <a:lstStyle/>
                    <a:p>
                      <a:pPr algn="just">
                        <a:lnSpc>
                          <a:spcPct val="150000"/>
                        </a:lnSpc>
                      </a:pPr>
                      <a:r>
                        <a:rPr lang="en-US" sz="1800" dirty="0" smtClean="0">
                          <a:latin typeface="Times New Roman" panose="02020603050405020304" pitchFamily="18" charset="0"/>
                          <a:cs typeface="Times New Roman" panose="02020603050405020304" pitchFamily="18" charset="0"/>
                        </a:rPr>
                        <a:t>Anomaly detection in networks using machine learning,’’ Res. Proposal</a:t>
                      </a: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marL="68580" marR="68580"/>
                </a:tc>
                <a:tc>
                  <a:txBody>
                    <a:bodyPr/>
                    <a:lstStyle/>
                    <a:p>
                      <a:pPr algn="just">
                        <a:lnSpc>
                          <a:spcPct val="150000"/>
                        </a:lnSpc>
                      </a:pPr>
                      <a:r>
                        <a:rPr lang="en-US" sz="1800" b="0" dirty="0" smtClean="0">
                          <a:latin typeface="Times New Roman" panose="02020603050405020304" pitchFamily="18" charset="0"/>
                          <a:cs typeface="Times New Roman" panose="02020603050405020304" pitchFamily="18" charset="0"/>
                        </a:rPr>
                        <a:t>2018</a:t>
                      </a:r>
                      <a:endParaRPr lang="en-US" sz="1800" b="0" dirty="0">
                        <a:latin typeface="Times New Roman" panose="02020603050405020304" pitchFamily="18" charset="0"/>
                        <a:cs typeface="Times New Roman" panose="02020603050405020304" pitchFamily="18" charset="0"/>
                      </a:endParaRPr>
                    </a:p>
                  </a:txBody>
                  <a:tcPr marL="68580" marR="68580"/>
                </a:tc>
                <a:tc>
                  <a:txBody>
                    <a:bodyPr/>
                    <a:lstStyle/>
                    <a:p>
                      <a:pPr algn="just">
                        <a:lnSpc>
                          <a:spcPct val="150000"/>
                        </a:lnSpc>
                      </a:pPr>
                      <a:r>
                        <a:rPr lang="en-US" sz="1800" dirty="0" smtClean="0">
                          <a:latin typeface="Times New Roman" panose="02020603050405020304" pitchFamily="18" charset="0"/>
                          <a:cs typeface="Times New Roman" panose="02020603050405020304" pitchFamily="18" charset="0"/>
                        </a:rPr>
                        <a:t>K. Kostas</a:t>
                      </a:r>
                      <a:endParaRPr lang="en-US" sz="1800" b="0" dirty="0">
                        <a:latin typeface="Times New Roman" panose="02020603050405020304" pitchFamily="18" charset="0"/>
                        <a:cs typeface="Times New Roman" panose="02020603050405020304" pitchFamily="18" charset="0"/>
                      </a:endParaRPr>
                    </a:p>
                  </a:txBody>
                  <a:tcPr marL="68580" marR="6858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The Anomaly-based approach is an alternative solution to the network attacks and has the ability to detect zero-day attacks as well. In this study, it is aimed to detect network anomaly using machine learning methods. In this context, the CICIDS2017 has been used as dataset because of its up-</a:t>
                      </a:r>
                      <a:r>
                        <a:rPr lang="en-US" sz="1800" dirty="0" err="1" smtClean="0">
                          <a:latin typeface="Times New Roman" panose="02020603050405020304" pitchFamily="18" charset="0"/>
                          <a:cs typeface="Times New Roman" panose="02020603050405020304" pitchFamily="18" charset="0"/>
                        </a:rPr>
                        <a:t>todatedness</a:t>
                      </a:r>
                      <a:r>
                        <a:rPr lang="en-US" sz="1800" dirty="0" smtClean="0">
                          <a:latin typeface="Times New Roman" panose="02020603050405020304" pitchFamily="18" charset="0"/>
                          <a:cs typeface="Times New Roman" panose="02020603050405020304" pitchFamily="18" charset="0"/>
                        </a:rPr>
                        <a:t>, and wide attack diversity</a:t>
                      </a: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marL="68580" marR="6858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800" b="0" kern="1200" dirty="0" smtClean="0">
                          <a:solidFill>
                            <a:schemeClr val="dk1"/>
                          </a:solidFill>
                          <a:effectLst/>
                          <a:latin typeface="Times New Roman" panose="02020603050405020304" pitchFamily="18" charset="0"/>
                          <a:ea typeface="+mn-ea"/>
                          <a:cs typeface="Times New Roman" panose="02020603050405020304" pitchFamily="18" charset="0"/>
                        </a:rPr>
                        <a:t>These can accurately detect the attacks which cause an abrupt and highly deviated changes in the network traffic</a:t>
                      </a:r>
                      <a:endParaRPr lang="en-IN"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p>
                      <a:pPr algn="just">
                        <a:lnSpc>
                          <a:spcPct val="150000"/>
                        </a:lnSpc>
                      </a:pPr>
                      <a:endParaRPr lang="en-US" sz="1800" b="0" dirty="0">
                        <a:latin typeface="Times New Roman" panose="02020603050405020304" pitchFamily="18" charset="0"/>
                        <a:cs typeface="Times New Roman" panose="02020603050405020304" pitchFamily="18" charset="0"/>
                      </a:endParaRPr>
                    </a:p>
                  </a:txBody>
                  <a:tcPr marL="68580" marR="68580"/>
                </a:tc>
                <a:tc>
                  <a:txBody>
                    <a:bodyPr/>
                    <a:lstStyle/>
                    <a:p>
                      <a:pPr lvl="0" algn="just">
                        <a:lnSpc>
                          <a:spcPct val="150000"/>
                        </a:lnSpc>
                      </a:pPr>
                      <a:r>
                        <a:rPr lang="en-US" sz="1800" b="0" kern="1200" dirty="0" smtClean="0">
                          <a:solidFill>
                            <a:schemeClr val="dk1"/>
                          </a:solidFill>
                          <a:effectLst/>
                          <a:latin typeface="Times New Roman" panose="02020603050405020304" pitchFamily="18" charset="0"/>
                          <a:ea typeface="+mn-ea"/>
                          <a:cs typeface="Times New Roman" panose="02020603050405020304" pitchFamily="18" charset="0"/>
                        </a:rPr>
                        <a:t>High dimensionality and variation in network traffic can affect the performance of statistical intrusion detection systems. </a:t>
                      </a:r>
                      <a:endParaRPr lang="en-IN"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p>
                      <a:pPr lvl="0" algn="just">
                        <a:lnSpc>
                          <a:spcPct val="150000"/>
                        </a:lnSpc>
                      </a:pPr>
                      <a:r>
                        <a:rPr lang="en-US" sz="1800" b="0" kern="1200" dirty="0" smtClean="0">
                          <a:solidFill>
                            <a:schemeClr val="dk1"/>
                          </a:solidFill>
                          <a:effectLst/>
                          <a:latin typeface="Times New Roman" panose="02020603050405020304" pitchFamily="18" charset="0"/>
                          <a:ea typeface="+mn-ea"/>
                          <a:cs typeface="Times New Roman" panose="02020603050405020304" pitchFamily="18" charset="0"/>
                        </a:rPr>
                        <a:t> It is difficult to compute the statistics of normal network traffic. </a:t>
                      </a:r>
                      <a:endParaRPr lang="en-IN"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just" defTabSz="457200" rtl="0" eaLnBrk="1" fontAlgn="auto" latinLnBrk="0" hangingPunct="1">
                        <a:lnSpc>
                          <a:spcPct val="150000"/>
                        </a:lnSpc>
                        <a:spcBef>
                          <a:spcPts val="0"/>
                        </a:spcBef>
                        <a:spcAft>
                          <a:spcPts val="0"/>
                        </a:spcAft>
                        <a:buClrTx/>
                        <a:buSzTx/>
                        <a:buFontTx/>
                        <a:buNone/>
                        <a:tabLst/>
                        <a:defRPr/>
                      </a:pP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marL="68580" marR="68580"/>
                </a:tc>
              </a:tr>
            </a:tbl>
          </a:graphicData>
        </a:graphic>
      </p:graphicFrame>
    </p:spTree>
    <p:extLst>
      <p:ext uri="{BB962C8B-B14F-4D97-AF65-F5344CB8AC3E}">
        <p14:creationId xmlns:p14="http://schemas.microsoft.com/office/powerpoint/2010/main" val="5059398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94877487"/>
              </p:ext>
            </p:extLst>
          </p:nvPr>
        </p:nvGraphicFramePr>
        <p:xfrm>
          <a:off x="366560" y="615335"/>
          <a:ext cx="11480443" cy="6721269"/>
        </p:xfrm>
        <a:graphic>
          <a:graphicData uri="http://schemas.openxmlformats.org/drawingml/2006/table">
            <a:tbl>
              <a:tblPr firstRow="1" bandRow="1">
                <a:tableStyleId>{5C22544A-7EE6-4342-B048-85BDC9FD1C3A}</a:tableStyleId>
              </a:tblPr>
              <a:tblGrid>
                <a:gridCol w="1885818"/>
                <a:gridCol w="1132349"/>
                <a:gridCol w="1528346"/>
                <a:gridCol w="2996760"/>
                <a:gridCol w="1778075"/>
                <a:gridCol w="2159095"/>
              </a:tblGrid>
              <a:tr h="918385">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Title</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Year</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800" dirty="0" smtClean="0">
                          <a:solidFill>
                            <a:schemeClr val="bg1"/>
                          </a:solidFill>
                          <a:latin typeface="Times New Roman" panose="02020603050405020304" pitchFamily="18" charset="0"/>
                          <a:cs typeface="Times New Roman" panose="02020603050405020304" pitchFamily="18" charset="0"/>
                        </a:rPr>
                        <a:t>Author</a:t>
                      </a:r>
                    </a:p>
                    <a:p>
                      <a:pPr algn="ctr">
                        <a:lnSpc>
                          <a:spcPct val="150000"/>
                        </a:lnSpc>
                      </a:pPr>
                      <a:endParaRPr lang="en-US" sz="1800" dirty="0">
                        <a:solidFill>
                          <a:schemeClr val="bg1"/>
                        </a:solidFill>
                        <a:latin typeface="Times New Roman" pitchFamily="18" charset="0"/>
                        <a:cs typeface="Times New Roman" pitchFamily="18" charset="0"/>
                      </a:endParaRPr>
                    </a:p>
                  </a:txBody>
                  <a:tcPr marL="68580" marR="68580"/>
                </a:tc>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Methodology</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Advantages</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c>
                  <a:txBody>
                    <a:bodyPr/>
                    <a:lstStyle/>
                    <a:p>
                      <a:pPr algn="ctr">
                        <a:lnSpc>
                          <a:spcPct val="150000"/>
                        </a:lnSpc>
                      </a:pPr>
                      <a:r>
                        <a:rPr lang="en-US" sz="1800" dirty="0" smtClean="0">
                          <a:solidFill>
                            <a:schemeClr val="bg1"/>
                          </a:solidFill>
                          <a:latin typeface="Times New Roman" panose="02020603050405020304" pitchFamily="18" charset="0"/>
                          <a:cs typeface="Times New Roman" panose="02020603050405020304" pitchFamily="18" charset="0"/>
                        </a:rPr>
                        <a:t>Disadvantages</a:t>
                      </a:r>
                      <a:endParaRPr lang="en-US" sz="1800" dirty="0">
                        <a:solidFill>
                          <a:schemeClr val="bg1"/>
                        </a:solidFill>
                        <a:latin typeface="Times New Roman" panose="02020603050405020304" pitchFamily="18" charset="0"/>
                        <a:cs typeface="Times New Roman" panose="02020603050405020304" pitchFamily="18" charset="0"/>
                      </a:endParaRPr>
                    </a:p>
                  </a:txBody>
                  <a:tcPr marL="68580" marR="68580"/>
                </a:tc>
              </a:tr>
              <a:tr h="3905407">
                <a:tc>
                  <a:txBody>
                    <a:bodyPr/>
                    <a:lstStyle/>
                    <a:p>
                      <a:pPr algn="just">
                        <a:lnSpc>
                          <a:spcPct val="150000"/>
                        </a:lnSpc>
                      </a:pPr>
                      <a:r>
                        <a:rPr lang="en-US" sz="1800" dirty="0" smtClean="0">
                          <a:latin typeface="Times New Roman" panose="02020603050405020304" pitchFamily="18" charset="0"/>
                          <a:cs typeface="Times New Roman" panose="02020603050405020304" pitchFamily="18" charset="0"/>
                        </a:rPr>
                        <a:t>Network intrusion detection system: Machine learning approach</a:t>
                      </a: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marL="68580" marR="68580"/>
                </a:tc>
                <a:tc>
                  <a:txBody>
                    <a:bodyPr/>
                    <a:lstStyle/>
                    <a:p>
                      <a:pPr algn="just">
                        <a:lnSpc>
                          <a:spcPct val="150000"/>
                        </a:lnSpc>
                      </a:pPr>
                      <a:r>
                        <a:rPr lang="en-US" sz="1800" b="0" dirty="0" smtClean="0">
                          <a:latin typeface="Times New Roman" panose="02020603050405020304" pitchFamily="18" charset="0"/>
                          <a:cs typeface="Times New Roman" panose="02020603050405020304" pitchFamily="18" charset="0"/>
                        </a:rPr>
                        <a:t>2022</a:t>
                      </a:r>
                      <a:endParaRPr lang="en-US" sz="1800" b="0" dirty="0">
                        <a:latin typeface="Times New Roman" panose="02020603050405020304" pitchFamily="18" charset="0"/>
                        <a:cs typeface="Times New Roman" panose="02020603050405020304" pitchFamily="18" charset="0"/>
                      </a:endParaRPr>
                    </a:p>
                  </a:txBody>
                  <a:tcPr marL="68580" marR="6858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US" sz="1800" dirty="0" smtClean="0">
                          <a:latin typeface="Times New Roman" panose="02020603050405020304" pitchFamily="18" charset="0"/>
                          <a:cs typeface="Times New Roman" panose="02020603050405020304" pitchFamily="18" charset="0"/>
                        </a:rPr>
                        <a:t>A. S. </a:t>
                      </a:r>
                      <a:r>
                        <a:rPr lang="en-US" sz="1800" dirty="0" err="1" smtClean="0">
                          <a:latin typeface="Times New Roman" panose="02020603050405020304" pitchFamily="18" charset="0"/>
                          <a:cs typeface="Times New Roman" panose="02020603050405020304" pitchFamily="18" charset="0"/>
                        </a:rPr>
                        <a:t>Jaradat</a:t>
                      </a:r>
                      <a:r>
                        <a:rPr lang="en-US" sz="1800" dirty="0" smtClean="0">
                          <a:latin typeface="Times New Roman" panose="02020603050405020304" pitchFamily="18" charset="0"/>
                          <a:cs typeface="Times New Roman" panose="02020603050405020304" pitchFamily="18" charset="0"/>
                        </a:rPr>
                        <a:t>, M. M. </a:t>
                      </a:r>
                      <a:r>
                        <a:rPr lang="en-US" sz="1800" dirty="0" err="1" smtClean="0">
                          <a:latin typeface="Times New Roman" panose="02020603050405020304" pitchFamily="18" charset="0"/>
                          <a:cs typeface="Times New Roman" panose="02020603050405020304" pitchFamily="18" charset="0"/>
                        </a:rPr>
                        <a:t>Barhoush</a:t>
                      </a:r>
                      <a:r>
                        <a:rPr lang="en-US" sz="1800" dirty="0" smtClean="0">
                          <a:latin typeface="Times New Roman" panose="02020603050405020304" pitchFamily="18" charset="0"/>
                          <a:cs typeface="Times New Roman" panose="02020603050405020304" pitchFamily="18" charset="0"/>
                        </a:rPr>
                        <a:t>, and R. B. </a:t>
                      </a:r>
                      <a:r>
                        <a:rPr lang="en-US" sz="1800" dirty="0" err="1" smtClean="0">
                          <a:latin typeface="Times New Roman" panose="02020603050405020304" pitchFamily="18" charset="0"/>
                          <a:cs typeface="Times New Roman" panose="02020603050405020304" pitchFamily="18" charset="0"/>
                        </a:rPr>
                        <a:t>Easa</a:t>
                      </a:r>
                      <a:endParaRPr lang="en-US" sz="1800" b="0" dirty="0">
                        <a:latin typeface="Times New Roman" panose="02020603050405020304" pitchFamily="18" charset="0"/>
                        <a:cs typeface="Times New Roman" panose="02020603050405020304" pitchFamily="18" charset="0"/>
                      </a:endParaRPr>
                    </a:p>
                  </a:txBody>
                  <a:tcPr marL="68580" marR="68580"/>
                </a:tc>
                <a:tc>
                  <a:txBody>
                    <a:bodyPr/>
                    <a:lstStyle/>
                    <a:p>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The model first acquires the data set and transforms it in the proper format, then performs feature selection to pick out a subset of attributes that worth being considered. After that, the refined data set was processed by the Konstanz information miner (KNIME). To gain better performance and a decent comparative analysis, three different classifiers were applied. The anticipated classifiers have been executed and assessed utilizing the KNIME analytics platform using (CICIDS2017) datasets.</a:t>
                      </a:r>
                    </a:p>
                  </a:txBody>
                  <a:tcPr marL="68580" marR="6858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800" b="0" kern="1200" dirty="0" smtClean="0">
                          <a:solidFill>
                            <a:schemeClr val="dk1"/>
                          </a:solidFill>
                          <a:effectLst/>
                          <a:latin typeface="Times New Roman" panose="02020603050405020304" pitchFamily="18" charset="0"/>
                          <a:ea typeface="+mn-ea"/>
                          <a:cs typeface="Times New Roman" panose="02020603050405020304" pitchFamily="18" charset="0"/>
                        </a:rPr>
                        <a:t>The main advantage is  Heterogeneity among the actual Sensors, IDSs, Analyzers, or even SIEMs can be beneficial for Intrusion Detection where detection accuracy can be improved</a:t>
                      </a:r>
                      <a:endParaRPr lang="en-IN"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p>
                      <a:pPr algn="just">
                        <a:lnSpc>
                          <a:spcPct val="150000"/>
                        </a:lnSpc>
                      </a:pPr>
                      <a:endParaRPr lang="en-US" sz="1800" b="0" dirty="0">
                        <a:latin typeface="Times New Roman" panose="02020603050405020304" pitchFamily="18" charset="0"/>
                        <a:cs typeface="Times New Roman" panose="02020603050405020304" pitchFamily="18" charset="0"/>
                      </a:endParaRPr>
                    </a:p>
                  </a:txBody>
                  <a:tcPr marL="68580" marR="68580"/>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It is difficult to provide adequate security in distributed systems because the nodes as well as the connections need to be secured.</a:t>
                      </a:r>
                    </a:p>
                    <a:p>
                      <a:pPr marL="0" marR="0" lvl="0" indent="0" algn="just" defTabSz="457200" rtl="0" eaLnBrk="1" fontAlgn="auto" latinLnBrk="0" hangingPunct="1">
                        <a:lnSpc>
                          <a:spcPct val="150000"/>
                        </a:lnSpc>
                        <a:spcBef>
                          <a:spcPts val="0"/>
                        </a:spcBef>
                        <a:spcAft>
                          <a:spcPts val="0"/>
                        </a:spcAft>
                        <a:buClrTx/>
                        <a:buSzTx/>
                        <a:buFontTx/>
                        <a:buNone/>
                        <a:tabLst/>
                        <a:defRPr/>
                      </a:pP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marL="68580" marR="68580"/>
                </a:tc>
              </a:tr>
            </a:tbl>
          </a:graphicData>
        </a:graphic>
      </p:graphicFrame>
    </p:spTree>
    <p:extLst>
      <p:ext uri="{BB962C8B-B14F-4D97-AF65-F5344CB8AC3E}">
        <p14:creationId xmlns:p14="http://schemas.microsoft.com/office/powerpoint/2010/main" val="36609047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We conclude that, the </a:t>
            </a:r>
            <a:r>
              <a:rPr lang="en-IN" sz="2000" dirty="0" smtClean="0">
                <a:latin typeface="Times New Roman" panose="02020603050405020304" pitchFamily="18" charset="0"/>
                <a:cs typeface="Times New Roman" panose="02020603050405020304" pitchFamily="18" charset="0"/>
              </a:rPr>
              <a:t>dataset CICIDS-2017 was </a:t>
            </a:r>
            <a:r>
              <a:rPr lang="en-IN" sz="2000" dirty="0">
                <a:latin typeface="Times New Roman" panose="02020603050405020304" pitchFamily="18" charset="0"/>
                <a:cs typeface="Times New Roman" panose="02020603050405020304" pitchFamily="18" charset="0"/>
              </a:rPr>
              <a:t>taken as input. The input dataset was mentioned in our research paper.</a:t>
            </a:r>
            <a:r>
              <a:rPr lang="en-US" sz="2000" dirty="0">
                <a:latin typeface="Times New Roman" panose="02020603050405020304" pitchFamily="18" charset="0"/>
                <a:cs typeface="Times New Roman" panose="02020603050405020304" pitchFamily="18" charset="0"/>
              </a:rPr>
              <a:t>We are implemented the classification algorithms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Then</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algorithms such as </a:t>
            </a:r>
            <a:r>
              <a:rPr lang="en-IN" sz="2000" dirty="0" smtClean="0">
                <a:latin typeface="Times New Roman" panose="02020603050405020304" pitchFamily="18" charset="0"/>
                <a:cs typeface="Times New Roman" panose="02020603050405020304" pitchFamily="18" charset="0"/>
              </a:rPr>
              <a:t>CNN , LSTM , Integrate CNN and LSTM . </a:t>
            </a:r>
            <a:r>
              <a:rPr lang="en-US" sz="2000" dirty="0">
                <a:latin typeface="Times New Roman" panose="02020603050405020304" pitchFamily="18" charset="0"/>
                <a:cs typeface="Times New Roman" panose="02020603050405020304" pitchFamily="18" charset="0"/>
              </a:rPr>
              <a:t>Finally, the result shows that the accuracy for above mentioned algorithm and estimated the performances metrics such as accuracy, precision, recall and f1 score.</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639515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Work</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the future, we should like to hybrid the two different machine learning or to hybrid two deep learning algorithms. In future, it is possible to provide extensions or modifications to the proposed clustering and classification algorithms to achieve further increased performance.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Apart </a:t>
            </a:r>
            <a:r>
              <a:rPr lang="en-IN" sz="2000" dirty="0">
                <a:latin typeface="Times New Roman" panose="02020603050405020304" pitchFamily="18" charset="0"/>
                <a:cs typeface="Times New Roman" panose="02020603050405020304" pitchFamily="18" charset="0"/>
              </a:rPr>
              <a:t>from the experimented combination of data mining techniques, further combinations and other clustering algorithms can be used to improve the detection accuracy. Finally, the sentiment analysis detection system can be extended as a prevention system to enhance the performance of the system.</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7315888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lvl="0" algn="just">
              <a:lnSpc>
                <a:spcPct val="150000"/>
              </a:lnSpc>
            </a:pPr>
            <a:r>
              <a:rPr lang="en-US" sz="2000" dirty="0" smtClean="0"/>
              <a:t> </a:t>
            </a:r>
            <a:r>
              <a:rPr lang="en-US" sz="2000" dirty="0">
                <a:latin typeface="Times New Roman" panose="02020603050405020304" pitchFamily="18" charset="0"/>
                <a:cs typeface="Times New Roman" panose="02020603050405020304" pitchFamily="18" charset="0"/>
              </a:rPr>
              <a:t>M. S. I. </a:t>
            </a:r>
            <a:r>
              <a:rPr lang="en-US" sz="2000" dirty="0" err="1">
                <a:latin typeface="Times New Roman" panose="02020603050405020304" pitchFamily="18" charset="0"/>
                <a:cs typeface="Times New Roman" panose="02020603050405020304" pitchFamily="18" charset="0"/>
              </a:rPr>
              <a:t>Alsumaidaie</a:t>
            </a:r>
            <a:r>
              <a:rPr lang="en-US" sz="2000" dirty="0">
                <a:latin typeface="Times New Roman" panose="02020603050405020304" pitchFamily="18" charset="0"/>
                <a:cs typeface="Times New Roman" panose="02020603050405020304" pitchFamily="18" charset="0"/>
              </a:rPr>
              <a:t>, K. M. A. </a:t>
            </a:r>
            <a:r>
              <a:rPr lang="en-US" sz="2000" dirty="0" err="1">
                <a:latin typeface="Times New Roman" panose="02020603050405020304" pitchFamily="18" charset="0"/>
                <a:cs typeface="Times New Roman" panose="02020603050405020304" pitchFamily="18" charset="0"/>
              </a:rPr>
              <a:t>Alheeti</a:t>
            </a:r>
            <a:r>
              <a:rPr lang="en-US" sz="2000" dirty="0">
                <a:latin typeface="Times New Roman" panose="02020603050405020304" pitchFamily="18" charset="0"/>
                <a:cs typeface="Times New Roman" panose="02020603050405020304" pitchFamily="18" charset="0"/>
              </a:rPr>
              <a:t>, and A. K. Al-</a:t>
            </a:r>
            <a:r>
              <a:rPr lang="en-US" sz="2000" dirty="0" err="1">
                <a:latin typeface="Times New Roman" panose="02020603050405020304" pitchFamily="18" charset="0"/>
                <a:cs typeface="Times New Roman" panose="02020603050405020304" pitchFamily="18" charset="0"/>
              </a:rPr>
              <a:t>Aloosy</a:t>
            </a:r>
            <a:r>
              <a:rPr lang="en-US" sz="2000" dirty="0">
                <a:latin typeface="Times New Roman" panose="02020603050405020304" pitchFamily="18" charset="0"/>
                <a:cs typeface="Times New Roman" panose="02020603050405020304" pitchFamily="18" charset="0"/>
              </a:rPr>
              <a:t>, ‘‘Intelligent detection system for a distributed denial-of–service (</a:t>
            </a:r>
            <a:r>
              <a:rPr lang="en-US" sz="2000" dirty="0" err="1">
                <a:latin typeface="Times New Roman" panose="02020603050405020304" pitchFamily="18" charset="0"/>
                <a:cs typeface="Times New Roman" panose="02020603050405020304" pitchFamily="18" charset="0"/>
              </a:rPr>
              <a:t>DDoS</a:t>
            </a:r>
            <a:r>
              <a:rPr lang="en-US" sz="2000" dirty="0">
                <a:latin typeface="Times New Roman" panose="02020603050405020304" pitchFamily="18" charset="0"/>
                <a:cs typeface="Times New Roman" panose="02020603050405020304" pitchFamily="18" charset="0"/>
              </a:rPr>
              <a:t>) attack based on time series,’’ in Proc. 15th Int. Conf. Develop. </a:t>
            </a:r>
            <a:r>
              <a:rPr lang="en-US" sz="2000" dirty="0" err="1">
                <a:latin typeface="Times New Roman" panose="02020603050405020304" pitchFamily="18" charset="0"/>
                <a:cs typeface="Times New Roman" panose="02020603050405020304" pitchFamily="18" charset="0"/>
              </a:rPr>
              <a:t>eSyst</a:t>
            </a:r>
            <a:r>
              <a:rPr lang="en-US" sz="2000" dirty="0">
                <a:latin typeface="Times New Roman" panose="02020603050405020304" pitchFamily="18" charset="0"/>
                <a:cs typeface="Times New Roman" panose="02020603050405020304" pitchFamily="18" charset="0"/>
              </a:rPr>
              <a:t>. Eng. (</a:t>
            </a:r>
            <a:r>
              <a:rPr lang="en-US" sz="2000" dirty="0" err="1">
                <a:latin typeface="Times New Roman" panose="02020603050405020304" pitchFamily="18" charset="0"/>
                <a:cs typeface="Times New Roman" panose="02020603050405020304" pitchFamily="18" charset="0"/>
              </a:rPr>
              <a:t>DeSE</a:t>
            </a:r>
            <a:r>
              <a:rPr lang="en-US" sz="2000" dirty="0">
                <a:latin typeface="Times New Roman" panose="02020603050405020304" pitchFamily="18" charset="0"/>
                <a:cs typeface="Times New Roman" panose="02020603050405020304" pitchFamily="18" charset="0"/>
              </a:rPr>
              <a:t>), Jan. 2023, pp. 445–450. </a:t>
            </a:r>
            <a:endParaRPr lang="en-US" sz="2000" dirty="0" smtClean="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 Siva Shankar, B. T. Hung, P. </a:t>
            </a:r>
            <a:r>
              <a:rPr lang="en-US" sz="2000" dirty="0" err="1">
                <a:latin typeface="Times New Roman" panose="02020603050405020304" pitchFamily="18" charset="0"/>
                <a:cs typeface="Times New Roman" panose="02020603050405020304" pitchFamily="18" charset="0"/>
              </a:rPr>
              <a:t>Chakrabarti</a:t>
            </a:r>
            <a:r>
              <a:rPr lang="en-US" sz="2000" dirty="0">
                <a:latin typeface="Times New Roman" panose="02020603050405020304" pitchFamily="18" charset="0"/>
                <a:cs typeface="Times New Roman" panose="02020603050405020304" pitchFamily="18" charset="0"/>
              </a:rPr>
              <a:t>, T. </a:t>
            </a:r>
            <a:r>
              <a:rPr lang="en-US" sz="2000" dirty="0" err="1">
                <a:latin typeface="Times New Roman" panose="02020603050405020304" pitchFamily="18" charset="0"/>
                <a:cs typeface="Times New Roman" panose="02020603050405020304" pitchFamily="18" charset="0"/>
              </a:rPr>
              <a:t>Chakrabarti</a:t>
            </a:r>
            <a:r>
              <a:rPr lang="en-US" sz="2000" dirty="0">
                <a:latin typeface="Times New Roman" panose="02020603050405020304" pitchFamily="18" charset="0"/>
                <a:cs typeface="Times New Roman" panose="02020603050405020304" pitchFamily="18" charset="0"/>
              </a:rPr>
              <a:t>, and G. </a:t>
            </a:r>
            <a:r>
              <a:rPr lang="en-US" sz="2000" dirty="0" err="1">
                <a:latin typeface="Times New Roman" panose="02020603050405020304" pitchFamily="18" charset="0"/>
                <a:cs typeface="Times New Roman" panose="02020603050405020304" pitchFamily="18" charset="0"/>
              </a:rPr>
              <a:t>Parasa</a:t>
            </a:r>
            <a:r>
              <a:rPr lang="en-US" sz="2000" dirty="0">
                <a:latin typeface="Times New Roman" panose="02020603050405020304" pitchFamily="18" charset="0"/>
                <a:cs typeface="Times New Roman" panose="02020603050405020304" pitchFamily="18" charset="0"/>
              </a:rPr>
              <a:t>, ‘‘A novel optimization based deep learning with artificial intelligence approach to detect intrusion attack in network system,’’ Educ. Inf. Technol., Jun. 2023. </a:t>
            </a:r>
            <a:endParaRPr lang="en-US" sz="2000" dirty="0" smtClean="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Salama</a:t>
            </a:r>
            <a:r>
              <a:rPr lang="en-US" sz="2000" dirty="0">
                <a:latin typeface="Times New Roman" panose="02020603050405020304" pitchFamily="18" charset="0"/>
                <a:cs typeface="Times New Roman" panose="02020603050405020304" pitchFamily="18" charset="0"/>
              </a:rPr>
              <a:t>, F. Al-</a:t>
            </a:r>
            <a:r>
              <a:rPr lang="en-US" sz="2000" dirty="0" err="1">
                <a:latin typeface="Times New Roman" panose="02020603050405020304" pitchFamily="18" charset="0"/>
                <a:cs typeface="Times New Roman" panose="02020603050405020304" pitchFamily="18" charset="0"/>
              </a:rPr>
              <a:t>Turjman</a:t>
            </a:r>
            <a:r>
              <a:rPr lang="en-US" sz="2000" dirty="0">
                <a:latin typeface="Times New Roman" panose="02020603050405020304" pitchFamily="18" charset="0"/>
                <a:cs typeface="Times New Roman" panose="02020603050405020304" pitchFamily="18" charset="0"/>
              </a:rPr>
              <a:t>, C. </a:t>
            </a:r>
            <a:r>
              <a:rPr lang="en-US" sz="2000" dirty="0" err="1">
                <a:latin typeface="Times New Roman" panose="02020603050405020304" pitchFamily="18" charset="0"/>
                <a:cs typeface="Times New Roman" panose="02020603050405020304" pitchFamily="18" charset="0"/>
              </a:rPr>
              <a:t>Altrjman</a:t>
            </a:r>
            <a:r>
              <a:rPr lang="en-US" sz="2000" dirty="0">
                <a:latin typeface="Times New Roman" panose="02020603050405020304" pitchFamily="18" charset="0"/>
                <a:cs typeface="Times New Roman" panose="02020603050405020304" pitchFamily="18" charset="0"/>
              </a:rPr>
              <a:t>, and D. </a:t>
            </a:r>
            <a:r>
              <a:rPr lang="en-US" sz="2000" dirty="0" err="1">
                <a:latin typeface="Times New Roman" panose="02020603050405020304" pitchFamily="18" charset="0"/>
                <a:cs typeface="Times New Roman" panose="02020603050405020304" pitchFamily="18" charset="0"/>
              </a:rPr>
              <a:t>Bordoloi</a:t>
            </a:r>
            <a:r>
              <a:rPr lang="en-US" sz="2000" dirty="0">
                <a:latin typeface="Times New Roman" panose="02020603050405020304" pitchFamily="18" charset="0"/>
                <a:cs typeface="Times New Roman" panose="02020603050405020304" pitchFamily="18" charset="0"/>
              </a:rPr>
              <a:t>, ‘‘The ways in which artificial intelligence improves several facets of cyber security—A survey,’’ in Proc. Int. Conf. </a:t>
            </a:r>
            <a:r>
              <a:rPr lang="en-US" sz="2000" dirty="0" err="1">
                <a:latin typeface="Times New Roman" panose="02020603050405020304" pitchFamily="18" charset="0"/>
                <a:cs typeface="Times New Roman" panose="02020603050405020304" pitchFamily="18" charset="0"/>
              </a:rPr>
              <a:t>Comput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Intell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Commun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Technol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Netw</a:t>
            </a:r>
            <a:r>
              <a:rPr lang="en-US" sz="2000" dirty="0">
                <a:latin typeface="Times New Roman" panose="02020603050405020304" pitchFamily="18" charset="0"/>
                <a:cs typeface="Times New Roman" panose="02020603050405020304" pitchFamily="18" charset="0"/>
              </a:rPr>
              <a:t>. (CICTN), Apr. 2023, pp. 825–829.</a:t>
            </a:r>
            <a:endParaRPr lang="en-US" sz="2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148963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pPr lvl="0" algn="just">
              <a:lnSpc>
                <a:spcPct val="150000"/>
              </a:lnSpc>
            </a:pPr>
            <a:r>
              <a:rPr lang="en-US" sz="2000" dirty="0" smtClean="0">
                <a:latin typeface="Times New Roman" panose="02020603050405020304" pitchFamily="18" charset="0"/>
                <a:cs typeface="Times New Roman" panose="02020603050405020304" pitchFamily="18" charset="0"/>
              </a:rPr>
              <a:t>Z</a:t>
            </a:r>
            <a:r>
              <a:rPr lang="en-US" sz="2000" dirty="0">
                <a:latin typeface="Times New Roman" panose="02020603050405020304" pitchFamily="18" charset="0"/>
                <a:cs typeface="Times New Roman" panose="02020603050405020304" pitchFamily="18" charset="0"/>
              </a:rPr>
              <a:t>. Pelletier and M. </a:t>
            </a:r>
            <a:r>
              <a:rPr lang="en-US" sz="2000" dirty="0" err="1">
                <a:latin typeface="Times New Roman" panose="02020603050405020304" pitchFamily="18" charset="0"/>
                <a:cs typeface="Times New Roman" panose="02020603050405020304" pitchFamily="18" charset="0"/>
              </a:rPr>
              <a:t>Abualkibash</a:t>
            </a:r>
            <a:r>
              <a:rPr lang="en-US" sz="2000" dirty="0">
                <a:latin typeface="Times New Roman" panose="02020603050405020304" pitchFamily="18" charset="0"/>
                <a:cs typeface="Times New Roman" panose="02020603050405020304" pitchFamily="18" charset="0"/>
              </a:rPr>
              <a:t>, ‘‘Evaluating the CIC IDS-2017 dataset using machine learning methods and creating multiple predictive models in the statistical computing language R,’’ Science, vol. 5, no. 2, pp. 187–191, 2020. </a:t>
            </a:r>
            <a:endParaRPr lang="en-US" sz="2000" dirty="0" smtClean="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Elmasri</a:t>
            </a:r>
            <a:r>
              <a:rPr lang="en-US" sz="2000" dirty="0">
                <a:latin typeface="Times New Roman" panose="02020603050405020304" pitchFamily="18" charset="0"/>
                <a:cs typeface="Times New Roman" panose="02020603050405020304" pitchFamily="18" charset="0"/>
              </a:rPr>
              <a:t>, N. Samir, M. </a:t>
            </a:r>
            <a:r>
              <a:rPr lang="en-US" sz="2000" dirty="0" err="1">
                <a:latin typeface="Times New Roman" panose="02020603050405020304" pitchFamily="18" charset="0"/>
                <a:cs typeface="Times New Roman" panose="02020603050405020304" pitchFamily="18" charset="0"/>
              </a:rPr>
              <a:t>Mashaly</a:t>
            </a:r>
            <a:r>
              <a:rPr lang="en-US" sz="2000" dirty="0">
                <a:latin typeface="Times New Roman" panose="02020603050405020304" pitchFamily="18" charset="0"/>
                <a:cs typeface="Times New Roman" panose="02020603050405020304" pitchFamily="18" charset="0"/>
              </a:rPr>
              <a:t>, and Y. </a:t>
            </a:r>
            <a:r>
              <a:rPr lang="en-US" sz="2000" dirty="0" err="1">
                <a:latin typeface="Times New Roman" panose="02020603050405020304" pitchFamily="18" charset="0"/>
                <a:cs typeface="Times New Roman" panose="02020603050405020304" pitchFamily="18" charset="0"/>
              </a:rPr>
              <a:t>Atef</a:t>
            </a:r>
            <a:r>
              <a:rPr lang="en-US" sz="2000" dirty="0">
                <a:latin typeface="Times New Roman" panose="02020603050405020304" pitchFamily="18" charset="0"/>
                <a:cs typeface="Times New Roman" panose="02020603050405020304" pitchFamily="18" charset="0"/>
              </a:rPr>
              <a:t>, ‘‘Evaluation of CICIDS2017 with qualitative comparison of machine learning algorithm,’’ in Proc. IEEE Cloud Summit, Oct. 2020, pp. 46–51</a:t>
            </a:r>
            <a:r>
              <a:rPr lang="en-US" sz="2000" dirty="0" smtClean="0">
                <a:latin typeface="Times New Roman" panose="02020603050405020304" pitchFamily="18" charset="0"/>
                <a:cs typeface="Times New Roman" panose="02020603050405020304" pitchFamily="18" charset="0"/>
              </a:rPr>
              <a:t>.</a:t>
            </a:r>
          </a:p>
          <a:p>
            <a:pPr lvl="0" algn="just">
              <a:lnSpc>
                <a:spcPct val="150000"/>
              </a:lnSpc>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 </a:t>
            </a:r>
            <a:r>
              <a:rPr lang="en-US" sz="2000" dirty="0" err="1">
                <a:latin typeface="Times New Roman" panose="02020603050405020304" pitchFamily="18" charset="0"/>
                <a:cs typeface="Times New Roman" panose="02020603050405020304" pitchFamily="18" charset="0"/>
              </a:rPr>
              <a:t>Gustavsson</a:t>
            </a:r>
            <a:r>
              <a:rPr lang="en-US" sz="2000" dirty="0">
                <a:latin typeface="Times New Roman" panose="02020603050405020304" pitchFamily="18" charset="0"/>
                <a:cs typeface="Times New Roman" panose="02020603050405020304" pitchFamily="18" charset="0"/>
              </a:rPr>
              <a:t>, ‘‘Machine learning for a network-based intrusion </a:t>
            </a:r>
            <a:r>
              <a:rPr lang="en-US" sz="2000" dirty="0" err="1">
                <a:latin typeface="Times New Roman" panose="02020603050405020304" pitchFamily="18" charset="0"/>
                <a:cs typeface="Times New Roman" panose="02020603050405020304" pitchFamily="18" charset="0"/>
              </a:rPr>
              <a:t>detection</a:t>
            </a:r>
            <a:r>
              <a:rPr lang="en-US" sz="2000" dirty="0">
                <a:latin typeface="Times New Roman" panose="02020603050405020304" pitchFamily="18" charset="0"/>
                <a:cs typeface="Times New Roman" panose="02020603050405020304" pitchFamily="18" charset="0"/>
              </a:rPr>
              <a:t> system: An application using </a:t>
            </a:r>
            <a:r>
              <a:rPr lang="en-US" sz="2000" dirty="0" err="1">
                <a:latin typeface="Times New Roman" panose="02020603050405020304" pitchFamily="18" charset="0"/>
                <a:cs typeface="Times New Roman" panose="02020603050405020304" pitchFamily="18" charset="0"/>
              </a:rPr>
              <a:t>Zeek</a:t>
            </a:r>
            <a:r>
              <a:rPr lang="en-US" sz="2000" dirty="0">
                <a:latin typeface="Times New Roman" panose="02020603050405020304" pitchFamily="18" charset="0"/>
                <a:cs typeface="Times New Roman" panose="02020603050405020304" pitchFamily="18" charset="0"/>
              </a:rPr>
              <a:t> and the CICIDS2017 dataset,’’ Tech. Rep., 2019. </a:t>
            </a:r>
            <a:endParaRPr lang="en-IN" sz="2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6053216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5731"/>
            <a:ext cx="10515600" cy="1325563"/>
          </a:xfrm>
        </p:spPr>
        <p:txBody>
          <a:bodyPr>
            <a:normAutofit/>
          </a:bodyPr>
          <a:lstStyle/>
          <a:p>
            <a:pPr algn="ctr"/>
            <a:r>
              <a:rPr lang="en-US" sz="52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5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1597634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Hacking incidents are increasing day by day as technology rolls out. A large number of hacking incidents are reported by companies each year. Distributed Denial of Service (</a:t>
            </a:r>
            <a:r>
              <a:rPr lang="en-IN" sz="2000" dirty="0" err="1">
                <a:latin typeface="Times New Roman" panose="02020603050405020304" pitchFamily="18" charset="0"/>
                <a:cs typeface="Times New Roman" panose="02020603050405020304" pitchFamily="18" charset="0"/>
              </a:rPr>
              <a:t>DDoS</a:t>
            </a:r>
            <a:r>
              <a:rPr lang="en-IN" sz="2000" dirty="0">
                <a:latin typeface="Times New Roman" panose="02020603050405020304" pitchFamily="18" charset="0"/>
                <a:cs typeface="Times New Roman" panose="02020603050405020304" pitchFamily="18" charset="0"/>
              </a:rPr>
              <a:t>) attack was launched against Estonian websites in 2007.On June 17, 2008, Amazon started receiving some authenticated request from multiple users in one of its location</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requests began to increase significantly causing the servers slow down. On Jan 2013, European Network and Information Security Agency (ENISA) reported that Dropbox was attacked by </a:t>
            </a:r>
            <a:r>
              <a:rPr lang="en-IN" sz="2000" dirty="0" err="1">
                <a:latin typeface="Times New Roman" panose="02020603050405020304" pitchFamily="18" charset="0"/>
                <a:cs typeface="Times New Roman" panose="02020603050405020304" pitchFamily="18" charset="0"/>
              </a:rPr>
              <a:t>DDoS</a:t>
            </a:r>
            <a:r>
              <a:rPr lang="en-IN" sz="2000" dirty="0">
                <a:latin typeface="Times New Roman" panose="02020603050405020304" pitchFamily="18" charset="0"/>
                <a:cs typeface="Times New Roman" panose="02020603050405020304" pitchFamily="18" charset="0"/>
              </a:rPr>
              <a:t> and suffered a substantial loss of service for more than 15 hours affecting all users across the globe</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Facebook was hit by suspected distributed denial of service attack on Sept 28, 2014. Reported that some form of network scanning activity precedes 50% of the attacks against cyber systems</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65683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Existing System</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IN" sz="2000" dirty="0">
                <a:latin typeface="Times New Roman" panose="02020603050405020304" pitchFamily="18" charset="0"/>
                <a:cs typeface="Times New Roman" panose="02020603050405020304" pitchFamily="18" charset="0"/>
              </a:rPr>
              <a:t>In existing system, our main focus is on Network Intrusion Detection Systems (NIDS); hence, this paper reviews existing NIDS implementation tools and datasets as well as free &amp; open-source network sniffing software.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Then</a:t>
            </a:r>
            <a:r>
              <a:rPr lang="en-IN" sz="2000" dirty="0">
                <a:latin typeface="Times New Roman" panose="02020603050405020304" pitchFamily="18" charset="0"/>
                <a:cs typeface="Times New Roman" panose="02020603050405020304" pitchFamily="18" charset="0"/>
              </a:rPr>
              <a:t>, it surveys, analyses and compares state-of-the-art NIDS proposals in the </a:t>
            </a:r>
            <a:r>
              <a:rPr lang="en-IN" sz="2000" dirty="0" err="1">
                <a:latin typeface="Times New Roman" panose="02020603050405020304" pitchFamily="18" charset="0"/>
                <a:cs typeface="Times New Roman" panose="02020603050405020304" pitchFamily="18" charset="0"/>
              </a:rPr>
              <a:t>IoT</a:t>
            </a:r>
            <a:r>
              <a:rPr lang="en-IN" sz="2000" dirty="0">
                <a:latin typeface="Times New Roman" panose="02020603050405020304" pitchFamily="18" charset="0"/>
                <a:cs typeface="Times New Roman" panose="02020603050405020304" pitchFamily="18" charset="0"/>
              </a:rPr>
              <a:t> context in terms of architecture, detection methodologies, validation strategies, treated threats and algorithm deployments.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review deals with both traditional and machine learning (ML) NIDS techniques and discusses future directions.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In this survey, our focus is on </a:t>
            </a:r>
            <a:r>
              <a:rPr lang="en-IN" sz="2000" dirty="0" err="1">
                <a:latin typeface="Times New Roman" panose="02020603050405020304" pitchFamily="18" charset="0"/>
                <a:cs typeface="Times New Roman" panose="02020603050405020304" pitchFamily="18" charset="0"/>
              </a:rPr>
              <a:t>IoT</a:t>
            </a:r>
            <a:r>
              <a:rPr lang="en-IN" sz="2000" dirty="0">
                <a:latin typeface="Times New Roman" panose="02020603050405020304" pitchFamily="18" charset="0"/>
                <a:cs typeface="Times New Roman" panose="02020603050405020304" pitchFamily="18" charset="0"/>
              </a:rPr>
              <a:t> NIDS deployed via Machine Learning since learning algorithms have a good success rate in security and privacy. </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842681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Disadvantages</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lgn="just">
              <a:lnSpc>
                <a:spcPct val="150000"/>
              </a:lnSpc>
            </a:pPr>
            <a:r>
              <a:rPr lang="en-US" sz="2000" dirty="0">
                <a:latin typeface="Times New Roman" panose="02020603050405020304" pitchFamily="18" charset="0"/>
                <a:cs typeface="Times New Roman" panose="02020603050405020304" pitchFamily="18" charset="0"/>
              </a:rPr>
              <a:t>The results is low when compared with proposed</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It doesn’t efficient for large volume of data’s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It didn’t implement the deep learning algorithm.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Theoretical limits.</a:t>
            </a: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77479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System</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69576" y="1395318"/>
            <a:ext cx="10515600" cy="5234081"/>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this system, </a:t>
            </a:r>
            <a:r>
              <a:rPr lang="en-IN" sz="2000" dirty="0" smtClean="0">
                <a:latin typeface="Times New Roman" panose="02020603050405020304" pitchFamily="18" charset="0"/>
                <a:cs typeface="Times New Roman" panose="02020603050405020304" pitchFamily="18" charset="0"/>
              </a:rPr>
              <a:t>CICIDS-2017 </a:t>
            </a:r>
            <a:r>
              <a:rPr lang="en-IN" sz="2000" dirty="0">
                <a:latin typeface="Times New Roman" panose="02020603050405020304" pitchFamily="18" charset="0"/>
                <a:cs typeface="Times New Roman" panose="02020603050405020304" pitchFamily="18" charset="0"/>
              </a:rPr>
              <a:t>dataset </a:t>
            </a:r>
            <a:r>
              <a:rPr lang="en-IN" sz="2000" dirty="0" smtClean="0">
                <a:latin typeface="Times New Roman" panose="02020603050405020304" pitchFamily="18" charset="0"/>
                <a:cs typeface="Times New Roman" panose="02020603050405020304" pitchFamily="18" charset="0"/>
              </a:rPr>
              <a:t>was </a:t>
            </a:r>
            <a:r>
              <a:rPr lang="en-IN" sz="2000" dirty="0">
                <a:latin typeface="Times New Roman" panose="02020603050405020304" pitchFamily="18" charset="0"/>
                <a:cs typeface="Times New Roman" panose="02020603050405020304" pitchFamily="18" charset="0"/>
              </a:rPr>
              <a:t>taken as input. The input data was taken from the dataset repository. Then, we have to implement the data </a:t>
            </a:r>
            <a:r>
              <a:rPr lang="en-IN" sz="2000" dirty="0" smtClean="0">
                <a:latin typeface="Times New Roman" panose="02020603050405020304" pitchFamily="18" charset="0"/>
                <a:cs typeface="Times New Roman" panose="02020603050405020304" pitchFamily="18" charset="0"/>
              </a:rPr>
              <a:t>pre-processing </a:t>
            </a:r>
            <a:r>
              <a:rPr lang="en-IN" sz="2000" dirty="0">
                <a:latin typeface="Times New Roman" panose="02020603050405020304" pitchFamily="18" charset="0"/>
                <a:cs typeface="Times New Roman" panose="02020603050405020304" pitchFamily="18" charset="0"/>
              </a:rPr>
              <a:t>step.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this step, we have to handle the missing values for avoid wrong prediction, and to encode the label for input data. Then, we have to split the dataset into test and train.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Training </a:t>
            </a:r>
            <a:r>
              <a:rPr lang="en-IN" sz="2000" dirty="0">
                <a:latin typeface="Times New Roman" panose="02020603050405020304" pitchFamily="18" charset="0"/>
                <a:cs typeface="Times New Roman" panose="02020603050405020304" pitchFamily="18" charset="0"/>
              </a:rPr>
              <a:t>portion is used to evaluate the model and testing portion is used to predicting the model.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The </a:t>
            </a:r>
            <a:r>
              <a:rPr lang="en-IN" sz="2000" dirty="0" smtClean="0">
                <a:latin typeface="Times New Roman" panose="02020603050405020304" pitchFamily="18" charset="0"/>
                <a:cs typeface="Times New Roman" panose="02020603050405020304" pitchFamily="18" charset="0"/>
              </a:rPr>
              <a:t>algorithms </a:t>
            </a:r>
            <a:r>
              <a:rPr lang="en-IN" sz="2000" dirty="0">
                <a:latin typeface="Times New Roman" panose="02020603050405020304" pitchFamily="18" charset="0"/>
                <a:cs typeface="Times New Roman" panose="02020603050405020304" pitchFamily="18" charset="0"/>
              </a:rPr>
              <a:t>such as CNN , LSTM , </a:t>
            </a:r>
            <a:r>
              <a:rPr lang="en-US" sz="2000" dirty="0"/>
              <a:t>Ensemble CNN and LSTM</a:t>
            </a:r>
            <a:r>
              <a:rPr lang="en-IN" sz="2000" dirty="0" smtClean="0">
                <a:latin typeface="Times New Roman" panose="02020603050405020304" pitchFamily="18" charset="0"/>
                <a:cs typeface="Times New Roman" panose="02020603050405020304" pitchFamily="18" charset="0"/>
              </a:rPr>
              <a:t> neighbour for predicting and classifying the attacks.  </a:t>
            </a:r>
          </a:p>
          <a:p>
            <a:pPr algn="just">
              <a:lnSpc>
                <a:spcPct val="150000"/>
              </a:lnSpc>
            </a:pPr>
            <a:r>
              <a:rPr lang="en-IN" sz="2000" dirty="0" smtClean="0">
                <a:latin typeface="Times New Roman" panose="02020603050405020304" pitchFamily="18" charset="0"/>
                <a:cs typeface="Times New Roman" panose="02020603050405020304" pitchFamily="18" charset="0"/>
              </a:rPr>
              <a:t>Finally</a:t>
            </a:r>
            <a:r>
              <a:rPr lang="en-IN" sz="2000" dirty="0">
                <a:latin typeface="Times New Roman" panose="02020603050405020304" pitchFamily="18" charset="0"/>
                <a:cs typeface="Times New Roman" panose="02020603050405020304" pitchFamily="18" charset="0"/>
              </a:rPr>
              <a:t>, the experimental results shows that the performance metrics such as accuracy, precision and recall</a:t>
            </a:r>
            <a:r>
              <a:rPr lang="en-IN" sz="2000" dirty="0" smtClean="0">
                <a:latin typeface="Times New Roman" panose="02020603050405020304" pitchFamily="18" charset="0"/>
                <a:cs typeface="Times New Roman" panose="02020603050405020304" pitchFamily="18" charset="0"/>
              </a:rPr>
              <a:t>.</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283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Advantages</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US" sz="2000" smtClean="0">
                <a:latin typeface="Times New Roman" panose="02020603050405020304" pitchFamily="18" charset="0"/>
                <a:cs typeface="Times New Roman" panose="02020603050405020304" pitchFamily="18" charset="0"/>
              </a:rPr>
              <a:t>It is efficient for large number of datasets.</a:t>
            </a:r>
            <a:endParaRPr lang="en-IN" sz="2000" smtClean="0">
              <a:latin typeface="Times New Roman" panose="02020603050405020304" pitchFamily="18" charset="0"/>
              <a:cs typeface="Times New Roman" panose="02020603050405020304" pitchFamily="18" charset="0"/>
            </a:endParaRPr>
          </a:p>
          <a:p>
            <a:pPr lvl="0" algn="just">
              <a:lnSpc>
                <a:spcPct val="150000"/>
              </a:lnSpc>
            </a:pPr>
            <a:r>
              <a:rPr lang="en-US" sz="2000" smtClean="0">
                <a:latin typeface="Times New Roman" panose="02020603050405020304" pitchFamily="18" charset="0"/>
                <a:cs typeface="Times New Roman" panose="02020603050405020304" pitchFamily="18" charset="0"/>
              </a:rPr>
              <a:t>The experimental result is high when compared with existing system.</a:t>
            </a:r>
          </a:p>
          <a:p>
            <a:pPr lvl="0" algn="just">
              <a:lnSpc>
                <a:spcPct val="150000"/>
              </a:lnSpc>
            </a:pPr>
            <a:r>
              <a:rPr lang="en-US" sz="2000" smtClean="0">
                <a:latin typeface="Times New Roman" panose="02020603050405020304" pitchFamily="18" charset="0"/>
                <a:cs typeface="Times New Roman" panose="02020603050405020304" pitchFamily="18" charset="0"/>
              </a:rPr>
              <a:t>Time consumption is low.</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902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74" y="2351691"/>
            <a:ext cx="10515600" cy="1325563"/>
          </a:xfrm>
        </p:spPr>
        <p:txBody>
          <a:bodyPr>
            <a:normAutofit/>
          </a:bodyPr>
          <a:lstStyle/>
          <a:p>
            <a:pPr algn="ctr"/>
            <a:r>
              <a:rPr lang="en-US" sz="4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Flow Diagram</a:t>
            </a:r>
            <a:endParaRPr lang="en-IN" sz="4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24395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1311</TotalTime>
  <Words>2865</Words>
  <Application>Microsoft Office PowerPoint</Application>
  <PresentationFormat>Widescreen</PresentationFormat>
  <Paragraphs>211</Paragraphs>
  <Slides>39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Times New Roman</vt:lpstr>
      <vt:lpstr>Office Theme</vt:lpstr>
      <vt:lpstr>Deep_Ensemble_Learning_With_Pruning_for_DDoS_Attack_Detection_in_IoT_Networks</vt:lpstr>
      <vt:lpstr>Abstract</vt:lpstr>
      <vt:lpstr>Objectives</vt:lpstr>
      <vt:lpstr>Introduction</vt:lpstr>
      <vt:lpstr>Existing System</vt:lpstr>
      <vt:lpstr>Disadvantages</vt:lpstr>
      <vt:lpstr>Proposed System</vt:lpstr>
      <vt:lpstr>Advantages</vt:lpstr>
      <vt:lpstr>Flow Diagram</vt:lpstr>
      <vt:lpstr>PowerPoint Presentation</vt:lpstr>
      <vt:lpstr>Modules</vt:lpstr>
      <vt:lpstr>Modules Description</vt:lpstr>
      <vt:lpstr>Data Selection</vt:lpstr>
      <vt:lpstr>Data Selection</vt:lpstr>
      <vt:lpstr>Data Preprocessing</vt:lpstr>
      <vt:lpstr>Data Preprocessing</vt:lpstr>
      <vt:lpstr>Data Splitting</vt:lpstr>
      <vt:lpstr>Classification</vt:lpstr>
      <vt:lpstr>PowerPoint Presentation</vt:lpstr>
      <vt:lpstr>Performance</vt:lpstr>
      <vt:lpstr>Performance</vt:lpstr>
      <vt:lpstr>PowerPoint Presentation</vt:lpstr>
      <vt:lpstr>PowerPoint Presentation</vt:lpstr>
      <vt:lpstr>PowerPoint Presentation</vt:lpstr>
      <vt:lpstr>PowerPoint Presentation</vt:lpstr>
      <vt:lpstr>System Requirements</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Work</vt:lpstr>
      <vt:lpstr>References</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method for flow-based network intrusion detection using the inverse Potts model </dc:title>
  <dc:creator>EGC</dc:creator>
  <cp:lastModifiedBy>USER</cp:lastModifiedBy>
  <cp:revision>210</cp:revision>
  <dcterms:created xsi:type="dcterms:W3CDTF">2021-12-17T07:36:29Z</dcterms:created>
  <dcterms:modified xsi:type="dcterms:W3CDTF">2024-06-26T08:50:08Z</dcterms:modified>
</cp:coreProperties>
</file>