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9" r:id="rId3"/>
    <p:sldId id="271" r:id="rId4"/>
    <p:sldId id="262" r:id="rId5"/>
    <p:sldId id="263" r:id="rId6"/>
    <p:sldId id="264" r:id="rId7"/>
    <p:sldId id="269" r:id="rId8"/>
  </p:sldIdLst>
  <p:sldSz cx="9144000" cy="5143500" type="screen16x9"/>
  <p:notesSz cx="6858000" cy="9144000"/>
  <p:embeddedFontLst>
    <p:embeddedFont>
      <p:font typeface="Hanken Grotesk" panose="020B0604020202020204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Raleway Black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2BE117E-8257-449C-9090-EEA2C85E4127}">
          <p14:sldIdLst>
            <p14:sldId id="256"/>
            <p14:sldId id="259"/>
            <p14:sldId id="271"/>
            <p14:sldId id="262"/>
            <p14:sldId id="263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872D9-036E-4E1F-940E-9889C44DB3C6}">
  <a:tblStyle styleId="{EEA872D9-036E-4E1F-940E-9889C44DB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878503-F89C-43B8-8269-05E408446C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89107" autoAdjust="0"/>
  </p:normalViewPr>
  <p:slideViewPr>
    <p:cSldViewPr snapToGrid="0">
      <p:cViewPr varScale="1">
        <p:scale>
          <a:sx n="86" d="100"/>
          <a:sy n="86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291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24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3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EC7A1F78-B513-A30C-10EF-CD628624B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511DA730-E797-484F-39C6-A30486EFE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A27113FE-C189-CEDE-71D9-6CB8AD01F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8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2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88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18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2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4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mytrip.com/holidays-india/" TargetMode="External"/><Relationship Id="rId7" Type="http://schemas.openxmlformats.org/officeDocument/2006/relationships/hyperlink" Target="https://www.mongodb.com/docs/manual/introduc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sciencedirect.com/science/article/pii/S1877050924008585" TargetMode="External"/><Relationship Id="rId5" Type="http://schemas.openxmlformats.org/officeDocument/2006/relationships/hyperlink" Target="https://www.yatra.com/" TargetMode="External"/><Relationship Id="rId4" Type="http://schemas.openxmlformats.org/officeDocument/2006/relationships/hyperlink" Target="https://www.kesari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A65149-98C7-2D9D-074F-A64975FB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79374" y="0"/>
            <a:ext cx="871651" cy="65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t="32993" r="3382" b="32732"/>
          <a:stretch/>
        </p:blipFill>
        <p:spPr>
          <a:xfrm>
            <a:off x="6200076" y="0"/>
            <a:ext cx="2966225" cy="6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FAB5E4A5-4167-3313-3BB2-2600DB645B3F}"/>
              </a:ext>
            </a:extLst>
          </p:cNvPr>
          <p:cNvSpPr txBox="1"/>
          <p:nvPr/>
        </p:nvSpPr>
        <p:spPr>
          <a:xfrm>
            <a:off x="894731" y="1260865"/>
            <a:ext cx="7221455" cy="25545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/>
                <a:cs typeface="Times New Roman"/>
              </a:rPr>
              <a:t>Problem Statement Title</a:t>
            </a:r>
            <a:r>
              <a:rPr lang="en-IN" sz="1600" b="1" dirty="0">
                <a:latin typeface="Times New Roman"/>
                <a:cs typeface="Times New Roman"/>
              </a:rPr>
              <a:t> - </a:t>
            </a:r>
            <a:r>
              <a:rPr lang="en-IN" sz="1600" dirty="0">
                <a:latin typeface="Times New Roman"/>
                <a:cs typeface="Times New Roman"/>
              </a:rPr>
              <a:t>AI-Powered Smart Travel Planner: Automating Personalized Itineraries for Seamless Exploration</a:t>
            </a: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Times New Roman"/>
              <a:cs typeface="Times New Roman"/>
            </a:endParaRP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/>
                <a:cs typeface="Times New Roman"/>
              </a:rPr>
              <a:t>Theme </a:t>
            </a:r>
            <a:r>
              <a:rPr lang="en-IN" sz="1600" b="1" dirty="0">
                <a:latin typeface="Times New Roman"/>
                <a:cs typeface="Times New Roman"/>
              </a:rPr>
              <a:t>– </a:t>
            </a:r>
            <a:r>
              <a:rPr lang="en-IN" sz="1600" dirty="0">
                <a:latin typeface="Times New Roman"/>
                <a:cs typeface="Times New Roman"/>
              </a:rPr>
              <a:t>Open Innovation</a:t>
            </a: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Times New Roman"/>
              <a:cs typeface="Times New Roman"/>
            </a:endParaRP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/>
                <a:cs typeface="Times New Roman"/>
              </a:rPr>
              <a:t>Domain </a:t>
            </a:r>
            <a:r>
              <a:rPr lang="en-IN" sz="1600" b="1" dirty="0">
                <a:latin typeface="Times New Roman"/>
                <a:cs typeface="Times New Roman"/>
              </a:rPr>
              <a:t>– </a:t>
            </a:r>
            <a:r>
              <a:rPr lang="en-IN" sz="1600" dirty="0">
                <a:latin typeface="Times New Roman"/>
                <a:cs typeface="Times New Roman"/>
              </a:rPr>
              <a:t>Software</a:t>
            </a: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Times New Roman"/>
              <a:cs typeface="Times New Roman"/>
            </a:endParaRP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/>
                <a:cs typeface="Times New Roman"/>
              </a:rPr>
              <a:t>PS Category</a:t>
            </a:r>
            <a:r>
              <a:rPr lang="en-IN" sz="1600" b="1" dirty="0">
                <a:latin typeface="Times New Roman"/>
                <a:cs typeface="Times New Roman"/>
              </a:rPr>
              <a:t> –</a:t>
            </a:r>
            <a:r>
              <a:rPr lang="en-IN" sz="1600" dirty="0">
                <a:latin typeface="Times New Roman"/>
                <a:cs typeface="Times New Roman"/>
              </a:rPr>
              <a:t> Open Innovation</a:t>
            </a: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Times New Roman"/>
              <a:cs typeface="Times New Roman"/>
            </a:endParaRPr>
          </a:p>
          <a:p>
            <a:pPr marL="32258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/>
                <a:cs typeface="Times New Roman"/>
              </a:rPr>
              <a:t>Team Name (As per Registration)</a:t>
            </a:r>
            <a:r>
              <a:rPr lang="en-IN" sz="1600" b="1" dirty="0">
                <a:latin typeface="Times New Roman"/>
                <a:cs typeface="Times New Roman"/>
              </a:rPr>
              <a:t> – </a:t>
            </a:r>
            <a:r>
              <a:rPr lang="en-IN" sz="1600" dirty="0">
                <a:latin typeface="Times New Roman"/>
                <a:cs typeface="Times New Roman"/>
              </a:rPr>
              <a:t>The </a:t>
            </a:r>
            <a:r>
              <a:rPr lang="en-IN" sz="1600" dirty="0" err="1">
                <a:latin typeface="Times New Roman"/>
                <a:cs typeface="Times New Roman"/>
              </a:rPr>
              <a:t>RouteCoders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76BE70FD-E5A5-0DFE-FB94-A6BCDBE51B8F}"/>
              </a:ext>
            </a:extLst>
          </p:cNvPr>
          <p:cNvSpPr txBox="1"/>
          <p:nvPr/>
        </p:nvSpPr>
        <p:spPr>
          <a:xfrm>
            <a:off x="738627" y="408871"/>
            <a:ext cx="678845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algn="just"/>
            <a:r>
              <a:rPr lang="en-IN" sz="3200" b="1" dirty="0">
                <a:latin typeface="Times New Roman"/>
                <a:cs typeface="Times New Roman"/>
              </a:rPr>
              <a:t>INDEX 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/>
          <p:nvPr/>
        </p:nvSpPr>
        <p:spPr>
          <a:xfrm rot="-5400000">
            <a:off x="598881" y="453041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1EAD244-3C81-36B8-3D67-5A9CA9A3DEAF}"/>
              </a:ext>
            </a:extLst>
          </p:cNvPr>
          <p:cNvSpPr txBox="1"/>
          <p:nvPr/>
        </p:nvSpPr>
        <p:spPr>
          <a:xfrm>
            <a:off x="811544" y="228500"/>
            <a:ext cx="476497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Problem Statement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20E94E5-4F68-8D1C-61CB-1BC06E639E06}"/>
              </a:ext>
            </a:extLst>
          </p:cNvPr>
          <p:cNvSpPr txBox="1"/>
          <p:nvPr/>
        </p:nvSpPr>
        <p:spPr>
          <a:xfrm>
            <a:off x="289560" y="917965"/>
            <a:ext cx="5770998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/>
              <a:buChar char="Ø"/>
            </a:pPr>
            <a:r>
              <a:rPr lang="en-US" sz="1400" dirty="0">
                <a:latin typeface="Times New Roman"/>
              </a:rPr>
              <a:t>Planning a trip can be overwhelming due to extensive research on destinations, budgets, and many more conditions.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Clr>
                <a:schemeClr val="tx1"/>
              </a:buClr>
              <a:buFont typeface="Wingdings"/>
              <a:buChar char="Ø"/>
            </a:pPr>
            <a:r>
              <a:rPr lang="en-US" sz="1400" dirty="0">
                <a:latin typeface="Times New Roman"/>
              </a:rPr>
              <a:t>Travelers face challenges with unexpected changes, lack of personalized recommendations, and difficulty collaborating.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Clr>
                <a:schemeClr val="tx1"/>
              </a:buClr>
              <a:buFont typeface="Wingdings"/>
              <a:buChar char="Ø"/>
            </a:pPr>
            <a:r>
              <a:rPr lang="en-US" sz="1400" dirty="0">
                <a:latin typeface="Times New Roman"/>
              </a:rPr>
              <a:t> A smart solution is needed to simplify planning, enhance personalization, and adapt in real time for a hassle-free experience.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8" name="Picture 7" descr="A screenshot of a website&#10;&#10;AI-generated content may be incorrect.">
            <a:extLst>
              <a:ext uri="{FF2B5EF4-FFF2-40B4-BE49-F238E27FC236}">
                <a16:creationId xmlns:a16="http://schemas.microsoft.com/office/drawing/2014/main" id="{6E101A63-09D6-6BB3-8263-48BFA5EA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746" t="43749" r="282" b="11172"/>
          <a:stretch/>
        </p:blipFill>
        <p:spPr>
          <a:xfrm>
            <a:off x="6656802" y="860226"/>
            <a:ext cx="2487198" cy="229923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2C6474-15B4-C75D-3384-64D53B0D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665" t="24251" r="36592" b="2658"/>
          <a:stretch/>
        </p:blipFill>
        <p:spPr>
          <a:xfrm>
            <a:off x="-1" y="2836182"/>
            <a:ext cx="2368503" cy="230731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BCAC5-BDE1-5711-EDB6-F9EB242D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328" r="-232" b="579"/>
          <a:stretch/>
        </p:blipFill>
        <p:spPr>
          <a:xfrm>
            <a:off x="5762371" y="3403224"/>
            <a:ext cx="3295126" cy="153013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D1B5F10-E3FF-4652-6513-6DEBD40D531A}"/>
              </a:ext>
            </a:extLst>
          </p:cNvPr>
          <p:cNvSpPr/>
          <p:nvPr/>
        </p:nvSpPr>
        <p:spPr>
          <a:xfrm>
            <a:off x="2578216" y="4225535"/>
            <a:ext cx="1505232" cy="943238"/>
          </a:xfrm>
          <a:prstGeom prst="leftArrow">
            <a:avLst/>
          </a:prstGeom>
          <a:solidFill>
            <a:srgbClr val="037D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/>
                <a:ea typeface="Calibri"/>
                <a:cs typeface="Calibri"/>
              </a:rPr>
              <a:t>High prices!!!!!!!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5255C6-41F3-1B15-2383-01035655BF3D}"/>
              </a:ext>
            </a:extLst>
          </p:cNvPr>
          <p:cNvSpPr/>
          <p:nvPr/>
        </p:nvSpPr>
        <p:spPr>
          <a:xfrm>
            <a:off x="4244747" y="2021906"/>
            <a:ext cx="2375831" cy="1133690"/>
          </a:xfrm>
          <a:prstGeom prst="rightArrow">
            <a:avLst/>
          </a:prstGeom>
          <a:solidFill>
            <a:srgbClr val="037D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/>
                <a:ea typeface="Calibri"/>
                <a:cs typeface="Calibri"/>
              </a:rPr>
              <a:t>Last moment plans sold out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/>
                <a:ea typeface="+mn-lt"/>
                <a:cs typeface="+mn-lt"/>
              </a:rPr>
              <a:t>😱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7E6D1A-0FD7-DCD3-7E45-0B48AA77042A}"/>
              </a:ext>
            </a:extLst>
          </p:cNvPr>
          <p:cNvSpPr/>
          <p:nvPr/>
        </p:nvSpPr>
        <p:spPr>
          <a:xfrm>
            <a:off x="3175059" y="3277711"/>
            <a:ext cx="2487198" cy="1263675"/>
          </a:xfrm>
          <a:prstGeom prst="rightArrow">
            <a:avLst/>
          </a:prstGeom>
          <a:solidFill>
            <a:srgbClr val="0152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/>
                <a:ea typeface="+mn-lt"/>
                <a:cs typeface="+mn-lt"/>
              </a:rPr>
              <a:t>No packages available as per our preference😓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550699B7-D178-2BC2-E5AA-D09A18B45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82CC8F1F-0084-725E-B313-DA619658A1DF}"/>
              </a:ext>
            </a:extLst>
          </p:cNvPr>
          <p:cNvSpPr/>
          <p:nvPr/>
        </p:nvSpPr>
        <p:spPr>
          <a:xfrm rot="-5400000">
            <a:off x="598881" y="453041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583A376-94C4-F0C7-5294-0E09CD4E8185}"/>
              </a:ext>
            </a:extLst>
          </p:cNvPr>
          <p:cNvSpPr txBox="1"/>
          <p:nvPr/>
        </p:nvSpPr>
        <p:spPr>
          <a:xfrm>
            <a:off x="811544" y="228500"/>
            <a:ext cx="352654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Proposed Solution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77BD70C-41FB-5C71-F5C5-C9D15CAD8530}"/>
              </a:ext>
            </a:extLst>
          </p:cNvPr>
          <p:cNvSpPr txBox="1"/>
          <p:nvPr/>
        </p:nvSpPr>
        <p:spPr>
          <a:xfrm>
            <a:off x="210387" y="1016895"/>
            <a:ext cx="4425408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cs typeface="Times New Roman"/>
              </a:rPr>
              <a:t>Trip Craft simplifies planning by handling research, adapting to real-time changes, and enabling collaboration effortlessly.​</a:t>
            </a:r>
            <a:endParaRPr lang="en-US" sz="1400" dirty="0"/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DDE39A96-610D-5C43-984D-95FD99F9595F}"/>
              </a:ext>
            </a:extLst>
          </p:cNvPr>
          <p:cNvSpPr txBox="1"/>
          <p:nvPr/>
        </p:nvSpPr>
        <p:spPr>
          <a:xfrm>
            <a:off x="98875" y="4398161"/>
            <a:ext cx="862881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/>
                <a:cs typeface="Times New Roman"/>
              </a:rPr>
              <a:t>Trip Craft makes travel planning effortless, personalized, and stress-free—so users can focus on enjoying their journey.</a:t>
            </a:r>
            <a:r>
              <a:rPr lang="en-US" sz="1400" dirty="0">
                <a:latin typeface="Times New Roman"/>
                <a:cs typeface="Times New Roman"/>
              </a:rPr>
              <a:t>​</a:t>
            </a:r>
            <a:endParaRPr lang="en-US" sz="14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48D29D9-DD75-77E5-06C7-5C4F91C6580E}"/>
              </a:ext>
            </a:extLst>
          </p:cNvPr>
          <p:cNvSpPr txBox="1"/>
          <p:nvPr/>
        </p:nvSpPr>
        <p:spPr>
          <a:xfrm>
            <a:off x="210387" y="1829779"/>
            <a:ext cx="4901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cs typeface="Times New Roman"/>
              </a:rPr>
              <a:t>Smart &amp; Adaptive Planning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b="1" dirty="0">
              <a:latin typeface="Times New Roman"/>
              <a:cs typeface="Times New Roman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cs typeface="Times New Roman"/>
              </a:rPr>
              <a:t>Flexible &amp; Effortless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b="1" dirty="0">
              <a:latin typeface="Times New Roman"/>
              <a:cs typeface="Times New Roman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cs typeface="Times New Roman"/>
              </a:rPr>
              <a:t>Seamless Collaboration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</a:rPr>
              <a:t>Budget-Friendly Travel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cs typeface="Times New Roman"/>
              </a:rPr>
              <a:t>Engaging Travel Community</a:t>
            </a:r>
            <a:endParaRPr lang="en-US" sz="1400" dirty="0"/>
          </a:p>
        </p:txBody>
      </p:sp>
      <p:pic>
        <p:nvPicPr>
          <p:cNvPr id="5" name="Picture 4" descr="A diagram of a planner&#10;&#10;AI-generated content may be incorrect.">
            <a:extLst>
              <a:ext uri="{FF2B5EF4-FFF2-40B4-BE49-F238E27FC236}">
                <a16:creationId xmlns:a16="http://schemas.microsoft.com/office/drawing/2014/main" id="{48A80AE9-3B08-8655-862F-F73B1B7C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36" y="3013965"/>
            <a:ext cx="2884265" cy="13841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A18F2C-2312-8D3B-228F-2608A7C5B130}"/>
              </a:ext>
            </a:extLst>
          </p:cNvPr>
          <p:cNvGrpSpPr/>
          <p:nvPr/>
        </p:nvGrpSpPr>
        <p:grpSpPr>
          <a:xfrm>
            <a:off x="4805917" y="1016895"/>
            <a:ext cx="4416057" cy="3210969"/>
            <a:chOff x="58436" y="603687"/>
            <a:chExt cx="5509582" cy="3658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176D93-10A8-87C0-27D3-EF9C157AED19}"/>
                </a:ext>
              </a:extLst>
            </p:cNvPr>
            <p:cNvGrpSpPr/>
            <p:nvPr/>
          </p:nvGrpSpPr>
          <p:grpSpPr>
            <a:xfrm>
              <a:off x="1377698" y="603687"/>
              <a:ext cx="4190320" cy="3658400"/>
              <a:chOff x="4580959" y="2069663"/>
              <a:chExt cx="4352287" cy="2836126"/>
            </a:xfrm>
          </p:grpSpPr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33727483-819B-2C0B-D95C-6CA55666BADA}"/>
                  </a:ext>
                </a:extLst>
              </p:cNvPr>
              <p:cNvSpPr txBox="1"/>
              <p:nvPr/>
            </p:nvSpPr>
            <p:spPr>
              <a:xfrm>
                <a:off x="4787083" y="2069663"/>
                <a:ext cx="3349081" cy="7475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b="1" dirty="0">
                    <a:latin typeface="Times New Roman"/>
                    <a:cs typeface="Times New Roman"/>
                  </a:rPr>
                  <a:t>AI-Powered Travel Itinerary Planner:</a:t>
                </a:r>
              </a:p>
              <a:p>
                <a:r>
                  <a:rPr lang="en-US" sz="900" dirty="0">
                    <a:latin typeface="Times New Roman"/>
                    <a:cs typeface="Times New Roman"/>
                  </a:rPr>
                  <a:t>AI-driven tool that adjusts travel itineraries in real time based on trending travel hotspot patterns.</a:t>
                </a:r>
                <a:endParaRPr lang="en-US" sz="900" dirty="0"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C6DC763F-926D-CBD2-543A-C9D9754BDCE0}"/>
                  </a:ext>
                </a:extLst>
              </p:cNvPr>
              <p:cNvSpPr txBox="1"/>
              <p:nvPr/>
            </p:nvSpPr>
            <p:spPr>
              <a:xfrm>
                <a:off x="6950606" y="3089835"/>
                <a:ext cx="1982640" cy="6116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" sz="1200" b="1" dirty="0">
                    <a:latin typeface="Times New Roman"/>
                    <a:cs typeface="Times New Roman"/>
                  </a:rPr>
                  <a:t>Snap Safari</a:t>
                </a:r>
                <a:r>
                  <a:rPr lang="en" sz="1200" dirty="0">
                    <a:latin typeface="Times New Roman"/>
                    <a:cs typeface="Times New Roman"/>
                  </a:rPr>
                  <a:t> </a:t>
                </a:r>
                <a:r>
                  <a:rPr lang="en-US" sz="1200" b="1" dirty="0">
                    <a:latin typeface="Times New Roman"/>
                    <a:cs typeface="Times New Roman"/>
                  </a:rPr>
                  <a:t>:</a:t>
                </a:r>
                <a:endParaRPr lang="en-US" sz="1200" dirty="0">
                  <a:latin typeface="Times New Roman"/>
                  <a:cs typeface="Times New Roman"/>
                </a:endParaRPr>
              </a:p>
              <a:p>
                <a:r>
                  <a:rPr lang="en" sz="900" dirty="0">
                    <a:latin typeface="Times New Roman"/>
                    <a:cs typeface="Times New Roman"/>
                  </a:rPr>
                  <a:t>Users can post travel photos, similar to an Instagram-style experience.</a:t>
                </a:r>
              </a:p>
            </p:txBody>
          </p:sp>
          <p:sp>
            <p:nvSpPr>
              <p:cNvPr id="21" name="TextBox 13">
                <a:extLst>
                  <a:ext uri="{FF2B5EF4-FFF2-40B4-BE49-F238E27FC236}">
                    <a16:creationId xmlns:a16="http://schemas.microsoft.com/office/drawing/2014/main" id="{2B4D1D5E-7568-BD2D-DC53-EF0A7DE6D3D0}"/>
                  </a:ext>
                </a:extLst>
              </p:cNvPr>
              <p:cNvSpPr txBox="1"/>
              <p:nvPr/>
            </p:nvSpPr>
            <p:spPr>
              <a:xfrm>
                <a:off x="4580959" y="4154200"/>
                <a:ext cx="3142859" cy="7515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Times New Roman"/>
                    <a:ea typeface="+mn-lt"/>
                    <a:cs typeface="+mn-lt"/>
                  </a:rPr>
                  <a:t>Live Itinerary Collaboration:</a:t>
                </a:r>
              </a:p>
              <a:p>
                <a:r>
                  <a:rPr lang="en-US" sz="900" dirty="0">
                    <a:latin typeface="Times New Roman"/>
                    <a:ea typeface="+mn-lt"/>
                    <a:cs typeface="+mn-lt"/>
                  </a:rPr>
                  <a:t>Enables multiple users to co-create, edit, and share travel plans in real-time, ensuring seamless </a:t>
                </a:r>
              </a:p>
              <a:p>
                <a:r>
                  <a:rPr lang="en-US" sz="900" dirty="0">
                    <a:latin typeface="Times New Roman"/>
                    <a:ea typeface="+mn-lt"/>
                    <a:cs typeface="+mn-lt"/>
                  </a:rPr>
                  <a:t>coordination and </a:t>
                </a:r>
              </a:p>
              <a:p>
                <a:r>
                  <a:rPr lang="en-US" sz="900" dirty="0">
                    <a:latin typeface="Times New Roman"/>
                    <a:ea typeface="+mn-lt"/>
                    <a:cs typeface="+mn-lt"/>
                  </a:rPr>
                  <a:t>personalized itineraries </a:t>
                </a:r>
              </a:p>
              <a:p>
                <a:r>
                  <a:rPr lang="en-US" sz="900" dirty="0">
                    <a:latin typeface="Times New Roman"/>
                    <a:ea typeface="+mn-lt"/>
                    <a:cs typeface="+mn-lt"/>
                  </a:rPr>
                  <a:t>for group trips.</a:t>
                </a:r>
                <a:endParaRPr lang="en-US" sz="900" dirty="0">
                  <a:latin typeface="Times New Roman"/>
                  <a:ea typeface="Calibri"/>
                  <a:cs typeface="Calibri"/>
                </a:endParaRPr>
              </a:p>
            </p:txBody>
          </p:sp>
        </p:grpSp>
        <p:sp>
          <p:nvSpPr>
            <p:cNvPr id="17" name="Arrow: Quad 16">
              <a:extLst>
                <a:ext uri="{FF2B5EF4-FFF2-40B4-BE49-F238E27FC236}">
                  <a16:creationId xmlns:a16="http://schemas.microsoft.com/office/drawing/2014/main" id="{5F921A8F-7115-D3B5-F173-409F82E31C6E}"/>
                </a:ext>
              </a:extLst>
            </p:cNvPr>
            <p:cNvSpPr/>
            <p:nvPr/>
          </p:nvSpPr>
          <p:spPr>
            <a:xfrm>
              <a:off x="1944584" y="1554013"/>
              <a:ext cx="1650434" cy="1656164"/>
            </a:xfrm>
            <a:prstGeom prst="quad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1460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4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A3E93918-E9A9-E34B-F3E9-67DF4F927216}"/>
                </a:ext>
              </a:extLst>
            </p:cNvPr>
            <p:cNvSpPr txBox="1"/>
            <p:nvPr/>
          </p:nvSpPr>
          <p:spPr>
            <a:xfrm>
              <a:off x="58436" y="1691705"/>
              <a:ext cx="1981901" cy="1244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 from Scratch: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Enables travelers to build fully custom itineraries manually, offering total control over every destination, activity, and time slot.</a:t>
              </a:r>
              <a:endParaRPr lang="en-I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CB361422-BA00-8CE5-2409-773FD56FE53B}"/>
              </a:ext>
            </a:extLst>
          </p:cNvPr>
          <p:cNvSpPr txBox="1"/>
          <p:nvPr/>
        </p:nvSpPr>
        <p:spPr>
          <a:xfrm>
            <a:off x="4637895" y="261297"/>
            <a:ext cx="420130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3151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9BD9C-EFF6-0B8A-DEEF-29FBCF2348A9}"/>
              </a:ext>
            </a:extLst>
          </p:cNvPr>
          <p:cNvSpPr txBox="1"/>
          <p:nvPr/>
        </p:nvSpPr>
        <p:spPr>
          <a:xfrm>
            <a:off x="603216" y="185528"/>
            <a:ext cx="364221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Feasibility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6CCCFA7-8AD7-3496-5E64-C5FFCC9F0ADA}"/>
              </a:ext>
            </a:extLst>
          </p:cNvPr>
          <p:cNvSpPr txBox="1"/>
          <p:nvPr/>
        </p:nvSpPr>
        <p:spPr>
          <a:xfrm>
            <a:off x="204496" y="891212"/>
            <a:ext cx="4280418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/>
                <a:ea typeface="+mn-lt"/>
                <a:cs typeface="+mn-lt"/>
              </a:rPr>
              <a:t>Use of Proven Tech Stack: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Relies on tried-and-tested technologies like MongoDB, Python/Node.js, REST APIs, and cloud deployment, ensuring stability and scalability.</a:t>
            </a:r>
            <a:endParaRPr lang="en-US" sz="1400" dirty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ea typeface="+mn-lt"/>
                <a:cs typeface="+mn-lt"/>
              </a:rPr>
              <a:t>User Onboarding is Simple: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The interface will be intuitive, as travel apps are widely used—making adoption easier.</a:t>
            </a:r>
            <a:endParaRPr lang="en-US" sz="1400" dirty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ea typeface="+mn-lt"/>
                <a:cs typeface="+mn-lt"/>
              </a:rPr>
              <a:t>Cross-Platform Deployment: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Can be developed as a web app first, and later adapted into a mobile app using frameworks like React Native or Flutter.</a:t>
            </a:r>
            <a:endParaRPr lang="en-US" sz="1400" dirty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ea typeface="+mn-lt"/>
                <a:cs typeface="+mn-lt"/>
              </a:rPr>
              <a:t>Modular Development Possible</a:t>
            </a:r>
            <a:r>
              <a:rPr lang="en-US" sz="1400" dirty="0">
                <a:latin typeface="Times New Roman"/>
                <a:ea typeface="+mn-lt"/>
                <a:cs typeface="+mn-lt"/>
              </a:rPr>
              <a:t>: Each feature (planner, friend finder, language translation) can be developed and tested independently.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F24E1A0-3A01-F100-D305-EA248617FB31}"/>
              </a:ext>
            </a:extLst>
          </p:cNvPr>
          <p:cNvSpPr txBox="1"/>
          <p:nvPr/>
        </p:nvSpPr>
        <p:spPr>
          <a:xfrm>
            <a:off x="4800368" y="185528"/>
            <a:ext cx="424929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Viability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410A1F4-9ADF-F912-32D1-04CD1A79A9B8}"/>
              </a:ext>
            </a:extLst>
          </p:cNvPr>
          <p:cNvSpPr txBox="1"/>
          <p:nvPr/>
        </p:nvSpPr>
        <p:spPr>
          <a:xfrm>
            <a:off x="4769240" y="891212"/>
            <a:ext cx="4280418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/>
                <a:cs typeface="Times New Roman"/>
              </a:rPr>
              <a:t>Market Demand</a:t>
            </a:r>
            <a:r>
              <a:rPr lang="en-US" sz="1400" dirty="0">
                <a:latin typeface="Times New Roman"/>
                <a:cs typeface="Times New Roman"/>
              </a:rPr>
              <a:t>: Addresses common user pain points—budget constraints, last-minute planning, and lack of personalization—making it a relevant and in-demand solution. </a:t>
            </a:r>
          </a:p>
          <a:p>
            <a:endParaRPr lang="en-US" sz="1400" b="1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cs typeface="Times New Roman"/>
              </a:rPr>
              <a:t>Scalability: </a:t>
            </a:r>
            <a:r>
              <a:rPr lang="en-US" sz="1400" dirty="0">
                <a:latin typeface="Times New Roman"/>
                <a:cs typeface="Times New Roman"/>
              </a:rPr>
              <a:t>The platform is extendable—from solo users to groups, across domestic and international travel, with minimal rework.</a:t>
            </a:r>
            <a:r>
              <a:rPr lang="en-US" sz="1400" b="1" dirty="0">
                <a:latin typeface="Times New Roman"/>
                <a:cs typeface="Times New Roman"/>
              </a:rPr>
              <a:t> </a:t>
            </a:r>
            <a:endParaRPr lang="en-US" sz="1400" dirty="0">
              <a:latin typeface="Times New Roman"/>
              <a:ea typeface="Calibri"/>
              <a:cs typeface="Times New Roman"/>
            </a:endParaRPr>
          </a:p>
          <a:p>
            <a:endParaRPr lang="en-US" sz="1400" b="1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cs typeface="Times New Roman"/>
              </a:rPr>
              <a:t>Monetization Potential:</a:t>
            </a:r>
            <a:r>
              <a:rPr lang="en-US" sz="1400" dirty="0">
                <a:latin typeface="Times New Roman"/>
                <a:cs typeface="Times New Roman"/>
              </a:rPr>
              <a:t> Partnering with travel agencies, eco-stays, or running ads on the app can generate sustainable revenue streams. 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b="1" dirty="0">
                <a:latin typeface="Times New Roman"/>
                <a:cs typeface="Times New Roman"/>
              </a:rPr>
              <a:t>Community Growth Factor: </a:t>
            </a:r>
            <a:r>
              <a:rPr lang="en-US" sz="1400" dirty="0">
                <a:latin typeface="Times New Roman"/>
                <a:cs typeface="Times New Roman"/>
              </a:rPr>
              <a:t>The engaging community feature can attract and retain users by fostering trust, tips, and shared experiences—leading to organic growth.</a:t>
            </a:r>
            <a:endParaRPr lang="en-US" sz="1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0EE2B-DB67-31F9-E474-A35914FF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" y="1352474"/>
            <a:ext cx="4705592" cy="290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D6C58-3C53-C6F5-2379-8254CDE3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16" y="922880"/>
            <a:ext cx="4122138" cy="400459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8E886136-1370-7064-6D17-C035149EF54A}"/>
              </a:ext>
            </a:extLst>
          </p:cNvPr>
          <p:cNvSpPr txBox="1"/>
          <p:nvPr/>
        </p:nvSpPr>
        <p:spPr>
          <a:xfrm>
            <a:off x="4889716" y="507381"/>
            <a:ext cx="42542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/>
              </a:rPr>
              <a:t>Use case diagram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80F3-DCC2-B1C0-B8CB-B495E04B4B6D}"/>
              </a:ext>
            </a:extLst>
          </p:cNvPr>
          <p:cNvSpPr txBox="1"/>
          <p:nvPr/>
        </p:nvSpPr>
        <p:spPr>
          <a:xfrm>
            <a:off x="748855" y="399660"/>
            <a:ext cx="476497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Technical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C45099D9-F91C-7007-2D2A-B0EC9D3E4E78}"/>
              </a:ext>
            </a:extLst>
          </p:cNvPr>
          <p:cNvSpPr txBox="1"/>
          <p:nvPr/>
        </p:nvSpPr>
        <p:spPr>
          <a:xfrm>
            <a:off x="48186" y="3421894"/>
            <a:ext cx="2373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latin typeface="Times New Roman"/>
                <a:ea typeface="Calibri"/>
                <a:cs typeface="Calibri"/>
              </a:rPr>
              <a:t>BENEFITS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4E2E950-DB15-1551-1DD2-5B631C079EB4}"/>
              </a:ext>
            </a:extLst>
          </p:cNvPr>
          <p:cNvSpPr/>
          <p:nvPr/>
        </p:nvSpPr>
        <p:spPr>
          <a:xfrm rot="10800000">
            <a:off x="2102194" y="3449777"/>
            <a:ext cx="1182021" cy="571500"/>
          </a:xfrm>
          <a:prstGeom prst="leftArrow">
            <a:avLst/>
          </a:prstGeom>
          <a:solidFill>
            <a:srgbClr val="1586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8AE9BD-B3AF-0B12-9C7B-71B2A740A543}"/>
              </a:ext>
            </a:extLst>
          </p:cNvPr>
          <p:cNvGrpSpPr/>
          <p:nvPr/>
        </p:nvGrpSpPr>
        <p:grpSpPr>
          <a:xfrm>
            <a:off x="3301807" y="2802169"/>
            <a:ext cx="5944257" cy="2068433"/>
            <a:chOff x="1666240" y="1385036"/>
            <a:chExt cx="8445907" cy="33902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019F6A2-4A2A-0601-A84D-16612585E02F}"/>
                </a:ext>
              </a:extLst>
            </p:cNvPr>
            <p:cNvGrpSpPr/>
            <p:nvPr/>
          </p:nvGrpSpPr>
          <p:grpSpPr>
            <a:xfrm>
              <a:off x="1666240" y="1385036"/>
              <a:ext cx="8445907" cy="1251121"/>
              <a:chOff x="701040" y="1476476"/>
              <a:chExt cx="8445907" cy="1251121"/>
            </a:xfrm>
          </p:grpSpPr>
          <p:pic>
            <p:nvPicPr>
              <p:cNvPr id="40" name="Picture 39" descr="Change Management Powerpoint Presentation Slides Slide18">
                <a:extLst>
                  <a:ext uri="{FF2B5EF4-FFF2-40B4-BE49-F238E27FC236}">
                    <a16:creationId xmlns:a16="http://schemas.microsoft.com/office/drawing/2014/main" id="{BEF116E2-09BD-0DF8-F209-E309369F0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048" r="33000" b="39685"/>
              <a:stretch/>
            </p:blipFill>
            <p:spPr bwMode="auto">
              <a:xfrm>
                <a:off x="701040" y="1714500"/>
                <a:ext cx="8168640" cy="772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D991BC8-9FED-BB81-F2EA-0F5F58978730}"/>
                  </a:ext>
                </a:extLst>
              </p:cNvPr>
              <p:cNvSpPr/>
              <p:nvPr/>
            </p:nvSpPr>
            <p:spPr>
              <a:xfrm>
                <a:off x="1767840" y="1818640"/>
                <a:ext cx="543560" cy="516444"/>
              </a:xfrm>
              <a:prstGeom prst="ellipse">
                <a:avLst/>
              </a:prstGeom>
              <a:solidFill>
                <a:srgbClr val="1663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A31AFBA-9960-A07A-6632-6834F3CEBC3B}"/>
                  </a:ext>
                </a:extLst>
              </p:cNvPr>
              <p:cNvSpPr/>
              <p:nvPr/>
            </p:nvSpPr>
            <p:spPr>
              <a:xfrm>
                <a:off x="3730752" y="1818640"/>
                <a:ext cx="543560" cy="516444"/>
              </a:xfrm>
              <a:prstGeom prst="ellipse">
                <a:avLst/>
              </a:prstGeom>
              <a:solidFill>
                <a:srgbClr val="19A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FDEDAE-628F-77B9-E0A7-0C2A027123D0}"/>
                  </a:ext>
                </a:extLst>
              </p:cNvPr>
              <p:cNvSpPr/>
              <p:nvPr/>
            </p:nvSpPr>
            <p:spPr>
              <a:xfrm>
                <a:off x="5638800" y="1818640"/>
                <a:ext cx="543560" cy="564896"/>
              </a:xfrm>
              <a:prstGeom prst="ellipse">
                <a:avLst/>
              </a:prstGeom>
              <a:solidFill>
                <a:srgbClr val="99BB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DFC7EB-B271-F012-A7AB-F4289B24047C}"/>
                  </a:ext>
                </a:extLst>
              </p:cNvPr>
              <p:cNvSpPr/>
              <p:nvPr/>
            </p:nvSpPr>
            <p:spPr>
              <a:xfrm>
                <a:off x="7504176" y="1794414"/>
                <a:ext cx="543560" cy="564896"/>
              </a:xfrm>
              <a:prstGeom prst="ellipse">
                <a:avLst/>
              </a:prstGeom>
              <a:solidFill>
                <a:srgbClr val="1962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BCC93B-C9F3-F435-E368-EC7EFC1162BD}"/>
                  </a:ext>
                </a:extLst>
              </p:cNvPr>
              <p:cNvSpPr/>
              <p:nvPr/>
            </p:nvSpPr>
            <p:spPr>
              <a:xfrm rot="19040071">
                <a:off x="8662942" y="1476476"/>
                <a:ext cx="484005" cy="53619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84D743-03C0-F46D-731E-09CB7834259F}"/>
                  </a:ext>
                </a:extLst>
              </p:cNvPr>
              <p:cNvSpPr/>
              <p:nvPr/>
            </p:nvSpPr>
            <p:spPr>
              <a:xfrm rot="19040071">
                <a:off x="8642432" y="2256379"/>
                <a:ext cx="455855" cy="47121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4476F4-7EC9-50E4-39D8-5D17FAA67283}"/>
                </a:ext>
              </a:extLst>
            </p:cNvPr>
            <p:cNvCxnSpPr/>
            <p:nvPr/>
          </p:nvCxnSpPr>
          <p:spPr>
            <a:xfrm>
              <a:off x="3004820" y="2395728"/>
              <a:ext cx="0" cy="941832"/>
            </a:xfrm>
            <a:prstGeom prst="line">
              <a:avLst/>
            </a:prstGeom>
            <a:ln>
              <a:solidFill>
                <a:srgbClr val="1663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1D2C03-273D-0B6C-2CA0-896590611367}"/>
                </a:ext>
              </a:extLst>
            </p:cNvPr>
            <p:cNvCxnSpPr/>
            <p:nvPr/>
          </p:nvCxnSpPr>
          <p:spPr>
            <a:xfrm>
              <a:off x="4967732" y="2395728"/>
              <a:ext cx="0" cy="941832"/>
            </a:xfrm>
            <a:prstGeom prst="line">
              <a:avLst/>
            </a:prstGeom>
            <a:ln>
              <a:solidFill>
                <a:srgbClr val="1DA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52FB2D-9E5B-B12A-D3F1-12655726C722}"/>
                </a:ext>
              </a:extLst>
            </p:cNvPr>
            <p:cNvCxnSpPr/>
            <p:nvPr/>
          </p:nvCxnSpPr>
          <p:spPr>
            <a:xfrm>
              <a:off x="8756904" y="2395728"/>
              <a:ext cx="0" cy="941832"/>
            </a:xfrm>
            <a:prstGeom prst="line">
              <a:avLst/>
            </a:prstGeom>
            <a:ln>
              <a:solidFill>
                <a:srgbClr val="1663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18B1EF-5A95-AD92-2624-84A5B08EE18B}"/>
                </a:ext>
              </a:extLst>
            </p:cNvPr>
            <p:cNvCxnSpPr/>
            <p:nvPr/>
          </p:nvCxnSpPr>
          <p:spPr>
            <a:xfrm>
              <a:off x="6875780" y="2395728"/>
              <a:ext cx="0" cy="941832"/>
            </a:xfrm>
            <a:prstGeom prst="line">
              <a:avLst/>
            </a:prstGeom>
            <a:ln>
              <a:solidFill>
                <a:srgbClr val="99BB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AB97544-1781-90F8-46C4-B92A62F77046}"/>
                </a:ext>
              </a:extLst>
            </p:cNvPr>
            <p:cNvSpPr/>
            <p:nvPr/>
          </p:nvSpPr>
          <p:spPr>
            <a:xfrm>
              <a:off x="2048684" y="3383225"/>
              <a:ext cx="1719071" cy="136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1663B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Saves Money Travel Expenses</a:t>
              </a:r>
              <a:r>
                <a:rPr lang="en-US" sz="11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</a:t>
              </a:r>
              <a:endParaRPr lang="en-IN" sz="900" dirty="0">
                <a:solidFill>
                  <a:schemeClr val="tx1"/>
                </a:solidFill>
                <a:latin typeface="Aptos"/>
              </a:endParaRPr>
            </a:p>
            <a:p>
              <a:r>
                <a:rPr lang="en-US" sz="900" dirty="0">
                  <a:solidFill>
                    <a:schemeClr val="tx1"/>
                  </a:solidFill>
                  <a:latin typeface="Aptos"/>
                </a:rPr>
                <a:t>Predicts the best time to book flights and hotels.</a:t>
              </a:r>
              <a:endParaRPr lang="en-IN" sz="900" dirty="0">
                <a:solidFill>
                  <a:schemeClr val="tx1"/>
                </a:solidFill>
                <a:latin typeface="Apto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2189D2-B823-79CF-7B6D-2284C4072424}"/>
                </a:ext>
              </a:extLst>
            </p:cNvPr>
            <p:cNvSpPr/>
            <p:nvPr/>
          </p:nvSpPr>
          <p:spPr>
            <a:xfrm>
              <a:off x="4041141" y="3397711"/>
              <a:ext cx="1719071" cy="136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13A88B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Enhances Travel Experience</a:t>
              </a:r>
              <a:r>
                <a:rPr lang="en-US" sz="11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– </a:t>
              </a:r>
              <a:r>
                <a:rPr lang="en-US" sz="700" dirty="0">
                  <a:solidFill>
                    <a:schemeClr val="tx1"/>
                  </a:solidFill>
                  <a:latin typeface="Aptos"/>
                  <a:cs typeface="Times New Roman"/>
                </a:rPr>
                <a:t>Allows travelers to focus on experiences rather than money management.</a:t>
              </a:r>
              <a:endParaRPr lang="en-IN" sz="700" dirty="0">
                <a:solidFill>
                  <a:schemeClr val="tx1"/>
                </a:solidFill>
                <a:latin typeface="Aptos"/>
                <a:cs typeface="Times New Roman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FC1719-8773-07D6-06C8-4833DA5DED3B}"/>
                </a:ext>
              </a:extLst>
            </p:cNvPr>
            <p:cNvSpPr/>
            <p:nvPr/>
          </p:nvSpPr>
          <p:spPr>
            <a:xfrm>
              <a:off x="5994908" y="3412860"/>
              <a:ext cx="1719071" cy="136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BB5C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tx1"/>
                  </a:solidFill>
                  <a:latin typeface="Times New Roman"/>
                  <a:cs typeface="Times New Roman"/>
                </a:rPr>
                <a:t>Improves Trip Planning Efficiency</a:t>
              </a:r>
              <a:r>
                <a:rPr lang="en-US" sz="1100">
                  <a:solidFill>
                    <a:schemeClr val="tx1"/>
                  </a:solidFill>
                  <a:latin typeface="Times New Roman"/>
                  <a:cs typeface="Times New Roman"/>
                </a:rPr>
                <a:t>:</a:t>
              </a:r>
            </a:p>
            <a:p>
              <a:r>
                <a:rPr lang="en-US" sz="800">
                  <a:solidFill>
                    <a:schemeClr val="tx1"/>
                  </a:solidFill>
                  <a:latin typeface="Aptos"/>
                </a:rPr>
                <a:t>Reduces time spent on budgeting and booking.</a:t>
              </a:r>
              <a:endParaRPr lang="en-IN" sz="800">
                <a:solidFill>
                  <a:schemeClr val="tx1"/>
                </a:solidFill>
                <a:latin typeface="Apto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BCC35D-3EA4-333C-3D49-907950B5FF63}"/>
                </a:ext>
              </a:extLst>
            </p:cNvPr>
            <p:cNvSpPr/>
            <p:nvPr/>
          </p:nvSpPr>
          <p:spPr>
            <a:xfrm>
              <a:off x="7948676" y="3412860"/>
              <a:ext cx="1719071" cy="1362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1763B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chemeClr val="tx1"/>
                  </a:solidFill>
                  <a:latin typeface="Times New Roman"/>
                  <a:cs typeface="Times New Roman"/>
                </a:rPr>
                <a:t>Reduces Financial Stress</a:t>
              </a:r>
              <a:r>
                <a:rPr lang="en-US" sz="1200">
                  <a:solidFill>
                    <a:schemeClr val="tx1"/>
                  </a:solidFill>
                  <a:latin typeface="Times New Roman"/>
                  <a:cs typeface="Times New Roman"/>
                </a:rPr>
                <a:t> – </a:t>
              </a:r>
              <a:r>
                <a:rPr lang="en-US" sz="800">
                  <a:solidFill>
                    <a:schemeClr val="tx1"/>
                  </a:solidFill>
                  <a:latin typeface="Aptos"/>
                </a:rPr>
                <a:t>Eliminates worries about running out of money during trips.</a:t>
              </a:r>
              <a:endParaRPr lang="en-IN" sz="800">
                <a:solidFill>
                  <a:schemeClr val="tx1"/>
                </a:solidFill>
                <a:latin typeface="Apto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D2E799C-07D2-D1B5-51F2-6B421E64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750" y="1760693"/>
              <a:ext cx="379682" cy="37968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CF7ABE-BD8C-C75E-DED6-783C3551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1660" y="1781995"/>
              <a:ext cx="406853" cy="4068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2FAE4BF-2379-0DCB-2A81-5BFD22A8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2034" y="1753011"/>
              <a:ext cx="464820" cy="4648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065259-5C18-761B-2CA6-4879DA4C5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66912" y="1781070"/>
              <a:ext cx="406853" cy="4068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B818F7-1A97-1E19-44CF-0BE204BFBE87}"/>
              </a:ext>
            </a:extLst>
          </p:cNvPr>
          <p:cNvGrpSpPr/>
          <p:nvPr/>
        </p:nvGrpSpPr>
        <p:grpSpPr>
          <a:xfrm>
            <a:off x="124599" y="86924"/>
            <a:ext cx="5701054" cy="2254408"/>
            <a:chOff x="1637576" y="1374104"/>
            <a:chExt cx="8553398" cy="28749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FA745B-5F26-E55B-AF33-A775EDF75B89}"/>
                </a:ext>
              </a:extLst>
            </p:cNvPr>
            <p:cNvGrpSpPr/>
            <p:nvPr/>
          </p:nvGrpSpPr>
          <p:grpSpPr>
            <a:xfrm>
              <a:off x="1637576" y="1374104"/>
              <a:ext cx="8553398" cy="1216424"/>
              <a:chOff x="672376" y="1465544"/>
              <a:chExt cx="8553398" cy="1216424"/>
            </a:xfrm>
          </p:grpSpPr>
          <p:pic>
            <p:nvPicPr>
              <p:cNvPr id="21" name="Picture 20" descr="Change Management Powerpoint Presentation Slides Slide18">
                <a:extLst>
                  <a:ext uri="{FF2B5EF4-FFF2-40B4-BE49-F238E27FC236}">
                    <a16:creationId xmlns:a16="http://schemas.microsoft.com/office/drawing/2014/main" id="{AB04BECA-B70A-79B5-8D9B-500A76F0FC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048" r="33000" b="39685"/>
              <a:stretch/>
            </p:blipFill>
            <p:spPr bwMode="auto">
              <a:xfrm>
                <a:off x="672376" y="1714500"/>
                <a:ext cx="8168640" cy="772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2D400C-55D0-6B8E-86ED-BEACADCFC184}"/>
                  </a:ext>
                </a:extLst>
              </p:cNvPr>
              <p:cNvSpPr/>
              <p:nvPr/>
            </p:nvSpPr>
            <p:spPr>
              <a:xfrm>
                <a:off x="1767840" y="1818640"/>
                <a:ext cx="543560" cy="516444"/>
              </a:xfrm>
              <a:prstGeom prst="ellipse">
                <a:avLst/>
              </a:prstGeom>
              <a:solidFill>
                <a:srgbClr val="1663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FBFE0C-9B0B-859D-EE20-919A80B57011}"/>
                  </a:ext>
                </a:extLst>
              </p:cNvPr>
              <p:cNvSpPr/>
              <p:nvPr/>
            </p:nvSpPr>
            <p:spPr>
              <a:xfrm>
                <a:off x="3730752" y="1818640"/>
                <a:ext cx="543560" cy="516444"/>
              </a:xfrm>
              <a:prstGeom prst="ellipse">
                <a:avLst/>
              </a:prstGeom>
              <a:solidFill>
                <a:srgbClr val="19A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BFCAA6B-91DE-12F2-13E6-F911AFC91362}"/>
                  </a:ext>
                </a:extLst>
              </p:cNvPr>
              <p:cNvSpPr/>
              <p:nvPr/>
            </p:nvSpPr>
            <p:spPr>
              <a:xfrm>
                <a:off x="5638800" y="1818640"/>
                <a:ext cx="543560" cy="564896"/>
              </a:xfrm>
              <a:prstGeom prst="ellipse">
                <a:avLst/>
              </a:prstGeom>
              <a:solidFill>
                <a:srgbClr val="99BB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010972-CA68-677D-4452-F6A3DD3EA297}"/>
                  </a:ext>
                </a:extLst>
              </p:cNvPr>
              <p:cNvSpPr/>
              <p:nvPr/>
            </p:nvSpPr>
            <p:spPr>
              <a:xfrm rot="19040071">
                <a:off x="8596798" y="1465544"/>
                <a:ext cx="628976" cy="5313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2BCF41-7609-80D8-0919-53F7216A340B}"/>
                  </a:ext>
                </a:extLst>
              </p:cNvPr>
              <p:cNvSpPr/>
              <p:nvPr/>
            </p:nvSpPr>
            <p:spPr>
              <a:xfrm rot="19040071">
                <a:off x="8566960" y="2274233"/>
                <a:ext cx="529555" cy="40773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sz="140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F88549-E23B-B4F8-835C-B2934C87392F}"/>
                </a:ext>
              </a:extLst>
            </p:cNvPr>
            <p:cNvCxnSpPr>
              <a:cxnSpLocks/>
            </p:cNvCxnSpPr>
            <p:nvPr/>
          </p:nvCxnSpPr>
          <p:spPr>
            <a:xfrm>
              <a:off x="3004820" y="2395728"/>
              <a:ext cx="0" cy="941832"/>
            </a:xfrm>
            <a:prstGeom prst="line">
              <a:avLst/>
            </a:prstGeom>
            <a:ln>
              <a:solidFill>
                <a:srgbClr val="1663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AE49E9-E9D0-8855-F8A8-E68A639C953D}"/>
                </a:ext>
              </a:extLst>
            </p:cNvPr>
            <p:cNvCxnSpPr>
              <a:cxnSpLocks/>
            </p:cNvCxnSpPr>
            <p:nvPr/>
          </p:nvCxnSpPr>
          <p:spPr>
            <a:xfrm>
              <a:off x="4967732" y="2395728"/>
              <a:ext cx="0" cy="941832"/>
            </a:xfrm>
            <a:prstGeom prst="line">
              <a:avLst/>
            </a:prstGeom>
            <a:ln>
              <a:solidFill>
                <a:srgbClr val="1DA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E09BF3-8C3F-AE06-9E16-92A6A91082B0}"/>
                </a:ext>
              </a:extLst>
            </p:cNvPr>
            <p:cNvCxnSpPr>
              <a:cxnSpLocks/>
            </p:cNvCxnSpPr>
            <p:nvPr/>
          </p:nvCxnSpPr>
          <p:spPr>
            <a:xfrm>
              <a:off x="6875780" y="2395728"/>
              <a:ext cx="0" cy="941832"/>
            </a:xfrm>
            <a:prstGeom prst="line">
              <a:avLst/>
            </a:prstGeom>
            <a:ln>
              <a:solidFill>
                <a:srgbClr val="99BB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B1D72-4CEC-4B2C-F42D-68C62A0A0DEB}"/>
                </a:ext>
              </a:extLst>
            </p:cNvPr>
            <p:cNvSpPr/>
            <p:nvPr/>
          </p:nvSpPr>
          <p:spPr>
            <a:xfrm>
              <a:off x="1971776" y="3236219"/>
              <a:ext cx="1823752" cy="991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1663B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chemeClr val="tx1"/>
                  </a:solidFill>
                  <a:ea typeface="+mn-lt"/>
                  <a:cs typeface="+mn-lt"/>
                </a:rPr>
                <a:t>Reduced Planning Stress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D3C65D-2142-D7CC-74BB-7E05C29700A8}"/>
                </a:ext>
              </a:extLst>
            </p:cNvPr>
            <p:cNvSpPr/>
            <p:nvPr/>
          </p:nvSpPr>
          <p:spPr>
            <a:xfrm>
              <a:off x="4026407" y="3247720"/>
              <a:ext cx="1745241" cy="979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13A88B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chemeClr val="tx1"/>
                  </a:solidFill>
                  <a:ea typeface="+mn-lt"/>
                  <a:cs typeface="+mn-lt"/>
                </a:rPr>
                <a:t>More Personalized Experiences</a:t>
              </a:r>
              <a:endParaRPr lang="en-US" sz="1000" dirty="0">
                <a:solidFill>
                  <a:schemeClr val="tx1"/>
                </a:solidFill>
                <a:ea typeface="Calibri"/>
                <a:cs typeface="Calibri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31A705-9732-BA1C-E01E-22C19A925C89}"/>
                </a:ext>
              </a:extLst>
            </p:cNvPr>
            <p:cNvSpPr/>
            <p:nvPr/>
          </p:nvSpPr>
          <p:spPr>
            <a:xfrm>
              <a:off x="6136241" y="3240683"/>
              <a:ext cx="1810667" cy="1008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BB5C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chemeClr val="tx1"/>
                  </a:solidFill>
                  <a:ea typeface="+mn-lt"/>
                  <a:cs typeface="+mn-lt"/>
                </a:rPr>
                <a:t>Improved Last-Minute Planning</a:t>
              </a:r>
              <a:endParaRPr lang="en-US" sz="1000" dirty="0">
                <a:solidFill>
                  <a:schemeClr val="tx1"/>
                </a:solidFill>
                <a:ea typeface="Calibri"/>
                <a:cs typeface="Calibri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B078BB-8670-630E-999C-3C568A35B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750" y="1760693"/>
              <a:ext cx="379682" cy="37968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C1327E-09DA-1A5D-481E-4FD0B39FD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1660" y="1781995"/>
              <a:ext cx="406853" cy="4068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279B2E2-E82D-39A8-BE5F-3AE520D8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2034" y="1753011"/>
              <a:ext cx="464820" cy="464820"/>
            </a:xfrm>
            <a:prstGeom prst="rect">
              <a:avLst/>
            </a:prstGeom>
          </p:spPr>
        </p:pic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B72C9AEB-8E5E-3CAC-1F45-64C1CE322652}"/>
              </a:ext>
            </a:extLst>
          </p:cNvPr>
          <p:cNvSpPr/>
          <p:nvPr/>
        </p:nvSpPr>
        <p:spPr>
          <a:xfrm rot="10800000">
            <a:off x="5065858" y="1415626"/>
            <a:ext cx="1271412" cy="605884"/>
          </a:xfrm>
          <a:prstGeom prst="leftArrow">
            <a:avLst/>
          </a:prstGeom>
          <a:solidFill>
            <a:srgbClr val="1586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F45F1E67-C5DB-8245-D027-DF04222B4B70}"/>
              </a:ext>
            </a:extLst>
          </p:cNvPr>
          <p:cNvSpPr txBox="1"/>
          <p:nvPr/>
        </p:nvSpPr>
        <p:spPr>
          <a:xfrm>
            <a:off x="6584099" y="1334172"/>
            <a:ext cx="274320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latin typeface="Times New Roman"/>
                <a:cs typeface="Times New Roman"/>
              </a:rPr>
              <a:t>IMPACTS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/>
          <p:nvPr/>
        </p:nvSpPr>
        <p:spPr>
          <a:xfrm>
            <a:off x="83897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83897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83897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664122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838975" y="1556126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83897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0" name="Google Shape;970;p41"/>
          <p:cNvSpPr txBox="1"/>
          <p:nvPr/>
        </p:nvSpPr>
        <p:spPr>
          <a:xfrm>
            <a:off x="6641225" y="2621450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664122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983" name="Google Shape;983;p41"/>
          <p:cNvCxnSpPr>
            <a:cxnSpLocks/>
          </p:cNvCxnSpPr>
          <p:nvPr/>
        </p:nvCxnSpPr>
        <p:spPr>
          <a:xfrm>
            <a:off x="-143628" y="1490701"/>
            <a:ext cx="1052700" cy="4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cxnSpLocks/>
          </p:cNvCxnSpPr>
          <p:nvPr/>
        </p:nvCxnSpPr>
        <p:spPr>
          <a:xfrm rot="10800000" flipH="1">
            <a:off x="-411636" y="2564226"/>
            <a:ext cx="1754700" cy="37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cxnSpLocks/>
          </p:cNvCxnSpPr>
          <p:nvPr/>
        </p:nvCxnSpPr>
        <p:spPr>
          <a:xfrm rot="10800000" flipH="1">
            <a:off x="-262303" y="3462270"/>
            <a:ext cx="1072500" cy="55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cxnSpLocks/>
          </p:cNvCxnSpPr>
          <p:nvPr/>
        </p:nvCxnSpPr>
        <p:spPr>
          <a:xfrm flipH="1">
            <a:off x="7656125" y="1299597"/>
            <a:ext cx="1297800" cy="16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cxnSpLocks/>
          </p:cNvCxnSpPr>
          <p:nvPr/>
        </p:nvCxnSpPr>
        <p:spPr>
          <a:xfrm flipH="1">
            <a:off x="8305024" y="2350342"/>
            <a:ext cx="9831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cxnSpLocks/>
          </p:cNvCxnSpPr>
          <p:nvPr/>
        </p:nvCxnSpPr>
        <p:spPr>
          <a:xfrm rot="10800000">
            <a:off x="8180348" y="3973706"/>
            <a:ext cx="851700" cy="42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D4266EF9-C53D-995E-31AC-2B4FFD49897D}"/>
              </a:ext>
            </a:extLst>
          </p:cNvPr>
          <p:cNvSpPr txBox="1"/>
          <p:nvPr/>
        </p:nvSpPr>
        <p:spPr>
          <a:xfrm>
            <a:off x="810197" y="418492"/>
            <a:ext cx="476497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/>
                <a:ea typeface="Calibri"/>
                <a:cs typeface="Calibri"/>
              </a:rPr>
              <a:t>Research &amp; References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207ED85-3082-C492-FC9D-83498D509D7D}"/>
              </a:ext>
            </a:extLst>
          </p:cNvPr>
          <p:cNvSpPr txBox="1"/>
          <p:nvPr/>
        </p:nvSpPr>
        <p:spPr>
          <a:xfrm>
            <a:off x="810197" y="1134120"/>
            <a:ext cx="7839310" cy="381784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Make my trip : 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Clr>
                <a:schemeClr val="tx1"/>
              </a:buClr>
            </a:pPr>
            <a:r>
              <a:rPr lang="en-US" sz="1600" dirty="0">
                <a:latin typeface="Times New Roman"/>
                <a:ea typeface="+mn-lt"/>
                <a:cs typeface="+mn-lt"/>
                <a:hlinkClick r:id="rId3"/>
              </a:rPr>
              <a:t>https://www.makemytrip.com/holidays-india/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Kesari : 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Clr>
                <a:schemeClr val="tx1"/>
              </a:buClr>
            </a:pPr>
            <a:r>
              <a:rPr lang="en-US" sz="1600" dirty="0">
                <a:latin typeface="Times New Roman"/>
                <a:ea typeface="+mn-lt"/>
                <a:cs typeface="+mn-lt"/>
                <a:hlinkClick r:id="rId4"/>
              </a:rPr>
              <a:t>https://www.kesari.in/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Yatri : 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Clr>
                <a:schemeClr val="tx1"/>
              </a:buClr>
            </a:pPr>
            <a:r>
              <a:rPr lang="en-US" sz="1600" dirty="0">
                <a:latin typeface="Times New Roman"/>
                <a:ea typeface="+mn-lt"/>
                <a:cs typeface="+mn-lt"/>
                <a:hlinkClick r:id="rId5"/>
              </a:rPr>
              <a:t>https://www.yatra.com/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lvl="0" indent="-285750" algn="just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ScienceDirect: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IN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https://www.sciencedirect.com/science/article/pii/S1877050924008585</a:t>
            </a:r>
            <a:endParaRPr lang="en-IN" sz="1600" u="sng" kern="100" dirty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lvl="0" indent="-285750" algn="just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MongoDB – NoSQL Database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IN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https://www.mongodb.com/docs/manual/introduction/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616</Words>
  <Application>Microsoft Office PowerPoint</Application>
  <PresentationFormat>On-screen Show 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Wingdings</vt:lpstr>
      <vt:lpstr>Raleway Black</vt:lpstr>
      <vt:lpstr>Times New Roman</vt:lpstr>
      <vt:lpstr>Arial</vt:lpstr>
      <vt:lpstr>Nunito Light</vt:lpstr>
      <vt:lpstr>Calibri</vt:lpstr>
      <vt:lpstr>Aptos</vt:lpstr>
      <vt:lpstr>Hanken Grotesk</vt:lpstr>
      <vt:lpstr>Technology Market Research Pitch Deck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mr_rehuu _0113</dc:creator>
  <cp:lastModifiedBy>Aniketh Deshpande</cp:lastModifiedBy>
  <cp:revision>13</cp:revision>
  <dcterms:modified xsi:type="dcterms:W3CDTF">2025-06-08T19:44:51Z</dcterms:modified>
</cp:coreProperties>
</file>