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0"/>
  </p:normalViewPr>
  <p:slideViewPr>
    <p:cSldViewPr snapToGrid="0">
      <p:cViewPr varScale="1">
        <p:scale>
          <a:sx n="56" d="100"/>
          <a:sy n="56" d="100"/>
        </p:scale>
        <p:origin x="200" y="1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November 27,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5856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November 27,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2224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November 27,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441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November 27,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0452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November 27,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9835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November 27,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85247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November 27,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530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November 27,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784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November 27,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250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November 27,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96717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November 27,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2005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Monday, November 27,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58688939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8906403" TargetMode="External"/><Relationship Id="rId2" Type="http://schemas.openxmlformats.org/officeDocument/2006/relationships/hyperlink" Target="https://dl.acm.org/doi/10.1145/3292522.332604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9.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790883-49D2-0D84-2B8E-B8C8822607F6}"/>
              </a:ext>
            </a:extLst>
          </p:cNvPr>
          <p:cNvSpPr>
            <a:spLocks noGrp="1"/>
          </p:cNvSpPr>
          <p:nvPr>
            <p:ph type="ctrTitle"/>
          </p:nvPr>
        </p:nvSpPr>
        <p:spPr>
          <a:xfrm>
            <a:off x="807356" y="976864"/>
            <a:ext cx="6292690" cy="2992576"/>
          </a:xfrm>
        </p:spPr>
        <p:txBody>
          <a:bodyPr anchor="t">
            <a:normAutofit/>
          </a:bodyPr>
          <a:lstStyle/>
          <a:p>
            <a:pPr algn="l"/>
            <a:r>
              <a:rPr lang="en-US" dirty="0">
                <a:solidFill>
                  <a:schemeClr val="bg1"/>
                </a:solidFill>
              </a:rPr>
              <a:t>Blockchain Based Social Media without bots and gas fees</a:t>
            </a:r>
          </a:p>
        </p:txBody>
      </p:sp>
      <p:sp>
        <p:nvSpPr>
          <p:cNvPr id="3" name="Subtitle 2">
            <a:extLst>
              <a:ext uri="{FF2B5EF4-FFF2-40B4-BE49-F238E27FC236}">
                <a16:creationId xmlns:a16="http://schemas.microsoft.com/office/drawing/2014/main" id="{6705955F-1BA2-E7CD-D458-A9A87540D9AE}"/>
              </a:ext>
            </a:extLst>
          </p:cNvPr>
          <p:cNvSpPr>
            <a:spLocks noGrp="1"/>
          </p:cNvSpPr>
          <p:nvPr>
            <p:ph type="subTitle" idx="1"/>
          </p:nvPr>
        </p:nvSpPr>
        <p:spPr>
          <a:xfrm>
            <a:off x="968627" y="4321737"/>
            <a:ext cx="5392495" cy="1248274"/>
          </a:xfrm>
        </p:spPr>
        <p:txBody>
          <a:bodyPr anchor="b">
            <a:normAutofit fontScale="77500" lnSpcReduction="20000"/>
          </a:bodyPr>
          <a:lstStyle/>
          <a:p>
            <a:pPr algn="l"/>
            <a:r>
              <a:rPr lang="en-US" sz="1400" dirty="0">
                <a:solidFill>
                  <a:schemeClr val="bg1"/>
                </a:solidFill>
              </a:rPr>
              <a:t>Mallu Vineetha.</a:t>
            </a:r>
          </a:p>
          <a:p>
            <a:pPr algn="l"/>
            <a:r>
              <a:rPr lang="en-US" sz="1400" dirty="0">
                <a:solidFill>
                  <a:schemeClr val="bg1"/>
                </a:solidFill>
              </a:rPr>
              <a:t>Harshith </a:t>
            </a:r>
            <a:r>
              <a:rPr lang="en-US" sz="1400" dirty="0" err="1">
                <a:solidFill>
                  <a:schemeClr val="bg1"/>
                </a:solidFill>
              </a:rPr>
              <a:t>kumar</a:t>
            </a:r>
            <a:r>
              <a:rPr lang="en-US" sz="1400" dirty="0">
                <a:solidFill>
                  <a:schemeClr val="bg1"/>
                </a:solidFill>
              </a:rPr>
              <a:t>.</a:t>
            </a:r>
          </a:p>
          <a:p>
            <a:pPr algn="l"/>
            <a:r>
              <a:rPr lang="en-US" sz="1400" dirty="0">
                <a:solidFill>
                  <a:schemeClr val="bg1"/>
                </a:solidFill>
              </a:rPr>
              <a:t>Priyanka k p.</a:t>
            </a:r>
          </a:p>
          <a:p>
            <a:pPr algn="l"/>
            <a:r>
              <a:rPr lang="en-US" sz="1400" dirty="0" err="1">
                <a:solidFill>
                  <a:schemeClr val="bg1"/>
                </a:solidFill>
              </a:rPr>
              <a:t>Hirva</a:t>
            </a:r>
            <a:r>
              <a:rPr lang="en-US" sz="1400" dirty="0">
                <a:solidFill>
                  <a:schemeClr val="bg1"/>
                </a:solidFill>
              </a:rPr>
              <a:t> </a:t>
            </a:r>
            <a:r>
              <a:rPr lang="en-US" sz="1400" dirty="0" err="1">
                <a:solidFill>
                  <a:schemeClr val="bg1"/>
                </a:solidFill>
              </a:rPr>
              <a:t>patel</a:t>
            </a:r>
            <a:r>
              <a:rPr lang="en-US" sz="1400" dirty="0">
                <a:solidFill>
                  <a:schemeClr val="bg1"/>
                </a:solidFill>
              </a:rPr>
              <a:t>.</a:t>
            </a:r>
          </a:p>
        </p:txBody>
      </p:sp>
      <p:pic>
        <p:nvPicPr>
          <p:cNvPr id="4" name="Picture 3" descr="Colorful leaf patterns">
            <a:extLst>
              <a:ext uri="{FF2B5EF4-FFF2-40B4-BE49-F238E27FC236}">
                <a16:creationId xmlns:a16="http://schemas.microsoft.com/office/drawing/2014/main" id="{1A0CED34-7E62-9FCD-4D79-15FBD9D6BF97}"/>
              </a:ext>
            </a:extLst>
          </p:cNvPr>
          <p:cNvPicPr>
            <a:picLocks noChangeAspect="1"/>
          </p:cNvPicPr>
          <p:nvPr/>
        </p:nvPicPr>
        <p:blipFill rotWithShape="1">
          <a:blip r:embed="rId2"/>
          <a:srcRect l="24027" r="34125" b="1"/>
          <a:stretch/>
        </p:blipFill>
        <p:spPr>
          <a:xfrm>
            <a:off x="8104092" y="10"/>
            <a:ext cx="4099858" cy="6857990"/>
          </a:xfrm>
          <a:prstGeom prst="rect">
            <a:avLst/>
          </a:prstGeom>
        </p:spPr>
      </p:pic>
    </p:spTree>
    <p:extLst>
      <p:ext uri="{BB962C8B-B14F-4D97-AF65-F5344CB8AC3E}">
        <p14:creationId xmlns:p14="http://schemas.microsoft.com/office/powerpoint/2010/main" val="592157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22A6-198D-CBB0-DB23-7C53DD88E53E}"/>
              </a:ext>
            </a:extLst>
          </p:cNvPr>
          <p:cNvSpPr>
            <a:spLocks noGrp="1"/>
          </p:cNvSpPr>
          <p:nvPr>
            <p:ph type="title"/>
          </p:nvPr>
        </p:nvSpPr>
        <p:spPr>
          <a:xfrm>
            <a:off x="1371600" y="488373"/>
            <a:ext cx="10241280" cy="904009"/>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4722B10-C40D-33E9-F68F-3E3795D79BDD}"/>
              </a:ext>
            </a:extLst>
          </p:cNvPr>
          <p:cNvSpPr>
            <a:spLocks noGrp="1"/>
          </p:cNvSpPr>
          <p:nvPr>
            <p:ph idx="1"/>
          </p:nvPr>
        </p:nvSpPr>
        <p:spPr>
          <a:xfrm>
            <a:off x="581891" y="1839191"/>
            <a:ext cx="11030989" cy="4232425"/>
          </a:xfrm>
        </p:spPr>
        <p:txBody>
          <a:bodyPr/>
          <a:lstStyle/>
          <a:p>
            <a:r>
              <a:rPr lang="en-US" sz="2400" b="1" dirty="0">
                <a:effectLst/>
                <a:latin typeface="Times New Roman" panose="02020603050405020304" pitchFamily="18" charset="0"/>
                <a:cs typeface="Times New Roman" panose="02020603050405020304" pitchFamily="18" charset="0"/>
              </a:rPr>
              <a:t>Research Paper- 1 Title: </a:t>
            </a:r>
            <a:r>
              <a:rPr lang="en-US" sz="2400" dirty="0">
                <a:effectLst/>
                <a:latin typeface="Times New Roman" panose="02020603050405020304" pitchFamily="18" charset="0"/>
                <a:cs typeface="Times New Roman" panose="02020603050405020304" pitchFamily="18" charset="0"/>
              </a:rPr>
              <a:t>Incentivized Blockchain-based Social Media Platforms: A Case Study of </a:t>
            </a:r>
            <a:r>
              <a:rPr lang="en-US" sz="2400" dirty="0" err="1">
                <a:effectLst/>
                <a:latin typeface="Times New Roman" panose="02020603050405020304" pitchFamily="18" charset="0"/>
                <a:cs typeface="Times New Roman" panose="02020603050405020304" pitchFamily="18" charset="0"/>
              </a:rPr>
              <a:t>Steemit</a:t>
            </a:r>
            <a:r>
              <a:rPr lang="en-US" sz="2400" dirty="0">
                <a:effectLst/>
                <a:latin typeface="Times New Roman" panose="02020603050405020304" pitchFamily="18" charset="0"/>
                <a:cs typeface="Times New Roman" panose="02020603050405020304" pitchFamily="18" charset="0"/>
              </a:rPr>
              <a:t> Publication-</a:t>
            </a:r>
            <a:r>
              <a:rPr lang="en-US" sz="2400" dirty="0" err="1">
                <a:effectLst/>
                <a:latin typeface="Times New Roman" panose="02020603050405020304" pitchFamily="18" charset="0"/>
                <a:cs typeface="Times New Roman" panose="02020603050405020304" pitchFamily="18" charset="0"/>
              </a:rPr>
              <a:t>WebSci</a:t>
            </a:r>
            <a:r>
              <a:rPr lang="en-US" sz="2400" dirty="0">
                <a:effectLst/>
                <a:latin typeface="Times New Roman" panose="02020603050405020304" pitchFamily="18" charset="0"/>
                <a:cs typeface="Times New Roman" panose="02020603050405020304" pitchFamily="18" charset="0"/>
              </a:rPr>
              <a:t> '19: Proceedings of the10th ACM Conference on </a:t>
            </a:r>
            <a:r>
              <a:rPr lang="en-US" sz="2400" dirty="0" err="1">
                <a:effectLst/>
                <a:latin typeface="Times New Roman" panose="02020603050405020304" pitchFamily="18" charset="0"/>
                <a:cs typeface="Times New Roman" panose="02020603050405020304" pitchFamily="18" charset="0"/>
              </a:rPr>
              <a:t>WebScience</a:t>
            </a:r>
            <a:r>
              <a:rPr lang="en-US" sz="2400" dirty="0">
                <a:effectLst/>
                <a:latin typeface="Times New Roman" panose="02020603050405020304" pitchFamily="18" charset="0"/>
                <a:cs typeface="Times New Roman" panose="02020603050405020304" pitchFamily="18" charset="0"/>
              </a:rPr>
              <a:t>, June 2019, pages145-154 Authors-Chao Li, Balaji </a:t>
            </a:r>
            <a:r>
              <a:rPr lang="en-US" sz="2400" dirty="0" err="1">
                <a:effectLst/>
                <a:latin typeface="Times New Roman" panose="02020603050405020304" pitchFamily="18" charset="0"/>
                <a:cs typeface="Times New Roman" panose="02020603050405020304" pitchFamily="18" charset="0"/>
              </a:rPr>
              <a:t>Palanisamy</a:t>
            </a:r>
            <a:r>
              <a:rPr lang="en-US" sz="2400" dirty="0">
                <a:effectLst/>
                <a:latin typeface="Times New Roman" panose="02020603050405020304" pitchFamily="18" charset="0"/>
                <a:cs typeface="Times New Roman" panose="02020603050405020304" pitchFamily="18" charset="0"/>
              </a:rPr>
              <a:t> -  </a:t>
            </a:r>
            <a:r>
              <a:rPr lang="en-US" sz="2400" dirty="0">
                <a:effectLst/>
                <a:latin typeface="Times New Roman" panose="02020603050405020304" pitchFamily="18" charset="0"/>
                <a:cs typeface="Times New Roman" panose="02020603050405020304" pitchFamily="18" charset="0"/>
                <a:hlinkClick r:id="rId2"/>
              </a:rPr>
              <a:t>https://dl.acm.org/doi/10.1145/3292522.3326041</a:t>
            </a:r>
            <a:endParaRPr lang="en-US" sz="240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Title: Blockchain-Based Identity Verification System. Publications: 2019, IEEE 9th International Conference on System engineering and technology,7th </a:t>
            </a:r>
            <a:r>
              <a:rPr lang="en-US" sz="2400" dirty="0" err="1">
                <a:effectLst/>
                <a:latin typeface="Times New Roman" panose="02020603050405020304" pitchFamily="18" charset="0"/>
                <a:cs typeface="Times New Roman" panose="02020603050405020304" pitchFamily="18" charset="0"/>
              </a:rPr>
              <a:t>october</a:t>
            </a:r>
            <a:r>
              <a:rPr lang="en-US" sz="2400" dirty="0">
                <a:effectLst/>
                <a:latin typeface="Times New Roman" panose="02020603050405020304" pitchFamily="18" charset="0"/>
                <a:cs typeface="Times New Roman" panose="02020603050405020304" pitchFamily="18" charset="0"/>
              </a:rPr>
              <a:t> 2019. Author: Arshad Jamal, Rabab </a:t>
            </a:r>
            <a:r>
              <a:rPr lang="en-US" sz="2400" dirty="0" err="1">
                <a:effectLst/>
                <a:latin typeface="Times New Roman" panose="02020603050405020304" pitchFamily="18" charset="0"/>
                <a:cs typeface="Times New Roman" panose="02020603050405020304" pitchFamily="18" charset="0"/>
              </a:rPr>
              <a:t>Alayham</a:t>
            </a:r>
            <a:r>
              <a:rPr lang="en-US" sz="2400" dirty="0">
                <a:effectLst/>
                <a:latin typeface="Times New Roman" panose="02020603050405020304" pitchFamily="18" charset="0"/>
                <a:cs typeface="Times New Roman" panose="02020603050405020304" pitchFamily="18" charset="0"/>
              </a:rPr>
              <a:t> Abbas Helmi, Mariam-Aisha Fatima and </a:t>
            </a:r>
            <a:r>
              <a:rPr lang="en-US" sz="2400" dirty="0" err="1">
                <a:effectLst/>
                <a:latin typeface="Times New Roman" panose="02020603050405020304" pitchFamily="18" charset="0"/>
                <a:cs typeface="Times New Roman" panose="02020603050405020304" pitchFamily="18" charset="0"/>
              </a:rPr>
              <a:t>Ampuan</a:t>
            </a:r>
            <a:r>
              <a:rPr lang="en-US" sz="2400" dirty="0">
                <a:effectLst/>
                <a:latin typeface="Times New Roman" panose="02020603050405020304" pitchFamily="18" charset="0"/>
                <a:cs typeface="Times New Roman" panose="02020603050405020304" pitchFamily="18" charset="0"/>
              </a:rPr>
              <a:t> Siti </a:t>
            </a:r>
            <a:r>
              <a:rPr lang="en-US" sz="2400" dirty="0" err="1">
                <a:effectLst/>
                <a:latin typeface="Times New Roman" panose="02020603050405020304" pitchFamily="18" charset="0"/>
                <a:cs typeface="Times New Roman" panose="02020603050405020304" pitchFamily="18" charset="0"/>
              </a:rPr>
              <a:t>Nurin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Syahirah</a:t>
            </a:r>
            <a:r>
              <a:rPr lang="en-US" sz="2400" dirty="0">
                <a:effectLst/>
                <a:latin typeface="Times New Roman" panose="02020603050405020304" pitchFamily="18" charset="0"/>
                <a:cs typeface="Times New Roman" panose="02020603050405020304" pitchFamily="18" charset="0"/>
              </a:rPr>
              <a:t> - </a:t>
            </a:r>
            <a:r>
              <a:rPr lang="en-US" sz="2400" dirty="0">
                <a:effectLst/>
                <a:latin typeface="Times New Roman" panose="02020603050405020304" pitchFamily="18" charset="0"/>
                <a:cs typeface="Times New Roman" panose="02020603050405020304" pitchFamily="18" charset="0"/>
                <a:hlinkClick r:id="rId3"/>
              </a:rPr>
              <a:t>https://ieeexplore.ieee.org/document/8906403</a:t>
            </a:r>
            <a:endParaRPr lang="en-US" sz="2400" dirty="0">
              <a:effectLst/>
              <a:latin typeface="Times New Roman" panose="02020603050405020304" pitchFamily="18" charset="0"/>
              <a:cs typeface="Times New Roman" panose="02020603050405020304" pitchFamily="18" charset="0"/>
            </a:endParaRPr>
          </a:p>
          <a:p>
            <a:pPr marL="0" indent="0">
              <a:buNone/>
            </a:pPr>
            <a:endParaRPr lang="en-US" sz="240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3163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9FC9-395A-721D-9E22-3FF590481802}"/>
              </a:ext>
            </a:extLst>
          </p:cNvPr>
          <p:cNvSpPr>
            <a:spLocks noGrp="1"/>
          </p:cNvSpPr>
          <p:nvPr>
            <p:ph type="title"/>
          </p:nvPr>
        </p:nvSpPr>
        <p:spPr>
          <a:xfrm>
            <a:off x="975360" y="786384"/>
            <a:ext cx="10241280" cy="1234440"/>
          </a:xfrm>
        </p:spPr>
        <p:txBody>
          <a:bodyPr/>
          <a:lstStyle/>
          <a:p>
            <a:r>
              <a:rPr lang="en-US" dirty="0">
                <a:latin typeface="Times New Roman" panose="02020603050405020304" pitchFamily="18" charset="0"/>
                <a:cs typeface="Times New Roman" panose="02020603050405020304" pitchFamily="18" charset="0"/>
              </a:rPr>
              <a:t>Purpose of the project</a:t>
            </a:r>
            <a:r>
              <a:rPr lang="en-US" dirty="0"/>
              <a:t>:</a:t>
            </a:r>
          </a:p>
        </p:txBody>
      </p:sp>
      <p:sp>
        <p:nvSpPr>
          <p:cNvPr id="3" name="Content Placeholder 2">
            <a:extLst>
              <a:ext uri="{FF2B5EF4-FFF2-40B4-BE49-F238E27FC236}">
                <a16:creationId xmlns:a16="http://schemas.microsoft.com/office/drawing/2014/main" id="{001638FA-0C9D-9590-EF86-0D08A09FA995}"/>
              </a:ext>
            </a:extLst>
          </p:cNvPr>
          <p:cNvSpPr>
            <a:spLocks noGrp="1"/>
          </p:cNvSpPr>
          <p:nvPr>
            <p:ph idx="1"/>
          </p:nvPr>
        </p:nvSpPr>
        <p:spPr>
          <a:xfrm>
            <a:off x="981307" y="2112264"/>
            <a:ext cx="10631573" cy="3959352"/>
          </a:xfrm>
        </p:spPr>
        <p:txBody>
          <a:bodyPr/>
          <a:lstStyle/>
          <a:p>
            <a:r>
              <a:rPr lang="en-US" dirty="0">
                <a:latin typeface="Times New Roman" panose="02020603050405020304" pitchFamily="18" charset="0"/>
                <a:cs typeface="Times New Roman" panose="02020603050405020304" pitchFamily="18" charset="0"/>
              </a:rPr>
              <a:t>To develop a decentralized social media platform that addresses the challenges associated with current social media platforms including data ownership, privacy , security concerns and facilitates direct interactions between content producers and consumers.</a:t>
            </a:r>
          </a:p>
          <a:p>
            <a:r>
              <a:rPr lang="en-US" dirty="0">
                <a:latin typeface="Times New Roman" panose="02020603050405020304" pitchFamily="18" charset="0"/>
                <a:cs typeface="Times New Roman" panose="02020603050405020304" pitchFamily="18" charset="0"/>
              </a:rPr>
              <a:t>To Evaluate the effectives of the proposed platform in addressing the identified challenges and improving the user experience compared to existing social media platforms.</a:t>
            </a:r>
          </a:p>
        </p:txBody>
      </p:sp>
    </p:spTree>
    <p:extLst>
      <p:ext uri="{BB962C8B-B14F-4D97-AF65-F5344CB8AC3E}">
        <p14:creationId xmlns:p14="http://schemas.microsoft.com/office/powerpoint/2010/main" val="405791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EE1-C432-6035-9D37-A7D000E337DA}"/>
              </a:ext>
            </a:extLst>
          </p:cNvPr>
          <p:cNvSpPr>
            <a:spLocks noGrp="1"/>
          </p:cNvSpPr>
          <p:nvPr>
            <p:ph type="title"/>
          </p:nvPr>
        </p:nvSpPr>
        <p:spPr>
          <a:xfrm>
            <a:off x="975360" y="566928"/>
            <a:ext cx="10241280" cy="1234440"/>
          </a:xfrm>
        </p:spPr>
        <p:txBody>
          <a:bodyPr/>
          <a:lstStyle/>
          <a:p>
            <a:r>
              <a:rPr lang="en-US" dirty="0">
                <a:latin typeface="Times New Roman" panose="02020603050405020304" pitchFamily="18" charset="0"/>
                <a:cs typeface="Times New Roman" panose="02020603050405020304" pitchFamily="18" charset="0"/>
              </a:rPr>
              <a:t>use of blockchain in project</a:t>
            </a:r>
          </a:p>
        </p:txBody>
      </p:sp>
      <p:sp>
        <p:nvSpPr>
          <p:cNvPr id="3" name="Content Placeholder 2">
            <a:extLst>
              <a:ext uri="{FF2B5EF4-FFF2-40B4-BE49-F238E27FC236}">
                <a16:creationId xmlns:a16="http://schemas.microsoft.com/office/drawing/2014/main" id="{14374BB5-30D1-B3A8-7A29-55675B3A91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project proposes the use of Polygon Mumbai Blockchain to lower gas fees.</a:t>
            </a:r>
          </a:p>
          <a:p>
            <a:r>
              <a:rPr lang="en-US" dirty="0">
                <a:latin typeface="Times New Roman" panose="02020603050405020304" pitchFamily="18" charset="0"/>
                <a:cs typeface="Times New Roman" panose="02020603050405020304" pitchFamily="18" charset="0"/>
              </a:rPr>
              <a:t>Decentralized social graph called Lens-protocol to ensure user ownership of data, token gating functionalities to facilitate producer to consumer interactions and proof of personhood protocols to eliminate bots.</a:t>
            </a:r>
          </a:p>
          <a:p>
            <a:r>
              <a:rPr lang="en-US" dirty="0">
                <a:latin typeface="Times New Roman" panose="02020603050405020304" pitchFamily="18" charset="0"/>
                <a:cs typeface="Times New Roman" panose="02020603050405020304" pitchFamily="18" charset="0"/>
              </a:rPr>
              <a:t>This provides more transparent and equitable social media platform that gives users more control over their data and facilitates direct interactions between producers and consumers.</a:t>
            </a:r>
          </a:p>
        </p:txBody>
      </p:sp>
    </p:spTree>
    <p:extLst>
      <p:ext uri="{BB962C8B-B14F-4D97-AF65-F5344CB8AC3E}">
        <p14:creationId xmlns:p14="http://schemas.microsoft.com/office/powerpoint/2010/main" val="253088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78AD-9CF9-75C6-36EA-5BF81B5C7DB5}"/>
              </a:ext>
            </a:extLst>
          </p:cNvPr>
          <p:cNvSpPr>
            <a:spLocks noGrp="1"/>
          </p:cNvSpPr>
          <p:nvPr>
            <p:ph type="title"/>
          </p:nvPr>
        </p:nvSpPr>
        <p:spPr>
          <a:xfrm>
            <a:off x="1101436" y="363682"/>
            <a:ext cx="10511444" cy="665018"/>
          </a:xfrm>
        </p:spPr>
        <p:txBody>
          <a:bodyPr>
            <a:normAutofit fontScale="90000"/>
          </a:bodyPr>
          <a:lstStyle/>
          <a:p>
            <a:br>
              <a:rPr lang="en-US" sz="1800" b="1" dirty="0">
                <a:effectLst/>
                <a:latin typeface="TimesNewRomanPS"/>
              </a:rPr>
            </a:br>
            <a:r>
              <a:rPr lang="en-US" sz="1800" b="1" dirty="0">
                <a:effectLst/>
                <a:latin typeface="TimesNewRomanPS"/>
              </a:rPr>
              <a:t>  </a:t>
            </a:r>
            <a:br>
              <a:rPr lang="en-US" sz="1800" b="1" dirty="0">
                <a:effectLst/>
                <a:latin typeface="TimesNewRomanPS"/>
              </a:rPr>
            </a:br>
            <a:r>
              <a:rPr lang="en-US" sz="1800" b="1" dirty="0">
                <a:effectLst/>
                <a:latin typeface="TimesNewRomanPS"/>
              </a:rPr>
              <a:t>  </a:t>
            </a:r>
            <a:br>
              <a:rPr lang="en-US" sz="1800" b="1" dirty="0">
                <a:effectLst/>
                <a:latin typeface="TimesNewRomanPS"/>
              </a:rPr>
            </a:br>
            <a:br>
              <a:rPr lang="en-US" sz="1800" b="1" dirty="0">
                <a:effectLst/>
                <a:latin typeface="TimesNewRomanPS"/>
              </a:rPr>
            </a:br>
            <a:br>
              <a:rPr lang="en-US" sz="1800" b="1" dirty="0">
                <a:effectLst/>
                <a:latin typeface="TimesNewRomanPS"/>
              </a:rPr>
            </a:br>
            <a:br>
              <a:rPr lang="en-US" sz="1800" b="1" dirty="0">
                <a:effectLst/>
                <a:latin typeface="TimesNewRomanPS"/>
              </a:rPr>
            </a:br>
            <a:br>
              <a:rPr lang="en-US" sz="1800" b="1" dirty="0">
                <a:effectLst/>
                <a:latin typeface="TimesNewRomanPS"/>
              </a:rPr>
            </a:br>
            <a:br>
              <a:rPr lang="en-US" sz="1800" b="1" dirty="0">
                <a:effectLst/>
                <a:latin typeface="TimesNewRomanPS"/>
              </a:rPr>
            </a:br>
            <a:br>
              <a:rPr lang="en-US" sz="1800" b="1" dirty="0">
                <a:effectLst/>
                <a:latin typeface="TimesNewRomanPS"/>
              </a:rPr>
            </a:br>
            <a:br>
              <a:rPr lang="en-US" sz="1800" b="1" dirty="0">
                <a:effectLst/>
                <a:latin typeface="TimesNewRomanPS"/>
              </a:rPr>
            </a:br>
            <a:br>
              <a:rPr lang="en-US" dirty="0"/>
            </a:br>
            <a:r>
              <a:rPr lang="en-US" dirty="0"/>
              <a:t> </a:t>
            </a:r>
            <a:r>
              <a:rPr lang="en-US"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34057016-B5BB-8315-A88A-E458E9590EEB}"/>
              </a:ext>
            </a:extLst>
          </p:cNvPr>
          <p:cNvSpPr>
            <a:spLocks noGrp="1"/>
          </p:cNvSpPr>
          <p:nvPr>
            <p:ph idx="1"/>
          </p:nvPr>
        </p:nvSpPr>
        <p:spPr>
          <a:xfrm>
            <a:off x="1371600" y="1309255"/>
            <a:ext cx="10241280" cy="4762361"/>
          </a:xfrm>
        </p:spPr>
        <p:txBody>
          <a:bodyPr>
            <a:normAutofit lnSpcReduction="10000"/>
          </a:bodyPr>
          <a:lstStyle/>
          <a:p>
            <a:r>
              <a:rPr lang="en-US" sz="1800" b="1" dirty="0">
                <a:effectLst/>
                <a:latin typeface="Times New Roman" panose="02020603050405020304" pitchFamily="18" charset="0"/>
                <a:cs typeface="Times New Roman" panose="02020603050405020304" pitchFamily="18" charset="0"/>
              </a:rPr>
              <a:t>Research Paper: 1 </a:t>
            </a:r>
            <a:r>
              <a:rPr lang="en-US" sz="1800" dirty="0">
                <a:effectLst/>
                <a:latin typeface="Times New Roman" panose="02020603050405020304" pitchFamily="18" charset="0"/>
                <a:cs typeface="Times New Roman" panose="02020603050405020304" pitchFamily="18" charset="0"/>
              </a:rPr>
              <a:t>Title: Blockchain-Based Identity Verification System. Publications: 2019, IEEE 9th International Conference on System engineering and technology,7th </a:t>
            </a:r>
            <a:r>
              <a:rPr lang="en-US" sz="1800" dirty="0" err="1">
                <a:effectLst/>
                <a:latin typeface="Times New Roman" panose="02020603050405020304" pitchFamily="18" charset="0"/>
                <a:cs typeface="Times New Roman" panose="02020603050405020304" pitchFamily="18" charset="0"/>
              </a:rPr>
              <a:t>october</a:t>
            </a:r>
            <a:r>
              <a:rPr lang="en-US" sz="1800" dirty="0">
                <a:effectLst/>
                <a:latin typeface="Times New Roman" panose="02020603050405020304" pitchFamily="18" charset="0"/>
                <a:cs typeface="Times New Roman" panose="02020603050405020304" pitchFamily="18" charset="0"/>
              </a:rPr>
              <a:t> 2019. Author: Arshad Jamal, Rabab </a:t>
            </a:r>
            <a:r>
              <a:rPr lang="en-US" sz="1800" dirty="0" err="1">
                <a:effectLst/>
                <a:latin typeface="Times New Roman" panose="02020603050405020304" pitchFamily="18" charset="0"/>
                <a:cs typeface="Times New Roman" panose="02020603050405020304" pitchFamily="18" charset="0"/>
              </a:rPr>
              <a:t>Alayham</a:t>
            </a:r>
            <a:r>
              <a:rPr lang="en-US" sz="1800" dirty="0">
                <a:effectLst/>
                <a:latin typeface="Times New Roman" panose="02020603050405020304" pitchFamily="18" charset="0"/>
                <a:cs typeface="Times New Roman" panose="02020603050405020304" pitchFamily="18" charset="0"/>
              </a:rPr>
              <a:t> Abbas Helmi, Mariam-Aisha Fatima and </a:t>
            </a:r>
            <a:r>
              <a:rPr lang="en-US" sz="1800" dirty="0" err="1">
                <a:effectLst/>
                <a:latin typeface="Times New Roman" panose="02020603050405020304" pitchFamily="18" charset="0"/>
                <a:cs typeface="Times New Roman" panose="02020603050405020304" pitchFamily="18" charset="0"/>
              </a:rPr>
              <a:t>Ampuan</a:t>
            </a:r>
            <a:r>
              <a:rPr lang="en-US" sz="1800" dirty="0">
                <a:effectLst/>
                <a:latin typeface="Times New Roman" panose="02020603050405020304" pitchFamily="18" charset="0"/>
                <a:cs typeface="Times New Roman" panose="02020603050405020304" pitchFamily="18" charset="0"/>
              </a:rPr>
              <a:t> Siti </a:t>
            </a:r>
            <a:r>
              <a:rPr lang="en-US" sz="1800" dirty="0" err="1">
                <a:effectLst/>
                <a:latin typeface="Times New Roman" panose="02020603050405020304" pitchFamily="18" charset="0"/>
                <a:cs typeface="Times New Roman" panose="02020603050405020304" pitchFamily="18" charset="0"/>
              </a:rPr>
              <a:t>Nurin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Syahirah</a:t>
            </a:r>
            <a:r>
              <a:rPr lang="en-US" sz="1800" dirty="0">
                <a:effectLst/>
                <a:latin typeface="Times New Roman" panose="02020603050405020304" pitchFamily="18" charset="0"/>
                <a:cs typeface="Times New Roman" panose="02020603050405020304" pitchFamily="18" charset="0"/>
              </a:rPr>
              <a:t>  -   The research paper on a blockchain-based identity verification system presents a novel approach to secure and efficient identity verification. By utilizing blockchain and cryptographic techniques, the proposed system addresses the challenges of fraud and inefficiency in traditional identity verification methods. However, the concerns about Ethereum gas fees and storing sensitive user data on a public blockchain underscore the importance of addressing these issues in the proposed project. </a:t>
            </a:r>
          </a:p>
          <a:p>
            <a:r>
              <a:rPr lang="en-US" sz="1800" b="1" dirty="0">
                <a:effectLst/>
                <a:latin typeface="Times New Roman" panose="02020603050405020304" pitchFamily="18" charset="0"/>
                <a:cs typeface="Times New Roman" panose="02020603050405020304" pitchFamily="18" charset="0"/>
              </a:rPr>
              <a:t>Research Paper- 2 Title: </a:t>
            </a:r>
            <a:r>
              <a:rPr lang="en-US" sz="1800" dirty="0">
                <a:effectLst/>
                <a:latin typeface="Times New Roman" panose="02020603050405020304" pitchFamily="18" charset="0"/>
                <a:cs typeface="Times New Roman" panose="02020603050405020304" pitchFamily="18" charset="0"/>
              </a:rPr>
              <a:t>Incentivized Blockchain-based Social Media Platforms: A Case Study of </a:t>
            </a:r>
            <a:r>
              <a:rPr lang="en-US" sz="1800" dirty="0" err="1">
                <a:effectLst/>
                <a:latin typeface="Times New Roman" panose="02020603050405020304" pitchFamily="18" charset="0"/>
                <a:cs typeface="Times New Roman" panose="02020603050405020304" pitchFamily="18" charset="0"/>
              </a:rPr>
              <a:t>Steemit</a:t>
            </a:r>
            <a:r>
              <a:rPr lang="en-US" sz="1800" dirty="0">
                <a:effectLst/>
                <a:latin typeface="Times New Roman" panose="02020603050405020304" pitchFamily="18" charset="0"/>
                <a:cs typeface="Times New Roman" panose="02020603050405020304" pitchFamily="18" charset="0"/>
              </a:rPr>
              <a:t> Publication-</a:t>
            </a:r>
            <a:r>
              <a:rPr lang="en-US" sz="1800" dirty="0" err="1">
                <a:effectLst/>
                <a:latin typeface="Times New Roman" panose="02020603050405020304" pitchFamily="18" charset="0"/>
                <a:cs typeface="Times New Roman" panose="02020603050405020304" pitchFamily="18" charset="0"/>
              </a:rPr>
              <a:t>WebSci</a:t>
            </a:r>
            <a:r>
              <a:rPr lang="en-US" sz="1800" dirty="0">
                <a:effectLst/>
                <a:latin typeface="Times New Roman" panose="02020603050405020304" pitchFamily="18" charset="0"/>
                <a:cs typeface="Times New Roman" panose="02020603050405020304" pitchFamily="18" charset="0"/>
              </a:rPr>
              <a:t> '19: Proceedings of the10th ACM Conference on </a:t>
            </a:r>
            <a:r>
              <a:rPr lang="en-US" sz="1800" dirty="0" err="1">
                <a:effectLst/>
                <a:latin typeface="Times New Roman" panose="02020603050405020304" pitchFamily="18" charset="0"/>
                <a:cs typeface="Times New Roman" panose="02020603050405020304" pitchFamily="18" charset="0"/>
              </a:rPr>
              <a:t>WebScience</a:t>
            </a:r>
            <a:r>
              <a:rPr lang="en-US" sz="1800" dirty="0">
                <a:effectLst/>
                <a:latin typeface="Times New Roman" panose="02020603050405020304" pitchFamily="18" charset="0"/>
                <a:cs typeface="Times New Roman" panose="02020603050405020304" pitchFamily="18" charset="0"/>
              </a:rPr>
              <a:t>, June 2019, pages145-154 Authors-Chao Li, Balaji </a:t>
            </a:r>
            <a:r>
              <a:rPr lang="en-US" sz="1800" dirty="0" err="1">
                <a:effectLst/>
                <a:latin typeface="Times New Roman" panose="02020603050405020304" pitchFamily="18" charset="0"/>
                <a:cs typeface="Times New Roman" panose="02020603050405020304" pitchFamily="18" charset="0"/>
              </a:rPr>
              <a:t>Palanisamy</a:t>
            </a:r>
            <a:r>
              <a:rPr lang="en-US" sz="1800" dirty="0">
                <a:effectLst/>
                <a:latin typeface="Times New Roman" panose="02020603050405020304" pitchFamily="18" charset="0"/>
                <a:cs typeface="Times New Roman" panose="02020603050405020304" pitchFamily="18" charset="0"/>
              </a:rPr>
              <a:t>  -   The study on incentivized blockchain-based social media platforms, such as </a:t>
            </a:r>
            <a:r>
              <a:rPr lang="en-US" sz="1800" dirty="0" err="1">
                <a:effectLst/>
                <a:latin typeface="Times New Roman" panose="02020603050405020304" pitchFamily="18" charset="0"/>
                <a:cs typeface="Times New Roman" panose="02020603050405020304" pitchFamily="18" charset="0"/>
              </a:rPr>
              <a:t>Steemit</a:t>
            </a:r>
            <a:r>
              <a:rPr lang="en-US" sz="1800" dirty="0">
                <a:effectLst/>
                <a:latin typeface="Times New Roman" panose="02020603050405020304" pitchFamily="18" charset="0"/>
                <a:cs typeface="Times New Roman" panose="02020603050405020304" pitchFamily="18" charset="0"/>
              </a:rPr>
              <a:t>, sheds light on the innovative ways blockchain can reshape social interactions. These platforms introduce a decentralized reward system, promoting high-quality content creation and user engagement. However, the shortcomings highlighted, such as bot networks and centralization concerns, emphasize the need for a more robust and secure solution. </a:t>
            </a: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208311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C114-155F-A5F1-E0BC-0089525B1443}"/>
              </a:ext>
            </a:extLst>
          </p:cNvPr>
          <p:cNvSpPr>
            <a:spLocks noGrp="1"/>
          </p:cNvSpPr>
          <p:nvPr>
            <p:ph type="title"/>
          </p:nvPr>
        </p:nvSpPr>
        <p:spPr>
          <a:xfrm>
            <a:off x="1236518" y="207818"/>
            <a:ext cx="10376362" cy="561109"/>
          </a:xfrm>
        </p:spPr>
        <p:txBody>
          <a:bodyPr>
            <a:normAutofit fontScale="90000"/>
          </a:bodyPr>
          <a:lstStyle/>
          <a:p>
            <a:r>
              <a:rPr lang="en-US" dirty="0">
                <a:latin typeface="Times New Roman" panose="02020603050405020304" pitchFamily="18" charset="0"/>
                <a:cs typeface="Times New Roman" panose="02020603050405020304" pitchFamily="18" charset="0"/>
              </a:rPr>
              <a:t>Methodology</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Flow diagrams:</a:t>
            </a:r>
          </a:p>
        </p:txBody>
      </p:sp>
      <p:pic>
        <p:nvPicPr>
          <p:cNvPr id="6" name="Content Placeholder 5" descr="A flowchart with text&#10;&#10;Description automatically generated">
            <a:extLst>
              <a:ext uri="{FF2B5EF4-FFF2-40B4-BE49-F238E27FC236}">
                <a16:creationId xmlns:a16="http://schemas.microsoft.com/office/drawing/2014/main" id="{0D4186B8-55DC-6B2A-6E68-F9B4D1DE424A}"/>
              </a:ext>
            </a:extLst>
          </p:cNvPr>
          <p:cNvPicPr>
            <a:picLocks noGrp="1" noChangeAspect="1"/>
          </p:cNvPicPr>
          <p:nvPr>
            <p:ph sz="half" idx="1"/>
          </p:nvPr>
        </p:nvPicPr>
        <p:blipFill>
          <a:blip r:embed="rId2"/>
          <a:stretch>
            <a:fillRect/>
          </a:stretch>
        </p:blipFill>
        <p:spPr>
          <a:xfrm>
            <a:off x="85797" y="768927"/>
            <a:ext cx="4143304" cy="3593197"/>
          </a:xfrm>
        </p:spPr>
      </p:pic>
      <p:pic>
        <p:nvPicPr>
          <p:cNvPr id="8" name="Content Placeholder 7" descr="A diagram of a flowchart&#10;&#10;Description automatically generated">
            <a:extLst>
              <a:ext uri="{FF2B5EF4-FFF2-40B4-BE49-F238E27FC236}">
                <a16:creationId xmlns:a16="http://schemas.microsoft.com/office/drawing/2014/main" id="{C8159C2A-F890-635F-2DB0-F97B9FE81286}"/>
              </a:ext>
            </a:extLst>
          </p:cNvPr>
          <p:cNvPicPr>
            <a:picLocks noGrp="1" noChangeAspect="1"/>
          </p:cNvPicPr>
          <p:nvPr>
            <p:ph sz="half" idx="2"/>
          </p:nvPr>
        </p:nvPicPr>
        <p:blipFill>
          <a:blip r:embed="rId3"/>
          <a:stretch>
            <a:fillRect/>
          </a:stretch>
        </p:blipFill>
        <p:spPr>
          <a:xfrm>
            <a:off x="4175477" y="777177"/>
            <a:ext cx="4008262" cy="3584947"/>
          </a:xfrm>
        </p:spPr>
      </p:pic>
      <p:pic>
        <p:nvPicPr>
          <p:cNvPr id="11" name="Picture 10" descr="A diagram of a software&#10;&#10;Description automatically generated">
            <a:extLst>
              <a:ext uri="{FF2B5EF4-FFF2-40B4-BE49-F238E27FC236}">
                <a16:creationId xmlns:a16="http://schemas.microsoft.com/office/drawing/2014/main" id="{E71AD762-A8CA-F5A4-4535-D0918B8B848B}"/>
              </a:ext>
            </a:extLst>
          </p:cNvPr>
          <p:cNvPicPr>
            <a:picLocks noChangeAspect="1"/>
          </p:cNvPicPr>
          <p:nvPr/>
        </p:nvPicPr>
        <p:blipFill>
          <a:blip r:embed="rId4"/>
          <a:stretch>
            <a:fillRect/>
          </a:stretch>
        </p:blipFill>
        <p:spPr>
          <a:xfrm>
            <a:off x="8183738" y="768927"/>
            <a:ext cx="4008262" cy="3584947"/>
          </a:xfrm>
          <a:prstGeom prst="rect">
            <a:avLst/>
          </a:prstGeom>
        </p:spPr>
      </p:pic>
    </p:spTree>
    <p:extLst>
      <p:ext uri="{BB962C8B-B14F-4D97-AF65-F5344CB8AC3E}">
        <p14:creationId xmlns:p14="http://schemas.microsoft.com/office/powerpoint/2010/main" val="109408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BB26-5571-7FCB-4E71-23A3CFA79368}"/>
              </a:ext>
            </a:extLst>
          </p:cNvPr>
          <p:cNvSpPr>
            <a:spLocks noGrp="1"/>
          </p:cNvSpPr>
          <p:nvPr>
            <p:ph type="title"/>
          </p:nvPr>
        </p:nvSpPr>
        <p:spPr>
          <a:xfrm>
            <a:off x="692727" y="114300"/>
            <a:ext cx="5645728" cy="897082"/>
          </a:xfrm>
        </p:spPr>
        <p:txBody>
          <a:bodyPr>
            <a:normAutofit fontScale="90000"/>
          </a:bodyPr>
          <a:lstStyle/>
          <a:p>
            <a:r>
              <a:rPr lang="en-US" dirty="0">
                <a:latin typeface="Times New Roman" panose="02020603050405020304" pitchFamily="18" charset="0"/>
                <a:cs typeface="Times New Roman" panose="02020603050405020304" pitchFamily="18" charset="0"/>
              </a:rPr>
              <a:t>Technology</a:t>
            </a:r>
            <a:r>
              <a:rPr lang="en-US" dirty="0"/>
              <a:t> stack</a:t>
            </a:r>
          </a:p>
        </p:txBody>
      </p:sp>
      <p:pic>
        <p:nvPicPr>
          <p:cNvPr id="6" name="Content Placeholder 5">
            <a:extLst>
              <a:ext uri="{FF2B5EF4-FFF2-40B4-BE49-F238E27FC236}">
                <a16:creationId xmlns:a16="http://schemas.microsoft.com/office/drawing/2014/main" id="{8410EEAD-27CD-F32B-645A-9211DFC53F05}"/>
              </a:ext>
            </a:extLst>
          </p:cNvPr>
          <p:cNvPicPr>
            <a:picLocks noGrp="1" noChangeAspect="1"/>
          </p:cNvPicPr>
          <p:nvPr>
            <p:ph sz="half" idx="1"/>
          </p:nvPr>
        </p:nvPicPr>
        <p:blipFill>
          <a:blip r:embed="rId2"/>
          <a:stretch>
            <a:fillRect/>
          </a:stretch>
        </p:blipFill>
        <p:spPr>
          <a:xfrm>
            <a:off x="471055" y="1196933"/>
            <a:ext cx="5747183" cy="4464134"/>
          </a:xfrm>
        </p:spPr>
      </p:pic>
      <p:pic>
        <p:nvPicPr>
          <p:cNvPr id="8" name="Content Placeholder 7" descr="A circular diagram of a group of people&#10;&#10;Description automatically generated">
            <a:extLst>
              <a:ext uri="{FF2B5EF4-FFF2-40B4-BE49-F238E27FC236}">
                <a16:creationId xmlns:a16="http://schemas.microsoft.com/office/drawing/2014/main" id="{69D878F2-AE80-EB93-313A-50F964B17DFA}"/>
              </a:ext>
            </a:extLst>
          </p:cNvPr>
          <p:cNvPicPr>
            <a:picLocks noGrp="1" noChangeAspect="1"/>
          </p:cNvPicPr>
          <p:nvPr>
            <p:ph sz="half" idx="2"/>
          </p:nvPr>
        </p:nvPicPr>
        <p:blipFill>
          <a:blip r:embed="rId3"/>
          <a:stretch>
            <a:fillRect/>
          </a:stretch>
        </p:blipFill>
        <p:spPr>
          <a:xfrm>
            <a:off x="6765925" y="1011382"/>
            <a:ext cx="4955020" cy="4968326"/>
          </a:xfrm>
        </p:spPr>
      </p:pic>
      <p:sp>
        <p:nvSpPr>
          <p:cNvPr id="9" name="TextBox 8">
            <a:extLst>
              <a:ext uri="{FF2B5EF4-FFF2-40B4-BE49-F238E27FC236}">
                <a16:creationId xmlns:a16="http://schemas.microsoft.com/office/drawing/2014/main" id="{24C87BC1-9CF4-B5E8-ED2D-96D65296A9BB}"/>
              </a:ext>
            </a:extLst>
          </p:cNvPr>
          <p:cNvSpPr txBox="1"/>
          <p:nvPr/>
        </p:nvSpPr>
        <p:spPr>
          <a:xfrm>
            <a:off x="7370618" y="387927"/>
            <a:ext cx="351905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PARTICIPANTS</a:t>
            </a:r>
          </a:p>
        </p:txBody>
      </p:sp>
    </p:spTree>
    <p:extLst>
      <p:ext uri="{BB962C8B-B14F-4D97-AF65-F5344CB8AC3E}">
        <p14:creationId xmlns:p14="http://schemas.microsoft.com/office/powerpoint/2010/main" val="217700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1A2C-13EE-0299-E3A4-F0E66AE49E24}"/>
              </a:ext>
            </a:extLst>
          </p:cNvPr>
          <p:cNvSpPr>
            <a:spLocks noGrp="1"/>
          </p:cNvSpPr>
          <p:nvPr>
            <p:ph type="title"/>
          </p:nvPr>
        </p:nvSpPr>
        <p:spPr>
          <a:xfrm>
            <a:off x="810491" y="471056"/>
            <a:ext cx="10802389" cy="619989"/>
          </a:xfrm>
        </p:spPr>
        <p:txBody>
          <a:bodyPr/>
          <a:lstStyle/>
          <a:p>
            <a:r>
              <a:rPr lang="en-US" dirty="0">
                <a:latin typeface="Times New Roman" panose="02020603050405020304" pitchFamily="18" charset="0"/>
                <a:cs typeface="Times New Roman" panose="02020603050405020304" pitchFamily="18" charset="0"/>
              </a:rPr>
              <a:t>Results</a:t>
            </a:r>
            <a:r>
              <a:rPr lang="en-US" dirty="0"/>
              <a:t>:</a:t>
            </a:r>
          </a:p>
        </p:txBody>
      </p:sp>
      <p:pic>
        <p:nvPicPr>
          <p:cNvPr id="6" name="Content Placeholder 5" descr="A screenshot of a computer&#10;&#10;Description automatically generated">
            <a:extLst>
              <a:ext uri="{FF2B5EF4-FFF2-40B4-BE49-F238E27FC236}">
                <a16:creationId xmlns:a16="http://schemas.microsoft.com/office/drawing/2014/main" id="{704CAFD2-5AE3-A843-3C16-20A7E6E67987}"/>
              </a:ext>
            </a:extLst>
          </p:cNvPr>
          <p:cNvPicPr>
            <a:picLocks noGrp="1" noChangeAspect="1"/>
          </p:cNvPicPr>
          <p:nvPr>
            <p:ph sz="half" idx="1"/>
          </p:nvPr>
        </p:nvPicPr>
        <p:blipFill>
          <a:blip r:embed="rId2"/>
          <a:stretch>
            <a:fillRect/>
          </a:stretch>
        </p:blipFill>
        <p:spPr>
          <a:xfrm>
            <a:off x="579120" y="1427018"/>
            <a:ext cx="6888480" cy="4644598"/>
          </a:xfrm>
        </p:spPr>
      </p:pic>
      <p:sp>
        <p:nvSpPr>
          <p:cNvPr id="4" name="Content Placeholder 3">
            <a:extLst>
              <a:ext uri="{FF2B5EF4-FFF2-40B4-BE49-F238E27FC236}">
                <a16:creationId xmlns:a16="http://schemas.microsoft.com/office/drawing/2014/main" id="{9DB98066-DC02-01E6-8A31-D9BFFDFDE347}"/>
              </a:ext>
            </a:extLst>
          </p:cNvPr>
          <p:cNvSpPr>
            <a:spLocks noGrp="1"/>
          </p:cNvSpPr>
          <p:nvPr>
            <p:ph sz="half" idx="2"/>
          </p:nvPr>
        </p:nvSpPr>
        <p:spPr>
          <a:xfrm>
            <a:off x="8125690" y="1517073"/>
            <a:ext cx="3487189" cy="4554543"/>
          </a:xfrm>
        </p:spPr>
        <p:txBody>
          <a:bodyPr/>
          <a:lstStyle/>
          <a:p>
            <a:r>
              <a:rPr lang="en-US" sz="1800" dirty="0">
                <a:solidFill>
                  <a:srgbClr val="1E3563"/>
                </a:solidFill>
                <a:effectLst/>
              </a:rPr>
              <a:t>The combination of Polygon Mumbai blockchain, Lens Protocol, Stable Diffusion, Tatum, and </a:t>
            </a:r>
            <a:r>
              <a:rPr lang="en-US" sz="1800" dirty="0" err="1">
                <a:solidFill>
                  <a:srgbClr val="1E3563"/>
                </a:solidFill>
                <a:effectLst/>
              </a:rPr>
              <a:t>OpenZeppelin</a:t>
            </a:r>
            <a:r>
              <a:rPr lang="en-US" sz="1800" dirty="0">
                <a:solidFill>
                  <a:srgbClr val="1E3563"/>
                </a:solidFill>
                <a:effectLst/>
              </a:rPr>
              <a:t> Defender </a:t>
            </a:r>
            <a:r>
              <a:rPr lang="en-US" sz="1800" dirty="0" err="1">
                <a:solidFill>
                  <a:srgbClr val="1E3563"/>
                </a:solidFill>
                <a:effectLst/>
              </a:rPr>
              <a:t>Relayer</a:t>
            </a:r>
            <a:r>
              <a:rPr lang="en-US" sz="1800" dirty="0">
                <a:solidFill>
                  <a:srgbClr val="1E3563"/>
                </a:solidFill>
                <a:effectLst/>
              </a:rPr>
              <a:t> has provided a solid foundation for the platform and has the potential to revolutionize the social media industry. </a:t>
            </a:r>
            <a:endParaRPr lang="en-US" dirty="0">
              <a:effectLst/>
            </a:endParaRPr>
          </a:p>
          <a:p>
            <a:endParaRPr lang="en-US" dirty="0"/>
          </a:p>
        </p:txBody>
      </p:sp>
    </p:spTree>
    <p:extLst>
      <p:ext uri="{BB962C8B-B14F-4D97-AF65-F5344CB8AC3E}">
        <p14:creationId xmlns:p14="http://schemas.microsoft.com/office/powerpoint/2010/main" val="124740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114F-C140-B60F-CEBA-E85C69C37189}"/>
              </a:ext>
            </a:extLst>
          </p:cNvPr>
          <p:cNvSpPr>
            <a:spLocks noGrp="1"/>
          </p:cNvSpPr>
          <p:nvPr>
            <p:ph type="title"/>
          </p:nvPr>
        </p:nvSpPr>
        <p:spPr>
          <a:xfrm>
            <a:off x="197428" y="259774"/>
            <a:ext cx="4561608" cy="509153"/>
          </a:xfrm>
        </p:spPr>
        <p:txBody>
          <a:bodyPr/>
          <a:lstStyle/>
          <a:p>
            <a:r>
              <a:rPr lang="en-US" dirty="0">
                <a:latin typeface="Times New Roman" panose="02020603050405020304" pitchFamily="18" charset="0"/>
                <a:cs typeface="Times New Roman" panose="02020603050405020304" pitchFamily="18" charset="0"/>
              </a:rPr>
              <a:t>results</a:t>
            </a:r>
          </a:p>
        </p:txBody>
      </p:sp>
      <p:pic>
        <p:nvPicPr>
          <p:cNvPr id="8" name="Picture 7" descr="A graph showing a number of blue rectangular objects&#10;&#10;Description automatically generated with medium confidence">
            <a:extLst>
              <a:ext uri="{FF2B5EF4-FFF2-40B4-BE49-F238E27FC236}">
                <a16:creationId xmlns:a16="http://schemas.microsoft.com/office/drawing/2014/main" id="{3123F105-27B7-5F2D-75B7-84EA98504E09}"/>
              </a:ext>
            </a:extLst>
          </p:cNvPr>
          <p:cNvPicPr>
            <a:picLocks noChangeAspect="1"/>
          </p:cNvPicPr>
          <p:nvPr/>
        </p:nvPicPr>
        <p:blipFill>
          <a:blip r:embed="rId2"/>
          <a:stretch>
            <a:fillRect/>
          </a:stretch>
        </p:blipFill>
        <p:spPr>
          <a:xfrm>
            <a:off x="46377" y="1722123"/>
            <a:ext cx="3696278" cy="3263286"/>
          </a:xfrm>
          <a:prstGeom prst="rect">
            <a:avLst/>
          </a:prstGeom>
        </p:spPr>
      </p:pic>
      <p:pic>
        <p:nvPicPr>
          <p:cNvPr id="12" name="Picture Placeholder 11" descr="A graph of a number of different methods&#10;&#10;Description automatically generated with medium confidence">
            <a:extLst>
              <a:ext uri="{FF2B5EF4-FFF2-40B4-BE49-F238E27FC236}">
                <a16:creationId xmlns:a16="http://schemas.microsoft.com/office/drawing/2014/main" id="{DF24ED82-E1E6-7636-60B4-C1D8B993D607}"/>
              </a:ext>
            </a:extLst>
          </p:cNvPr>
          <p:cNvPicPr>
            <a:picLocks noGrp="1" noChangeAspect="1"/>
          </p:cNvPicPr>
          <p:nvPr>
            <p:ph type="pic" idx="1"/>
          </p:nvPr>
        </p:nvPicPr>
        <p:blipFill>
          <a:blip r:embed="rId3"/>
          <a:srcRect l="5424" r="5424"/>
          <a:stretch>
            <a:fillRect/>
          </a:stretch>
        </p:blipFill>
        <p:spPr>
          <a:xfrm>
            <a:off x="3873601" y="259774"/>
            <a:ext cx="4007182" cy="3093992"/>
          </a:xfrm>
        </p:spPr>
      </p:pic>
      <p:pic>
        <p:nvPicPr>
          <p:cNvPr id="18" name="Picture 17" descr="A diagram of gas used percentage for different functions&#10;&#10;Description automatically generated">
            <a:extLst>
              <a:ext uri="{FF2B5EF4-FFF2-40B4-BE49-F238E27FC236}">
                <a16:creationId xmlns:a16="http://schemas.microsoft.com/office/drawing/2014/main" id="{2E765064-BDAC-0F11-75C0-9297C4C3E4F0}"/>
              </a:ext>
            </a:extLst>
          </p:cNvPr>
          <p:cNvPicPr>
            <a:picLocks noChangeAspect="1"/>
          </p:cNvPicPr>
          <p:nvPr/>
        </p:nvPicPr>
        <p:blipFill>
          <a:blip r:embed="rId4"/>
          <a:stretch>
            <a:fillRect/>
          </a:stretch>
        </p:blipFill>
        <p:spPr>
          <a:xfrm>
            <a:off x="8011729" y="2252627"/>
            <a:ext cx="4133893" cy="4178300"/>
          </a:xfrm>
          <a:prstGeom prst="rect">
            <a:avLst/>
          </a:prstGeom>
        </p:spPr>
      </p:pic>
    </p:spTree>
    <p:extLst>
      <p:ext uri="{BB962C8B-B14F-4D97-AF65-F5344CB8AC3E}">
        <p14:creationId xmlns:p14="http://schemas.microsoft.com/office/powerpoint/2010/main" val="342739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FDF0-57FE-D534-1BB0-58E201D48BDC}"/>
              </a:ext>
            </a:extLst>
          </p:cNvPr>
          <p:cNvSpPr>
            <a:spLocks noGrp="1"/>
          </p:cNvSpPr>
          <p:nvPr>
            <p:ph type="title"/>
          </p:nvPr>
        </p:nvSpPr>
        <p:spPr>
          <a:xfrm>
            <a:off x="1371600" y="318656"/>
            <a:ext cx="10241280" cy="775853"/>
          </a:xfrm>
        </p:spPr>
        <p:txBody>
          <a:bodyPr>
            <a:normAutofit/>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3972B74-F554-5B79-241B-4DFE2F053FD7}"/>
              </a:ext>
            </a:extLst>
          </p:cNvPr>
          <p:cNvSpPr>
            <a:spLocks noGrp="1"/>
          </p:cNvSpPr>
          <p:nvPr>
            <p:ph idx="1"/>
          </p:nvPr>
        </p:nvSpPr>
        <p:spPr>
          <a:xfrm>
            <a:off x="1371600" y="1440873"/>
            <a:ext cx="10241280" cy="4630743"/>
          </a:xfrm>
        </p:spPr>
        <p:txBody>
          <a:bodyPr>
            <a:normAutofit/>
          </a:bodyPr>
          <a:lstStyle/>
          <a:p>
            <a:r>
              <a:rPr lang="en-US" sz="1800" dirty="0">
                <a:solidFill>
                  <a:srgbClr val="1E3563"/>
                </a:solidFill>
                <a:effectLst/>
                <a:latin typeface="TimesNewRomanPSMT"/>
              </a:rPr>
              <a:t>In conclusion, the project has successfully addressed the problems of data ownership, and fair revenue distribution in social media platforms using blockchain technology. </a:t>
            </a:r>
          </a:p>
          <a:p>
            <a:r>
              <a:rPr lang="en-US" sz="1800" dirty="0">
                <a:solidFill>
                  <a:srgbClr val="1E3563"/>
                </a:solidFill>
                <a:effectLst/>
                <a:latin typeface="TimesNewRomanPSMT"/>
              </a:rPr>
              <a:t>The integration with Polygon Mumbai blockchain has provided a feasible solution to the problem of high gas fees.</a:t>
            </a:r>
          </a:p>
          <a:p>
            <a:r>
              <a:rPr lang="en-US" sz="1800" dirty="0">
                <a:solidFill>
                  <a:srgbClr val="1E3563"/>
                </a:solidFill>
                <a:effectLst/>
                <a:latin typeface="TimesNewRomanPSMT"/>
              </a:rPr>
              <a:t>The use of Lens Protocol has allowed users to retain ownership of their data and mint their posts as ERC1155 tokens, which can be sold on any marketplace, providing a fair revenue distribution model for content creators.</a:t>
            </a:r>
          </a:p>
          <a:p>
            <a:r>
              <a:rPr lang="en-US" sz="1800" dirty="0">
                <a:solidFill>
                  <a:srgbClr val="1E3563"/>
                </a:solidFill>
                <a:effectLst/>
                <a:latin typeface="TimesNewRomanPSMT"/>
              </a:rPr>
              <a:t>The use of Stable Diffusion has allowed to generate images from text.</a:t>
            </a:r>
          </a:p>
          <a:p>
            <a:r>
              <a:rPr lang="en-US" sz="1800" dirty="0">
                <a:solidFill>
                  <a:srgbClr val="1E3563"/>
                </a:solidFill>
                <a:effectLst/>
                <a:latin typeface="TimesNewRomanPSMT"/>
              </a:rPr>
              <a:t>The </a:t>
            </a:r>
            <a:r>
              <a:rPr lang="en-US" sz="1800" dirty="0" err="1">
                <a:solidFill>
                  <a:srgbClr val="1E3563"/>
                </a:solidFill>
                <a:effectLst/>
                <a:latin typeface="TimesNewRomanPSMT"/>
              </a:rPr>
              <a:t>OpenZeppelin</a:t>
            </a:r>
            <a:r>
              <a:rPr lang="en-US" sz="1800" dirty="0">
                <a:solidFill>
                  <a:srgbClr val="1E3563"/>
                </a:solidFill>
                <a:effectLst/>
                <a:latin typeface="TimesNewRomanPSMT"/>
              </a:rPr>
              <a:t> Defender </a:t>
            </a:r>
            <a:r>
              <a:rPr lang="en-US" sz="1800" dirty="0" err="1">
                <a:solidFill>
                  <a:srgbClr val="1E3563"/>
                </a:solidFill>
                <a:effectLst/>
                <a:latin typeface="TimesNewRomanPSMT"/>
              </a:rPr>
              <a:t>Relayer</a:t>
            </a:r>
            <a:r>
              <a:rPr lang="en-US" sz="1800" dirty="0">
                <a:solidFill>
                  <a:srgbClr val="1E3563"/>
                </a:solidFill>
                <a:effectLst/>
                <a:latin typeface="TimesNewRomanPSMT"/>
              </a:rPr>
              <a:t> has enabled gasless minting of ERC1155 tokens, reducing the barrier to entry for creators who are new to the blockchain space </a:t>
            </a:r>
            <a:endParaRPr lang="en-US" dirty="0">
              <a:effectLst/>
            </a:endParaRPr>
          </a:p>
          <a:p>
            <a:r>
              <a:rPr lang="en-US" sz="1800" dirty="0">
                <a:solidFill>
                  <a:srgbClr val="1E3563"/>
                </a:solidFill>
                <a:effectLst/>
                <a:latin typeface="TimesNewRomanPSMT"/>
              </a:rPr>
              <a:t>Overall, the project has shown that blockchain-based social media platforms can provide a fairer revenue distribution model and data ownership for creators while providing a seamless user experience for users.</a:t>
            </a:r>
            <a:endParaRPr lang="en-US" dirty="0">
              <a:effectLst/>
            </a:endParaRPr>
          </a:p>
          <a:p>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2691119632"/>
      </p:ext>
    </p:extLst>
  </p:cSld>
  <p:clrMapOvr>
    <a:masterClrMapping/>
  </p:clrMapOvr>
</p:sld>
</file>

<file path=ppt/theme/theme1.xml><?xml version="1.0" encoding="utf-8"?>
<a:theme xmlns:a="http://schemas.openxmlformats.org/drawingml/2006/main" name="GradientRise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163</TotalTime>
  <Words>712</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TimesNewRomanPS</vt:lpstr>
      <vt:lpstr>TimesNewRomanPSMT</vt:lpstr>
      <vt:lpstr>Tw Cen MT</vt:lpstr>
      <vt:lpstr>GradientRiseVTI</vt:lpstr>
      <vt:lpstr>Blockchain Based Social Media without bots and gas fees</vt:lpstr>
      <vt:lpstr>Purpose of the project:</vt:lpstr>
      <vt:lpstr>use of blockchain in project</vt:lpstr>
      <vt:lpstr>                literature survey</vt:lpstr>
      <vt:lpstr>Methodology  Flow diagrams:</vt:lpstr>
      <vt:lpstr>Technology stack</vt:lpstr>
      <vt:lpstr>Results:</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Social Media without bots and gas fees</dc:title>
  <dc:creator>Vineetha Mallu</dc:creator>
  <cp:lastModifiedBy>Vineetha Mallu</cp:lastModifiedBy>
  <cp:revision>3</cp:revision>
  <dcterms:created xsi:type="dcterms:W3CDTF">2023-11-27T19:45:01Z</dcterms:created>
  <dcterms:modified xsi:type="dcterms:W3CDTF">2023-11-27T22:28:28Z</dcterms:modified>
</cp:coreProperties>
</file>