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C00B"/>
    <a:srgbClr val="F6BB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9/19/2023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9/19/2023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9/19/2023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9/19/2023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aws.amazon.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124200"/>
            <a:ext cx="6400800" cy="1752600"/>
          </a:xfrm>
        </p:spPr>
        <p:txBody>
          <a:bodyPr>
            <a:normAutofit/>
          </a:bodyPr>
          <a:lstStyle/>
          <a:p>
            <a:r>
              <a:rPr lang="en-US" sz="4800" dirty="0" smtClean="0">
                <a:solidFill>
                  <a:schemeClr val="tx1"/>
                </a:solidFill>
                <a:latin typeface="Times New Roman" pitchFamily="18" charset="0"/>
                <a:cs typeface="Times New Roman" pitchFamily="18" charset="0"/>
              </a:rPr>
              <a:t>(Amazon Web Services)</a:t>
            </a:r>
            <a:endParaRPr lang="en-US" sz="4800" dirty="0">
              <a:solidFill>
                <a:schemeClr val="tx1"/>
              </a:solidFill>
              <a:latin typeface="Times New Roman" pitchFamily="18" charset="0"/>
              <a:cs typeface="Times New Roman" pitchFamily="18" charset="0"/>
            </a:endParaRPr>
          </a:p>
        </p:txBody>
      </p:sp>
      <p:sp>
        <p:nvSpPr>
          <p:cNvPr id="2" name="Title 1"/>
          <p:cNvSpPr>
            <a:spLocks noGrp="1"/>
          </p:cNvSpPr>
          <p:nvPr>
            <p:ph type="ctrTitle"/>
          </p:nvPr>
        </p:nvSpPr>
        <p:spPr/>
        <p:txBody>
          <a:bodyPr>
            <a:normAutofit/>
          </a:bodyPr>
          <a:lstStyle/>
          <a:p>
            <a:r>
              <a:rPr lang="en-US" sz="6000" dirty="0" smtClean="0">
                <a:latin typeface="Times New Roman" pitchFamily="18" charset="0"/>
                <a:cs typeface="Times New Roman" pitchFamily="18" charset="0"/>
              </a:rPr>
              <a:t>AWS</a:t>
            </a:r>
            <a:endParaRPr lang="en-US" sz="6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a:bodyPr>
          <a:lstStyle/>
          <a:p>
            <a:pPr algn="ctr"/>
            <a:r>
              <a:rPr lang="en-US" sz="3000" b="1" u="sng" dirty="0" smtClean="0">
                <a:solidFill>
                  <a:schemeClr val="tx1"/>
                </a:solidFill>
              </a:rPr>
              <a:t>4. List </a:t>
            </a:r>
            <a:r>
              <a:rPr lang="en-US" sz="3000" b="1" u="sng" dirty="0" smtClean="0">
                <a:solidFill>
                  <a:schemeClr val="tx1"/>
                </a:solidFill>
              </a:rPr>
              <a:t>of different services that we cover in this </a:t>
            </a:r>
            <a:r>
              <a:rPr lang="en-US" sz="3000" b="1" u="sng" dirty="0" smtClean="0">
                <a:solidFill>
                  <a:schemeClr val="tx1"/>
                </a:solidFill>
              </a:rPr>
              <a:t>session.</a:t>
            </a:r>
            <a:endParaRPr lang="en-US" sz="3000" b="1" u="sng" dirty="0"/>
          </a:p>
        </p:txBody>
      </p:sp>
      <p:sp>
        <p:nvSpPr>
          <p:cNvPr id="3" name="Content Placeholder 2"/>
          <p:cNvSpPr>
            <a:spLocks noGrp="1"/>
          </p:cNvSpPr>
          <p:nvPr>
            <p:ph sz="quarter" idx="1"/>
          </p:nvPr>
        </p:nvSpPr>
        <p:spPr>
          <a:xfrm>
            <a:off x="228600" y="1447800"/>
            <a:ext cx="8458200" cy="4953000"/>
          </a:xfrm>
        </p:spPr>
        <p:txBody>
          <a:bodyPr>
            <a:normAutofit/>
          </a:bodyPr>
          <a:lstStyle/>
          <a:p>
            <a:pPr>
              <a:buFont typeface="Arial" pitchFamily="34" charset="0"/>
              <a:buChar char="•"/>
            </a:pPr>
            <a:r>
              <a:rPr lang="en-US" sz="1800" b="1" dirty="0" smtClean="0"/>
              <a:t>Compute Services</a:t>
            </a:r>
            <a:r>
              <a:rPr lang="en-US" sz="1800" dirty="0" smtClean="0"/>
              <a:t>:</a:t>
            </a:r>
          </a:p>
          <a:p>
            <a:pPr lvl="1">
              <a:buFont typeface="Wingdings" pitchFamily="2" charset="2"/>
              <a:buChar char="Ø"/>
            </a:pPr>
            <a:r>
              <a:rPr lang="en-US" sz="1800" b="1" dirty="0" smtClean="0"/>
              <a:t>EC2 (Elastic Compute Cloud)</a:t>
            </a:r>
            <a:r>
              <a:rPr lang="en-US" sz="1800" dirty="0" smtClean="0"/>
              <a:t>: Provides resizable compute capacity in the cloud, allowing users to run virtual servers (known as instances).</a:t>
            </a:r>
          </a:p>
          <a:p>
            <a:pPr lvl="1">
              <a:buFont typeface="Wingdings" pitchFamily="2" charset="2"/>
              <a:buChar char="Ø"/>
            </a:pPr>
            <a:r>
              <a:rPr lang="en-US" sz="1800" b="1" dirty="0" smtClean="0"/>
              <a:t>Lambda</a:t>
            </a:r>
            <a:r>
              <a:rPr lang="en-US" sz="1800" dirty="0" smtClean="0"/>
              <a:t>: Allows you to run code without provisioning or managing servers. It's a </a:t>
            </a:r>
            <a:r>
              <a:rPr lang="en-US" sz="1800" dirty="0" err="1" smtClean="0"/>
              <a:t>serverless</a:t>
            </a:r>
            <a:r>
              <a:rPr lang="en-US" sz="1800" dirty="0" smtClean="0"/>
              <a:t> computing service</a:t>
            </a:r>
            <a:r>
              <a:rPr lang="en-US" sz="1800" dirty="0" smtClean="0"/>
              <a:t>.</a:t>
            </a:r>
          </a:p>
          <a:p>
            <a:pPr lvl="1">
              <a:buFont typeface="Wingdings" pitchFamily="2" charset="2"/>
              <a:buChar char="Ø"/>
            </a:pPr>
            <a:endParaRPr lang="en-US" sz="1800" dirty="0" smtClean="0"/>
          </a:p>
          <a:p>
            <a:r>
              <a:rPr lang="en-US" sz="1800" b="1" dirty="0" smtClean="0"/>
              <a:t>Storage Services</a:t>
            </a:r>
            <a:r>
              <a:rPr lang="en-US" sz="1800" dirty="0" smtClean="0"/>
              <a:t>:</a:t>
            </a:r>
          </a:p>
          <a:p>
            <a:pPr lvl="1">
              <a:buFont typeface="Wingdings" pitchFamily="2" charset="2"/>
              <a:buChar char="Ø"/>
            </a:pPr>
            <a:r>
              <a:rPr lang="en-US" sz="1800" b="1" dirty="0" smtClean="0"/>
              <a:t>S3 (Simple Storage Service)</a:t>
            </a:r>
            <a:r>
              <a:rPr lang="en-US" sz="1800" dirty="0" smtClean="0"/>
              <a:t>: Object storage that allows you to store and retrieve any amount of data.</a:t>
            </a:r>
          </a:p>
          <a:p>
            <a:pPr lvl="1">
              <a:buFont typeface="Wingdings" pitchFamily="2" charset="2"/>
              <a:buChar char="Ø"/>
            </a:pPr>
            <a:r>
              <a:rPr lang="en-US" sz="1800" b="1" dirty="0" smtClean="0"/>
              <a:t>EBS (Elastic Block Store)</a:t>
            </a:r>
            <a:r>
              <a:rPr lang="en-US" sz="1800" dirty="0" smtClean="0"/>
              <a:t>: Provides block-level storage volumes for use with EC2 instances</a:t>
            </a:r>
            <a:r>
              <a:rPr lang="en-US" sz="1800" dirty="0" smtClean="0"/>
              <a:t>.</a:t>
            </a:r>
          </a:p>
          <a:p>
            <a:pPr lvl="1">
              <a:buFont typeface="Wingdings" pitchFamily="2" charset="2"/>
              <a:buChar char="Ø"/>
            </a:pPr>
            <a:endParaRPr lang="en-US" sz="1800" dirty="0" smtClean="0"/>
          </a:p>
          <a:p>
            <a:r>
              <a:rPr lang="en-US" sz="1800" b="1" dirty="0" smtClean="0"/>
              <a:t>Databases</a:t>
            </a:r>
            <a:r>
              <a:rPr lang="en-US" sz="1800" dirty="0" smtClean="0"/>
              <a:t>:</a:t>
            </a:r>
          </a:p>
          <a:p>
            <a:pPr lvl="1">
              <a:buFont typeface="Wingdings" pitchFamily="2" charset="2"/>
              <a:buChar char="Ø"/>
            </a:pPr>
            <a:r>
              <a:rPr lang="en-US" sz="1800" b="1" dirty="0" smtClean="0"/>
              <a:t>RDS (Relational Database Service)</a:t>
            </a:r>
            <a:r>
              <a:rPr lang="en-US" sz="1800" dirty="0" smtClean="0"/>
              <a:t>: Managed service for SQL databases like </a:t>
            </a:r>
            <a:r>
              <a:rPr lang="en-US" sz="1800" dirty="0" err="1" smtClean="0"/>
              <a:t>MySQL</a:t>
            </a:r>
            <a:r>
              <a:rPr lang="en-US" sz="1800" dirty="0" smtClean="0"/>
              <a:t>, </a:t>
            </a:r>
            <a:r>
              <a:rPr lang="en-US" sz="1800" dirty="0" err="1" smtClean="0"/>
              <a:t>PostgreSQL</a:t>
            </a:r>
            <a:r>
              <a:rPr lang="en-US" sz="1800" dirty="0" smtClean="0"/>
              <a:t>, </a:t>
            </a:r>
            <a:r>
              <a:rPr lang="en-US" sz="1800" dirty="0" err="1" smtClean="0"/>
              <a:t>MariaDB</a:t>
            </a:r>
            <a:r>
              <a:rPr lang="en-US" sz="1800" dirty="0" smtClean="0"/>
              <a:t>, Oracle, and Microsoft SQL Server.</a:t>
            </a:r>
          </a:p>
          <a:p>
            <a:pPr lvl="1">
              <a:buFont typeface="Wingdings" pitchFamily="2" charset="2"/>
              <a:buChar char="Ø"/>
            </a:pPr>
            <a:endParaRPr lang="en-US" sz="1800" dirty="0" smtClean="0"/>
          </a:p>
          <a:p>
            <a:pPr lvl="1">
              <a:buFont typeface="Wingdings" pitchFamily="2" charset="2"/>
              <a:buChar char="Ø"/>
            </a:pPr>
            <a:endParaRPr lang="en-US" sz="1800" dirty="0" smtClean="0"/>
          </a:p>
          <a:p>
            <a:pPr lvl="1">
              <a:buFont typeface="Wingdings" pitchFamily="2" charset="2"/>
              <a:buChar char="Ø"/>
            </a:pPr>
            <a:endParaRPr lang="en-US" sz="18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4572000"/>
          </a:xfrm>
        </p:spPr>
        <p:txBody>
          <a:bodyPr>
            <a:normAutofit/>
          </a:bodyPr>
          <a:lstStyle/>
          <a:p>
            <a:r>
              <a:rPr lang="en-US" sz="1800" b="1" dirty="0" smtClean="0"/>
              <a:t>Security and Identity</a:t>
            </a:r>
            <a:r>
              <a:rPr lang="en-US" sz="1800" dirty="0" smtClean="0"/>
              <a:t>:</a:t>
            </a:r>
          </a:p>
          <a:p>
            <a:pPr lvl="1">
              <a:buFont typeface="Wingdings" pitchFamily="2" charset="2"/>
              <a:buChar char="Ø"/>
            </a:pPr>
            <a:r>
              <a:rPr lang="en-US" sz="1800" b="1" dirty="0" smtClean="0"/>
              <a:t>IAM (Identity and Access Management)</a:t>
            </a:r>
            <a:r>
              <a:rPr lang="en-US" sz="1800" dirty="0" smtClean="0"/>
              <a:t>: Allows you to manage users and their level of access to the AWS platform</a:t>
            </a:r>
            <a:r>
              <a:rPr lang="en-US" sz="1800" dirty="0" smtClean="0"/>
              <a:t>.</a:t>
            </a:r>
          </a:p>
          <a:p>
            <a:pPr lvl="1">
              <a:buFont typeface="Wingdings" pitchFamily="2" charset="2"/>
              <a:buChar char="Ø"/>
            </a:pPr>
            <a:endParaRPr lang="en-US" sz="1800" dirty="0" smtClean="0"/>
          </a:p>
          <a:p>
            <a:r>
              <a:rPr lang="en-US" sz="1800" b="1" dirty="0" smtClean="0"/>
              <a:t>Management and Monitoring</a:t>
            </a:r>
            <a:r>
              <a:rPr lang="en-US" sz="1800" dirty="0" smtClean="0"/>
              <a:t>:</a:t>
            </a:r>
          </a:p>
          <a:p>
            <a:pPr lvl="1">
              <a:buFont typeface="Wingdings" pitchFamily="2" charset="2"/>
              <a:buChar char="Ø"/>
            </a:pPr>
            <a:r>
              <a:rPr lang="en-US" sz="1800" b="1" dirty="0" err="1" smtClean="0"/>
              <a:t>CloudWatch</a:t>
            </a:r>
            <a:r>
              <a:rPr lang="en-US" sz="1800" dirty="0" smtClean="0"/>
              <a:t>: Provides monitoring for AWS resources and applications, as well as the capability to collect and track metrics.</a:t>
            </a:r>
          </a:p>
          <a:p>
            <a:pPr lvl="1">
              <a:buFont typeface="Wingdings" pitchFamily="2" charset="2"/>
              <a:buChar char="Ø"/>
            </a:pPr>
            <a:endParaRPr lang="en-US" sz="1800" dirty="0" smtClean="0"/>
          </a:p>
          <a:p>
            <a:endParaRPr lang="en-US" sz="1800" dirty="0"/>
          </a:p>
        </p:txBody>
      </p:sp>
      <p:pic>
        <p:nvPicPr>
          <p:cNvPr id="4" name="Picture 3" descr="Screenshot 2023-09-19 220829.jpg"/>
          <p:cNvPicPr>
            <a:picLocks noChangeAspect="1"/>
          </p:cNvPicPr>
          <p:nvPr/>
        </p:nvPicPr>
        <p:blipFill>
          <a:blip r:embed="rId2"/>
          <a:stretch>
            <a:fillRect/>
          </a:stretch>
        </p:blipFill>
        <p:spPr>
          <a:xfrm>
            <a:off x="1524000" y="3008235"/>
            <a:ext cx="6248400" cy="340780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715962"/>
          </a:xfrm>
        </p:spPr>
        <p:txBody>
          <a:bodyPr>
            <a:normAutofit/>
          </a:bodyPr>
          <a:lstStyle/>
          <a:p>
            <a:pPr algn="ctr"/>
            <a:r>
              <a:rPr lang="en-US" sz="3000" b="1" u="sng" dirty="0" smtClean="0">
                <a:solidFill>
                  <a:schemeClr val="tx1"/>
                </a:solidFill>
              </a:rPr>
              <a:t>5. </a:t>
            </a:r>
            <a:r>
              <a:rPr lang="en-US" sz="3000" b="1" u="sng" dirty="0" smtClean="0">
                <a:solidFill>
                  <a:schemeClr val="tx1"/>
                </a:solidFill>
              </a:rPr>
              <a:t>How to create AWS account</a:t>
            </a:r>
            <a:r>
              <a:rPr lang="en-US" sz="3000" b="1" u="sng" dirty="0" smtClean="0">
                <a:solidFill>
                  <a:schemeClr val="tx1"/>
                </a:solidFill>
              </a:rPr>
              <a:t>.</a:t>
            </a:r>
            <a:endParaRPr lang="en-US" sz="3000" b="1" u="sng" dirty="0">
              <a:solidFill>
                <a:schemeClr val="tx1"/>
              </a:solidFill>
            </a:endParaRPr>
          </a:p>
        </p:txBody>
      </p:sp>
      <p:sp>
        <p:nvSpPr>
          <p:cNvPr id="3" name="Content Placeholder 2"/>
          <p:cNvSpPr>
            <a:spLocks noGrp="1"/>
          </p:cNvSpPr>
          <p:nvPr>
            <p:ph sz="quarter" idx="1"/>
          </p:nvPr>
        </p:nvSpPr>
        <p:spPr>
          <a:xfrm>
            <a:off x="152400" y="1143000"/>
            <a:ext cx="8686800" cy="4572000"/>
          </a:xfrm>
        </p:spPr>
        <p:txBody>
          <a:bodyPr>
            <a:normAutofit/>
          </a:bodyPr>
          <a:lstStyle/>
          <a:p>
            <a:r>
              <a:rPr lang="en-US" sz="1800" dirty="0" smtClean="0"/>
              <a:t>You would need to create AWS account to access AWS services. Below are the steps to follow to create AWS account. </a:t>
            </a:r>
          </a:p>
          <a:p>
            <a:pPr lvl="1">
              <a:buFont typeface="Wingdings" pitchFamily="2" charset="2"/>
              <a:buChar char="Ø"/>
            </a:pPr>
            <a:r>
              <a:rPr lang="en-US" sz="1800" dirty="0" smtClean="0"/>
              <a:t>Access "</a:t>
            </a:r>
            <a:r>
              <a:rPr lang="en-US" sz="1800" dirty="0" smtClean="0">
                <a:hlinkClick r:id="rId2"/>
              </a:rPr>
              <a:t>http://aws.amazon.com/</a:t>
            </a:r>
            <a:r>
              <a:rPr lang="en-US" sz="1800" dirty="0" smtClean="0"/>
              <a:t>" portal from your favorite browser and click on "Create an AWS Account</a:t>
            </a:r>
            <a:r>
              <a:rPr lang="en-US" sz="1800" dirty="0" smtClean="0"/>
              <a:t>".</a:t>
            </a:r>
          </a:p>
          <a:p>
            <a:pPr lvl="1">
              <a:buNone/>
            </a:pPr>
            <a:endParaRPr lang="en-US" sz="1800" dirty="0" smtClean="0"/>
          </a:p>
          <a:p>
            <a:endParaRPr lang="en-US" sz="1800" dirty="0"/>
          </a:p>
        </p:txBody>
      </p:sp>
      <p:pic>
        <p:nvPicPr>
          <p:cNvPr id="4" name="Picture 3" descr="creat1.jpg"/>
          <p:cNvPicPr>
            <a:picLocks noChangeAspect="1"/>
          </p:cNvPicPr>
          <p:nvPr/>
        </p:nvPicPr>
        <p:blipFill>
          <a:blip r:embed="rId3"/>
          <a:stretch>
            <a:fillRect/>
          </a:stretch>
        </p:blipFill>
        <p:spPr>
          <a:xfrm>
            <a:off x="457200" y="2667000"/>
            <a:ext cx="8401517" cy="3657599"/>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52400" y="228600"/>
            <a:ext cx="8686800" cy="4572000"/>
          </a:xfrm>
          <a:prstGeom prst="rect">
            <a:avLst/>
          </a:prstGeom>
        </p:spPr>
        <p:txBody>
          <a:bodyPr>
            <a:normAutofit/>
          </a:bodyPr>
          <a:lstStyle/>
          <a:p>
            <a:pPr marL="274320" lvl="0" indent="-274320">
              <a:spcBef>
                <a:spcPts val="580"/>
              </a:spcBef>
              <a:buClr>
                <a:schemeClr val="accent1"/>
              </a:buClr>
              <a:buSzPct val="85000"/>
              <a:buFont typeface="Wingdings 2"/>
              <a:buChar char=""/>
            </a:pPr>
            <a:endParaRPr lang="en-US" dirty="0" smtClean="0"/>
          </a:p>
          <a:p>
            <a:pPr marL="274320" lvl="0" indent="-274320">
              <a:spcBef>
                <a:spcPts val="580"/>
              </a:spcBef>
              <a:buClr>
                <a:schemeClr val="accent1"/>
              </a:buClr>
              <a:buSzPct val="85000"/>
              <a:buFont typeface="Wingdings 2"/>
              <a:buChar char=""/>
            </a:pPr>
            <a:r>
              <a:rPr lang="en-US" dirty="0" smtClean="0"/>
              <a:t>Provide </a:t>
            </a:r>
            <a:r>
              <a:rPr lang="en-US" dirty="0" smtClean="0"/>
              <a:t>E-Mail address, AWS account name in the next page and click on "Continue</a:t>
            </a:r>
            <a:r>
              <a:rPr lang="en-US" dirty="0" smtClean="0"/>
              <a:t>".</a:t>
            </a:r>
          </a:p>
          <a:p>
            <a:pPr marL="274320" lvl="0" indent="-274320" algn="ctr">
              <a:spcBef>
                <a:spcPts val="580"/>
              </a:spcBef>
              <a:buClr>
                <a:schemeClr val="accent1"/>
              </a:buClr>
              <a:buSzPct val="85000"/>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lgn="ctr">
              <a:spcBef>
                <a:spcPts val="580"/>
              </a:spcBef>
              <a:buClr>
                <a:schemeClr val="accent1"/>
              </a:buClr>
              <a:buSzPct val="85000"/>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4" descr="2.jpg"/>
          <p:cNvPicPr>
            <a:picLocks noChangeAspect="1"/>
          </p:cNvPicPr>
          <p:nvPr/>
        </p:nvPicPr>
        <p:blipFill>
          <a:blip r:embed="rId2"/>
          <a:stretch>
            <a:fillRect/>
          </a:stretch>
        </p:blipFill>
        <p:spPr>
          <a:xfrm>
            <a:off x="2209800" y="914400"/>
            <a:ext cx="3992880" cy="2581784"/>
          </a:xfrm>
          <a:prstGeom prst="rect">
            <a:avLst/>
          </a:prstGeom>
        </p:spPr>
      </p:pic>
      <p:sp>
        <p:nvSpPr>
          <p:cNvPr id="8" name="Content Placeholder 2"/>
          <p:cNvSpPr txBox="1">
            <a:spLocks/>
          </p:cNvSpPr>
          <p:nvPr/>
        </p:nvSpPr>
        <p:spPr>
          <a:xfrm>
            <a:off x="0" y="3962400"/>
            <a:ext cx="8686800" cy="4572000"/>
          </a:xfrm>
          <a:prstGeom prst="rect">
            <a:avLst/>
          </a:prstGeom>
        </p:spPr>
        <p:txBody>
          <a:bodyPr>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US" sz="1800" b="0" i="0" u="none" strike="noStrike" kern="1200" cap="none" spc="0" normalizeH="0" baseline="0" noProof="0" smtClean="0">
                <a:ln>
                  <a:noFill/>
                </a:ln>
                <a:solidFill>
                  <a:schemeClr val="tx1"/>
                </a:solidFill>
                <a:effectLst/>
                <a:uLnTx/>
                <a:uFillTx/>
                <a:latin typeface="+mn-lt"/>
                <a:ea typeface="+mn-ea"/>
                <a:cs typeface="+mn-cs"/>
              </a:rPr>
              <a:t>Provide root account password that you can use later to login to AWS console.</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1800" b="0" i="0" u="none" strike="noStrike" kern="120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1800" b="0" i="0" u="none" strike="noStrike" kern="120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1800" b="0" i="0" u="none" strike="noStrike" kern="120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1800" b="0" i="0" u="none" strike="noStrike" kern="1200" cap="none" spc="0" normalizeH="0" baseline="0" noProof="0" smtClean="0">
              <a:ln>
                <a:noFill/>
              </a:ln>
              <a:solidFill>
                <a:schemeClr val="tx1"/>
              </a:solidFill>
              <a:effectLst/>
              <a:uLnTx/>
              <a:uFillTx/>
              <a:latin typeface="+mn-lt"/>
              <a:ea typeface="+mn-ea"/>
              <a:cs typeface="+mn-cs"/>
            </a:endParaRPr>
          </a:p>
          <a:p>
            <a:pPr marL="274320" marR="0" lvl="0" indent="-274320" algn="ctr"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9" name="Picture 4"/>
          <p:cNvPicPr>
            <a:picLocks noChangeAspect="1" noChangeArrowheads="1"/>
          </p:cNvPicPr>
          <p:nvPr/>
        </p:nvPicPr>
        <p:blipFill>
          <a:blip r:embed="rId3"/>
          <a:srcRect/>
          <a:stretch>
            <a:fillRect/>
          </a:stretch>
        </p:blipFill>
        <p:spPr bwMode="auto">
          <a:xfrm>
            <a:off x="2590800" y="4343400"/>
            <a:ext cx="3200400" cy="23498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457200"/>
            <a:ext cx="8686800" cy="4572000"/>
          </a:xfrm>
        </p:spPr>
        <p:txBody>
          <a:bodyPr>
            <a:normAutofit/>
          </a:bodyPr>
          <a:lstStyle/>
          <a:p>
            <a:r>
              <a:rPr lang="en-US" sz="1800" dirty="0" smtClean="0"/>
              <a:t>Provide Contact Information like, Full Name, Phone Number, Country, Postal Address in the below page and click on Continue.</a:t>
            </a:r>
            <a:endParaRPr lang="en-US" sz="1800" dirty="0"/>
          </a:p>
        </p:txBody>
      </p:sp>
      <p:pic>
        <p:nvPicPr>
          <p:cNvPr id="1029" name="Picture 5"/>
          <p:cNvPicPr>
            <a:picLocks noChangeAspect="1" noChangeArrowheads="1"/>
          </p:cNvPicPr>
          <p:nvPr/>
        </p:nvPicPr>
        <p:blipFill>
          <a:blip r:embed="rId2"/>
          <a:srcRect/>
          <a:stretch>
            <a:fillRect/>
          </a:stretch>
        </p:blipFill>
        <p:spPr bwMode="auto">
          <a:xfrm>
            <a:off x="381000" y="1219200"/>
            <a:ext cx="4635370" cy="3994149"/>
          </a:xfrm>
          <a:prstGeom prst="rect">
            <a:avLst/>
          </a:prstGeom>
          <a:noFill/>
          <a:ln w="9525">
            <a:noFill/>
            <a:miter lim="800000"/>
            <a:headEnd/>
            <a:tailEnd/>
          </a:ln>
          <a:effectLst/>
        </p:spPr>
      </p:pic>
      <p:pic>
        <p:nvPicPr>
          <p:cNvPr id="1030" name="Picture 6"/>
          <p:cNvPicPr>
            <a:picLocks noChangeAspect="1" noChangeArrowheads="1"/>
          </p:cNvPicPr>
          <p:nvPr/>
        </p:nvPicPr>
        <p:blipFill>
          <a:blip r:embed="rId3"/>
          <a:srcRect/>
          <a:stretch>
            <a:fillRect/>
          </a:stretch>
        </p:blipFill>
        <p:spPr bwMode="auto">
          <a:xfrm>
            <a:off x="5334000" y="1219200"/>
            <a:ext cx="3148013" cy="45196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81000"/>
            <a:ext cx="8610600" cy="4572000"/>
          </a:xfrm>
        </p:spPr>
        <p:txBody>
          <a:bodyPr>
            <a:normAutofit/>
          </a:bodyPr>
          <a:lstStyle/>
          <a:p>
            <a:r>
              <a:rPr lang="en-US" sz="1800" dirty="0" smtClean="0"/>
              <a:t>You are required to validate payment method. Hence need to Provide Billing Information like, Credit/Debit card information, Billing address details in the below fields. Note that PAN is optional to mention here. Once provided the details click on Verify and Continue. </a:t>
            </a:r>
          </a:p>
          <a:p>
            <a:r>
              <a:rPr lang="en-US" sz="1800" dirty="0" smtClean="0"/>
              <a:t>Then, provide OTP to validate the payment method. Note that AWS deduct only $1 to validate the payment and will be credited back after 3 or 5 working days.</a:t>
            </a:r>
          </a:p>
          <a:p>
            <a:endParaRPr lang="en-US" sz="1800" dirty="0"/>
          </a:p>
        </p:txBody>
      </p:sp>
      <p:pic>
        <p:nvPicPr>
          <p:cNvPr id="2050" name="Picture 2"/>
          <p:cNvPicPr>
            <a:picLocks noChangeAspect="1" noChangeArrowheads="1"/>
          </p:cNvPicPr>
          <p:nvPr/>
        </p:nvPicPr>
        <p:blipFill>
          <a:blip r:embed="rId2"/>
          <a:srcRect/>
          <a:stretch>
            <a:fillRect/>
          </a:stretch>
        </p:blipFill>
        <p:spPr bwMode="auto">
          <a:xfrm>
            <a:off x="152400" y="1965192"/>
            <a:ext cx="4724400" cy="2606808"/>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l="28820" t="2375"/>
          <a:stretch>
            <a:fillRect/>
          </a:stretch>
        </p:blipFill>
        <p:spPr bwMode="auto">
          <a:xfrm>
            <a:off x="5029200" y="2057400"/>
            <a:ext cx="3387620" cy="25146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2209800" y="4572000"/>
            <a:ext cx="4982475" cy="205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457200"/>
            <a:ext cx="8686800" cy="4572000"/>
          </a:xfrm>
        </p:spPr>
        <p:txBody>
          <a:bodyPr>
            <a:normAutofit/>
          </a:bodyPr>
          <a:lstStyle/>
          <a:p>
            <a:r>
              <a:rPr lang="en-US" sz="1800" dirty="0" smtClean="0"/>
              <a:t>Then, validate contact phone number with either voice call or SMS mode as per the below instructions.</a:t>
            </a:r>
            <a:endParaRPr lang="en-US" sz="1800" dirty="0"/>
          </a:p>
        </p:txBody>
      </p:sp>
      <p:pic>
        <p:nvPicPr>
          <p:cNvPr id="3074" name="Picture 2"/>
          <p:cNvPicPr>
            <a:picLocks noChangeAspect="1" noChangeArrowheads="1"/>
          </p:cNvPicPr>
          <p:nvPr/>
        </p:nvPicPr>
        <p:blipFill>
          <a:blip r:embed="rId2"/>
          <a:srcRect/>
          <a:stretch>
            <a:fillRect/>
          </a:stretch>
        </p:blipFill>
        <p:spPr bwMode="auto">
          <a:xfrm>
            <a:off x="1363663" y="1149350"/>
            <a:ext cx="6416675" cy="45577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772400" cy="4572000"/>
          </a:xfrm>
        </p:spPr>
        <p:txBody>
          <a:bodyPr>
            <a:normAutofit/>
          </a:bodyPr>
          <a:lstStyle/>
          <a:p>
            <a:r>
              <a:rPr lang="en-US" sz="1800" dirty="0" smtClean="0"/>
              <a:t>Provide OTP received on Mobile to validate the Phone Number in the below OTP field.</a:t>
            </a:r>
            <a:endParaRPr lang="en-US" sz="1800" dirty="0"/>
          </a:p>
        </p:txBody>
      </p:sp>
      <p:pic>
        <p:nvPicPr>
          <p:cNvPr id="4098" name="Picture 2"/>
          <p:cNvPicPr>
            <a:picLocks noChangeAspect="1" noChangeArrowheads="1"/>
          </p:cNvPicPr>
          <p:nvPr/>
        </p:nvPicPr>
        <p:blipFill>
          <a:blip r:embed="rId2"/>
          <a:srcRect/>
          <a:stretch>
            <a:fillRect/>
          </a:stretch>
        </p:blipFill>
        <p:spPr bwMode="auto">
          <a:xfrm>
            <a:off x="2057400" y="685800"/>
            <a:ext cx="4572000" cy="2724814"/>
          </a:xfrm>
          <a:prstGeom prst="rect">
            <a:avLst/>
          </a:prstGeom>
          <a:noFill/>
          <a:ln w="9525">
            <a:noFill/>
            <a:miter lim="800000"/>
            <a:headEnd/>
            <a:tailEnd/>
          </a:ln>
          <a:effectLst/>
        </p:spPr>
      </p:pic>
      <p:sp>
        <p:nvSpPr>
          <p:cNvPr id="5" name="Content Placeholder 2"/>
          <p:cNvSpPr txBox="1">
            <a:spLocks/>
          </p:cNvSpPr>
          <p:nvPr/>
        </p:nvSpPr>
        <p:spPr>
          <a:xfrm>
            <a:off x="457200" y="3276600"/>
            <a:ext cx="7772400" cy="4572000"/>
          </a:xfrm>
          <a:prstGeom prst="rect">
            <a:avLst/>
          </a:prstGeom>
        </p:spPr>
        <p:txBody>
          <a:bodyPr vert="horz">
            <a:normAutofit/>
          </a:bodyPr>
          <a:lstStyle/>
          <a:p>
            <a:pPr marL="274320" lvl="0" indent="-274320">
              <a:spcBef>
                <a:spcPts val="580"/>
              </a:spcBef>
              <a:buClr>
                <a:schemeClr val="accent1"/>
              </a:buClr>
              <a:buSzPct val="85000"/>
              <a:buFont typeface="Wingdings 2"/>
              <a:buChar char=""/>
            </a:pPr>
            <a:r>
              <a:rPr lang="en-US" dirty="0" smtClean="0"/>
              <a:t>Then, Provide more information about the purpose of AWS Account.</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4099" name="Picture 3"/>
          <p:cNvPicPr>
            <a:picLocks noChangeAspect="1" noChangeArrowheads="1"/>
          </p:cNvPicPr>
          <p:nvPr/>
        </p:nvPicPr>
        <p:blipFill>
          <a:blip r:embed="rId3"/>
          <a:srcRect/>
          <a:stretch>
            <a:fillRect/>
          </a:stretch>
        </p:blipFill>
        <p:spPr bwMode="auto">
          <a:xfrm>
            <a:off x="1828800" y="3657600"/>
            <a:ext cx="4565650" cy="2975312"/>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382000" cy="4572000"/>
          </a:xfrm>
        </p:spPr>
        <p:txBody>
          <a:bodyPr>
            <a:normAutofit/>
          </a:bodyPr>
          <a:lstStyle/>
          <a:p>
            <a:r>
              <a:rPr lang="en-US" sz="1800" dirty="0" smtClean="0"/>
              <a:t>Then, Select Support Plan. Amazon as cloud service provider responsible in supporting any technical challenges and advised how to use AWS services. However AWS has various support plans to provide support for technical queries. Select the Support plan from the below page to get the support from AWS.</a:t>
            </a:r>
          </a:p>
          <a:p>
            <a:r>
              <a:rPr lang="en-US" sz="1800" dirty="0" smtClean="0"/>
              <a:t>Note that "Basic Support - Free" - You have to select to avoid the support fee on monthly basis. You are not eligible to raise technical queries if you are choosing Basic Support.</a:t>
            </a:r>
            <a:endParaRPr lang="en-US" sz="1800" dirty="0"/>
          </a:p>
        </p:txBody>
      </p:sp>
      <p:pic>
        <p:nvPicPr>
          <p:cNvPr id="5122" name="Picture 2"/>
          <p:cNvPicPr>
            <a:picLocks noChangeAspect="1" noChangeArrowheads="1"/>
          </p:cNvPicPr>
          <p:nvPr/>
        </p:nvPicPr>
        <p:blipFill>
          <a:blip r:embed="rId2"/>
          <a:srcRect/>
          <a:stretch>
            <a:fillRect/>
          </a:stretch>
        </p:blipFill>
        <p:spPr bwMode="auto">
          <a:xfrm>
            <a:off x="1905000" y="2209800"/>
            <a:ext cx="5311775" cy="424497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382000" cy="4572000"/>
          </a:xfrm>
        </p:spPr>
        <p:txBody>
          <a:bodyPr>
            <a:normAutofit/>
          </a:bodyPr>
          <a:lstStyle/>
          <a:p>
            <a:r>
              <a:rPr lang="en-US" sz="1800" dirty="0" smtClean="0"/>
              <a:t>Once provided all the required information then click on "Complete Sign Up" and then you can see "Congratulation" page as shown below. </a:t>
            </a:r>
            <a:endParaRPr lang="en-US" sz="1800" dirty="0"/>
          </a:p>
        </p:txBody>
      </p:sp>
      <p:pic>
        <p:nvPicPr>
          <p:cNvPr id="6146" name="Picture 2"/>
          <p:cNvPicPr>
            <a:picLocks noChangeAspect="1" noChangeArrowheads="1"/>
          </p:cNvPicPr>
          <p:nvPr/>
        </p:nvPicPr>
        <p:blipFill>
          <a:blip r:embed="rId2"/>
          <a:srcRect/>
          <a:stretch>
            <a:fillRect/>
          </a:stretch>
        </p:blipFill>
        <p:spPr bwMode="auto">
          <a:xfrm>
            <a:off x="1790700" y="1397000"/>
            <a:ext cx="5562600" cy="4062413"/>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Content: </a:t>
            </a:r>
            <a:endParaRPr lang="en-US" dirty="0">
              <a:solidFill>
                <a:schemeClr val="tx1"/>
              </a:solidFill>
            </a:endParaRPr>
          </a:p>
        </p:txBody>
      </p:sp>
      <p:sp>
        <p:nvSpPr>
          <p:cNvPr id="3" name="Text Placeholder 2"/>
          <p:cNvSpPr>
            <a:spLocks noGrp="1"/>
          </p:cNvSpPr>
          <p:nvPr>
            <p:ph type="body" idx="1"/>
          </p:nvPr>
        </p:nvSpPr>
        <p:spPr>
          <a:xfrm>
            <a:off x="722312" y="2547938"/>
            <a:ext cx="8269287" cy="1338262"/>
          </a:xfrm>
        </p:spPr>
        <p:txBody>
          <a:bodyPr>
            <a:noAutofit/>
          </a:bodyPr>
          <a:lstStyle/>
          <a:p>
            <a:pPr marL="457200" indent="-457200">
              <a:buAutoNum type="arabicPeriod"/>
            </a:pPr>
            <a:r>
              <a:rPr lang="en-US" sz="3200" dirty="0" smtClean="0">
                <a:solidFill>
                  <a:schemeClr val="tx1"/>
                </a:solidFill>
              </a:rPr>
              <a:t>Introduction.</a:t>
            </a:r>
          </a:p>
          <a:p>
            <a:pPr marL="457200" indent="-457200">
              <a:buAutoNum type="arabicPeriod"/>
            </a:pPr>
            <a:r>
              <a:rPr lang="en-US" sz="3200" dirty="0" smtClean="0">
                <a:solidFill>
                  <a:schemeClr val="tx1"/>
                </a:solidFill>
              </a:rPr>
              <a:t>Different web services provider.</a:t>
            </a:r>
          </a:p>
          <a:p>
            <a:pPr marL="457200" indent="-457200">
              <a:buAutoNum type="arabicPeriod"/>
            </a:pPr>
            <a:r>
              <a:rPr lang="en-US" sz="3200" dirty="0" smtClean="0">
                <a:solidFill>
                  <a:schemeClr val="tx1"/>
                </a:solidFill>
              </a:rPr>
              <a:t>AWS over other service providers.</a:t>
            </a:r>
          </a:p>
          <a:p>
            <a:pPr marL="457200" indent="-457200">
              <a:buFont typeface="Wingdings 2"/>
              <a:buAutoNum type="arabicPeriod"/>
            </a:pPr>
            <a:r>
              <a:rPr lang="en-US" sz="3200" dirty="0" smtClean="0">
                <a:solidFill>
                  <a:schemeClr val="tx1"/>
                </a:solidFill>
              </a:rPr>
              <a:t>List of different services that we cover in this </a:t>
            </a:r>
            <a:r>
              <a:rPr lang="en-US" sz="3200" dirty="0" smtClean="0">
                <a:solidFill>
                  <a:schemeClr val="tx1"/>
                </a:solidFill>
              </a:rPr>
              <a:t>sessions.</a:t>
            </a:r>
          </a:p>
          <a:p>
            <a:pPr marL="457200" indent="-457200">
              <a:buAutoNum type="arabicPeriod"/>
            </a:pPr>
            <a:r>
              <a:rPr lang="en-US" sz="3200" dirty="0" smtClean="0">
                <a:solidFill>
                  <a:schemeClr val="tx1"/>
                </a:solidFill>
              </a:rPr>
              <a:t>How to create AWS account.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81000"/>
            <a:ext cx="8534400" cy="4572000"/>
          </a:xfrm>
        </p:spPr>
        <p:txBody>
          <a:bodyPr>
            <a:normAutofit/>
          </a:bodyPr>
          <a:lstStyle/>
          <a:p>
            <a:r>
              <a:rPr lang="en-US" sz="1800" dirty="0" smtClean="0"/>
              <a:t>Just, click on "Go to the AWS Management Console" to complete the setup and login. Then provide more details about how you want to use AWS account.</a:t>
            </a:r>
            <a:endParaRPr lang="en-US" sz="1800" dirty="0"/>
          </a:p>
        </p:txBody>
      </p:sp>
      <p:pic>
        <p:nvPicPr>
          <p:cNvPr id="7170" name="Picture 2"/>
          <p:cNvPicPr>
            <a:picLocks noChangeAspect="1" noChangeArrowheads="1"/>
          </p:cNvPicPr>
          <p:nvPr/>
        </p:nvPicPr>
        <p:blipFill>
          <a:blip r:embed="rId2"/>
          <a:srcRect/>
          <a:stretch>
            <a:fillRect/>
          </a:stretch>
        </p:blipFill>
        <p:spPr bwMode="auto">
          <a:xfrm>
            <a:off x="1524000" y="1295400"/>
            <a:ext cx="5913437" cy="2941637"/>
          </a:xfrm>
          <a:prstGeom prst="rect">
            <a:avLst/>
          </a:prstGeom>
          <a:noFill/>
          <a:ln w="9525">
            <a:noFill/>
            <a:miter lim="800000"/>
            <a:headEnd/>
            <a:tailEnd/>
          </a:ln>
          <a:effectLst/>
        </p:spPr>
      </p:pic>
      <p:sp>
        <p:nvSpPr>
          <p:cNvPr id="6" name="Content Placeholder 2"/>
          <p:cNvSpPr txBox="1">
            <a:spLocks/>
          </p:cNvSpPr>
          <p:nvPr/>
        </p:nvSpPr>
        <p:spPr>
          <a:xfrm>
            <a:off x="304800" y="4572000"/>
            <a:ext cx="8534400" cy="4572000"/>
          </a:xfrm>
          <a:prstGeom prst="rect">
            <a:avLst/>
          </a:prstGeom>
        </p:spPr>
        <p:txBody>
          <a:bodyPr vert="horz">
            <a:normAutofit/>
          </a:bodyPr>
          <a:lstStyle/>
          <a:p>
            <a:pPr marL="274320" lvl="0" indent="-274320">
              <a:spcBef>
                <a:spcPts val="580"/>
              </a:spcBef>
              <a:buClr>
                <a:schemeClr val="accent1"/>
              </a:buClr>
              <a:buSzPct val="85000"/>
              <a:buFont typeface="Wingdings 2"/>
              <a:buChar char=""/>
            </a:pPr>
            <a:r>
              <a:rPr lang="en-US" dirty="0" smtClean="0"/>
              <a:t>Now, Just click on Sign in to the Console and provide login information</a:t>
            </a:r>
            <a:r>
              <a:rPr lang="en-US" dirty="0" smtClean="0"/>
              <a:t>.</a:t>
            </a:r>
          </a:p>
          <a:p>
            <a:pPr marL="274320" lvl="0" indent="-274320">
              <a:spcBef>
                <a:spcPts val="580"/>
              </a:spcBef>
              <a:buClr>
                <a:schemeClr val="accent1"/>
              </a:buClr>
              <a:buSzPct val="85000"/>
              <a:buFont typeface="Wingdings 2"/>
              <a:buChar char=""/>
            </a:pPr>
            <a:endParaRPr lang="en-US" dirty="0" smtClean="0"/>
          </a:p>
          <a:p>
            <a:pPr marL="274320" lvl="0" indent="-274320">
              <a:spcBef>
                <a:spcPts val="580"/>
              </a:spcBef>
              <a:buClr>
                <a:schemeClr val="accent1"/>
              </a:buClr>
              <a:buSzPct val="85000"/>
              <a:buFont typeface="Wingdings 2"/>
              <a:buChar char=""/>
            </a:pPr>
            <a:r>
              <a:rPr lang="en-US" dirty="0" smtClean="0"/>
              <a:t>Congratulations!! You have successfully create AWS account. You can have 12 Month free tier access to AWS services.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2514600"/>
            <a:ext cx="5930498" cy="1477328"/>
          </a:xfrm>
          <a:prstGeom prst="rect">
            <a:avLst/>
          </a:prstGeom>
          <a:noFill/>
        </p:spPr>
        <p:txBody>
          <a:bodyPr wrap="square" lIns="91440" tIns="45720" rIns="91440" bIns="45720">
            <a:spAutoFit/>
          </a:bodyPr>
          <a:lstStyle/>
          <a:p>
            <a:pPr algn="ctr"/>
            <a:r>
              <a:rPr lang="en-US" sz="9000" b="1" cap="none" spc="0" dirty="0" smtClean="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rPr>
              <a:t>Thank you</a:t>
            </a:r>
            <a:endParaRPr lang="en-US" sz="9000" b="1" cap="none" spc="0" dirty="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772400" cy="838200"/>
          </a:xfrm>
        </p:spPr>
        <p:txBody>
          <a:bodyPr>
            <a:normAutofit/>
          </a:bodyPr>
          <a:lstStyle/>
          <a:p>
            <a:pPr algn="ctr"/>
            <a:r>
              <a:rPr lang="en-US" sz="3000" b="1" u="sng" dirty="0" smtClean="0">
                <a:solidFill>
                  <a:schemeClr val="tx1"/>
                </a:solidFill>
              </a:rPr>
              <a:t>1. Introduction.</a:t>
            </a:r>
            <a:endParaRPr lang="en-US" sz="3000" b="1" u="sng" dirty="0">
              <a:solidFill>
                <a:schemeClr val="tx1"/>
              </a:solidFill>
            </a:endParaRPr>
          </a:p>
        </p:txBody>
      </p:sp>
      <p:sp>
        <p:nvSpPr>
          <p:cNvPr id="3" name="Content Placeholder 2"/>
          <p:cNvSpPr>
            <a:spLocks noGrp="1"/>
          </p:cNvSpPr>
          <p:nvPr>
            <p:ph sz="quarter" idx="1"/>
          </p:nvPr>
        </p:nvSpPr>
        <p:spPr>
          <a:xfrm>
            <a:off x="228600" y="990600"/>
            <a:ext cx="8915400" cy="4572000"/>
          </a:xfrm>
        </p:spPr>
        <p:txBody>
          <a:bodyPr>
            <a:noAutofit/>
          </a:bodyPr>
          <a:lstStyle/>
          <a:p>
            <a:pPr>
              <a:buNone/>
            </a:pPr>
            <a:r>
              <a:rPr lang="en-US" sz="1800" dirty="0" smtClean="0"/>
              <a:t>Amazon Web Services (AWS) is a comprehensive and widely-used cloud computing platform provided by Amazon, the e-commerce giant. It offers a wide range of services that allow individuals, businesses, and organizations to build and manage applications, store and process data, and deploy various types of software applications without having to invest in physical hardware.</a:t>
            </a:r>
          </a:p>
          <a:p>
            <a:endParaRPr lang="en-US" sz="1800" dirty="0" smtClean="0"/>
          </a:p>
          <a:p>
            <a:r>
              <a:rPr lang="en-US" sz="1800" dirty="0" smtClean="0"/>
              <a:t>Here are some key aspects of AWS:</a:t>
            </a:r>
          </a:p>
          <a:p>
            <a:endParaRPr lang="en-US" sz="1800" dirty="0" smtClean="0"/>
          </a:p>
          <a:p>
            <a:pPr marL="342900" indent="-342900">
              <a:buAutoNum type="arabicPeriod"/>
            </a:pPr>
            <a:r>
              <a:rPr lang="en-US" sz="1800" b="1" dirty="0" smtClean="0"/>
              <a:t>Global Infrastructure: </a:t>
            </a:r>
            <a:r>
              <a:rPr lang="en-US" sz="1800" dirty="0" smtClean="0"/>
              <a:t>AWS </a:t>
            </a:r>
            <a:r>
              <a:rPr lang="en-US" sz="1800" dirty="0" smtClean="0"/>
              <a:t>operates in multiple regions around the world, each containing multiple availability zones. This extensive global network enables users to deploy applications in various geographic locations to reduce latency and increase redundancy</a:t>
            </a:r>
            <a:r>
              <a:rPr lang="en-US" sz="1800" dirty="0" smtClean="0"/>
              <a:t>.</a:t>
            </a:r>
          </a:p>
          <a:p>
            <a:pPr marL="342900" indent="-342900">
              <a:buAutoNum type="arabicPeriod"/>
            </a:pPr>
            <a:r>
              <a:rPr lang="en-US" sz="1800" b="1" dirty="0" smtClean="0"/>
              <a:t> </a:t>
            </a:r>
            <a:r>
              <a:rPr lang="en-US" sz="1800" b="1" dirty="0" smtClean="0"/>
              <a:t>Pricing Model: </a:t>
            </a:r>
            <a:r>
              <a:rPr lang="en-US" sz="1800" dirty="0" smtClean="0"/>
              <a:t>AWS operates on a pay-as-you-go pricing model, which means you only pay for the services you use. This can be beneficial for startups and businesses as it eliminates the need for large upfront investments in hardware</a:t>
            </a:r>
            <a:r>
              <a:rPr lang="en-US" sz="1800" dirty="0" smtClean="0"/>
              <a:t>.</a:t>
            </a:r>
          </a:p>
          <a:p>
            <a:pPr marL="342900" indent="-342900">
              <a:buAutoNum type="arabicPeriod"/>
            </a:pPr>
            <a:r>
              <a:rPr lang="en-US" sz="1800" dirty="0" smtClean="0"/>
              <a:t> </a:t>
            </a:r>
            <a:r>
              <a:rPr lang="en-US" sz="1800" b="1" dirty="0" smtClean="0"/>
              <a:t>Security and Compliance: </a:t>
            </a:r>
            <a:r>
              <a:rPr lang="en-US" sz="1800" dirty="0" smtClean="0"/>
              <a:t>AWS places a strong emphasis on security. They offer a variety of security services and features to help protect data, applications, and infrastructure. AWS is also compliant with various industry standards and </a:t>
            </a:r>
            <a:r>
              <a:rPr lang="en-US" sz="1800" dirty="0" smtClean="0"/>
              <a:t>certifications.</a:t>
            </a:r>
          </a:p>
          <a:p>
            <a:pPr marL="342900" indent="-342900">
              <a:buAutoNum type="arabicPeriod"/>
            </a:pPr>
            <a:r>
              <a:rPr lang="en-US" sz="1800" b="1" dirty="0" smtClean="0"/>
              <a:t>Scalability </a:t>
            </a:r>
            <a:r>
              <a:rPr lang="en-US" sz="1800" b="1" dirty="0" smtClean="0"/>
              <a:t>and Flexibility: </a:t>
            </a:r>
            <a:r>
              <a:rPr lang="en-US" sz="1800" dirty="0" smtClean="0"/>
              <a:t>AWS allows users to easily scale resources up or down based on demand. This is particularly useful for applications that experience fluctuating levels of traffic.</a:t>
            </a:r>
          </a:p>
          <a:p>
            <a:endParaRPr lang="en-US" sz="1800" dirty="0" smtClean="0"/>
          </a:p>
          <a:p>
            <a:endParaRPr lang="en-US" sz="1800" dirty="0" smtClean="0"/>
          </a:p>
          <a:p>
            <a:endParaRPr lang="en-US" sz="18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533400"/>
            <a:ext cx="8534400" cy="4572000"/>
          </a:xfrm>
        </p:spPr>
        <p:txBody>
          <a:bodyPr>
            <a:noAutofit/>
          </a:bodyPr>
          <a:lstStyle/>
          <a:p>
            <a:pPr marL="342900" indent="-342900">
              <a:buNone/>
            </a:pPr>
            <a:r>
              <a:rPr lang="en-US" sz="1800" dirty="0" smtClean="0">
                <a:solidFill>
                  <a:srgbClr val="FFC000"/>
                </a:solidFill>
              </a:rPr>
              <a:t>5.  </a:t>
            </a:r>
            <a:r>
              <a:rPr lang="en-US" sz="1800" b="1" dirty="0" smtClean="0"/>
              <a:t>Service Offerings: </a:t>
            </a:r>
            <a:r>
              <a:rPr lang="en-US" sz="1800" dirty="0" smtClean="0"/>
              <a:t>AWS provides a vast array of services across categories including computing power, storage solutions, databases, machine learning, analytics, content delivery, Internet of Things (</a:t>
            </a:r>
            <a:r>
              <a:rPr lang="en-US" sz="1800" dirty="0" err="1" smtClean="0"/>
              <a:t>IoT</a:t>
            </a:r>
            <a:r>
              <a:rPr lang="en-US" sz="1800" dirty="0" smtClean="0"/>
              <a:t>), security, and more. Some of the core services include:</a:t>
            </a:r>
          </a:p>
          <a:p>
            <a:pPr lvl="1"/>
            <a:r>
              <a:rPr lang="en-US" sz="1800" b="1" dirty="0" smtClean="0"/>
              <a:t>Amazon EC2 </a:t>
            </a:r>
            <a:r>
              <a:rPr lang="en-US" sz="1800" dirty="0" smtClean="0"/>
              <a:t>(Elastic Compute Cloud): Provides resizable compute capacity in the cloud, allowing users to run virtual servers for a wide range of applications.</a:t>
            </a:r>
          </a:p>
          <a:p>
            <a:pPr lvl="1"/>
            <a:endParaRPr lang="en-US" sz="1800" dirty="0" smtClean="0"/>
          </a:p>
          <a:p>
            <a:pPr lvl="1"/>
            <a:r>
              <a:rPr lang="en-US" sz="1800" b="1" dirty="0" smtClean="0"/>
              <a:t>Amazon S3 </a:t>
            </a:r>
            <a:r>
              <a:rPr lang="en-US" sz="1800" dirty="0" smtClean="0"/>
              <a:t>(Simple Storage Service): Offers scalable object storage designed to store and retrieve any amount of data from anywhere on the web.</a:t>
            </a:r>
          </a:p>
          <a:p>
            <a:pPr lvl="1"/>
            <a:endParaRPr lang="en-US" sz="1800" dirty="0" smtClean="0"/>
          </a:p>
          <a:p>
            <a:pPr lvl="1"/>
            <a:r>
              <a:rPr lang="en-US" sz="1800" b="1" dirty="0" smtClean="0"/>
              <a:t>Amazon RDS </a:t>
            </a:r>
            <a:r>
              <a:rPr lang="en-US" sz="1800" dirty="0" smtClean="0"/>
              <a:t>(Relational Database Service): Managed relational database service that supports multiple database engines like </a:t>
            </a:r>
            <a:r>
              <a:rPr lang="en-US" sz="1800" dirty="0" err="1" smtClean="0"/>
              <a:t>MySQL</a:t>
            </a:r>
            <a:r>
              <a:rPr lang="en-US" sz="1800" dirty="0" smtClean="0"/>
              <a:t>, </a:t>
            </a:r>
            <a:r>
              <a:rPr lang="en-US" sz="1800" dirty="0" err="1" smtClean="0"/>
              <a:t>PostgreSQL</a:t>
            </a:r>
            <a:r>
              <a:rPr lang="en-US" sz="1800" dirty="0" smtClean="0"/>
              <a:t>, Oracle, and more.</a:t>
            </a:r>
          </a:p>
          <a:p>
            <a:pPr lvl="1"/>
            <a:endParaRPr lang="en-US" sz="1800" dirty="0" smtClean="0"/>
          </a:p>
          <a:p>
            <a:pPr lvl="1"/>
            <a:r>
              <a:rPr lang="en-US" sz="1800" b="1" dirty="0" smtClean="0"/>
              <a:t>Lambda:</a:t>
            </a:r>
            <a:r>
              <a:rPr lang="en-US" sz="1800" dirty="0" smtClean="0"/>
              <a:t> Allows you to run code without provisioning or managing servers. It's often used for event-driven applications and </a:t>
            </a:r>
            <a:r>
              <a:rPr lang="en-US" sz="1800" dirty="0" err="1" smtClean="0"/>
              <a:t>microservices</a:t>
            </a:r>
            <a:r>
              <a:rPr lang="en-US" sz="1800" dirty="0" smtClean="0"/>
              <a:t>.</a:t>
            </a:r>
          </a:p>
          <a:p>
            <a:pPr lvl="1"/>
            <a:endParaRPr lang="en-US" sz="1800" dirty="0" smtClean="0"/>
          </a:p>
          <a:p>
            <a:pPr lvl="1"/>
            <a:r>
              <a:rPr lang="en-US" sz="1800" b="1" dirty="0" smtClean="0"/>
              <a:t>Amazon </a:t>
            </a:r>
            <a:r>
              <a:rPr lang="en-US" sz="1800" b="1" dirty="0" err="1" smtClean="0"/>
              <a:t>DynamoDB</a:t>
            </a:r>
            <a:r>
              <a:rPr lang="en-US" sz="1800" b="1" dirty="0" smtClean="0"/>
              <a:t>: </a:t>
            </a:r>
            <a:r>
              <a:rPr lang="en-US" sz="1800" dirty="0" smtClean="0"/>
              <a:t>A managed </a:t>
            </a:r>
            <a:r>
              <a:rPr lang="en-US" sz="1800" dirty="0" err="1" smtClean="0"/>
              <a:t>NoSQL</a:t>
            </a:r>
            <a:r>
              <a:rPr lang="en-US" sz="1800" dirty="0" smtClean="0"/>
              <a:t> database service designed for high availability and performance at any scale.</a:t>
            </a:r>
          </a:p>
          <a:p>
            <a:pPr lvl="1"/>
            <a:endParaRPr lang="en-US" sz="1800" dirty="0" smtClean="0"/>
          </a:p>
          <a:p>
            <a:pPr lvl="1"/>
            <a:r>
              <a:rPr lang="en-US" sz="1800" b="1" dirty="0" smtClean="0"/>
              <a:t>AWS </a:t>
            </a:r>
            <a:r>
              <a:rPr lang="en-US" sz="1800" b="1" dirty="0" err="1" smtClean="0"/>
              <a:t>SageMaker</a:t>
            </a:r>
            <a:r>
              <a:rPr lang="en-US" sz="1800" b="1" dirty="0" smtClean="0"/>
              <a:t>: </a:t>
            </a:r>
            <a:r>
              <a:rPr lang="en-US" sz="1800" dirty="0" smtClean="0"/>
              <a:t>A fully-managed service for building, training, and deploying machine learning models.</a:t>
            </a:r>
          </a:p>
          <a:p>
            <a:endParaRPr lang="en-US" sz="1800" dirty="0" smtClean="0"/>
          </a:p>
          <a:p>
            <a:endParaRPr lang="en-US" sz="1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219200"/>
            <a:ext cx="8458200" cy="4572000"/>
          </a:xfrm>
        </p:spPr>
        <p:txBody>
          <a:bodyPr>
            <a:noAutofit/>
          </a:bodyPr>
          <a:lstStyle/>
          <a:p>
            <a:pPr>
              <a:buNone/>
            </a:pPr>
            <a:r>
              <a:rPr lang="en-US" sz="1800" dirty="0" smtClean="0">
                <a:solidFill>
                  <a:srgbClr val="EBC00B"/>
                </a:solidFill>
              </a:rPr>
              <a:t>6. </a:t>
            </a:r>
            <a:r>
              <a:rPr lang="en-US" sz="1800" b="1" dirty="0" smtClean="0"/>
              <a:t>Ecosystem and Marketplace: </a:t>
            </a:r>
            <a:r>
              <a:rPr lang="en-US" sz="1800" dirty="0" smtClean="0"/>
              <a:t>AWS has a vast ecosystem of partners and third-party applications that can be integrated with their services. The AWS Marketplace offers a wide range of pre-configured software packages that can be deployed on the platform</a:t>
            </a:r>
            <a:r>
              <a:rPr lang="en-US" sz="1800" dirty="0" smtClean="0"/>
              <a:t>.</a:t>
            </a:r>
          </a:p>
          <a:p>
            <a:pPr>
              <a:buNone/>
            </a:pPr>
            <a:endParaRPr lang="en-US" sz="1800" dirty="0" smtClean="0"/>
          </a:p>
          <a:p>
            <a:pPr>
              <a:buNone/>
            </a:pPr>
            <a:r>
              <a:rPr lang="en-US" sz="1800" dirty="0" smtClean="0">
                <a:solidFill>
                  <a:srgbClr val="EBC00B"/>
                </a:solidFill>
              </a:rPr>
              <a:t>7. </a:t>
            </a:r>
            <a:r>
              <a:rPr lang="en-US" sz="1800" b="1" dirty="0" smtClean="0"/>
              <a:t>Management Tools: </a:t>
            </a:r>
            <a:r>
              <a:rPr lang="en-US" sz="1800" dirty="0" smtClean="0"/>
              <a:t>AWS provides a suite of management tools, including AWS Management Console, </a:t>
            </a:r>
            <a:r>
              <a:rPr lang="en-US" sz="1800" b="1" dirty="0" smtClean="0"/>
              <a:t>AWS CLI </a:t>
            </a:r>
            <a:r>
              <a:rPr lang="en-US" sz="1800" b="1" dirty="0" smtClean="0"/>
              <a:t>(Command Line </a:t>
            </a:r>
            <a:r>
              <a:rPr lang="en-US" sz="1800" b="1" dirty="0" smtClean="0"/>
              <a:t>Interface) , </a:t>
            </a:r>
            <a:r>
              <a:rPr lang="en-US" sz="1800" dirty="0" smtClean="0"/>
              <a:t>and </a:t>
            </a:r>
            <a:r>
              <a:rPr lang="en-US" sz="1800" dirty="0" smtClean="0"/>
              <a:t>AWS SDKs (Software Development Kits) for various programming languages.</a:t>
            </a:r>
          </a:p>
          <a:p>
            <a:endParaRPr lang="en-US" sz="1800" dirty="0" smtClean="0"/>
          </a:p>
          <a:p>
            <a:pPr>
              <a:buNone/>
            </a:pPr>
            <a:r>
              <a:rPr lang="en-US" sz="1800" dirty="0" smtClean="0">
                <a:solidFill>
                  <a:srgbClr val="EBC00B"/>
                </a:solidFill>
              </a:rPr>
              <a:t>8. </a:t>
            </a:r>
            <a:r>
              <a:rPr lang="en-US" sz="1800" b="1" dirty="0" smtClean="0"/>
              <a:t>Support and Documentation: </a:t>
            </a:r>
            <a:r>
              <a:rPr lang="en-US" sz="1800" dirty="0" smtClean="0"/>
              <a:t>AWS offers different levels of support plans and has extensive documentation, tutorials, and forums to help users get started and troubleshoot any issues.</a:t>
            </a:r>
          </a:p>
          <a:p>
            <a:endParaRPr lang="en-US" sz="1800" dirty="0" smtClean="0"/>
          </a:p>
          <a:p>
            <a:pPr>
              <a:buNone/>
            </a:pPr>
            <a:r>
              <a:rPr lang="en-US" sz="1800" dirty="0" smtClean="0"/>
              <a:t>Whether you're a developer, a startup, or an established enterprise, AWS provides a robust and flexible cloud computing platform that can meet a wide range of computing needs. It's worth exploring AWS's extensive suite of services to see how they can benefit your specific use case or business requirements.</a:t>
            </a:r>
          </a:p>
          <a:p>
            <a:endParaRPr lang="en-US" sz="1800" dirty="0" smtClean="0"/>
          </a:p>
          <a:p>
            <a:endParaRPr 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772400" cy="685800"/>
          </a:xfrm>
        </p:spPr>
        <p:txBody>
          <a:bodyPr>
            <a:normAutofit/>
          </a:bodyPr>
          <a:lstStyle/>
          <a:p>
            <a:pPr algn="ctr"/>
            <a:r>
              <a:rPr lang="en-US" sz="3000" b="1" u="sng" dirty="0" smtClean="0">
                <a:solidFill>
                  <a:schemeClr val="tx1"/>
                </a:solidFill>
              </a:rPr>
              <a:t>2. Different Web Service Providers.  </a:t>
            </a:r>
            <a:endParaRPr lang="en-US" sz="3000" b="1" u="sng" dirty="0">
              <a:solidFill>
                <a:schemeClr val="tx1"/>
              </a:solidFill>
            </a:endParaRPr>
          </a:p>
        </p:txBody>
      </p:sp>
      <p:sp>
        <p:nvSpPr>
          <p:cNvPr id="3" name="Content Placeholder 2"/>
          <p:cNvSpPr>
            <a:spLocks noGrp="1"/>
          </p:cNvSpPr>
          <p:nvPr>
            <p:ph sz="quarter" idx="1"/>
          </p:nvPr>
        </p:nvSpPr>
        <p:spPr>
          <a:xfrm>
            <a:off x="304800" y="1143000"/>
            <a:ext cx="8382000" cy="4572000"/>
          </a:xfrm>
        </p:spPr>
        <p:txBody>
          <a:bodyPr>
            <a:noAutofit/>
          </a:bodyPr>
          <a:lstStyle/>
          <a:p>
            <a:r>
              <a:rPr lang="en-US" sz="1800" dirty="0" smtClean="0"/>
              <a:t>Certainly! There are several web services providers that offer a wide range of services to individuals and businesses. Here are some popular web services providers:</a:t>
            </a:r>
          </a:p>
          <a:p>
            <a:endParaRPr lang="en-US" sz="1800" dirty="0" smtClean="0"/>
          </a:p>
          <a:p>
            <a:pPr marL="514350" indent="-514350"/>
            <a:r>
              <a:rPr lang="en-US" sz="1800" b="1" dirty="0" smtClean="0"/>
              <a:t>Amazon </a:t>
            </a:r>
            <a:r>
              <a:rPr lang="en-US" sz="1800" b="1" dirty="0" smtClean="0"/>
              <a:t>Web Services (AWS</a:t>
            </a:r>
            <a:r>
              <a:rPr lang="en-US" sz="1800" b="1" dirty="0" smtClean="0"/>
              <a:t>): </a:t>
            </a:r>
            <a:r>
              <a:rPr lang="en-US" sz="1800" dirty="0" smtClean="0"/>
              <a:t>AWS is one of the largest and most comprehensive cloud computing platforms, offering a vast array of services including computing power, storage, databases, machine learning, analytics, and </a:t>
            </a:r>
            <a:r>
              <a:rPr lang="en-US" sz="1800" dirty="0" smtClean="0"/>
              <a:t>more.</a:t>
            </a:r>
          </a:p>
          <a:p>
            <a:pPr marL="514350" indent="-514350"/>
            <a:endParaRPr lang="en-US" sz="1800" dirty="0" smtClean="0"/>
          </a:p>
          <a:p>
            <a:pPr marL="514350" indent="-514350"/>
            <a:r>
              <a:rPr lang="en-US" sz="1800" b="1" dirty="0" smtClean="0"/>
              <a:t>Microsoft Azure: </a:t>
            </a:r>
            <a:r>
              <a:rPr lang="en-US" sz="1800" dirty="0" smtClean="0"/>
              <a:t>Azure is Microsoft's cloud computing platform that provides a variety of services like virtual machines, databases, AI and machine learning, and more. It's known for its integration with Microsoft products like Windows Server and Office </a:t>
            </a:r>
            <a:r>
              <a:rPr lang="en-US" sz="1800" dirty="0" smtClean="0"/>
              <a:t>365.</a:t>
            </a:r>
          </a:p>
          <a:p>
            <a:pPr marL="514350" indent="-514350"/>
            <a:endParaRPr lang="en-US" sz="1800" dirty="0" smtClean="0"/>
          </a:p>
          <a:p>
            <a:pPr marL="514350" indent="-514350"/>
            <a:r>
              <a:rPr lang="en-US" sz="1800" b="1" dirty="0" smtClean="0"/>
              <a:t>Google </a:t>
            </a:r>
            <a:r>
              <a:rPr lang="en-US" sz="1800" b="1" dirty="0" smtClean="0"/>
              <a:t>Cloud Platform (GCP</a:t>
            </a:r>
            <a:r>
              <a:rPr lang="en-US" sz="1800" b="1" dirty="0" smtClean="0"/>
              <a:t>): </a:t>
            </a:r>
            <a:r>
              <a:rPr lang="en-US" sz="1800" dirty="0" smtClean="0"/>
              <a:t>GCP offers a suite of cloud computing services, including computing, storage, databases, machine learning, and data analytics. It's known for its expertise in data analytics and machine learning</a:t>
            </a:r>
            <a:r>
              <a:rPr lang="en-US" sz="1800" dirty="0" smtClean="0"/>
              <a:t>.</a:t>
            </a:r>
          </a:p>
          <a:p>
            <a:pPr marL="514350" indent="-514350"/>
            <a:endParaRPr lang="en-US" sz="1800" dirty="0" smtClean="0"/>
          </a:p>
          <a:p>
            <a:pPr marL="514350" indent="-514350"/>
            <a:r>
              <a:rPr lang="en-US" sz="1800" b="1" dirty="0" smtClean="0"/>
              <a:t>IBM Cloud: </a:t>
            </a:r>
            <a:r>
              <a:rPr lang="en-US" sz="1800" dirty="0" smtClean="0"/>
              <a:t>IBM offers a range of cloud services including computing, storage, databases, AI, and </a:t>
            </a:r>
            <a:r>
              <a:rPr lang="en-US" sz="1800" dirty="0" err="1" smtClean="0"/>
              <a:t>blockchain</a:t>
            </a:r>
            <a:r>
              <a:rPr lang="en-US" sz="1800" dirty="0" smtClean="0"/>
              <a:t>. They also provide enterprise-level solutions and </a:t>
            </a:r>
            <a:r>
              <a:rPr lang="en-US" sz="1800" dirty="0" smtClean="0"/>
              <a:t>services.</a:t>
            </a:r>
          </a:p>
          <a:p>
            <a:pPr marL="514350" indent="-514350"/>
            <a:endParaRPr lang="en-US" sz="1800" dirty="0" smtClean="0"/>
          </a:p>
          <a:p>
            <a:endParaRPr lang="en-US" sz="18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305800" cy="4572000"/>
          </a:xfrm>
        </p:spPr>
        <p:txBody>
          <a:bodyPr>
            <a:noAutofit/>
          </a:bodyPr>
          <a:lstStyle/>
          <a:p>
            <a:pPr marL="514350" indent="-514350"/>
            <a:r>
              <a:rPr lang="en-US" sz="1800" b="1" dirty="0" smtClean="0"/>
              <a:t>Oracle Cloud: </a:t>
            </a:r>
            <a:r>
              <a:rPr lang="en-US" sz="1800" dirty="0" smtClean="0"/>
              <a:t>Oracle's cloud platform provides a variety of cloud services including computing, storage, databases, analytics, and enterprise applications</a:t>
            </a:r>
            <a:r>
              <a:rPr lang="en-US" sz="1800" dirty="0" smtClean="0"/>
              <a:t>.</a:t>
            </a:r>
          </a:p>
          <a:p>
            <a:pPr marL="514350" indent="-514350"/>
            <a:endParaRPr lang="en-US" sz="1800" dirty="0" smtClean="0"/>
          </a:p>
          <a:p>
            <a:pPr marL="514350" indent="-514350"/>
            <a:r>
              <a:rPr lang="en-US" sz="1800" b="1" dirty="0" err="1" smtClean="0"/>
              <a:t>DigitalOcean</a:t>
            </a:r>
            <a:r>
              <a:rPr lang="en-US" sz="1800" b="1" dirty="0" smtClean="0"/>
              <a:t>: </a:t>
            </a:r>
            <a:r>
              <a:rPr lang="en-US" sz="1800" dirty="0" err="1" smtClean="0"/>
              <a:t>DigitalOcean</a:t>
            </a:r>
            <a:r>
              <a:rPr lang="en-US" sz="1800" dirty="0" smtClean="0"/>
              <a:t> is known for its simplicity and developer-friendly approach. They specialize in providing cloud infrastructure services, including scalable compute platforms and object </a:t>
            </a:r>
            <a:r>
              <a:rPr lang="en-US" sz="1800" dirty="0" smtClean="0"/>
              <a:t>storage.</a:t>
            </a:r>
          </a:p>
          <a:p>
            <a:pPr marL="514350" indent="-514350"/>
            <a:endParaRPr lang="en-US" sz="1800" dirty="0" smtClean="0"/>
          </a:p>
          <a:p>
            <a:pPr marL="514350" indent="-514350"/>
            <a:r>
              <a:rPr lang="en-US" sz="1800" b="1" dirty="0" err="1" smtClean="0"/>
              <a:t>Alibaba</a:t>
            </a:r>
            <a:r>
              <a:rPr lang="en-US" sz="1800" b="1" dirty="0" smtClean="0"/>
              <a:t> Cloud: </a:t>
            </a:r>
            <a:r>
              <a:rPr lang="en-US" sz="1800" dirty="0" err="1" smtClean="0"/>
              <a:t>Alibaba</a:t>
            </a:r>
            <a:r>
              <a:rPr lang="en-US" sz="1800" dirty="0" smtClean="0"/>
              <a:t> Cloud is the cloud computing arm of </a:t>
            </a:r>
            <a:r>
              <a:rPr lang="en-US" sz="1800" dirty="0" err="1" smtClean="0"/>
              <a:t>Alibaba</a:t>
            </a:r>
            <a:r>
              <a:rPr lang="en-US" sz="1800" dirty="0" smtClean="0"/>
              <a:t> Group and is one of the leading cloud providers in Asia. They offer a wide range of cloud services including computing, databases, networking, and </a:t>
            </a:r>
            <a:r>
              <a:rPr lang="en-US" sz="1800" dirty="0" smtClean="0"/>
              <a:t>more.</a:t>
            </a:r>
          </a:p>
          <a:p>
            <a:pPr marL="514350" indent="-514350"/>
            <a:endParaRPr lang="en-US" sz="1800" dirty="0" smtClean="0"/>
          </a:p>
          <a:p>
            <a:pPr marL="514350" indent="-514350"/>
            <a:r>
              <a:rPr lang="en-US" sz="1800" b="1" dirty="0" err="1" smtClean="0"/>
              <a:t>Heroku</a:t>
            </a:r>
            <a:r>
              <a:rPr lang="en-US" sz="1800" b="1" dirty="0" smtClean="0"/>
              <a:t>: </a:t>
            </a:r>
            <a:r>
              <a:rPr lang="en-US" sz="1800" dirty="0" err="1" smtClean="0"/>
              <a:t>Heroku</a:t>
            </a:r>
            <a:r>
              <a:rPr lang="en-US" sz="1800" dirty="0" smtClean="0"/>
              <a:t> is a cloud platform as a service (</a:t>
            </a:r>
            <a:r>
              <a:rPr lang="en-US" sz="1800" dirty="0" err="1" smtClean="0"/>
              <a:t>PaaS</a:t>
            </a:r>
            <a:r>
              <a:rPr lang="en-US" sz="1800" dirty="0" smtClean="0"/>
              <a:t>) that simplifies application deployment and management. It's popular among developers for its ease of use and support for multiple programming </a:t>
            </a:r>
            <a:r>
              <a:rPr lang="en-US" sz="1800" dirty="0" smtClean="0"/>
              <a:t>languages.</a:t>
            </a:r>
          </a:p>
          <a:p>
            <a:pPr marL="514350" indent="-514350"/>
            <a:endParaRPr lang="en-US" sz="1800" dirty="0" smtClean="0"/>
          </a:p>
          <a:p>
            <a:pPr marL="514350" indent="-514350"/>
            <a:r>
              <a:rPr lang="en-US" sz="1800" b="1" dirty="0" smtClean="0"/>
              <a:t>Cisco </a:t>
            </a:r>
            <a:r>
              <a:rPr lang="en-US" sz="1800" b="1" dirty="0" smtClean="0"/>
              <a:t>Cloud</a:t>
            </a:r>
            <a:r>
              <a:rPr lang="en-US" sz="1800" dirty="0" smtClean="0"/>
              <a:t>: Cisco offers a range of cloud and hybrid cloud solutions for networking, security, collaboration, and </a:t>
            </a:r>
            <a:r>
              <a:rPr lang="en-US" sz="1800" dirty="0" smtClean="0"/>
              <a:t>more.</a:t>
            </a:r>
          </a:p>
          <a:p>
            <a:pPr marL="514350" indent="-514350"/>
            <a:endParaRPr lang="en-US" sz="1800" b="1" dirty="0" smtClean="0"/>
          </a:p>
          <a:p>
            <a:pPr marL="514350" indent="-514350"/>
            <a:r>
              <a:rPr lang="en-US" sz="1800" b="1" dirty="0" smtClean="0"/>
              <a:t>NVIDIA </a:t>
            </a:r>
            <a:r>
              <a:rPr lang="en-US" sz="1800" b="1" dirty="0" smtClean="0"/>
              <a:t>Cloud</a:t>
            </a:r>
            <a:r>
              <a:rPr lang="en-US" sz="1800" dirty="0" smtClean="0"/>
              <a:t>: NVIDIA provides cloud-based solutions for artificial intelligence, data science, and high-performance computing.</a:t>
            </a:r>
          </a:p>
          <a:p>
            <a:pPr marL="514350" indent="-514350"/>
            <a:endParaRPr lang="en-US" sz="1800" dirty="0" smtClean="0"/>
          </a:p>
          <a:p>
            <a:pPr marL="514350" indent="-514350"/>
            <a:endParaRPr lang="en-US" sz="1800" dirty="0" smtClean="0"/>
          </a:p>
          <a:p>
            <a:pPr marL="514350" indent="-514350">
              <a:buNone/>
            </a:pPr>
            <a:endParaRPr lang="en-US" sz="1800" dirty="0" smtClean="0"/>
          </a:p>
          <a:p>
            <a:pPr marL="514350" indent="-514350">
              <a:buNone/>
            </a:pPr>
            <a:endParaRPr lang="en-US" sz="1800" dirty="0" smtClean="0"/>
          </a:p>
          <a:p>
            <a:endParaRPr lang="en-US"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772400" cy="838200"/>
          </a:xfrm>
        </p:spPr>
        <p:txBody>
          <a:bodyPr>
            <a:normAutofit/>
          </a:bodyPr>
          <a:lstStyle/>
          <a:p>
            <a:pPr algn="ctr"/>
            <a:r>
              <a:rPr lang="en-US" sz="3000" b="1" u="sng" dirty="0" smtClean="0">
                <a:solidFill>
                  <a:schemeClr val="tx1"/>
                </a:solidFill>
              </a:rPr>
              <a:t>3. </a:t>
            </a:r>
            <a:r>
              <a:rPr lang="en-US" sz="3000" b="1" u="sng" dirty="0" smtClean="0">
                <a:solidFill>
                  <a:schemeClr val="tx1"/>
                </a:solidFill>
              </a:rPr>
              <a:t>AWS over other service providers</a:t>
            </a:r>
            <a:r>
              <a:rPr lang="en-US" sz="3000" b="1" u="sng" dirty="0" smtClean="0">
                <a:solidFill>
                  <a:schemeClr val="tx1"/>
                </a:solidFill>
              </a:rPr>
              <a:t>. </a:t>
            </a:r>
            <a:endParaRPr lang="en-US" sz="3000" b="1" u="sng" dirty="0">
              <a:solidFill>
                <a:schemeClr val="tx1"/>
              </a:solidFill>
            </a:endParaRPr>
          </a:p>
        </p:txBody>
      </p:sp>
      <p:pic>
        <p:nvPicPr>
          <p:cNvPr id="4" name="Content Placeholder 3" descr="Worldwide-market-share-of-leading-cloud-infrastructure-service-provicers-768x329.png"/>
          <p:cNvPicPr>
            <a:picLocks noGrp="1" noChangeAspect="1"/>
          </p:cNvPicPr>
          <p:nvPr>
            <p:ph sz="quarter" idx="1"/>
          </p:nvPr>
        </p:nvPicPr>
        <p:blipFill>
          <a:blip r:embed="rId2"/>
          <a:stretch>
            <a:fillRect/>
          </a:stretch>
        </p:blipFill>
        <p:spPr>
          <a:xfrm>
            <a:off x="609600" y="1066800"/>
            <a:ext cx="7924800" cy="4164647"/>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457200"/>
            <a:ext cx="8610600" cy="4572000"/>
          </a:xfrm>
        </p:spPr>
        <p:txBody>
          <a:bodyPr>
            <a:noAutofit/>
          </a:bodyPr>
          <a:lstStyle/>
          <a:p>
            <a:pPr>
              <a:buNone/>
            </a:pPr>
            <a:r>
              <a:rPr lang="en-US" sz="1800" dirty="0" smtClean="0"/>
              <a:t>Certainly</a:t>
            </a:r>
            <a:r>
              <a:rPr lang="en-US" sz="1800" dirty="0" smtClean="0"/>
              <a:t>! Amazon Web Services (AWS) is one of the largest and most widely used cloud </a:t>
            </a:r>
            <a:r>
              <a:rPr lang="en-US" sz="1800" dirty="0" smtClean="0"/>
              <a:t>service providers </a:t>
            </a:r>
            <a:r>
              <a:rPr lang="en-US" sz="1800" dirty="0" smtClean="0"/>
              <a:t>in the world. When comparing AWS with other cloud services, it's important to consider factors like service offerings, market share, pricing, global reach, and specific strengths or focus areas. Here's </a:t>
            </a:r>
            <a:r>
              <a:rPr lang="en-US" sz="1800" dirty="0" smtClean="0"/>
              <a:t>are some of the reasons why AWS is most popular over other services :</a:t>
            </a:r>
          </a:p>
          <a:p>
            <a:pPr>
              <a:buNone/>
            </a:pPr>
            <a:endParaRPr lang="en-US" sz="1800" dirty="0" smtClean="0"/>
          </a:p>
          <a:p>
            <a:pPr lvl="1"/>
            <a:r>
              <a:rPr lang="en-US" sz="1800" b="1" dirty="0" smtClean="0"/>
              <a:t>Service </a:t>
            </a:r>
            <a:r>
              <a:rPr lang="en-US" sz="1800" b="1" dirty="0" smtClean="0"/>
              <a:t>Offerings</a:t>
            </a:r>
            <a:r>
              <a:rPr lang="en-US" sz="1800" dirty="0" smtClean="0"/>
              <a:t>: Both AWS and Azure offer a comprehensive suite of cloud services, including computing, storage, databases, AI, machine learning, </a:t>
            </a:r>
            <a:r>
              <a:rPr lang="en-US" sz="1800" dirty="0" err="1" smtClean="0"/>
              <a:t>IoT</a:t>
            </a:r>
            <a:r>
              <a:rPr lang="en-US" sz="1800" dirty="0" smtClean="0"/>
              <a:t>, and </a:t>
            </a:r>
            <a:r>
              <a:rPr lang="en-US" sz="1800" dirty="0" smtClean="0"/>
              <a:t>more.</a:t>
            </a:r>
          </a:p>
          <a:p>
            <a:pPr lvl="1"/>
            <a:endParaRPr lang="en-US" sz="1800" dirty="0" smtClean="0"/>
          </a:p>
          <a:p>
            <a:pPr lvl="1"/>
            <a:r>
              <a:rPr lang="en-US" sz="1800" b="1" dirty="0" smtClean="0"/>
              <a:t>Market Share</a:t>
            </a:r>
            <a:r>
              <a:rPr lang="en-US" sz="1800" dirty="0" smtClean="0"/>
              <a:t>: AWS and Azure are the top two cloud service providers, with AWS historically holding a larger market </a:t>
            </a:r>
            <a:r>
              <a:rPr lang="en-US" sz="1800" dirty="0" smtClean="0"/>
              <a:t>share.</a:t>
            </a:r>
          </a:p>
          <a:p>
            <a:pPr lvl="1"/>
            <a:endParaRPr lang="en-US" sz="1800" dirty="0" smtClean="0"/>
          </a:p>
          <a:p>
            <a:pPr lvl="1"/>
            <a:r>
              <a:rPr lang="en-US" sz="1800" b="1" dirty="0" smtClean="0"/>
              <a:t>Global Reach</a:t>
            </a:r>
            <a:r>
              <a:rPr lang="en-US" sz="1800" dirty="0" smtClean="0"/>
              <a:t>: AWS has a vast global network of data centers (regions) spread across the world. </a:t>
            </a:r>
            <a:endParaRPr lang="en-US" sz="1800" dirty="0" smtClean="0"/>
          </a:p>
          <a:p>
            <a:pPr lvl="1"/>
            <a:endParaRPr lang="en-US" sz="1800" dirty="0" smtClean="0"/>
          </a:p>
          <a:p>
            <a:pPr lvl="1"/>
            <a:r>
              <a:rPr lang="en-US" sz="1800" b="1" dirty="0" smtClean="0"/>
              <a:t>Pricing</a:t>
            </a:r>
            <a:r>
              <a:rPr lang="en-US" sz="1800" dirty="0" smtClean="0"/>
              <a:t>: Pricing models can be complex and depend on the specific services used. </a:t>
            </a:r>
            <a:r>
              <a:rPr lang="en-US" sz="1800" dirty="0" smtClean="0"/>
              <a:t>In some cases, they offers competitive pricing, and different services have various pricing options including pay-as-you-go, reserved instances, and more.</a:t>
            </a:r>
          </a:p>
          <a:p>
            <a:pPr lvl="1"/>
            <a:endParaRPr lang="en-US" sz="1800" dirty="0" smtClean="0"/>
          </a:p>
          <a:p>
            <a:pPr lvl="1"/>
            <a:r>
              <a:rPr lang="en-US" sz="1800" b="1" dirty="0" smtClean="0"/>
              <a:t>Strengths</a:t>
            </a:r>
            <a:r>
              <a:rPr lang="en-US" sz="1800" dirty="0" smtClean="0"/>
              <a:t>: </a:t>
            </a:r>
            <a:r>
              <a:rPr lang="en-US" sz="1800" dirty="0" smtClean="0"/>
              <a:t>AWS </a:t>
            </a:r>
            <a:r>
              <a:rPr lang="en-US" sz="1800" dirty="0" smtClean="0"/>
              <a:t>is known for its vast ecosystem of services and strong presence in industries like e-commerce, gaming, and media.</a:t>
            </a:r>
          </a:p>
          <a:p>
            <a:endParaRPr lang="en-US" sz="18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63</TotalTime>
  <Words>1748</Words>
  <Application>Microsoft Office PowerPoint</Application>
  <PresentationFormat>On-screen Show (4:3)</PresentationFormat>
  <Paragraphs>113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Equity</vt:lpstr>
      <vt:lpstr>AWS</vt:lpstr>
      <vt:lpstr>Content: </vt:lpstr>
      <vt:lpstr>1. Introduction.</vt:lpstr>
      <vt:lpstr>Slide 4</vt:lpstr>
      <vt:lpstr>Slide 5</vt:lpstr>
      <vt:lpstr>2. Different Web Service Providers.  </vt:lpstr>
      <vt:lpstr>Slide 7</vt:lpstr>
      <vt:lpstr>3. AWS over other service providers. </vt:lpstr>
      <vt:lpstr>Slide 9</vt:lpstr>
      <vt:lpstr>4. List of different services that we cover in this session.</vt:lpstr>
      <vt:lpstr>Slide 11</vt:lpstr>
      <vt:lpstr>5. How to create AWS account.</vt:lpstr>
      <vt:lpstr>Slide 13</vt:lpstr>
      <vt:lpstr>Slide 14</vt:lpstr>
      <vt:lpstr>Slide 15</vt:lpstr>
      <vt:lpstr>Slide 16</vt:lpstr>
      <vt:lpstr>Slide 17</vt:lpstr>
      <vt:lpstr>Slide 18</vt:lpstr>
      <vt:lpstr>Slide 19</vt:lpstr>
      <vt:lpstr>Slide 20</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dc:title>
  <dc:creator>Dell</dc:creator>
  <cp:lastModifiedBy>Dell</cp:lastModifiedBy>
  <cp:revision>4</cp:revision>
  <dcterms:created xsi:type="dcterms:W3CDTF">2006-08-16T00:00:00Z</dcterms:created>
  <dcterms:modified xsi:type="dcterms:W3CDTF">2023-09-19T17:44:04Z</dcterms:modified>
</cp:coreProperties>
</file>