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Amazon CloudWatch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820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2:</a:t>
            </a:r>
            <a:r>
              <a:rPr lang="en-US" sz="1800" dirty="0" smtClean="0"/>
              <a:t> Go to SNS topic dashboard and click on create a topic.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3:</a:t>
            </a:r>
            <a:r>
              <a:rPr lang="en-US" sz="1800" dirty="0" smtClean="0"/>
              <a:t> You will be directed to this dashboard. Now specify the name and display name.</a:t>
            </a:r>
            <a:endParaRPr lang="en-US" sz="1800" dirty="0"/>
          </a:p>
        </p:txBody>
      </p:sp>
      <p:pic>
        <p:nvPicPr>
          <p:cNvPr id="4" name="image85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7696200" cy="1622425"/>
          </a:xfrm>
          <a:prstGeom prst="rect">
            <a:avLst/>
          </a:prstGeom>
        </p:spPr>
      </p:pic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66800" y="3276600"/>
            <a:ext cx="6934200" cy="3048000"/>
            <a:chOff x="1483" y="754"/>
            <a:chExt cx="9502" cy="371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3" y="1047"/>
              <a:ext cx="9363" cy="3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10294" y="753"/>
              <a:ext cx="690" cy="731"/>
            </a:xfrm>
            <a:custGeom>
              <a:avLst/>
              <a:gdLst/>
              <a:ahLst/>
              <a:cxnLst>
                <a:cxn ang="0">
                  <a:pos x="329" y="730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6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2" y="656"/>
                </a:cxn>
                <a:cxn ang="0">
                  <a:pos x="125" y="641"/>
                </a:cxn>
                <a:cxn ang="0">
                  <a:pos x="106" y="625"/>
                </a:cxn>
                <a:cxn ang="0">
                  <a:pos x="82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4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59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2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6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90" y="0"/>
                </a:cxn>
              </a:cxnLst>
              <a:rect l="0" t="0" r="r" b="b"/>
              <a:pathLst>
                <a:path w="690" h="731">
                  <a:moveTo>
                    <a:pt x="690" y="730"/>
                  </a:moveTo>
                  <a:lnTo>
                    <a:pt x="329" y="730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6" y="704"/>
                  </a:lnTo>
                  <a:lnTo>
                    <a:pt x="214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2" y="656"/>
                  </a:lnTo>
                  <a:lnTo>
                    <a:pt x="134" y="649"/>
                  </a:lnTo>
                  <a:lnTo>
                    <a:pt x="125" y="641"/>
                  </a:lnTo>
                  <a:lnTo>
                    <a:pt x="115" y="632"/>
                  </a:lnTo>
                  <a:lnTo>
                    <a:pt x="106" y="625"/>
                  </a:lnTo>
                  <a:lnTo>
                    <a:pt x="91" y="605"/>
                  </a:lnTo>
                  <a:lnTo>
                    <a:pt x="82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6"/>
                  </a:lnTo>
                  <a:lnTo>
                    <a:pt x="26" y="504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1"/>
                  </a:lnTo>
                  <a:lnTo>
                    <a:pt x="14" y="259"/>
                  </a:lnTo>
                  <a:lnTo>
                    <a:pt x="24" y="235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2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6" y="106"/>
                  </a:lnTo>
                  <a:lnTo>
                    <a:pt x="125" y="91"/>
                  </a:lnTo>
                  <a:lnTo>
                    <a:pt x="142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4" y="31"/>
                  </a:lnTo>
                  <a:lnTo>
                    <a:pt x="226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9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90" y="0"/>
                  </a:lnTo>
                  <a:lnTo>
                    <a:pt x="690" y="7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520" y="890"/>
              <a:ext cx="30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4: </a:t>
            </a:r>
            <a:r>
              <a:rPr lang="en-US" sz="1800" dirty="0" smtClean="0"/>
              <a:t>Scroll down and click on create the topic.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5:</a:t>
            </a:r>
            <a:r>
              <a:rPr lang="en-US" sz="1800" dirty="0" smtClean="0"/>
              <a:t> The SNS topic is created successfully. </a:t>
            </a:r>
            <a:endParaRPr lang="en-US" sz="1800" dirty="0"/>
          </a:p>
        </p:txBody>
      </p:sp>
      <p:pic>
        <p:nvPicPr>
          <p:cNvPr id="4" name="image89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077200" cy="1905000"/>
          </a:xfrm>
          <a:prstGeom prst="rect">
            <a:avLst/>
          </a:prstGeom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385" name="Group 1"/>
          <p:cNvGrpSpPr>
            <a:grpSpLocks/>
          </p:cNvGrpSpPr>
          <p:nvPr/>
        </p:nvGrpSpPr>
        <p:grpSpPr bwMode="auto">
          <a:xfrm>
            <a:off x="0" y="0"/>
            <a:ext cx="6080125" cy="1681163"/>
            <a:chOff x="0" y="0"/>
            <a:chExt cx="9574" cy="2648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435" cy="2648"/>
            </a:xfrm>
            <a:prstGeom prst="rect">
              <a:avLst/>
            </a:prstGeom>
            <a:noFill/>
          </p:spPr>
        </p:pic>
        <p:sp>
          <p:nvSpPr>
            <p:cNvPr id="16387" name="Freeform 3"/>
            <p:cNvSpPr>
              <a:spLocks/>
            </p:cNvSpPr>
            <p:nvPr/>
          </p:nvSpPr>
          <p:spPr bwMode="auto">
            <a:xfrm>
              <a:off x="8883" y="339"/>
              <a:ext cx="690" cy="731"/>
            </a:xfrm>
            <a:custGeom>
              <a:avLst/>
              <a:gdLst/>
              <a:ahLst/>
              <a:cxnLst>
                <a:cxn ang="0">
                  <a:pos x="329" y="730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5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1" y="656"/>
                </a:cxn>
                <a:cxn ang="0">
                  <a:pos x="125" y="641"/>
                </a:cxn>
                <a:cxn ang="0">
                  <a:pos x="105" y="625"/>
                </a:cxn>
                <a:cxn ang="0">
                  <a:pos x="81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4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59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2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5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89" y="0"/>
                </a:cxn>
              </a:cxnLst>
              <a:rect l="0" t="0" r="r" b="b"/>
              <a:pathLst>
                <a:path w="690" h="731">
                  <a:moveTo>
                    <a:pt x="689" y="730"/>
                  </a:moveTo>
                  <a:lnTo>
                    <a:pt x="329" y="730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5" y="704"/>
                  </a:lnTo>
                  <a:lnTo>
                    <a:pt x="213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1" y="656"/>
                  </a:lnTo>
                  <a:lnTo>
                    <a:pt x="134" y="649"/>
                  </a:lnTo>
                  <a:lnTo>
                    <a:pt x="125" y="641"/>
                  </a:lnTo>
                  <a:lnTo>
                    <a:pt x="115" y="632"/>
                  </a:lnTo>
                  <a:lnTo>
                    <a:pt x="105" y="625"/>
                  </a:lnTo>
                  <a:lnTo>
                    <a:pt x="91" y="605"/>
                  </a:lnTo>
                  <a:lnTo>
                    <a:pt x="81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6"/>
                  </a:lnTo>
                  <a:lnTo>
                    <a:pt x="26" y="504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1"/>
                  </a:lnTo>
                  <a:lnTo>
                    <a:pt x="14" y="259"/>
                  </a:lnTo>
                  <a:lnTo>
                    <a:pt x="24" y="235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2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5" y="106"/>
                  </a:lnTo>
                  <a:lnTo>
                    <a:pt x="125" y="91"/>
                  </a:lnTo>
                  <a:lnTo>
                    <a:pt x="141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3" y="31"/>
                  </a:lnTo>
                  <a:lnTo>
                    <a:pt x="225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9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89" y="0"/>
                  </a:lnTo>
                  <a:lnTo>
                    <a:pt x="689" y="7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09" y="476"/>
              <a:ext cx="306" cy="402"/>
            </a:xfrm>
            <a:prstGeom prst="rect">
              <a:avLst/>
            </a:prstGeom>
            <a:noFill/>
          </p:spPr>
        </p:pic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685800" y="3810000"/>
            <a:ext cx="7315200" cy="2514600"/>
            <a:chOff x="0" y="0"/>
            <a:chExt cx="9574" cy="2648"/>
          </a:xfrm>
        </p:grpSpPr>
        <p:pic>
          <p:nvPicPr>
            <p:cNvPr id="16393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435" cy="2648"/>
            </a:xfrm>
            <a:prstGeom prst="rect">
              <a:avLst/>
            </a:prstGeom>
            <a:noFill/>
          </p:spPr>
        </p:pic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8883" y="339"/>
              <a:ext cx="690" cy="731"/>
            </a:xfrm>
            <a:custGeom>
              <a:avLst/>
              <a:gdLst/>
              <a:ahLst/>
              <a:cxnLst>
                <a:cxn ang="0">
                  <a:pos x="329" y="730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5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1" y="656"/>
                </a:cxn>
                <a:cxn ang="0">
                  <a:pos x="125" y="641"/>
                </a:cxn>
                <a:cxn ang="0">
                  <a:pos x="105" y="625"/>
                </a:cxn>
                <a:cxn ang="0">
                  <a:pos x="81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4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59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2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5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89" y="0"/>
                </a:cxn>
              </a:cxnLst>
              <a:rect l="0" t="0" r="r" b="b"/>
              <a:pathLst>
                <a:path w="690" h="731">
                  <a:moveTo>
                    <a:pt x="689" y="730"/>
                  </a:moveTo>
                  <a:lnTo>
                    <a:pt x="329" y="730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5" y="704"/>
                  </a:lnTo>
                  <a:lnTo>
                    <a:pt x="213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1" y="656"/>
                  </a:lnTo>
                  <a:lnTo>
                    <a:pt x="134" y="649"/>
                  </a:lnTo>
                  <a:lnTo>
                    <a:pt x="125" y="641"/>
                  </a:lnTo>
                  <a:lnTo>
                    <a:pt x="115" y="632"/>
                  </a:lnTo>
                  <a:lnTo>
                    <a:pt x="105" y="625"/>
                  </a:lnTo>
                  <a:lnTo>
                    <a:pt x="91" y="605"/>
                  </a:lnTo>
                  <a:lnTo>
                    <a:pt x="81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6"/>
                  </a:lnTo>
                  <a:lnTo>
                    <a:pt x="26" y="504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1"/>
                  </a:lnTo>
                  <a:lnTo>
                    <a:pt x="14" y="259"/>
                  </a:lnTo>
                  <a:lnTo>
                    <a:pt x="24" y="235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2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5" y="106"/>
                  </a:lnTo>
                  <a:lnTo>
                    <a:pt x="125" y="91"/>
                  </a:lnTo>
                  <a:lnTo>
                    <a:pt x="141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3" y="31"/>
                  </a:lnTo>
                  <a:lnTo>
                    <a:pt x="225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9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89" y="0"/>
                  </a:lnTo>
                  <a:lnTo>
                    <a:pt x="689" y="7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39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09" y="476"/>
              <a:ext cx="306" cy="40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6: </a:t>
            </a:r>
            <a:r>
              <a:rPr lang="en-US" sz="1800" dirty="0" smtClean="0"/>
              <a:t>Go to the SNS topic dashboard and click on </a:t>
            </a:r>
            <a:r>
              <a:rPr lang="en-US" sz="1800" i="1" dirty="0" err="1" smtClean="0"/>
              <a:t>gfgtopic</a:t>
            </a:r>
            <a:r>
              <a:rPr lang="en-US" sz="1800" i="1" dirty="0" smtClean="0"/>
              <a:t> </a:t>
            </a:r>
            <a:r>
              <a:rPr lang="en-US" sz="1800" dirty="0" smtClean="0"/>
              <a:t>link.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7</a:t>
            </a:r>
            <a:r>
              <a:rPr lang="en-US" sz="1800" dirty="0" smtClean="0"/>
              <a:t>: Under the subscriptions section, Click on Create subscription.</a:t>
            </a:r>
            <a:endParaRPr lang="en-US" sz="1800" dirty="0"/>
          </a:p>
        </p:txBody>
      </p:sp>
      <p:pic>
        <p:nvPicPr>
          <p:cNvPr id="4" name="image9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90600"/>
            <a:ext cx="7239000" cy="1828800"/>
          </a:xfrm>
          <a:prstGeom prst="rect">
            <a:avLst/>
          </a:prstGeom>
        </p:spPr>
      </p:pic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838200" y="3429000"/>
            <a:ext cx="6858000" cy="2667000"/>
            <a:chOff x="1411" y="223"/>
            <a:chExt cx="9574" cy="3264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1" y="222"/>
              <a:ext cx="9435" cy="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10294" y="293"/>
              <a:ext cx="690" cy="731"/>
            </a:xfrm>
            <a:custGeom>
              <a:avLst/>
              <a:gdLst/>
              <a:ahLst/>
              <a:cxnLst>
                <a:cxn ang="0">
                  <a:pos x="329" y="730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6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2" y="656"/>
                </a:cxn>
                <a:cxn ang="0">
                  <a:pos x="125" y="641"/>
                </a:cxn>
                <a:cxn ang="0">
                  <a:pos x="106" y="625"/>
                </a:cxn>
                <a:cxn ang="0">
                  <a:pos x="82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4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59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2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6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90" y="0"/>
                </a:cxn>
              </a:cxnLst>
              <a:rect l="0" t="0" r="r" b="b"/>
              <a:pathLst>
                <a:path w="690" h="731">
                  <a:moveTo>
                    <a:pt x="690" y="730"/>
                  </a:moveTo>
                  <a:lnTo>
                    <a:pt x="329" y="730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6" y="704"/>
                  </a:lnTo>
                  <a:lnTo>
                    <a:pt x="214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2" y="656"/>
                  </a:lnTo>
                  <a:lnTo>
                    <a:pt x="134" y="649"/>
                  </a:lnTo>
                  <a:lnTo>
                    <a:pt x="125" y="641"/>
                  </a:lnTo>
                  <a:lnTo>
                    <a:pt x="115" y="632"/>
                  </a:lnTo>
                  <a:lnTo>
                    <a:pt x="106" y="625"/>
                  </a:lnTo>
                  <a:lnTo>
                    <a:pt x="91" y="605"/>
                  </a:lnTo>
                  <a:lnTo>
                    <a:pt x="82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6"/>
                  </a:lnTo>
                  <a:lnTo>
                    <a:pt x="26" y="504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1"/>
                  </a:lnTo>
                  <a:lnTo>
                    <a:pt x="14" y="259"/>
                  </a:lnTo>
                  <a:lnTo>
                    <a:pt x="24" y="235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2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6" y="106"/>
                  </a:lnTo>
                  <a:lnTo>
                    <a:pt x="125" y="91"/>
                  </a:lnTo>
                  <a:lnTo>
                    <a:pt x="142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4" y="31"/>
                  </a:lnTo>
                  <a:lnTo>
                    <a:pt x="226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9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90" y="0"/>
                  </a:lnTo>
                  <a:lnTo>
                    <a:pt x="690" y="7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520" y="430"/>
              <a:ext cx="30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820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8</a:t>
            </a:r>
            <a:r>
              <a:rPr lang="en-US" sz="1800" dirty="0" smtClean="0"/>
              <a:t>: Select </a:t>
            </a:r>
            <a:r>
              <a:rPr lang="en-US" sz="1800" b="1" dirty="0" smtClean="0"/>
              <a:t>Email </a:t>
            </a:r>
            <a:r>
              <a:rPr lang="en-US" sz="1800" dirty="0" smtClean="0"/>
              <a:t>as protocol and specify the email address of subscribers in Endpoint. Click on create the subscription. Now Go to the mailbox of the specified email id and click on Subscription confirmed.</a:t>
            </a:r>
            <a:endParaRPr lang="en-US" sz="1800" dirty="0"/>
          </a:p>
        </p:txBody>
      </p:sp>
      <p:pic>
        <p:nvPicPr>
          <p:cNvPr id="4" name="image98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600200"/>
            <a:ext cx="476567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820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9:</a:t>
            </a:r>
            <a:r>
              <a:rPr lang="en-US" sz="1800" dirty="0" smtClean="0"/>
              <a:t> Go to the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dashboard on the AWS management console. Click on Metrics in the left pane.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10</a:t>
            </a:r>
            <a:r>
              <a:rPr lang="en-US" sz="1800" dirty="0" smtClean="0"/>
              <a:t>: In </a:t>
            </a:r>
            <a:r>
              <a:rPr lang="en-US" sz="1800" b="1" dirty="0" smtClean="0"/>
              <a:t>All metrics</a:t>
            </a:r>
            <a:r>
              <a:rPr lang="en-US" sz="1800" dirty="0" smtClean="0"/>
              <a:t> section click on EC2 </a:t>
            </a:r>
            <a:endParaRPr lang="en-US" sz="1800" dirty="0"/>
          </a:p>
        </p:txBody>
      </p:sp>
      <p:pic>
        <p:nvPicPr>
          <p:cNvPr id="4" name="image100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762000"/>
            <a:ext cx="3741418" cy="2689479"/>
          </a:xfrm>
          <a:prstGeom prst="rect">
            <a:avLst/>
          </a:prstGeom>
        </p:spPr>
      </p:pic>
      <p:pic>
        <p:nvPicPr>
          <p:cNvPr id="5" name="image1018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886200"/>
            <a:ext cx="6553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11</a:t>
            </a:r>
            <a:r>
              <a:rPr lang="en-US" sz="1800" dirty="0" smtClean="0"/>
              <a:t>: Click on Per-instance metrics.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12</a:t>
            </a:r>
            <a:r>
              <a:rPr lang="en-US" sz="1800" dirty="0" smtClean="0"/>
              <a:t>: Select the instance you launched.</a:t>
            </a:r>
            <a:endParaRPr lang="en-US" sz="18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289" name="Group 1"/>
          <p:cNvGrpSpPr>
            <a:grpSpLocks/>
          </p:cNvGrpSpPr>
          <p:nvPr/>
        </p:nvGrpSpPr>
        <p:grpSpPr bwMode="auto">
          <a:xfrm>
            <a:off x="533400" y="838200"/>
            <a:ext cx="8305800" cy="2362200"/>
            <a:chOff x="0" y="0"/>
            <a:chExt cx="9452" cy="2273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313" cy="2273"/>
            </a:xfrm>
            <a:prstGeom prst="rect">
              <a:avLst/>
            </a:prstGeom>
            <a:noFill/>
          </p:spPr>
        </p:pic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8761" y="118"/>
              <a:ext cx="690" cy="731"/>
            </a:xfrm>
            <a:custGeom>
              <a:avLst/>
              <a:gdLst/>
              <a:ahLst/>
              <a:cxnLst>
                <a:cxn ang="0">
                  <a:pos x="330" y="730"/>
                </a:cxn>
                <a:cxn ang="0">
                  <a:pos x="284" y="721"/>
                </a:cxn>
                <a:cxn ang="0">
                  <a:pos x="248" y="711"/>
                </a:cxn>
                <a:cxn ang="0">
                  <a:pos x="226" y="704"/>
                </a:cxn>
                <a:cxn ang="0">
                  <a:pos x="205" y="694"/>
                </a:cxn>
                <a:cxn ang="0">
                  <a:pos x="183" y="682"/>
                </a:cxn>
                <a:cxn ang="0">
                  <a:pos x="164" y="670"/>
                </a:cxn>
                <a:cxn ang="0">
                  <a:pos x="142" y="656"/>
                </a:cxn>
                <a:cxn ang="0">
                  <a:pos x="125" y="642"/>
                </a:cxn>
                <a:cxn ang="0">
                  <a:pos x="106" y="625"/>
                </a:cxn>
                <a:cxn ang="0">
                  <a:pos x="82" y="598"/>
                </a:cxn>
                <a:cxn ang="0">
                  <a:pos x="63" y="569"/>
                </a:cxn>
                <a:cxn ang="0">
                  <a:pos x="48" y="548"/>
                </a:cxn>
                <a:cxn ang="0">
                  <a:pos x="39" y="526"/>
                </a:cxn>
                <a:cxn ang="0">
                  <a:pos x="27" y="505"/>
                </a:cxn>
                <a:cxn ang="0">
                  <a:pos x="15" y="471"/>
                </a:cxn>
                <a:cxn ang="0">
                  <a:pos x="10" y="449"/>
                </a:cxn>
                <a:cxn ang="0">
                  <a:pos x="3" y="401"/>
                </a:cxn>
                <a:cxn ang="0">
                  <a:pos x="0" y="365"/>
                </a:cxn>
                <a:cxn ang="0">
                  <a:pos x="3" y="329"/>
                </a:cxn>
                <a:cxn ang="0">
                  <a:pos x="10" y="281"/>
                </a:cxn>
                <a:cxn ang="0">
                  <a:pos x="15" y="259"/>
                </a:cxn>
                <a:cxn ang="0">
                  <a:pos x="27" y="226"/>
                </a:cxn>
                <a:cxn ang="0">
                  <a:pos x="39" y="204"/>
                </a:cxn>
                <a:cxn ang="0">
                  <a:pos x="48" y="183"/>
                </a:cxn>
                <a:cxn ang="0">
                  <a:pos x="68" y="151"/>
                </a:cxn>
                <a:cxn ang="0">
                  <a:pos x="92" y="125"/>
                </a:cxn>
                <a:cxn ang="0">
                  <a:pos x="125" y="91"/>
                </a:cxn>
                <a:cxn ang="0">
                  <a:pos x="152" y="67"/>
                </a:cxn>
                <a:cxn ang="0">
                  <a:pos x="183" y="48"/>
                </a:cxn>
                <a:cxn ang="0">
                  <a:pos x="205" y="36"/>
                </a:cxn>
                <a:cxn ang="0">
                  <a:pos x="226" y="26"/>
                </a:cxn>
                <a:cxn ang="0">
                  <a:pos x="260" y="14"/>
                </a:cxn>
                <a:cxn ang="0">
                  <a:pos x="294" y="7"/>
                </a:cxn>
                <a:cxn ang="0">
                  <a:pos x="330" y="2"/>
                </a:cxn>
                <a:cxn ang="0">
                  <a:pos x="690" y="0"/>
                </a:cxn>
              </a:cxnLst>
              <a:rect l="0" t="0" r="r" b="b"/>
              <a:pathLst>
                <a:path w="690" h="731">
                  <a:moveTo>
                    <a:pt x="690" y="730"/>
                  </a:moveTo>
                  <a:lnTo>
                    <a:pt x="330" y="730"/>
                  </a:lnTo>
                  <a:lnTo>
                    <a:pt x="294" y="723"/>
                  </a:lnTo>
                  <a:lnTo>
                    <a:pt x="284" y="721"/>
                  </a:lnTo>
                  <a:lnTo>
                    <a:pt x="260" y="716"/>
                  </a:lnTo>
                  <a:lnTo>
                    <a:pt x="248" y="711"/>
                  </a:lnTo>
                  <a:lnTo>
                    <a:pt x="236" y="709"/>
                  </a:lnTo>
                  <a:lnTo>
                    <a:pt x="226" y="704"/>
                  </a:lnTo>
                  <a:lnTo>
                    <a:pt x="214" y="699"/>
                  </a:lnTo>
                  <a:lnTo>
                    <a:pt x="205" y="694"/>
                  </a:lnTo>
                  <a:lnTo>
                    <a:pt x="193" y="687"/>
                  </a:lnTo>
                  <a:lnTo>
                    <a:pt x="183" y="682"/>
                  </a:lnTo>
                  <a:lnTo>
                    <a:pt x="173" y="675"/>
                  </a:lnTo>
                  <a:lnTo>
                    <a:pt x="164" y="670"/>
                  </a:lnTo>
                  <a:lnTo>
                    <a:pt x="152" y="663"/>
                  </a:lnTo>
                  <a:lnTo>
                    <a:pt x="142" y="656"/>
                  </a:lnTo>
                  <a:lnTo>
                    <a:pt x="135" y="649"/>
                  </a:lnTo>
                  <a:lnTo>
                    <a:pt x="125" y="642"/>
                  </a:lnTo>
                  <a:lnTo>
                    <a:pt x="116" y="632"/>
                  </a:lnTo>
                  <a:lnTo>
                    <a:pt x="106" y="625"/>
                  </a:lnTo>
                  <a:lnTo>
                    <a:pt x="92" y="606"/>
                  </a:lnTo>
                  <a:lnTo>
                    <a:pt x="82" y="598"/>
                  </a:lnTo>
                  <a:lnTo>
                    <a:pt x="68" y="579"/>
                  </a:lnTo>
                  <a:lnTo>
                    <a:pt x="63" y="569"/>
                  </a:lnTo>
                  <a:lnTo>
                    <a:pt x="56" y="557"/>
                  </a:lnTo>
                  <a:lnTo>
                    <a:pt x="48" y="548"/>
                  </a:lnTo>
                  <a:lnTo>
                    <a:pt x="44" y="538"/>
                  </a:lnTo>
                  <a:lnTo>
                    <a:pt x="39" y="526"/>
                  </a:lnTo>
                  <a:lnTo>
                    <a:pt x="32" y="517"/>
                  </a:lnTo>
                  <a:lnTo>
                    <a:pt x="27" y="505"/>
                  </a:lnTo>
                  <a:lnTo>
                    <a:pt x="24" y="495"/>
                  </a:lnTo>
                  <a:lnTo>
                    <a:pt x="15" y="471"/>
                  </a:lnTo>
                  <a:lnTo>
                    <a:pt x="12" y="459"/>
                  </a:lnTo>
                  <a:lnTo>
                    <a:pt x="10" y="449"/>
                  </a:lnTo>
                  <a:lnTo>
                    <a:pt x="3" y="413"/>
                  </a:lnTo>
                  <a:lnTo>
                    <a:pt x="3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3" y="329"/>
                  </a:lnTo>
                  <a:lnTo>
                    <a:pt x="3" y="317"/>
                  </a:lnTo>
                  <a:lnTo>
                    <a:pt x="10" y="281"/>
                  </a:lnTo>
                  <a:lnTo>
                    <a:pt x="12" y="271"/>
                  </a:lnTo>
                  <a:lnTo>
                    <a:pt x="15" y="259"/>
                  </a:lnTo>
                  <a:lnTo>
                    <a:pt x="24" y="235"/>
                  </a:lnTo>
                  <a:lnTo>
                    <a:pt x="27" y="226"/>
                  </a:lnTo>
                  <a:lnTo>
                    <a:pt x="32" y="214"/>
                  </a:lnTo>
                  <a:lnTo>
                    <a:pt x="39" y="204"/>
                  </a:lnTo>
                  <a:lnTo>
                    <a:pt x="44" y="192"/>
                  </a:lnTo>
                  <a:lnTo>
                    <a:pt x="48" y="183"/>
                  </a:lnTo>
                  <a:lnTo>
                    <a:pt x="63" y="163"/>
                  </a:lnTo>
                  <a:lnTo>
                    <a:pt x="68" y="151"/>
                  </a:lnTo>
                  <a:lnTo>
                    <a:pt x="75" y="142"/>
                  </a:lnTo>
                  <a:lnTo>
                    <a:pt x="92" y="125"/>
                  </a:lnTo>
                  <a:lnTo>
                    <a:pt x="106" y="106"/>
                  </a:lnTo>
                  <a:lnTo>
                    <a:pt x="125" y="91"/>
                  </a:lnTo>
                  <a:lnTo>
                    <a:pt x="142" y="74"/>
                  </a:lnTo>
                  <a:lnTo>
                    <a:pt x="152" y="67"/>
                  </a:lnTo>
                  <a:lnTo>
                    <a:pt x="164" y="62"/>
                  </a:lnTo>
                  <a:lnTo>
                    <a:pt x="183" y="48"/>
                  </a:lnTo>
                  <a:lnTo>
                    <a:pt x="193" y="43"/>
                  </a:lnTo>
                  <a:lnTo>
                    <a:pt x="205" y="36"/>
                  </a:lnTo>
                  <a:lnTo>
                    <a:pt x="214" y="31"/>
                  </a:lnTo>
                  <a:lnTo>
                    <a:pt x="226" y="26"/>
                  </a:lnTo>
                  <a:lnTo>
                    <a:pt x="236" y="24"/>
                  </a:lnTo>
                  <a:lnTo>
                    <a:pt x="260" y="14"/>
                  </a:lnTo>
                  <a:lnTo>
                    <a:pt x="284" y="10"/>
                  </a:lnTo>
                  <a:lnTo>
                    <a:pt x="294" y="7"/>
                  </a:lnTo>
                  <a:lnTo>
                    <a:pt x="318" y="2"/>
                  </a:lnTo>
                  <a:lnTo>
                    <a:pt x="330" y="2"/>
                  </a:lnTo>
                  <a:lnTo>
                    <a:pt x="342" y="0"/>
                  </a:lnTo>
                  <a:lnTo>
                    <a:pt x="690" y="0"/>
                  </a:lnTo>
                  <a:lnTo>
                    <a:pt x="690" y="7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87" y="255"/>
              <a:ext cx="306" cy="402"/>
            </a:xfrm>
            <a:prstGeom prst="rect">
              <a:avLst/>
            </a:prstGeom>
            <a:noFill/>
          </p:spPr>
        </p:pic>
      </p:grpSp>
      <p:pic>
        <p:nvPicPr>
          <p:cNvPr id="9" name="image103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3886200"/>
            <a:ext cx="7467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13</a:t>
            </a:r>
            <a:r>
              <a:rPr lang="en-US" sz="1800" dirty="0" smtClean="0"/>
              <a:t>: Go to Graphed metrics, click on the bell icon.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Step 14:</a:t>
            </a:r>
            <a:r>
              <a:rPr lang="en-US" sz="1800" dirty="0" smtClean="0"/>
              <a:t> This dashboard shows the components of Amazon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such as Namespace, Metric Name, Statistics, etc.</a:t>
            </a:r>
            <a:endParaRPr lang="en-US" sz="18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457200" y="914400"/>
            <a:ext cx="7772400" cy="1981200"/>
            <a:chOff x="0" y="0"/>
            <a:chExt cx="9574" cy="1929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1"/>
              <a:ext cx="9410" cy="1887"/>
            </a:xfrm>
            <a:prstGeom prst="rect">
              <a:avLst/>
            </a:prstGeom>
            <a:noFill/>
          </p:spPr>
        </p:pic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8883" y="0"/>
              <a:ext cx="690" cy="731"/>
            </a:xfrm>
            <a:custGeom>
              <a:avLst/>
              <a:gdLst/>
              <a:ahLst/>
              <a:cxnLst>
                <a:cxn ang="0">
                  <a:pos x="329" y="731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5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1" y="656"/>
                </a:cxn>
                <a:cxn ang="0">
                  <a:pos x="125" y="642"/>
                </a:cxn>
                <a:cxn ang="0">
                  <a:pos x="105" y="625"/>
                </a:cxn>
                <a:cxn ang="0">
                  <a:pos x="81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5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60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3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5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89" y="0"/>
                </a:cxn>
              </a:cxnLst>
              <a:rect l="0" t="0" r="r" b="b"/>
              <a:pathLst>
                <a:path w="690" h="731">
                  <a:moveTo>
                    <a:pt x="689" y="731"/>
                  </a:moveTo>
                  <a:lnTo>
                    <a:pt x="329" y="731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5" y="704"/>
                  </a:lnTo>
                  <a:lnTo>
                    <a:pt x="213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1" y="656"/>
                  </a:lnTo>
                  <a:lnTo>
                    <a:pt x="134" y="649"/>
                  </a:lnTo>
                  <a:lnTo>
                    <a:pt x="125" y="642"/>
                  </a:lnTo>
                  <a:lnTo>
                    <a:pt x="115" y="632"/>
                  </a:lnTo>
                  <a:lnTo>
                    <a:pt x="105" y="625"/>
                  </a:lnTo>
                  <a:lnTo>
                    <a:pt x="91" y="606"/>
                  </a:lnTo>
                  <a:lnTo>
                    <a:pt x="81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7"/>
                  </a:lnTo>
                  <a:lnTo>
                    <a:pt x="26" y="505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2"/>
                  </a:lnTo>
                  <a:lnTo>
                    <a:pt x="14" y="260"/>
                  </a:lnTo>
                  <a:lnTo>
                    <a:pt x="24" y="236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3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5" y="106"/>
                  </a:lnTo>
                  <a:lnTo>
                    <a:pt x="125" y="91"/>
                  </a:lnTo>
                  <a:lnTo>
                    <a:pt x="141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3" y="31"/>
                  </a:lnTo>
                  <a:lnTo>
                    <a:pt x="225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10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89" y="0"/>
                  </a:lnTo>
                  <a:lnTo>
                    <a:pt x="689" y="7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9" y="136"/>
              <a:ext cx="306" cy="402"/>
            </a:xfrm>
            <a:prstGeom prst="rect">
              <a:avLst/>
            </a:prstGeom>
            <a:noFill/>
          </p:spPr>
        </p:pic>
      </p:grpSp>
      <p:pic>
        <p:nvPicPr>
          <p:cNvPr id="9" name="image106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3581400"/>
            <a:ext cx="4191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15: </a:t>
            </a:r>
            <a:r>
              <a:rPr lang="en-US" sz="1800" dirty="0" smtClean="0"/>
              <a:t>Select the greater threshold. Also, specify the amount( </a:t>
            </a:r>
            <a:r>
              <a:rPr lang="en-US" sz="1800" dirty="0" err="1" smtClean="0"/>
              <a:t>i.e</a:t>
            </a:r>
            <a:r>
              <a:rPr lang="en-US" sz="1800" dirty="0" smtClean="0"/>
              <a:t> 80 ) of the threshold value. Click on Next.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smtClean="0"/>
              <a:t>Step 16</a:t>
            </a:r>
            <a:r>
              <a:rPr lang="en-US" sz="1800" dirty="0" smtClean="0"/>
              <a:t>: Click on Select an existing SNS topic, also mention the name of the SNS topic you created now.</a:t>
            </a:r>
            <a:endParaRPr lang="en-US" sz="1800" dirty="0"/>
          </a:p>
        </p:txBody>
      </p:sp>
      <p:pic>
        <p:nvPicPr>
          <p:cNvPr id="4" name="image109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838200"/>
            <a:ext cx="3352800" cy="2590800"/>
          </a:xfrm>
          <a:prstGeom prst="rect">
            <a:avLst/>
          </a:prstGeom>
        </p:spPr>
      </p:pic>
      <p:pic>
        <p:nvPicPr>
          <p:cNvPr id="5" name="image1128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38862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17</a:t>
            </a:r>
            <a:r>
              <a:rPr lang="en-US" sz="1800" dirty="0" smtClean="0"/>
              <a:t>: Specify the name of alarm and description which is completely optional. Click on Next and then click on Create alarm.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fontAlgn="base"/>
            <a:r>
              <a:rPr lang="en-US" sz="1800" b="1" dirty="0" smtClean="0"/>
              <a:t>Step 18</a:t>
            </a:r>
            <a:r>
              <a:rPr lang="en-US" sz="1800" dirty="0" smtClean="0"/>
              <a:t>: The alarm is successfully created.</a:t>
            </a:r>
          </a:p>
        </p:txBody>
      </p:sp>
      <p:pic>
        <p:nvPicPr>
          <p:cNvPr id="4" name="image116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4817151" cy="2699384"/>
          </a:xfrm>
          <a:prstGeom prst="rect">
            <a:avLst/>
          </a:prstGeom>
        </p:spPr>
      </p:pic>
      <p:pic>
        <p:nvPicPr>
          <p:cNvPr id="5" name="image117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191000"/>
            <a:ext cx="7010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229600" cy="457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 19</a:t>
            </a:r>
            <a:r>
              <a:rPr lang="en-US" sz="1800" dirty="0" smtClean="0"/>
              <a:t>: You can see the graph which notifies whenever CPU utilization goes above 80%.</a:t>
            </a:r>
            <a:endParaRPr lang="en-US" sz="1800" dirty="0"/>
          </a:p>
        </p:txBody>
      </p:sp>
      <p:pic>
        <p:nvPicPr>
          <p:cNvPr id="4" name="image119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981200"/>
            <a:ext cx="4326996" cy="2685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2526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Introduction.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Terminologies related to Amazon </a:t>
            </a:r>
            <a:r>
              <a:rPr lang="en-US" sz="2800" dirty="0" err="1" smtClean="0">
                <a:solidFill>
                  <a:schemeClr val="tx1"/>
                </a:solidFill>
              </a:rPr>
              <a:t>Cloudwatch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Use cases for </a:t>
            </a:r>
            <a:r>
              <a:rPr lang="en-US" sz="2800" dirty="0" err="1" smtClean="0">
                <a:solidFill>
                  <a:schemeClr val="tx1"/>
                </a:solidFill>
              </a:rPr>
              <a:t>CloudWatch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Amazon </a:t>
            </a:r>
            <a:r>
              <a:rPr lang="en-US" sz="2800" dirty="0" err="1" smtClean="0">
                <a:solidFill>
                  <a:schemeClr val="tx1"/>
                </a:solidFill>
              </a:rPr>
              <a:t>Cloudwatch</a:t>
            </a:r>
            <a:r>
              <a:rPr lang="en-US" sz="2800" dirty="0" smtClean="0">
                <a:solidFill>
                  <a:schemeClr val="tx1"/>
                </a:solidFill>
              </a:rPr>
              <a:t> Create.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Advantages and Disadvantages.</a:t>
            </a:r>
          </a:p>
          <a:p>
            <a:pPr marL="457200" indent="-457200">
              <a:buFont typeface="Wingdings 2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 2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 2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 smtClean="0"/>
              <a:t>5. Advantages and Disadvantages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382000" cy="4572000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 smtClean="0"/>
              <a:t>Advantages of Amazon </a:t>
            </a:r>
            <a:r>
              <a:rPr lang="en-US" sz="1800" b="1" dirty="0" err="1" smtClean="0"/>
              <a:t>Cloudwatch</a:t>
            </a:r>
            <a:endParaRPr lang="en-US" sz="1800" b="1" dirty="0" smtClean="0"/>
          </a:p>
          <a:p>
            <a:pPr lvl="1" fontAlgn="base"/>
            <a:r>
              <a:rPr lang="en-US" sz="1800" dirty="0" smtClean="0"/>
              <a:t>A large amount of data is produced by web applications nowadays so </a:t>
            </a:r>
            <a:r>
              <a:rPr lang="en-US" sz="1800" dirty="0" err="1" smtClean="0"/>
              <a:t>amazon</a:t>
            </a:r>
            <a:r>
              <a:rPr lang="en-US" sz="1800" dirty="0" smtClean="0"/>
              <a:t>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acts as a dashboard that contains the organized collection of whole data.</a:t>
            </a:r>
          </a:p>
          <a:p>
            <a:pPr lvl="1" fontAlgn="base"/>
            <a:r>
              <a:rPr lang="en-US" sz="1800" dirty="0" smtClean="0"/>
              <a:t>It improves the total cost of ownership by providing alarms and also takes automated actions when there is an error in limits provided.</a:t>
            </a:r>
          </a:p>
          <a:p>
            <a:pPr lvl="1" fontAlgn="base"/>
            <a:r>
              <a:rPr lang="en-US" sz="1800" dirty="0" smtClean="0"/>
              <a:t>Applications and resources can be optimized by examining the logs and metric data.</a:t>
            </a:r>
          </a:p>
          <a:p>
            <a:pPr lvl="1" fontAlgn="base"/>
            <a:r>
              <a:rPr lang="en-US" sz="1800" dirty="0" smtClean="0"/>
              <a:t>Detailed Insights from the application are provided through data like CPU utilization, capacity utilization, memory utilization, etc</a:t>
            </a:r>
          </a:p>
          <a:p>
            <a:pPr lvl="1" fontAlgn="base"/>
            <a:r>
              <a:rPr lang="en-US" sz="1800" dirty="0" smtClean="0"/>
              <a:t>It provides a great platform to compare and contrast the data produced by various AWS services.</a:t>
            </a:r>
          </a:p>
          <a:p>
            <a:pPr fontAlgn="base"/>
            <a:r>
              <a:rPr lang="en-US" sz="1800" b="1" dirty="0" smtClean="0"/>
              <a:t>Disadvantages of Amazon </a:t>
            </a:r>
            <a:r>
              <a:rPr lang="en-US" sz="1800" b="1" dirty="0" err="1" smtClean="0"/>
              <a:t>Cloudwatch</a:t>
            </a:r>
            <a:endParaRPr lang="en-US" sz="1800" b="1" dirty="0" smtClean="0"/>
          </a:p>
          <a:p>
            <a:pPr lvl="1" fontAlgn="base"/>
            <a:r>
              <a:rPr lang="en-US" sz="1800" dirty="0" smtClean="0"/>
              <a:t>Cloud Watch can be expensive, especially for large-scale monitoring and logging needs.</a:t>
            </a:r>
          </a:p>
          <a:p>
            <a:pPr lvl="1" fontAlgn="base"/>
            <a:r>
              <a:rPr lang="en-US" sz="1800" dirty="0" smtClean="0"/>
              <a:t>Cloud Watch may not be able to handle large amounts of log data, especially during spikes in usage, making it difficult to maintain a consistent level of monitoring and logging.</a:t>
            </a:r>
          </a:p>
          <a:p>
            <a:pPr lvl="1" fontAlgn="base"/>
            <a:r>
              <a:rPr lang="en-US" sz="1800" dirty="0" smtClean="0"/>
              <a:t>The monitoring and logging processes of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can consume significant system resources, impacting the overall performance of an application.</a:t>
            </a:r>
          </a:p>
          <a:p>
            <a:pPr lvl="1" fontAlgn="base"/>
            <a:r>
              <a:rPr lang="en-US" sz="1800" dirty="0" smtClean="0"/>
              <a:t>Integrating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with other AWS services and third-party tools can be challenging.</a:t>
            </a:r>
          </a:p>
          <a:p>
            <a:pPr lvl="1" fontAlgn="base"/>
            <a:r>
              <a:rPr lang="en-US" sz="1800" dirty="0" smtClean="0"/>
              <a:t>Setting up and managing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can be complex, especially for users who are not familiar with cloud-based systems.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1. 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Amazon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is a service used for monitoring and observing resources in real-time, built for </a:t>
            </a:r>
            <a:r>
              <a:rPr lang="en-US" sz="1800" dirty="0" err="1" smtClean="0"/>
              <a:t>DevOps</a:t>
            </a:r>
            <a:r>
              <a:rPr lang="en-US" sz="1800" dirty="0" smtClean="0"/>
              <a:t> engineers, developers, site reliability engineers (SREs), and IT managers.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provides users with data and actionable insights to monitor their respective applications, stimulate system-wide performance changes, and optimize resource utilization.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collects monitoring and operational data in the form of logs, metrics, and events, providing its users with an aggregated view of AWS resources, applications, and services that run on AWS.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can also be used to detect anomalous behavior in the environments, set warnings and alarms, visualize logs and metrics side by side, take automated actions and troubleshoot issues.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2. Terminologies related to Amazon </a:t>
            </a:r>
            <a:r>
              <a:rPr lang="en-US" b="1" u="sng" dirty="0" err="1" smtClean="0"/>
              <a:t>Cloudwatch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 smtClean="0"/>
              <a:t>Metrics</a:t>
            </a:r>
          </a:p>
          <a:p>
            <a:pPr lvl="1" fontAlgn="base"/>
            <a:r>
              <a:rPr lang="en-US" sz="1800" dirty="0" smtClean="0"/>
              <a:t>It represents a time-ordered set of data points that are published to Amazon </a:t>
            </a:r>
            <a:r>
              <a:rPr lang="en-US" sz="1800" dirty="0" err="1" smtClean="0"/>
              <a:t>CloudWatch</a:t>
            </a:r>
            <a:endParaRPr lang="en-US" sz="1800" dirty="0" smtClean="0"/>
          </a:p>
          <a:p>
            <a:pPr lvl="1" fontAlgn="base"/>
            <a:r>
              <a:rPr lang="en-US" sz="1800" dirty="0" smtClean="0"/>
              <a:t>All data point is marked with a timestamp</a:t>
            </a:r>
          </a:p>
          <a:p>
            <a:pPr lvl="1" fontAlgn="base"/>
            <a:r>
              <a:rPr lang="en-US" sz="1800" dirty="0" smtClean="0"/>
              <a:t>Metric is a variable that is monitored and data points are the value of that variable over time</a:t>
            </a:r>
          </a:p>
          <a:p>
            <a:pPr lvl="1" fontAlgn="base"/>
            <a:r>
              <a:rPr lang="en-US" sz="1800" dirty="0" smtClean="0"/>
              <a:t>They are uniquely defined by a name, namespace, and zero or more dimensions</a:t>
            </a:r>
          </a:p>
          <a:p>
            <a:pPr lvl="1" fontAlgn="base"/>
            <a:r>
              <a:rPr lang="en-US" sz="1800" dirty="0" smtClean="0"/>
              <a:t>Metric math is used to query multiple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metrics and use math expressions to create new time-series based on these metrics</a:t>
            </a:r>
          </a:p>
          <a:p>
            <a:pPr fontAlgn="base"/>
            <a:r>
              <a:rPr lang="en-US" sz="1800" b="1" dirty="0" smtClean="0"/>
              <a:t>Dimensions</a:t>
            </a:r>
          </a:p>
          <a:p>
            <a:pPr lvl="1" fontAlgn="base"/>
            <a:r>
              <a:rPr lang="en-US" sz="1800" dirty="0" smtClean="0"/>
              <a:t>A dimension is a name/value pair which uniquely identifies a metric</a:t>
            </a:r>
          </a:p>
          <a:p>
            <a:pPr lvl="1" fontAlgn="base"/>
            <a:r>
              <a:rPr lang="en-US" sz="1800" dirty="0" smtClean="0"/>
              <a:t>Dimensions are the unique identifiers for a metric, so whenever you add a unique name/value pair to one of the metrics, you are creating a new variation of that metric.</a:t>
            </a:r>
          </a:p>
          <a:p>
            <a:pPr lvl="1" fontAlgn="base"/>
            <a:r>
              <a:rPr lang="en-US" sz="1800" b="1" dirty="0" smtClean="0"/>
              <a:t>Statistics</a:t>
            </a:r>
          </a:p>
          <a:p>
            <a:pPr lvl="1" fontAlgn="base"/>
            <a:r>
              <a:rPr lang="en-US" sz="1800" dirty="0" smtClean="0"/>
              <a:t>Statistics are metric data aggregations over specified periods of time</a:t>
            </a:r>
          </a:p>
          <a:p>
            <a:pPr lvl="1" fontAlgn="base"/>
            <a:r>
              <a:rPr lang="en-US" sz="1800" dirty="0" smtClean="0"/>
              <a:t>The few available statistics on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are maximum, minimum, sum, average, and sample count.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458200" cy="5791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b="1" dirty="0" smtClean="0"/>
              <a:t>Alarm</a:t>
            </a:r>
          </a:p>
          <a:p>
            <a:pPr lvl="1" fontAlgn="base"/>
            <a:r>
              <a:rPr lang="en-US" sz="1800" dirty="0" smtClean="0"/>
              <a:t>It is used  to automatically initiate actions on our behalf</a:t>
            </a:r>
          </a:p>
          <a:p>
            <a:pPr lvl="1" fontAlgn="base"/>
            <a:r>
              <a:rPr lang="en-US" sz="1800" dirty="0" smtClean="0"/>
              <a:t>It watches a single metric over a specified time period and performs one or more specified actions based on the value of the metric</a:t>
            </a:r>
          </a:p>
          <a:p>
            <a:pPr lvl="1" fontAlgn="base"/>
            <a:r>
              <a:rPr lang="en-US" sz="1800" dirty="0" smtClean="0"/>
              <a:t>The estimated AWS charges can also be monitored using the alarm.</a:t>
            </a:r>
          </a:p>
          <a:p>
            <a:pPr lvl="1" fontAlgn="base"/>
            <a:endParaRPr lang="en-US" sz="1800" dirty="0" smtClean="0"/>
          </a:p>
          <a:p>
            <a:pPr fontAlgn="base"/>
            <a:r>
              <a:rPr lang="en-US" sz="1800" b="1" dirty="0" smtClean="0"/>
              <a:t>Percentiles</a:t>
            </a:r>
          </a:p>
          <a:p>
            <a:pPr lvl="1" fontAlgn="base"/>
            <a:r>
              <a:rPr lang="en-US" sz="1800" dirty="0" smtClean="0"/>
              <a:t>It represents the relative </a:t>
            </a:r>
            <a:r>
              <a:rPr lang="en-US" sz="1800" dirty="0" err="1" smtClean="0"/>
              <a:t>weightage</a:t>
            </a:r>
            <a:r>
              <a:rPr lang="en-US" sz="1800" dirty="0" smtClean="0"/>
              <a:t> of the data in a dataset</a:t>
            </a:r>
          </a:p>
          <a:p>
            <a:pPr lvl="1" fontAlgn="base"/>
            <a:r>
              <a:rPr lang="en-US" sz="1800" dirty="0" smtClean="0"/>
              <a:t>It helps the user to get a better understanding of the distribution of metric data.</a:t>
            </a:r>
          </a:p>
          <a:p>
            <a:pPr lvl="1" fontAlgn="base"/>
            <a:endParaRPr lang="en-US" sz="1800" dirty="0" smtClean="0"/>
          </a:p>
          <a:p>
            <a:pPr fontAlgn="base"/>
            <a:r>
              <a:rPr lang="en-US" sz="1800" b="1" dirty="0" err="1" smtClean="0"/>
              <a:t>Cloudwatch</a:t>
            </a:r>
            <a:r>
              <a:rPr lang="en-US" sz="1800" b="1" dirty="0" smtClean="0"/>
              <a:t> dashboard</a:t>
            </a:r>
          </a:p>
          <a:p>
            <a:pPr lvl="1" fontAlgn="base"/>
            <a:r>
              <a:rPr lang="en-US" sz="1800" dirty="0" smtClean="0"/>
              <a:t>A user-friendly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console is available which is used for monitoring resources in a single view.</a:t>
            </a:r>
          </a:p>
          <a:p>
            <a:pPr lvl="1" fontAlgn="base"/>
            <a:r>
              <a:rPr lang="en-US" sz="1800" dirty="0" smtClean="0"/>
              <a:t>There is no limit on the number of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dashboards you can create.</a:t>
            </a:r>
          </a:p>
          <a:p>
            <a:pPr lvl="1" fontAlgn="base"/>
            <a:r>
              <a:rPr lang="en-US" sz="1800" dirty="0" smtClean="0"/>
              <a:t>These dashboards are global and not region-specific</a:t>
            </a:r>
          </a:p>
          <a:p>
            <a:pPr lvl="1" fontAlgn="base"/>
            <a:endParaRPr lang="en-US" sz="1800" dirty="0" smtClean="0"/>
          </a:p>
          <a:p>
            <a:pPr fontAlgn="base"/>
            <a:r>
              <a:rPr lang="en-US" sz="1800" b="1" dirty="0" err="1" smtClean="0"/>
              <a:t>Cloudwatch</a:t>
            </a:r>
            <a:r>
              <a:rPr lang="en-US" sz="1800" b="1" dirty="0" smtClean="0"/>
              <a:t> agent</a:t>
            </a:r>
          </a:p>
          <a:p>
            <a:pPr lvl="1" fontAlgn="base"/>
            <a:r>
              <a:rPr lang="en-US" sz="1800" dirty="0" smtClean="0"/>
              <a:t>It is required to be installed</a:t>
            </a:r>
          </a:p>
          <a:p>
            <a:pPr lvl="1" fontAlgn="base"/>
            <a:r>
              <a:rPr lang="en-US" sz="1800" dirty="0" smtClean="0"/>
              <a:t>It collects logs and system-level metrics from EC2 instances and on-premises servers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458200" cy="4572000"/>
          </a:xfrm>
        </p:spPr>
        <p:txBody>
          <a:bodyPr>
            <a:noAutofit/>
          </a:bodyPr>
          <a:lstStyle/>
          <a:p>
            <a:pPr algn="just" fontAlgn="base"/>
            <a:r>
              <a:rPr lang="en-US" sz="1800" b="1" dirty="0" err="1" smtClean="0"/>
              <a:t>Cloudwatch</a:t>
            </a:r>
            <a:r>
              <a:rPr lang="en-US" sz="1800" b="1" dirty="0" smtClean="0"/>
              <a:t> Events:</a:t>
            </a:r>
          </a:p>
          <a:p>
            <a:pPr lvl="1" algn="just" fontAlgn="base"/>
            <a:r>
              <a:rPr lang="en-US" sz="1800" dirty="0" err="1" smtClean="0"/>
              <a:t>Cloudwatch</a:t>
            </a:r>
            <a:r>
              <a:rPr lang="en-US" sz="1800" dirty="0" smtClean="0"/>
              <a:t> events help you to create a set of rules that match with any event(</a:t>
            </a:r>
            <a:r>
              <a:rPr lang="en-US" sz="1800" dirty="0" err="1" smtClean="0"/>
              <a:t>i.e</a:t>
            </a:r>
            <a:r>
              <a:rPr lang="en-US" sz="1800" dirty="0" smtClean="0"/>
              <a:t> stopping of EC2 instance).</a:t>
            </a:r>
          </a:p>
          <a:p>
            <a:pPr lvl="1" algn="just" fontAlgn="base"/>
            <a:r>
              <a:rPr lang="en-US" sz="1800" dirty="0" smtClean="0"/>
              <a:t>These events can be routed to one or more targets like AWS Lambda functions, Amazon SNS Topics, Amazon SQS queues, and other target types.</a:t>
            </a:r>
          </a:p>
          <a:p>
            <a:pPr lvl="1" algn="just" fontAlgn="base"/>
            <a:r>
              <a:rPr lang="en-US" sz="1800" dirty="0" err="1" smtClean="0"/>
              <a:t>Cloudwatch</a:t>
            </a:r>
            <a:r>
              <a:rPr lang="en-US" sz="1800" dirty="0" smtClean="0"/>
              <a:t> Events observes the operational events continuously and whenever there is any change in the state of the event, it performs the action by sending notifications, activating lambda, etc.</a:t>
            </a:r>
          </a:p>
          <a:p>
            <a:pPr lvl="1" algn="just" fontAlgn="base"/>
            <a:r>
              <a:rPr lang="en-US" sz="1800" dirty="0" smtClean="0"/>
              <a:t>An </a:t>
            </a:r>
            <a:r>
              <a:rPr lang="en-US" sz="1800" b="1" dirty="0" smtClean="0"/>
              <a:t>event</a:t>
            </a:r>
            <a:r>
              <a:rPr lang="en-US" sz="1800" dirty="0" smtClean="0"/>
              <a:t> indicates a change in the AWS environment. Whenever there is a change in the state of AWS resources, events are generated.</a:t>
            </a:r>
          </a:p>
          <a:p>
            <a:pPr lvl="1" algn="just" fontAlgn="base"/>
            <a:r>
              <a:rPr lang="en-US" sz="1800" b="1" dirty="0" smtClean="0"/>
              <a:t>Rules</a:t>
            </a:r>
            <a:r>
              <a:rPr lang="en-US" sz="1800" dirty="0" smtClean="0"/>
              <a:t> are used for matching events and routing to targets.</a:t>
            </a:r>
          </a:p>
          <a:p>
            <a:pPr lvl="1" algn="just" fontAlgn="base"/>
            <a:r>
              <a:rPr lang="en-US" sz="1800" b="1" dirty="0" smtClean="0"/>
              <a:t>Target </a:t>
            </a:r>
            <a:r>
              <a:rPr lang="en-US" sz="1800" dirty="0" smtClean="0"/>
              <a:t>process events. They include Amazon EC2 instances, AWS Lambda functions, etc. A target receives the events in JSON format.</a:t>
            </a:r>
          </a:p>
          <a:p>
            <a:pPr lvl="1" algn="just" fontAlgn="base"/>
            <a:endParaRPr lang="en-US" sz="1800" dirty="0" smtClean="0"/>
          </a:p>
          <a:p>
            <a:pPr algn="just" fontAlgn="base"/>
            <a:r>
              <a:rPr lang="en-US" sz="1800" b="1" dirty="0" err="1" smtClean="0"/>
              <a:t>Cloudwatch</a:t>
            </a:r>
            <a:r>
              <a:rPr lang="en-US" sz="1800" b="1" dirty="0" smtClean="0"/>
              <a:t> logs:</a:t>
            </a:r>
          </a:p>
          <a:p>
            <a:pPr lvl="1" algn="just" fontAlgn="base"/>
            <a:r>
              <a:rPr lang="en-US" sz="1800" dirty="0" smtClean="0"/>
              <a:t>Amazon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logs enable you to store, monitor, and access files from AWS resources like Amazon EC2 instances, Route53, etc.</a:t>
            </a:r>
          </a:p>
          <a:p>
            <a:pPr lvl="1" algn="just" fontAlgn="base"/>
            <a:r>
              <a:rPr lang="en-US" sz="1800" dirty="0" smtClean="0"/>
              <a:t>It also helps you to troubleshoot your system errors and maintain the logs in highly durable storage.</a:t>
            </a:r>
          </a:p>
          <a:p>
            <a:pPr lvl="1" algn="just" fontAlgn="base"/>
            <a:r>
              <a:rPr lang="en-US" sz="1800" dirty="0" smtClean="0"/>
              <a:t>It also creates log of information about the DNS queries that Route 53 receives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3.Use cases for </a:t>
            </a:r>
            <a:r>
              <a:rPr lang="en-US" sz="3600" b="1" u="sng" dirty="0" err="1" smtClean="0"/>
              <a:t>CloudWatch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b="1" dirty="0" smtClean="0"/>
          </a:p>
          <a:p>
            <a:pPr fontAlgn="base"/>
            <a:r>
              <a:rPr lang="en-US" sz="1800" dirty="0" err="1" smtClean="0"/>
              <a:t>CloudWatch</a:t>
            </a:r>
            <a:r>
              <a:rPr lang="en-US" sz="1800" dirty="0" smtClean="0"/>
              <a:t> can be used to monitor the performance of AWS resources, applications, and infrastructure components in real-time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err="1" smtClean="0"/>
              <a:t>CloudWatch</a:t>
            </a:r>
            <a:r>
              <a:rPr lang="en-US" sz="1800" dirty="0" smtClean="0"/>
              <a:t> allows users to set up alarms that trigger notifications or automated actions in response to changes in the state of their resources.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err="1" smtClean="0"/>
              <a:t>CloudWatch</a:t>
            </a:r>
            <a:r>
              <a:rPr lang="en-US" sz="1800" dirty="0" smtClean="0"/>
              <a:t> can be used to store, search, and analyze log data from various AWS services, applications, and infrastructure components.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err="1" smtClean="0"/>
              <a:t>CloudWatch</a:t>
            </a:r>
            <a:r>
              <a:rPr lang="en-US" sz="1800" dirty="0" smtClean="0"/>
              <a:t> can be used to monitor the performance of EC2 instances, RDS databases, and other resources, which can then be used to trigger automatic scaling events.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357" y="1576086"/>
            <a:ext cx="7592485" cy="431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4. Amazon </a:t>
            </a:r>
            <a:r>
              <a:rPr lang="en-US" b="1" u="sng" dirty="0" err="1" smtClean="0"/>
              <a:t>Cloudwatch</a:t>
            </a:r>
            <a:r>
              <a:rPr lang="en-US" b="1" u="sng" dirty="0" smtClean="0"/>
              <a:t> Create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Notifying </a:t>
            </a:r>
            <a:r>
              <a:rPr lang="en-US" sz="1800" i="1" dirty="0" err="1" smtClean="0"/>
              <a:t>gfg</a:t>
            </a:r>
            <a:r>
              <a:rPr lang="en-US" sz="1800" dirty="0" smtClean="0"/>
              <a:t> website management team when the instance on which </a:t>
            </a:r>
            <a:r>
              <a:rPr lang="en-US" sz="1800" i="1" dirty="0" err="1" smtClean="0"/>
              <a:t>gfg</a:t>
            </a:r>
            <a:r>
              <a:rPr lang="en-US" sz="1800" i="1" dirty="0" smtClean="0"/>
              <a:t> </a:t>
            </a:r>
            <a:r>
              <a:rPr lang="en-US" sz="1800" dirty="0" smtClean="0"/>
              <a:t>website is hosted stops Whenever the CPU utilization of instance (on which website is hosted ) goes above 80%,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event is triggered. This 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event then activates the SNS topic which sends the alert email to the attached </a:t>
            </a:r>
            <a:r>
              <a:rPr lang="en-US" sz="1800" i="1" dirty="0" err="1" smtClean="0"/>
              <a:t>gfg</a:t>
            </a:r>
            <a:r>
              <a:rPr lang="en-US" sz="1800" i="1" dirty="0" smtClean="0"/>
              <a:t> </a:t>
            </a:r>
            <a:r>
              <a:rPr lang="en-US" sz="1800" dirty="0" smtClean="0"/>
              <a:t>subscribers.</a:t>
            </a:r>
          </a:p>
          <a:p>
            <a:pPr fontAlgn="base"/>
            <a:r>
              <a:rPr lang="en-US" sz="1800" b="1" dirty="0" smtClean="0"/>
              <a:t>Step 1: </a:t>
            </a:r>
            <a:r>
              <a:rPr lang="en-US" sz="1800" dirty="0" smtClean="0"/>
              <a:t>Let us assume that you have already launched an instance with the name tag ‘instance’. 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685800" y="3276600"/>
            <a:ext cx="7848600" cy="2286000"/>
            <a:chOff x="0" y="0"/>
            <a:chExt cx="9574" cy="192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1"/>
              <a:ext cx="9435" cy="1887"/>
            </a:xfrm>
            <a:prstGeom prst="rect">
              <a:avLst/>
            </a:prstGeom>
            <a:noFill/>
          </p:spPr>
        </p:pic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8883" y="0"/>
              <a:ext cx="690" cy="731"/>
            </a:xfrm>
            <a:custGeom>
              <a:avLst/>
              <a:gdLst/>
              <a:ahLst/>
              <a:cxnLst>
                <a:cxn ang="0">
                  <a:pos x="329" y="731"/>
                </a:cxn>
                <a:cxn ang="0">
                  <a:pos x="283" y="721"/>
                </a:cxn>
                <a:cxn ang="0">
                  <a:pos x="247" y="711"/>
                </a:cxn>
                <a:cxn ang="0">
                  <a:pos x="225" y="704"/>
                </a:cxn>
                <a:cxn ang="0">
                  <a:pos x="204" y="694"/>
                </a:cxn>
                <a:cxn ang="0">
                  <a:pos x="182" y="682"/>
                </a:cxn>
                <a:cxn ang="0">
                  <a:pos x="163" y="670"/>
                </a:cxn>
                <a:cxn ang="0">
                  <a:pos x="141" y="656"/>
                </a:cxn>
                <a:cxn ang="0">
                  <a:pos x="125" y="642"/>
                </a:cxn>
                <a:cxn ang="0">
                  <a:pos x="105" y="625"/>
                </a:cxn>
                <a:cxn ang="0">
                  <a:pos x="81" y="598"/>
                </a:cxn>
                <a:cxn ang="0">
                  <a:pos x="62" y="569"/>
                </a:cxn>
                <a:cxn ang="0">
                  <a:pos x="48" y="548"/>
                </a:cxn>
                <a:cxn ang="0">
                  <a:pos x="38" y="526"/>
                </a:cxn>
                <a:cxn ang="0">
                  <a:pos x="26" y="505"/>
                </a:cxn>
                <a:cxn ang="0">
                  <a:pos x="14" y="471"/>
                </a:cxn>
                <a:cxn ang="0">
                  <a:pos x="9" y="449"/>
                </a:cxn>
                <a:cxn ang="0">
                  <a:pos x="2" y="401"/>
                </a:cxn>
                <a:cxn ang="0">
                  <a:pos x="0" y="365"/>
                </a:cxn>
                <a:cxn ang="0">
                  <a:pos x="2" y="329"/>
                </a:cxn>
                <a:cxn ang="0">
                  <a:pos x="9" y="281"/>
                </a:cxn>
                <a:cxn ang="0">
                  <a:pos x="14" y="260"/>
                </a:cxn>
                <a:cxn ang="0">
                  <a:pos x="26" y="226"/>
                </a:cxn>
                <a:cxn ang="0">
                  <a:pos x="38" y="204"/>
                </a:cxn>
                <a:cxn ang="0">
                  <a:pos x="48" y="183"/>
                </a:cxn>
                <a:cxn ang="0">
                  <a:pos x="67" y="151"/>
                </a:cxn>
                <a:cxn ang="0">
                  <a:pos x="91" y="125"/>
                </a:cxn>
                <a:cxn ang="0">
                  <a:pos x="125" y="91"/>
                </a:cxn>
                <a:cxn ang="0">
                  <a:pos x="151" y="67"/>
                </a:cxn>
                <a:cxn ang="0">
                  <a:pos x="182" y="48"/>
                </a:cxn>
                <a:cxn ang="0">
                  <a:pos x="204" y="36"/>
                </a:cxn>
                <a:cxn ang="0">
                  <a:pos x="225" y="26"/>
                </a:cxn>
                <a:cxn ang="0">
                  <a:pos x="259" y="14"/>
                </a:cxn>
                <a:cxn ang="0">
                  <a:pos x="293" y="7"/>
                </a:cxn>
                <a:cxn ang="0">
                  <a:pos x="329" y="2"/>
                </a:cxn>
                <a:cxn ang="0">
                  <a:pos x="689" y="0"/>
                </a:cxn>
              </a:cxnLst>
              <a:rect l="0" t="0" r="r" b="b"/>
              <a:pathLst>
                <a:path w="690" h="731">
                  <a:moveTo>
                    <a:pt x="689" y="731"/>
                  </a:moveTo>
                  <a:lnTo>
                    <a:pt x="329" y="731"/>
                  </a:lnTo>
                  <a:lnTo>
                    <a:pt x="293" y="723"/>
                  </a:lnTo>
                  <a:lnTo>
                    <a:pt x="283" y="721"/>
                  </a:lnTo>
                  <a:lnTo>
                    <a:pt x="259" y="716"/>
                  </a:lnTo>
                  <a:lnTo>
                    <a:pt x="247" y="711"/>
                  </a:lnTo>
                  <a:lnTo>
                    <a:pt x="235" y="709"/>
                  </a:lnTo>
                  <a:lnTo>
                    <a:pt x="225" y="704"/>
                  </a:lnTo>
                  <a:lnTo>
                    <a:pt x="213" y="699"/>
                  </a:lnTo>
                  <a:lnTo>
                    <a:pt x="204" y="694"/>
                  </a:lnTo>
                  <a:lnTo>
                    <a:pt x="192" y="687"/>
                  </a:lnTo>
                  <a:lnTo>
                    <a:pt x="182" y="682"/>
                  </a:lnTo>
                  <a:lnTo>
                    <a:pt x="173" y="675"/>
                  </a:lnTo>
                  <a:lnTo>
                    <a:pt x="163" y="670"/>
                  </a:lnTo>
                  <a:lnTo>
                    <a:pt x="151" y="663"/>
                  </a:lnTo>
                  <a:lnTo>
                    <a:pt x="141" y="656"/>
                  </a:lnTo>
                  <a:lnTo>
                    <a:pt x="134" y="649"/>
                  </a:lnTo>
                  <a:lnTo>
                    <a:pt x="125" y="642"/>
                  </a:lnTo>
                  <a:lnTo>
                    <a:pt x="115" y="632"/>
                  </a:lnTo>
                  <a:lnTo>
                    <a:pt x="105" y="625"/>
                  </a:lnTo>
                  <a:lnTo>
                    <a:pt x="91" y="606"/>
                  </a:lnTo>
                  <a:lnTo>
                    <a:pt x="81" y="598"/>
                  </a:lnTo>
                  <a:lnTo>
                    <a:pt x="67" y="579"/>
                  </a:lnTo>
                  <a:lnTo>
                    <a:pt x="62" y="569"/>
                  </a:lnTo>
                  <a:lnTo>
                    <a:pt x="55" y="557"/>
                  </a:lnTo>
                  <a:lnTo>
                    <a:pt x="48" y="548"/>
                  </a:lnTo>
                  <a:lnTo>
                    <a:pt x="43" y="538"/>
                  </a:lnTo>
                  <a:lnTo>
                    <a:pt x="38" y="526"/>
                  </a:lnTo>
                  <a:lnTo>
                    <a:pt x="31" y="517"/>
                  </a:lnTo>
                  <a:lnTo>
                    <a:pt x="26" y="505"/>
                  </a:lnTo>
                  <a:lnTo>
                    <a:pt x="24" y="495"/>
                  </a:lnTo>
                  <a:lnTo>
                    <a:pt x="14" y="471"/>
                  </a:lnTo>
                  <a:lnTo>
                    <a:pt x="12" y="459"/>
                  </a:lnTo>
                  <a:lnTo>
                    <a:pt x="9" y="449"/>
                  </a:lnTo>
                  <a:lnTo>
                    <a:pt x="2" y="413"/>
                  </a:lnTo>
                  <a:lnTo>
                    <a:pt x="2" y="401"/>
                  </a:lnTo>
                  <a:lnTo>
                    <a:pt x="0" y="389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2" y="329"/>
                  </a:lnTo>
                  <a:lnTo>
                    <a:pt x="2" y="317"/>
                  </a:lnTo>
                  <a:lnTo>
                    <a:pt x="9" y="281"/>
                  </a:lnTo>
                  <a:lnTo>
                    <a:pt x="12" y="272"/>
                  </a:lnTo>
                  <a:lnTo>
                    <a:pt x="14" y="260"/>
                  </a:lnTo>
                  <a:lnTo>
                    <a:pt x="24" y="236"/>
                  </a:lnTo>
                  <a:lnTo>
                    <a:pt x="26" y="226"/>
                  </a:lnTo>
                  <a:lnTo>
                    <a:pt x="31" y="214"/>
                  </a:lnTo>
                  <a:lnTo>
                    <a:pt x="38" y="204"/>
                  </a:lnTo>
                  <a:lnTo>
                    <a:pt x="43" y="192"/>
                  </a:lnTo>
                  <a:lnTo>
                    <a:pt x="48" y="183"/>
                  </a:lnTo>
                  <a:lnTo>
                    <a:pt x="62" y="163"/>
                  </a:lnTo>
                  <a:lnTo>
                    <a:pt x="67" y="151"/>
                  </a:lnTo>
                  <a:lnTo>
                    <a:pt x="74" y="142"/>
                  </a:lnTo>
                  <a:lnTo>
                    <a:pt x="91" y="125"/>
                  </a:lnTo>
                  <a:lnTo>
                    <a:pt x="105" y="106"/>
                  </a:lnTo>
                  <a:lnTo>
                    <a:pt x="125" y="91"/>
                  </a:lnTo>
                  <a:lnTo>
                    <a:pt x="141" y="74"/>
                  </a:lnTo>
                  <a:lnTo>
                    <a:pt x="151" y="67"/>
                  </a:lnTo>
                  <a:lnTo>
                    <a:pt x="163" y="62"/>
                  </a:lnTo>
                  <a:lnTo>
                    <a:pt x="182" y="48"/>
                  </a:lnTo>
                  <a:lnTo>
                    <a:pt x="192" y="43"/>
                  </a:lnTo>
                  <a:lnTo>
                    <a:pt x="204" y="36"/>
                  </a:lnTo>
                  <a:lnTo>
                    <a:pt x="213" y="31"/>
                  </a:lnTo>
                  <a:lnTo>
                    <a:pt x="225" y="26"/>
                  </a:lnTo>
                  <a:lnTo>
                    <a:pt x="235" y="24"/>
                  </a:lnTo>
                  <a:lnTo>
                    <a:pt x="259" y="14"/>
                  </a:lnTo>
                  <a:lnTo>
                    <a:pt x="283" y="10"/>
                  </a:lnTo>
                  <a:lnTo>
                    <a:pt x="293" y="7"/>
                  </a:lnTo>
                  <a:lnTo>
                    <a:pt x="317" y="2"/>
                  </a:lnTo>
                  <a:lnTo>
                    <a:pt x="329" y="2"/>
                  </a:lnTo>
                  <a:lnTo>
                    <a:pt x="341" y="0"/>
                  </a:lnTo>
                  <a:lnTo>
                    <a:pt x="689" y="0"/>
                  </a:lnTo>
                  <a:lnTo>
                    <a:pt x="689" y="7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9" y="136"/>
              <a:ext cx="306" cy="40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829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Amazon CloudWatch</vt:lpstr>
      <vt:lpstr>Content:</vt:lpstr>
      <vt:lpstr>1. Introduction</vt:lpstr>
      <vt:lpstr>2. Terminologies related to Amazon Cloudwatch</vt:lpstr>
      <vt:lpstr>Slide 5</vt:lpstr>
      <vt:lpstr>Slide 6</vt:lpstr>
      <vt:lpstr>3.Use cases for CloudWatch</vt:lpstr>
      <vt:lpstr>Slide 8</vt:lpstr>
      <vt:lpstr>4. Amazon Cloudwatch Create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5. Advantages and Disadvantages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</cp:revision>
  <dcterms:created xsi:type="dcterms:W3CDTF">2006-08-16T00:00:00Z</dcterms:created>
  <dcterms:modified xsi:type="dcterms:W3CDTF">2023-10-02T12:47:56Z</dcterms:modified>
</cp:coreProperties>
</file>