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4" r:id="rId8"/>
    <p:sldId id="275" r:id="rId9"/>
    <p:sldId id="262" r:id="rId10"/>
    <p:sldId id="263" r:id="rId11"/>
    <p:sldId id="264" r:id="rId12"/>
    <p:sldId id="265" r:id="rId13"/>
    <p:sldId id="266" r:id="rId14"/>
    <p:sldId id="267" r:id="rId15"/>
    <p:sldId id="268" r:id="rId16"/>
    <p:sldId id="269" r:id="rId17"/>
    <p:sldId id="270" r:id="rId18"/>
    <p:sldId id="271" r:id="rId19"/>
    <p:sldId id="272" r:id="rId20"/>
    <p:sldId id="276" r:id="rId21"/>
    <p:sldId id="277" r:id="rId22"/>
    <p:sldId id="279" r:id="rId23"/>
    <p:sldId id="278" r:id="rId24"/>
    <p:sldId id="280" r:id="rId25"/>
    <p:sldId id="281" r:id="rId26"/>
    <p:sldId id="282" r:id="rId27"/>
    <p:sldId id="283" r:id="rId28"/>
    <p:sldId id="284" r:id="rId29"/>
    <p:sldId id="286" r:id="rId30"/>
    <p:sldId id="287" r:id="rId31"/>
    <p:sldId id="288" r:id="rId32"/>
    <p:sldId id="289" r:id="rId33"/>
    <p:sldId id="28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7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216"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10/5/2023</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10/5/2023</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10/5/2023</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10/5/2023</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aws.amazon.com/systems-manager/latest/userguide/session-manager.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bitbucket.org/dptrealtime/html-web-app/src/master/"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000" dirty="0" smtClean="0"/>
              <a:t>(Amazon Elastic Compute Cloud)</a:t>
            </a:r>
            <a:endParaRPr lang="en-US" sz="4000" dirty="0"/>
          </a:p>
        </p:txBody>
      </p:sp>
      <p:sp>
        <p:nvSpPr>
          <p:cNvPr id="2" name="Title 1"/>
          <p:cNvSpPr>
            <a:spLocks noGrp="1"/>
          </p:cNvSpPr>
          <p:nvPr>
            <p:ph type="ctrTitle"/>
          </p:nvPr>
        </p:nvSpPr>
        <p:spPr/>
        <p:txBody>
          <a:bodyPr/>
          <a:lstStyle/>
          <a:p>
            <a:r>
              <a:rPr smtClean="0"/>
              <a:t>AWS EC-2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81000"/>
            <a:ext cx="8458200" cy="5638800"/>
          </a:xfrm>
        </p:spPr>
        <p:txBody>
          <a:bodyPr>
            <a:normAutofit/>
          </a:bodyPr>
          <a:lstStyle/>
          <a:p>
            <a:pPr lvl="1">
              <a:buFont typeface="Wingdings" pitchFamily="2" charset="2"/>
              <a:buChar char="Ø"/>
            </a:pPr>
            <a:r>
              <a:rPr lang="en-US" sz="1800" b="1" dirty="0" smtClean="0"/>
              <a:t>Select your preferred Region.</a:t>
            </a:r>
            <a:r>
              <a:rPr lang="en-US" sz="1800" dirty="0" smtClean="0"/>
              <a:t> Next, Select a region from the drop down present at the right top, the selection of the region can be based on the nearest region </a:t>
            </a:r>
            <a:r>
              <a:rPr lang="en-US" sz="1800" dirty="0" smtClean="0">
                <a:solidFill>
                  <a:schemeClr val="tx1">
                    <a:lumMod val="50000"/>
                    <a:lumOff val="50000"/>
                  </a:schemeClr>
                </a:solidFill>
              </a:rPr>
              <a:t>(more about AWS Regions is explained in the end of this session).</a:t>
            </a:r>
          </a:p>
          <a:p>
            <a:pPr>
              <a:buNone/>
            </a:pPr>
            <a:endParaRPr lang="en-US" sz="1800" dirty="0"/>
          </a:p>
        </p:txBody>
      </p:sp>
      <p:pic>
        <p:nvPicPr>
          <p:cNvPr id="21506" name="Picture 2"/>
          <p:cNvPicPr>
            <a:picLocks noChangeAspect="1" noChangeArrowheads="1"/>
          </p:cNvPicPr>
          <p:nvPr/>
        </p:nvPicPr>
        <p:blipFill>
          <a:blip r:embed="rId2"/>
          <a:srcRect/>
          <a:stretch>
            <a:fillRect/>
          </a:stretch>
        </p:blipFill>
        <p:spPr bwMode="auto">
          <a:xfrm>
            <a:off x="2286000" y="1600200"/>
            <a:ext cx="3657600" cy="43789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762000"/>
            <a:ext cx="8534400" cy="4572000"/>
          </a:xfrm>
        </p:spPr>
        <p:txBody>
          <a:bodyPr>
            <a:normAutofit/>
          </a:bodyPr>
          <a:lstStyle/>
          <a:p>
            <a:pPr lvl="1">
              <a:buFont typeface="Wingdings" pitchFamily="2" charset="2"/>
              <a:buChar char="Ø"/>
            </a:pPr>
            <a:r>
              <a:rPr lang="en-US" sz="1800" b="1" dirty="0" smtClean="0"/>
              <a:t>Select EC2 Service </a:t>
            </a:r>
            <a:r>
              <a:rPr lang="en-US" sz="1800" dirty="0" smtClean="0"/>
              <a:t>Click EC2 under Compute section. This will take you to EC2 dashboard.</a:t>
            </a:r>
          </a:p>
          <a:p>
            <a:pPr lvl="1">
              <a:buFont typeface="Wingdings" pitchFamily="2" charset="2"/>
              <a:buChar char="Ø"/>
            </a:pPr>
            <a:endParaRPr lang="en-US" sz="1800" dirty="0"/>
          </a:p>
        </p:txBody>
      </p:sp>
      <p:pic>
        <p:nvPicPr>
          <p:cNvPr id="20482" name="Picture 2"/>
          <p:cNvPicPr>
            <a:picLocks noChangeAspect="1" noChangeArrowheads="1"/>
          </p:cNvPicPr>
          <p:nvPr/>
        </p:nvPicPr>
        <p:blipFill>
          <a:blip r:embed="rId2"/>
          <a:srcRect/>
          <a:stretch>
            <a:fillRect/>
          </a:stretch>
        </p:blipFill>
        <p:spPr bwMode="auto">
          <a:xfrm>
            <a:off x="1295400" y="1676400"/>
            <a:ext cx="6629400" cy="43814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914400"/>
            <a:ext cx="8305800" cy="4572000"/>
          </a:xfrm>
        </p:spPr>
        <p:txBody>
          <a:bodyPr/>
          <a:lstStyle/>
          <a:p>
            <a:pPr lvl="1">
              <a:buFont typeface="Wingdings" pitchFamily="2" charset="2"/>
              <a:buChar char="Ø"/>
            </a:pPr>
            <a:r>
              <a:rPr lang="en-US" dirty="0" smtClean="0"/>
              <a:t>Click </a:t>
            </a:r>
            <a:r>
              <a:rPr lang="en-US" b="1" dirty="0" smtClean="0"/>
              <a:t>Launch Instance</a:t>
            </a:r>
            <a:r>
              <a:rPr lang="en-US" dirty="0" smtClean="0"/>
              <a:t>.</a:t>
            </a:r>
          </a:p>
          <a:p>
            <a:pPr>
              <a:buNone/>
            </a:pPr>
            <a:endParaRPr lang="en-US" dirty="0"/>
          </a:p>
        </p:txBody>
      </p:sp>
      <p:pic>
        <p:nvPicPr>
          <p:cNvPr id="22530" name="Picture 2"/>
          <p:cNvPicPr>
            <a:picLocks noChangeAspect="1" noChangeArrowheads="1"/>
          </p:cNvPicPr>
          <p:nvPr/>
        </p:nvPicPr>
        <p:blipFill>
          <a:blip r:embed="rId2"/>
          <a:srcRect/>
          <a:stretch>
            <a:fillRect/>
          </a:stretch>
        </p:blipFill>
        <p:spPr bwMode="auto">
          <a:xfrm>
            <a:off x="1066800" y="1981200"/>
            <a:ext cx="7239000" cy="4071495"/>
          </a:xfrm>
          <a:prstGeom prst="rect">
            <a:avLst/>
          </a:prstGeom>
          <a:noFill/>
          <a:ln w="9525">
            <a:noFill/>
            <a:miter lim="800000"/>
            <a:headEnd/>
            <a:tailEnd/>
          </a:ln>
          <a:effectLst/>
        </p:spPr>
      </p:pic>
      <p:sp>
        <p:nvSpPr>
          <p:cNvPr id="5" name="Rectangle 4"/>
          <p:cNvSpPr/>
          <p:nvPr/>
        </p:nvSpPr>
        <p:spPr>
          <a:xfrm>
            <a:off x="2362200" y="4724400"/>
            <a:ext cx="99060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52400"/>
            <a:ext cx="7772400" cy="4572000"/>
          </a:xfrm>
        </p:spPr>
        <p:txBody>
          <a:bodyPr>
            <a:normAutofit/>
          </a:bodyPr>
          <a:lstStyle/>
          <a:p>
            <a:pPr>
              <a:buFont typeface="Wingdings" pitchFamily="2" charset="2"/>
              <a:buChar char="Ø"/>
            </a:pPr>
            <a:r>
              <a:rPr lang="en-US" sz="1800" dirty="0" smtClean="0"/>
              <a:t> In name and tags, give a name to your instance.</a:t>
            </a:r>
            <a:endParaRPr lang="en-US" sz="1800" dirty="0"/>
          </a:p>
        </p:txBody>
      </p:sp>
      <p:pic>
        <p:nvPicPr>
          <p:cNvPr id="23554" name="Picture 2"/>
          <p:cNvPicPr>
            <a:picLocks noChangeAspect="1" noChangeArrowheads="1"/>
          </p:cNvPicPr>
          <p:nvPr/>
        </p:nvPicPr>
        <p:blipFill>
          <a:blip r:embed="rId2"/>
          <a:srcRect/>
          <a:stretch>
            <a:fillRect/>
          </a:stretch>
        </p:blipFill>
        <p:spPr bwMode="auto">
          <a:xfrm>
            <a:off x="1676400" y="609600"/>
            <a:ext cx="4419600" cy="2007972"/>
          </a:xfrm>
          <a:prstGeom prst="rect">
            <a:avLst/>
          </a:prstGeom>
          <a:noFill/>
          <a:ln w="9525">
            <a:noFill/>
            <a:miter lim="800000"/>
            <a:headEnd/>
            <a:tailEnd/>
          </a:ln>
          <a:effectLst/>
        </p:spPr>
      </p:pic>
      <p:cxnSp>
        <p:nvCxnSpPr>
          <p:cNvPr id="6" name="Straight Arrow Connector 5"/>
          <p:cNvCxnSpPr/>
          <p:nvPr/>
        </p:nvCxnSpPr>
        <p:spPr>
          <a:xfrm rot="16200000" flipH="1">
            <a:off x="2514600" y="2057400"/>
            <a:ext cx="304800" cy="152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457200" y="2667000"/>
            <a:ext cx="8534400" cy="4572000"/>
          </a:xfrm>
          <a:prstGeom prst="rect">
            <a:avLst/>
          </a:prstGeom>
        </p:spPr>
        <p:txBody>
          <a:bodyPr vert="horz">
            <a:normAutofit/>
          </a:bodyPr>
          <a:lstStyle/>
          <a:p>
            <a:pPr marL="274320" indent="-274320">
              <a:spcBef>
                <a:spcPts val="580"/>
              </a:spcBef>
              <a:buClr>
                <a:schemeClr val="accent1"/>
              </a:buClr>
              <a:buSzPct val="85000"/>
              <a:buFont typeface="Wingdings" pitchFamily="2" charset="2"/>
              <a:buChar char="Ø"/>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r>
              <a:rPr lang="en-US" b="1" dirty="0" smtClean="0"/>
              <a:t>Select an AMI (Amazon Machine Image) : </a:t>
            </a:r>
            <a:r>
              <a:rPr lang="en-US" dirty="0" smtClean="0"/>
              <a:t>because you require a Linux instance, in the row for the basic 64-bit Amazon Linux  2023 AMI, Select free tier eligible AMI this service will not be charged.</a:t>
            </a:r>
          </a:p>
        </p:txBody>
      </p:sp>
      <p:pic>
        <p:nvPicPr>
          <p:cNvPr id="23555" name="Picture 3"/>
          <p:cNvPicPr>
            <a:picLocks noChangeAspect="1" noChangeArrowheads="1"/>
          </p:cNvPicPr>
          <p:nvPr/>
        </p:nvPicPr>
        <p:blipFill>
          <a:blip r:embed="rId3"/>
          <a:srcRect/>
          <a:stretch>
            <a:fillRect/>
          </a:stretch>
        </p:blipFill>
        <p:spPr bwMode="auto">
          <a:xfrm>
            <a:off x="1295400" y="3581400"/>
            <a:ext cx="5551488" cy="2881425"/>
          </a:xfrm>
          <a:prstGeom prst="rect">
            <a:avLst/>
          </a:prstGeom>
          <a:noFill/>
          <a:ln w="9525">
            <a:noFill/>
            <a:miter lim="800000"/>
            <a:headEnd/>
            <a:tailEnd/>
          </a:ln>
          <a:effectLst/>
        </p:spPr>
      </p:pic>
      <p:sp>
        <p:nvSpPr>
          <p:cNvPr id="12" name="Rectangle 11"/>
          <p:cNvSpPr/>
          <p:nvPr/>
        </p:nvSpPr>
        <p:spPr>
          <a:xfrm>
            <a:off x="1447800" y="4876800"/>
            <a:ext cx="762000" cy="685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371600" y="5562600"/>
            <a:ext cx="5410200" cy="533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458200" cy="4572000"/>
          </a:xfrm>
        </p:spPr>
        <p:txBody>
          <a:bodyPr>
            <a:normAutofit/>
          </a:bodyPr>
          <a:lstStyle/>
          <a:p>
            <a:pPr>
              <a:buFont typeface="Wingdings" pitchFamily="2" charset="2"/>
              <a:buChar char="Ø"/>
            </a:pPr>
            <a:r>
              <a:rPr lang="en-US" sz="1800" dirty="0" smtClean="0"/>
              <a:t>Select instance type t2.micro, as we are creating a basic instance and it is eligible for free tier.</a:t>
            </a:r>
          </a:p>
          <a:p>
            <a:pPr lvl="1">
              <a:buFont typeface="Arial" pitchFamily="34" charset="0"/>
              <a:buChar char="•"/>
            </a:pPr>
            <a:r>
              <a:rPr lang="en-US" sz="1600" dirty="0" smtClean="0"/>
              <a:t>Here you can see that t2.micro instance is providing us </a:t>
            </a:r>
            <a:r>
              <a:rPr lang="en-US" sz="1600" dirty="0" smtClean="0">
                <a:solidFill>
                  <a:srgbClr val="FF0000"/>
                </a:solidFill>
              </a:rPr>
              <a:t>1CPU</a:t>
            </a:r>
            <a:r>
              <a:rPr lang="en-US" sz="1600" dirty="0" smtClean="0"/>
              <a:t>, </a:t>
            </a:r>
            <a:r>
              <a:rPr lang="en-US" sz="1600" dirty="0" smtClean="0">
                <a:solidFill>
                  <a:srgbClr val="00B050"/>
                </a:solidFill>
              </a:rPr>
              <a:t>1GB memory</a:t>
            </a:r>
            <a:r>
              <a:rPr lang="en-US" sz="1600" dirty="0" smtClean="0"/>
              <a:t>.</a:t>
            </a:r>
            <a:endParaRPr lang="en-US" sz="1600" dirty="0"/>
          </a:p>
        </p:txBody>
      </p:sp>
      <p:pic>
        <p:nvPicPr>
          <p:cNvPr id="24578" name="Picture 2"/>
          <p:cNvPicPr>
            <a:picLocks noChangeAspect="1" noChangeArrowheads="1"/>
          </p:cNvPicPr>
          <p:nvPr/>
        </p:nvPicPr>
        <p:blipFill>
          <a:blip r:embed="rId2"/>
          <a:srcRect/>
          <a:stretch>
            <a:fillRect/>
          </a:stretch>
        </p:blipFill>
        <p:spPr bwMode="auto">
          <a:xfrm>
            <a:off x="1676400" y="1447800"/>
            <a:ext cx="5646738" cy="4667191"/>
          </a:xfrm>
          <a:prstGeom prst="rect">
            <a:avLst/>
          </a:prstGeom>
          <a:noFill/>
          <a:ln w="9525">
            <a:noFill/>
            <a:miter lim="800000"/>
            <a:headEnd/>
            <a:tailEnd/>
          </a:ln>
          <a:effectLst/>
        </p:spPr>
      </p:pic>
      <p:cxnSp>
        <p:nvCxnSpPr>
          <p:cNvPr id="8" name="Straight Connector 7"/>
          <p:cNvCxnSpPr/>
          <p:nvPr/>
        </p:nvCxnSpPr>
        <p:spPr>
          <a:xfrm>
            <a:off x="3276600" y="4953000"/>
            <a:ext cx="304800"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810000" y="4953000"/>
            <a:ext cx="609600" cy="158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609600"/>
            <a:ext cx="7772400" cy="4572000"/>
          </a:xfrm>
        </p:spPr>
        <p:txBody>
          <a:bodyPr>
            <a:normAutofit/>
          </a:bodyPr>
          <a:lstStyle/>
          <a:p>
            <a:pPr>
              <a:buFont typeface="Wingdings" pitchFamily="2" charset="2"/>
              <a:buChar char="Ø"/>
            </a:pPr>
            <a:r>
              <a:rPr lang="en-US" sz="1800" dirty="0" smtClean="0"/>
              <a:t>Create new key pair.</a:t>
            </a:r>
          </a:p>
          <a:p>
            <a:pPr lvl="1">
              <a:buFont typeface="Arial" pitchFamily="34" charset="0"/>
              <a:buChar char="•"/>
            </a:pPr>
            <a:r>
              <a:rPr lang="en-US" sz="1800" dirty="0" smtClean="0"/>
              <a:t>A key pair, consisting of a public key and a private key, is a set of security credentials that you use to prove your identity when connecting to an Amazon EC2 instance. Amazon EC2 stores the public key on your instance, and you store the private key. For Linux instances, the private key allows you to securely SSH into your instance. As an alternative to key pairs, you can use </a:t>
            </a:r>
            <a:r>
              <a:rPr lang="en-US" sz="1800" dirty="0" smtClean="0">
                <a:hlinkClick r:id="rId2"/>
              </a:rPr>
              <a:t>AWS Systems Manager Session Manager</a:t>
            </a:r>
            <a:r>
              <a:rPr lang="en-US" sz="1800" dirty="0" smtClean="0"/>
              <a:t> to connect to your instance with an interactive one-click browser-based shell or the AWS Command Line Interface (AWS CLI).</a:t>
            </a:r>
            <a:endParaRPr lang="en-US" sz="1800" dirty="0"/>
          </a:p>
        </p:txBody>
      </p:sp>
      <p:pic>
        <p:nvPicPr>
          <p:cNvPr id="25602" name="Picture 2"/>
          <p:cNvPicPr>
            <a:picLocks noChangeAspect="1" noChangeArrowheads="1"/>
          </p:cNvPicPr>
          <p:nvPr/>
        </p:nvPicPr>
        <p:blipFill>
          <a:blip r:embed="rId3"/>
          <a:srcRect/>
          <a:stretch>
            <a:fillRect/>
          </a:stretch>
        </p:blipFill>
        <p:spPr bwMode="auto">
          <a:xfrm>
            <a:off x="762000" y="3352800"/>
            <a:ext cx="7635875" cy="2386013"/>
          </a:xfrm>
          <a:prstGeom prst="rect">
            <a:avLst/>
          </a:prstGeom>
          <a:noFill/>
          <a:ln w="9525">
            <a:noFill/>
            <a:miter lim="800000"/>
            <a:headEnd/>
            <a:tailEnd/>
          </a:ln>
          <a:effectLst/>
        </p:spPr>
      </p:pic>
      <p:sp>
        <p:nvSpPr>
          <p:cNvPr id="5" name="Rectangle 4"/>
          <p:cNvSpPr/>
          <p:nvPr/>
        </p:nvSpPr>
        <p:spPr>
          <a:xfrm>
            <a:off x="6705600" y="5029200"/>
            <a:ext cx="1295400"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763000" cy="2819400"/>
          </a:xfrm>
        </p:spPr>
        <p:txBody>
          <a:bodyPr>
            <a:noAutofit/>
          </a:bodyPr>
          <a:lstStyle/>
          <a:p>
            <a:pPr>
              <a:buFont typeface="Wingdings" pitchFamily="2" charset="2"/>
              <a:buChar char="Ø"/>
            </a:pPr>
            <a:r>
              <a:rPr lang="en-US" sz="1800" dirty="0" smtClean="0"/>
              <a:t>Create key pair console will be opened.</a:t>
            </a:r>
          </a:p>
          <a:p>
            <a:pPr lvl="1">
              <a:buFont typeface="Arial" pitchFamily="34" charset="0"/>
              <a:buChar char="•"/>
            </a:pPr>
            <a:r>
              <a:rPr lang="en-US" sz="1800" dirty="0" smtClean="0">
                <a:solidFill>
                  <a:srgbClr val="FF0000"/>
                </a:solidFill>
              </a:rPr>
              <a:t>Enter a key pair name.</a:t>
            </a:r>
          </a:p>
          <a:p>
            <a:pPr lvl="1">
              <a:buFont typeface="Arial" pitchFamily="34" charset="0"/>
              <a:buChar char="•"/>
            </a:pPr>
            <a:r>
              <a:rPr lang="en-US" sz="1800" dirty="0" smtClean="0">
                <a:solidFill>
                  <a:srgbClr val="FFC000"/>
                </a:solidFill>
              </a:rPr>
              <a:t>Select Key pair type as RSA.</a:t>
            </a:r>
          </a:p>
          <a:p>
            <a:pPr lvl="1">
              <a:buFont typeface="Arial" pitchFamily="34" charset="0"/>
              <a:buChar char="•"/>
            </a:pPr>
            <a:r>
              <a:rPr lang="en-US" sz="1800" dirty="0" smtClean="0">
                <a:solidFill>
                  <a:srgbClr val="00B050"/>
                </a:solidFill>
              </a:rPr>
              <a:t>Select private key file format:</a:t>
            </a:r>
          </a:p>
          <a:p>
            <a:pPr lvl="2">
              <a:buFont typeface="Wingdings" pitchFamily="2" charset="2"/>
              <a:buChar char="Ø"/>
            </a:pPr>
            <a:r>
              <a:rPr lang="en-US" sz="1800" dirty="0" smtClean="0"/>
              <a:t>If your using local Desktop as windows select </a:t>
            </a:r>
            <a:r>
              <a:rPr lang="en-US" sz="1800" b="1" dirty="0" smtClean="0"/>
              <a:t>“.</a:t>
            </a:r>
            <a:r>
              <a:rPr lang="en-US" sz="1800" b="1" dirty="0" err="1" smtClean="0"/>
              <a:t>ppk</a:t>
            </a:r>
            <a:r>
              <a:rPr lang="en-US" sz="1800" b="1" dirty="0" smtClean="0"/>
              <a:t>” </a:t>
            </a:r>
            <a:r>
              <a:rPr lang="en-US" sz="1800" dirty="0" smtClean="0"/>
              <a:t>(</a:t>
            </a:r>
            <a:r>
              <a:rPr lang="en-US" sz="1800" dirty="0" err="1" smtClean="0"/>
              <a:t>PuTTY</a:t>
            </a:r>
            <a:r>
              <a:rPr lang="en-US" sz="1800" dirty="0" smtClean="0"/>
              <a:t> private key) it supports to launch instance through putty.</a:t>
            </a:r>
          </a:p>
          <a:p>
            <a:pPr lvl="2">
              <a:buFont typeface="Wingdings" pitchFamily="2" charset="2"/>
              <a:buChar char="Ø"/>
            </a:pPr>
            <a:r>
              <a:rPr lang="en-US" sz="1800" dirty="0" smtClean="0"/>
              <a:t>If your local desktop is </a:t>
            </a:r>
            <a:r>
              <a:rPr lang="en-US" sz="1800" dirty="0" err="1" smtClean="0"/>
              <a:t>linux</a:t>
            </a:r>
            <a:r>
              <a:rPr lang="en-US" sz="1800" dirty="0" smtClean="0"/>
              <a:t> select </a:t>
            </a:r>
            <a:r>
              <a:rPr lang="en-US" sz="1800" b="1" dirty="0" smtClean="0"/>
              <a:t>“.</a:t>
            </a:r>
            <a:r>
              <a:rPr lang="en-US" sz="1800" b="1" dirty="0" err="1" smtClean="0"/>
              <a:t>pem</a:t>
            </a:r>
            <a:r>
              <a:rPr lang="en-US" sz="1800" dirty="0" smtClean="0"/>
              <a:t>” (Privacy Enhanced Mail)  file use with </a:t>
            </a:r>
            <a:r>
              <a:rPr lang="en-US" sz="1800" dirty="0" err="1" smtClean="0"/>
              <a:t>OpenSSH</a:t>
            </a:r>
            <a:r>
              <a:rPr lang="en-US" sz="1800" dirty="0" smtClean="0"/>
              <a:t> on the </a:t>
            </a:r>
            <a:r>
              <a:rPr lang="en-US" sz="1800" dirty="0" err="1" smtClean="0"/>
              <a:t>linux</a:t>
            </a:r>
            <a:r>
              <a:rPr lang="en-US" sz="1800" dirty="0" smtClean="0"/>
              <a:t> command.</a:t>
            </a:r>
          </a:p>
          <a:p>
            <a:pPr>
              <a:buFont typeface="Wingdings" pitchFamily="2" charset="2"/>
              <a:buChar char="Ø"/>
            </a:pPr>
            <a:r>
              <a:rPr lang="en-US" sz="1800" dirty="0" smtClean="0"/>
              <a:t>Click on create key pair, your selected format file will be automatically downloaded in the downloads folder of your local PC</a:t>
            </a:r>
          </a:p>
        </p:txBody>
      </p:sp>
      <p:pic>
        <p:nvPicPr>
          <p:cNvPr id="26626" name="Picture 2"/>
          <p:cNvPicPr>
            <a:picLocks noChangeAspect="1" noChangeArrowheads="1"/>
          </p:cNvPicPr>
          <p:nvPr/>
        </p:nvPicPr>
        <p:blipFill>
          <a:blip r:embed="rId2"/>
          <a:srcRect/>
          <a:stretch>
            <a:fillRect/>
          </a:stretch>
        </p:blipFill>
        <p:spPr bwMode="auto">
          <a:xfrm>
            <a:off x="1524000" y="3243258"/>
            <a:ext cx="6172200" cy="3471485"/>
          </a:xfrm>
          <a:prstGeom prst="rect">
            <a:avLst/>
          </a:prstGeom>
          <a:noFill/>
          <a:ln w="9525">
            <a:noFill/>
            <a:miter lim="800000"/>
            <a:headEnd/>
            <a:tailEnd/>
          </a:ln>
          <a:effectLst/>
        </p:spPr>
      </p:pic>
      <p:sp>
        <p:nvSpPr>
          <p:cNvPr id="5" name="Rectangle 4"/>
          <p:cNvSpPr/>
          <p:nvPr/>
        </p:nvSpPr>
        <p:spPr>
          <a:xfrm>
            <a:off x="3429000" y="4343400"/>
            <a:ext cx="609600" cy="1524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352800" y="4648200"/>
            <a:ext cx="1295400" cy="457200"/>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429000" y="5410200"/>
            <a:ext cx="685800" cy="2286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382000" cy="4572000"/>
          </a:xfrm>
        </p:spPr>
        <p:txBody>
          <a:bodyPr>
            <a:normAutofit/>
          </a:bodyPr>
          <a:lstStyle/>
          <a:p>
            <a:pPr>
              <a:buFont typeface="Wingdings" pitchFamily="2" charset="2"/>
              <a:buChar char="Ø"/>
            </a:pPr>
            <a:r>
              <a:rPr lang="en-US" sz="1800" dirty="0" smtClean="0"/>
              <a:t>Now select create security group if your creating it for the 1</a:t>
            </a:r>
            <a:r>
              <a:rPr lang="en-US" sz="1800" baseline="30000" dirty="0" smtClean="0"/>
              <a:t>st</a:t>
            </a:r>
            <a:r>
              <a:rPr lang="en-US" sz="1800" dirty="0" smtClean="0"/>
              <a:t> time, else select “existing security group” if you already have security group.</a:t>
            </a:r>
          </a:p>
          <a:p>
            <a:pPr lvl="1"/>
            <a:r>
              <a:rPr lang="en-US" sz="1800" dirty="0" smtClean="0"/>
              <a:t>A </a:t>
            </a:r>
            <a:r>
              <a:rPr lang="en-US" sz="1800" i="1" dirty="0" smtClean="0"/>
              <a:t>security group</a:t>
            </a:r>
            <a:r>
              <a:rPr lang="en-US" sz="1800" dirty="0" smtClean="0"/>
              <a:t> controls the traffic that is allowed to reach and leave the resources that it is associated with. For example, after you associate a security group with an EC2 instance, it controls the inbound and outbound traffic for the instance.</a:t>
            </a:r>
          </a:p>
          <a:p>
            <a:pPr lvl="1"/>
            <a:r>
              <a:rPr lang="en-US" sz="1800" dirty="0" smtClean="0"/>
              <a:t>Select SSH option to connect to your instance.</a:t>
            </a:r>
          </a:p>
          <a:p>
            <a:pPr lvl="1"/>
            <a:r>
              <a:rPr lang="en-US" sz="1800" dirty="0" smtClean="0"/>
              <a:t>HTTPS and HTTP are used while you are hosting web servers</a:t>
            </a:r>
            <a:endParaRPr lang="en-US" sz="1800" dirty="0"/>
          </a:p>
        </p:txBody>
      </p:sp>
      <p:pic>
        <p:nvPicPr>
          <p:cNvPr id="27650" name="Picture 2"/>
          <p:cNvPicPr>
            <a:picLocks noChangeAspect="1" noChangeArrowheads="1"/>
          </p:cNvPicPr>
          <p:nvPr/>
        </p:nvPicPr>
        <p:blipFill>
          <a:blip r:embed="rId2"/>
          <a:srcRect/>
          <a:stretch>
            <a:fillRect/>
          </a:stretch>
        </p:blipFill>
        <p:spPr bwMode="auto">
          <a:xfrm>
            <a:off x="1295400" y="2628264"/>
            <a:ext cx="7010400" cy="39360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304800"/>
            <a:ext cx="7772400" cy="4572000"/>
          </a:xfrm>
        </p:spPr>
        <p:txBody>
          <a:bodyPr>
            <a:normAutofit/>
          </a:bodyPr>
          <a:lstStyle/>
          <a:p>
            <a:pPr>
              <a:buFont typeface="Wingdings" pitchFamily="2" charset="2"/>
              <a:buChar char="Ø"/>
            </a:pPr>
            <a:r>
              <a:rPr lang="en-US" sz="1800" dirty="0" smtClean="0"/>
              <a:t>Configure storage:</a:t>
            </a:r>
          </a:p>
          <a:p>
            <a:pPr lvl="1">
              <a:buFont typeface="Wingdings" pitchFamily="2" charset="2"/>
              <a:buChar char="Ø"/>
            </a:pPr>
            <a:r>
              <a:rPr lang="en-US" sz="1800" dirty="0" smtClean="0"/>
              <a:t>Select 8 GB .</a:t>
            </a:r>
          </a:p>
          <a:p>
            <a:pPr lvl="1">
              <a:buFont typeface="Wingdings" pitchFamily="2" charset="2"/>
              <a:buChar char="Ø"/>
            </a:pPr>
            <a:r>
              <a:rPr lang="en-US" sz="1800" dirty="0" smtClean="0"/>
              <a:t>Root volume as gp3.</a:t>
            </a:r>
          </a:p>
          <a:p>
            <a:pPr lvl="1">
              <a:buNone/>
            </a:pPr>
            <a:r>
              <a:rPr lang="en-US" sz="1800" dirty="0" smtClean="0"/>
              <a:t>	Where both are eligible for free tier.</a:t>
            </a:r>
          </a:p>
        </p:txBody>
      </p:sp>
      <p:pic>
        <p:nvPicPr>
          <p:cNvPr id="28674" name="Picture 2"/>
          <p:cNvPicPr>
            <a:picLocks noChangeAspect="1" noChangeArrowheads="1"/>
          </p:cNvPicPr>
          <p:nvPr/>
        </p:nvPicPr>
        <p:blipFill>
          <a:blip r:embed="rId2"/>
          <a:srcRect/>
          <a:stretch>
            <a:fillRect/>
          </a:stretch>
        </p:blipFill>
        <p:spPr bwMode="auto">
          <a:xfrm>
            <a:off x="609600" y="1676400"/>
            <a:ext cx="7551737" cy="3178175"/>
          </a:xfrm>
          <a:prstGeom prst="rect">
            <a:avLst/>
          </a:prstGeom>
          <a:noFill/>
          <a:ln w="9525">
            <a:noFill/>
            <a:miter lim="800000"/>
            <a:headEnd/>
            <a:tailEnd/>
          </a:ln>
          <a:effectLst/>
        </p:spPr>
      </p:pic>
      <p:sp>
        <p:nvSpPr>
          <p:cNvPr id="5" name="Content Placeholder 2"/>
          <p:cNvSpPr txBox="1">
            <a:spLocks/>
          </p:cNvSpPr>
          <p:nvPr/>
        </p:nvSpPr>
        <p:spPr>
          <a:xfrm>
            <a:off x="533400" y="5257800"/>
            <a:ext cx="7772400" cy="457200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pitchFamily="2" charset="2"/>
              <a:buChar char="Ø"/>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Now</a:t>
            </a:r>
            <a:r>
              <a:rPr kumimoji="0" lang="en-US" sz="1800" b="0" i="0" u="none" strike="noStrike" kern="1200" cap="none" spc="0" normalizeH="0" noProof="0" dirty="0" smtClean="0">
                <a:ln>
                  <a:noFill/>
                </a:ln>
                <a:solidFill>
                  <a:schemeClr val="tx1"/>
                </a:solidFill>
                <a:effectLst/>
                <a:uLnTx/>
                <a:uFillTx/>
                <a:latin typeface="+mn-lt"/>
                <a:ea typeface="+mn-ea"/>
                <a:cs typeface="+mn-cs"/>
              </a:rPr>
              <a:t> click on launch instance.</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772400" cy="4572000"/>
          </a:xfrm>
        </p:spPr>
        <p:txBody>
          <a:bodyPr>
            <a:normAutofit/>
          </a:bodyPr>
          <a:lstStyle/>
          <a:p>
            <a:pPr>
              <a:buFont typeface="Wingdings" pitchFamily="2" charset="2"/>
              <a:buChar char="Ø"/>
            </a:pPr>
            <a:r>
              <a:rPr lang="en-US" sz="1800" dirty="0" smtClean="0"/>
              <a:t>Your instance is created successfully. </a:t>
            </a:r>
            <a:endParaRPr lang="en-US" sz="1800" dirty="0"/>
          </a:p>
        </p:txBody>
      </p:sp>
      <p:pic>
        <p:nvPicPr>
          <p:cNvPr id="29698" name="Picture 2"/>
          <p:cNvPicPr>
            <a:picLocks noChangeAspect="1" noChangeArrowheads="1"/>
          </p:cNvPicPr>
          <p:nvPr/>
        </p:nvPicPr>
        <p:blipFill>
          <a:blip r:embed="rId2"/>
          <a:srcRect/>
          <a:stretch>
            <a:fillRect/>
          </a:stretch>
        </p:blipFill>
        <p:spPr bwMode="auto">
          <a:xfrm>
            <a:off x="914400" y="990600"/>
            <a:ext cx="6908892" cy="2461725"/>
          </a:xfrm>
          <a:prstGeom prst="rect">
            <a:avLst/>
          </a:prstGeom>
          <a:noFill/>
          <a:ln w="9525">
            <a:noFill/>
            <a:miter lim="800000"/>
            <a:headEnd/>
            <a:tailEnd/>
          </a:ln>
          <a:effectLst/>
        </p:spPr>
      </p:pic>
      <p:sp>
        <p:nvSpPr>
          <p:cNvPr id="5" name="Content Placeholder 2"/>
          <p:cNvSpPr txBox="1">
            <a:spLocks/>
          </p:cNvSpPr>
          <p:nvPr/>
        </p:nvSpPr>
        <p:spPr>
          <a:xfrm>
            <a:off x="228600" y="3886200"/>
            <a:ext cx="7772400" cy="457200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pitchFamily="2" charset="2"/>
              <a:buChar char="Ø"/>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You</a:t>
            </a:r>
            <a:r>
              <a:rPr kumimoji="0" lang="en-US" sz="1800" b="0" i="0" u="none" strike="noStrike" kern="1200" cap="none" spc="0" normalizeH="0" noProof="0" dirty="0" smtClean="0">
                <a:ln>
                  <a:noFill/>
                </a:ln>
                <a:solidFill>
                  <a:schemeClr val="tx1"/>
                </a:solidFill>
                <a:effectLst/>
                <a:uLnTx/>
                <a:uFillTx/>
                <a:latin typeface="+mn-lt"/>
                <a:ea typeface="+mn-ea"/>
                <a:cs typeface="+mn-cs"/>
              </a:rPr>
              <a:t> can view your created instance </a:t>
            </a:r>
            <a:r>
              <a:rPr lang="en-US" dirty="0" smtClean="0"/>
              <a:t>in your EC2 -&gt; Instances Dashboard.</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29699" name="Picture 3"/>
          <p:cNvPicPr>
            <a:picLocks noChangeAspect="1" noChangeArrowheads="1"/>
          </p:cNvPicPr>
          <p:nvPr/>
        </p:nvPicPr>
        <p:blipFill>
          <a:blip r:embed="rId3"/>
          <a:srcRect/>
          <a:stretch>
            <a:fillRect/>
          </a:stretch>
        </p:blipFill>
        <p:spPr bwMode="auto">
          <a:xfrm>
            <a:off x="533400" y="4495800"/>
            <a:ext cx="8210083" cy="1676400"/>
          </a:xfrm>
          <a:prstGeom prst="rect">
            <a:avLst/>
          </a:prstGeom>
          <a:noFill/>
          <a:ln w="9525">
            <a:noFill/>
            <a:miter lim="800000"/>
            <a:headEnd/>
            <a:tailEnd/>
          </a:ln>
          <a:effectLst/>
        </p:spPr>
      </p:pic>
      <p:sp>
        <p:nvSpPr>
          <p:cNvPr id="9" name="Rectangle 8"/>
          <p:cNvSpPr/>
          <p:nvPr/>
        </p:nvSpPr>
        <p:spPr>
          <a:xfrm>
            <a:off x="1828800" y="5334000"/>
            <a:ext cx="7010400"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t>
            </a:r>
            <a:endParaRPr lang="en-US" dirty="0"/>
          </a:p>
        </p:txBody>
      </p:sp>
      <p:sp>
        <p:nvSpPr>
          <p:cNvPr id="3" name="Text Placeholder 2"/>
          <p:cNvSpPr>
            <a:spLocks noGrp="1"/>
          </p:cNvSpPr>
          <p:nvPr>
            <p:ph type="body" idx="1"/>
          </p:nvPr>
        </p:nvSpPr>
        <p:spPr>
          <a:xfrm>
            <a:off x="722312" y="2547938"/>
            <a:ext cx="7888287" cy="3624262"/>
          </a:xfrm>
        </p:spPr>
        <p:txBody>
          <a:bodyPr>
            <a:normAutofit/>
          </a:bodyPr>
          <a:lstStyle/>
          <a:p>
            <a:pPr marL="457200" indent="-457200">
              <a:buAutoNum type="arabicPeriod"/>
            </a:pPr>
            <a:r>
              <a:rPr lang="en-US" sz="2000" dirty="0" smtClean="0"/>
              <a:t>Introduction.</a:t>
            </a:r>
          </a:p>
          <a:p>
            <a:pPr marL="457200" indent="-457200">
              <a:buAutoNum type="arabicPeriod"/>
            </a:pPr>
            <a:r>
              <a:rPr lang="en-US" sz="2000" dirty="0" smtClean="0"/>
              <a:t>Types of EC2 Computing Instances.</a:t>
            </a:r>
          </a:p>
          <a:p>
            <a:pPr marL="457200" indent="-457200">
              <a:buFont typeface="Wingdings 2"/>
              <a:buAutoNum type="arabicPeriod"/>
            </a:pPr>
            <a:r>
              <a:rPr lang="en-US" sz="2000" dirty="0" smtClean="0"/>
              <a:t>Steps to create EC2 instance..</a:t>
            </a:r>
          </a:p>
          <a:p>
            <a:pPr marL="457200" indent="-457200">
              <a:buFont typeface="Wingdings 2"/>
              <a:buAutoNum type="arabicPeriod"/>
            </a:pPr>
            <a:r>
              <a:rPr lang="en-US" sz="2000" dirty="0" smtClean="0"/>
              <a:t>Example for Instance Creation.</a:t>
            </a:r>
          </a:p>
          <a:p>
            <a:pPr marL="457200" indent="-457200">
              <a:buFont typeface="Wingdings 2"/>
              <a:buAutoNum type="arabicPeriod"/>
            </a:pPr>
            <a:r>
              <a:rPr lang="en-US" sz="2000" dirty="0" smtClean="0"/>
              <a:t>Connect to EC2 instance using SSH and </a:t>
            </a:r>
            <a:r>
              <a:rPr lang="en-US" sz="2000" dirty="0" err="1" smtClean="0"/>
              <a:t>PuTTY</a:t>
            </a:r>
            <a:r>
              <a:rPr lang="en-US" sz="2000" dirty="0" smtClean="0"/>
              <a:t>.</a:t>
            </a:r>
          </a:p>
          <a:p>
            <a:pPr marL="457200" indent="-457200">
              <a:buAutoNum type="arabicPeriod"/>
            </a:pPr>
            <a:r>
              <a:rPr lang="en-US" sz="2000" dirty="0" smtClean="0"/>
              <a:t>How to terminate instance.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1096962"/>
          </a:xfrm>
        </p:spPr>
        <p:txBody>
          <a:bodyPr>
            <a:normAutofit fontScale="90000"/>
          </a:bodyPr>
          <a:lstStyle/>
          <a:p>
            <a:pPr algn="ctr"/>
            <a:r>
              <a:rPr lang="en-US" u="sng" dirty="0" smtClean="0"/>
              <a:t>5. </a:t>
            </a:r>
            <a:r>
              <a:rPr lang="en-US" b="1" u="sng" dirty="0" smtClean="0"/>
              <a:t>Connect to EC2 instance using SSH and </a:t>
            </a:r>
            <a:r>
              <a:rPr lang="en-US" b="1" u="sng" dirty="0" err="1" smtClean="0"/>
              <a:t>PuTTY</a:t>
            </a:r>
            <a:endParaRPr lang="en-US" u="sng" dirty="0"/>
          </a:p>
        </p:txBody>
      </p:sp>
      <p:sp>
        <p:nvSpPr>
          <p:cNvPr id="3" name="Content Placeholder 2"/>
          <p:cNvSpPr>
            <a:spLocks noGrp="1"/>
          </p:cNvSpPr>
          <p:nvPr>
            <p:ph sz="quarter" idx="1"/>
          </p:nvPr>
        </p:nvSpPr>
        <p:spPr>
          <a:xfrm>
            <a:off x="457200" y="1447800"/>
            <a:ext cx="8229600" cy="4572000"/>
          </a:xfrm>
        </p:spPr>
        <p:txBody>
          <a:bodyPr>
            <a:normAutofit/>
          </a:bodyPr>
          <a:lstStyle/>
          <a:p>
            <a:r>
              <a:rPr lang="en-US" sz="1800" dirty="0" smtClean="0"/>
              <a:t>Download </a:t>
            </a:r>
            <a:r>
              <a:rPr lang="en-US" sz="1800" dirty="0" err="1" smtClean="0"/>
              <a:t>PuTTY</a:t>
            </a:r>
            <a:r>
              <a:rPr lang="en-US" sz="1800" dirty="0" smtClean="0"/>
              <a:t> from </a:t>
            </a:r>
            <a:r>
              <a:rPr lang="en-US" sz="1800" u="sng" dirty="0" smtClean="0"/>
              <a:t>https://www.putty.org/ </a:t>
            </a:r>
          </a:p>
          <a:p>
            <a:r>
              <a:rPr lang="en-US" sz="1800" dirty="0" smtClean="0"/>
              <a:t>Open PuTTY.exe</a:t>
            </a:r>
          </a:p>
          <a:p>
            <a:r>
              <a:rPr lang="en-US" sz="1800" dirty="0" smtClean="0"/>
              <a:t>To connect to EC2 instance you need following content.</a:t>
            </a:r>
          </a:p>
          <a:p>
            <a:pPr lvl="1">
              <a:buFont typeface="Wingdings" pitchFamily="2" charset="2"/>
              <a:buChar char="Ø"/>
            </a:pPr>
            <a:r>
              <a:rPr lang="en-US" sz="1800" dirty="0" err="1" smtClean="0"/>
              <a:t>HostName</a:t>
            </a:r>
            <a:r>
              <a:rPr lang="en-US" sz="1800" dirty="0" smtClean="0"/>
              <a:t> or IP Address.</a:t>
            </a:r>
          </a:p>
          <a:p>
            <a:pPr lvl="1">
              <a:buFont typeface="Wingdings" pitchFamily="2" charset="2"/>
              <a:buChar char="Ø"/>
            </a:pPr>
            <a:r>
              <a:rPr lang="en-US" sz="1800" dirty="0" smtClean="0"/>
              <a:t>For putty authentication you need key pair that we have downloaded while creating the instance.</a:t>
            </a:r>
          </a:p>
          <a:p>
            <a:endParaRPr lang="en-US" sz="1800" dirty="0" smtClean="0"/>
          </a:p>
          <a:p>
            <a:endParaRPr lang="en-US" sz="1800" dirty="0" smtClean="0"/>
          </a:p>
        </p:txBody>
      </p:sp>
      <p:pic>
        <p:nvPicPr>
          <p:cNvPr id="30722" name="Picture 2"/>
          <p:cNvPicPr>
            <a:picLocks noChangeAspect="1" noChangeArrowheads="1"/>
          </p:cNvPicPr>
          <p:nvPr/>
        </p:nvPicPr>
        <p:blipFill>
          <a:blip r:embed="rId2"/>
          <a:srcRect/>
          <a:stretch>
            <a:fillRect/>
          </a:stretch>
        </p:blipFill>
        <p:spPr bwMode="auto">
          <a:xfrm>
            <a:off x="2819400" y="3276600"/>
            <a:ext cx="3733801" cy="33986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304800"/>
            <a:ext cx="7772400" cy="4572000"/>
          </a:xfrm>
        </p:spPr>
        <p:txBody>
          <a:bodyPr/>
          <a:lstStyle/>
          <a:p>
            <a:r>
              <a:rPr lang="en-US" dirty="0" smtClean="0"/>
              <a:t>Get IP Address.</a:t>
            </a:r>
          </a:p>
          <a:p>
            <a:pPr lvl="1"/>
            <a:r>
              <a:rPr lang="en-US" dirty="0" smtClean="0"/>
              <a:t>Go to the AWS Console -&gt; Services -&gt; EC2 -&gt; Instance.</a:t>
            </a:r>
          </a:p>
          <a:p>
            <a:pPr lvl="1"/>
            <a:r>
              <a:rPr lang="en-US" dirty="0" smtClean="0"/>
              <a:t>Click on </a:t>
            </a:r>
            <a:r>
              <a:rPr lang="en-US" dirty="0" smtClean="0">
                <a:solidFill>
                  <a:srgbClr val="FF0000"/>
                </a:solidFill>
              </a:rPr>
              <a:t>Instance ID</a:t>
            </a:r>
          </a:p>
          <a:p>
            <a:pPr lvl="1"/>
            <a:endParaRPr lang="en-US" dirty="0" smtClean="0">
              <a:solidFill>
                <a:srgbClr val="FF0000"/>
              </a:solidFill>
            </a:endParaRPr>
          </a:p>
          <a:p>
            <a:pPr lvl="1"/>
            <a:endParaRPr lang="en-US" dirty="0" smtClean="0">
              <a:solidFill>
                <a:srgbClr val="FF0000"/>
              </a:solidFill>
            </a:endParaRPr>
          </a:p>
          <a:p>
            <a:pPr lvl="1"/>
            <a:endParaRPr lang="en-US" dirty="0" smtClean="0">
              <a:solidFill>
                <a:srgbClr val="FF0000"/>
              </a:solidFill>
            </a:endParaRPr>
          </a:p>
          <a:p>
            <a:pPr lvl="1"/>
            <a:endParaRPr lang="en-US" dirty="0" smtClean="0">
              <a:solidFill>
                <a:srgbClr val="FF0000"/>
              </a:solidFill>
            </a:endParaRPr>
          </a:p>
          <a:p>
            <a:pPr lvl="1"/>
            <a:endParaRPr lang="en-US" dirty="0" smtClean="0">
              <a:solidFill>
                <a:srgbClr val="FF0000"/>
              </a:solidFill>
            </a:endParaRPr>
          </a:p>
          <a:p>
            <a:pPr lvl="1"/>
            <a:r>
              <a:rPr lang="en-US" dirty="0" smtClean="0"/>
              <a:t>Copy </a:t>
            </a:r>
            <a:r>
              <a:rPr lang="en-US" dirty="0" smtClean="0">
                <a:solidFill>
                  <a:srgbClr val="00B050"/>
                </a:solidFill>
              </a:rPr>
              <a:t>Public IP Address</a:t>
            </a:r>
            <a:r>
              <a:rPr lang="en-US" dirty="0" smtClean="0"/>
              <a:t>, this is your host name or IP Address.</a:t>
            </a:r>
          </a:p>
          <a:p>
            <a:pPr lvl="1">
              <a:buNone/>
            </a:pPr>
            <a:endParaRPr lang="en-US" dirty="0"/>
          </a:p>
        </p:txBody>
      </p:sp>
      <p:pic>
        <p:nvPicPr>
          <p:cNvPr id="31746" name="Picture 2"/>
          <p:cNvPicPr>
            <a:picLocks noChangeAspect="1" noChangeArrowheads="1"/>
          </p:cNvPicPr>
          <p:nvPr/>
        </p:nvPicPr>
        <p:blipFill>
          <a:blip r:embed="rId2"/>
          <a:srcRect/>
          <a:stretch>
            <a:fillRect/>
          </a:stretch>
        </p:blipFill>
        <p:spPr bwMode="auto">
          <a:xfrm>
            <a:off x="228600" y="2057400"/>
            <a:ext cx="8458200" cy="1146455"/>
          </a:xfrm>
          <a:prstGeom prst="rect">
            <a:avLst/>
          </a:prstGeom>
          <a:noFill/>
          <a:ln w="9525">
            <a:noFill/>
            <a:miter lim="800000"/>
            <a:headEnd/>
            <a:tailEnd/>
          </a:ln>
          <a:effectLst/>
        </p:spPr>
      </p:pic>
      <p:sp>
        <p:nvSpPr>
          <p:cNvPr id="5" name="Rectangle 4"/>
          <p:cNvSpPr/>
          <p:nvPr/>
        </p:nvSpPr>
        <p:spPr>
          <a:xfrm>
            <a:off x="2590800" y="2590800"/>
            <a:ext cx="914400"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747" name="Picture 3"/>
          <p:cNvPicPr>
            <a:picLocks noChangeAspect="1" noChangeArrowheads="1"/>
          </p:cNvPicPr>
          <p:nvPr/>
        </p:nvPicPr>
        <p:blipFill>
          <a:blip r:embed="rId3"/>
          <a:srcRect b="36785"/>
          <a:stretch>
            <a:fillRect/>
          </a:stretch>
        </p:blipFill>
        <p:spPr bwMode="auto">
          <a:xfrm>
            <a:off x="457200" y="4191000"/>
            <a:ext cx="8229600" cy="2349557"/>
          </a:xfrm>
          <a:prstGeom prst="rect">
            <a:avLst/>
          </a:prstGeom>
          <a:noFill/>
          <a:ln w="9525">
            <a:noFill/>
            <a:miter lim="800000"/>
            <a:headEnd/>
            <a:tailEnd/>
          </a:ln>
          <a:effectLst/>
        </p:spPr>
      </p:pic>
      <p:cxnSp>
        <p:nvCxnSpPr>
          <p:cNvPr id="8" name="Straight Connector 7"/>
          <p:cNvCxnSpPr/>
          <p:nvPr/>
        </p:nvCxnSpPr>
        <p:spPr>
          <a:xfrm>
            <a:off x="3429000" y="5257800"/>
            <a:ext cx="1524000" cy="158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610600" cy="4572000"/>
          </a:xfrm>
        </p:spPr>
        <p:txBody>
          <a:bodyPr>
            <a:normAutofit/>
          </a:bodyPr>
          <a:lstStyle/>
          <a:p>
            <a:r>
              <a:rPr lang="en-US" sz="1800" dirty="0" smtClean="0"/>
              <a:t>Paste your public IP Address in the </a:t>
            </a:r>
            <a:r>
              <a:rPr lang="en-US" sz="1800" b="1" dirty="0" err="1" smtClean="0">
                <a:solidFill>
                  <a:srgbClr val="FF0000"/>
                </a:solidFill>
              </a:rPr>
              <a:t>HostName</a:t>
            </a:r>
            <a:r>
              <a:rPr lang="en-US" sz="1800" dirty="0" smtClean="0"/>
              <a:t>.</a:t>
            </a:r>
          </a:p>
          <a:p>
            <a:pPr lvl="1"/>
            <a:r>
              <a:rPr lang="en-US" sz="1800" dirty="0" smtClean="0"/>
              <a:t>Select </a:t>
            </a:r>
            <a:r>
              <a:rPr lang="en-US" sz="1800" b="1" dirty="0" smtClean="0">
                <a:solidFill>
                  <a:srgbClr val="00B050"/>
                </a:solidFill>
              </a:rPr>
              <a:t>SSH</a:t>
            </a:r>
            <a:r>
              <a:rPr lang="en-US" sz="1800" dirty="0" smtClean="0"/>
              <a:t> Connection Type </a:t>
            </a:r>
          </a:p>
          <a:p>
            <a:pPr lvl="1"/>
            <a:r>
              <a:rPr lang="en-US" sz="1800" dirty="0" smtClean="0"/>
              <a:t>For SSH </a:t>
            </a:r>
            <a:r>
              <a:rPr lang="en-US" sz="1800" b="1" dirty="0" smtClean="0">
                <a:solidFill>
                  <a:srgbClr val="7030A0"/>
                </a:solidFill>
              </a:rPr>
              <a:t>Port</a:t>
            </a:r>
            <a:r>
              <a:rPr lang="en-US" sz="1800" dirty="0" smtClean="0"/>
              <a:t> number is 22</a:t>
            </a:r>
          </a:p>
          <a:p>
            <a:pPr>
              <a:buNone/>
            </a:pPr>
            <a:r>
              <a:rPr lang="en-US" sz="1800" dirty="0" smtClean="0"/>
              <a:t> </a:t>
            </a:r>
            <a:endParaRPr lang="en-US" sz="1800" dirty="0"/>
          </a:p>
        </p:txBody>
      </p:sp>
      <p:pic>
        <p:nvPicPr>
          <p:cNvPr id="32770" name="Picture 2"/>
          <p:cNvPicPr>
            <a:picLocks noChangeAspect="1" noChangeArrowheads="1"/>
          </p:cNvPicPr>
          <p:nvPr/>
        </p:nvPicPr>
        <p:blipFill>
          <a:blip r:embed="rId2"/>
          <a:srcRect/>
          <a:stretch>
            <a:fillRect/>
          </a:stretch>
        </p:blipFill>
        <p:spPr bwMode="auto">
          <a:xfrm>
            <a:off x="2286000" y="1447800"/>
            <a:ext cx="4648199" cy="3553820"/>
          </a:xfrm>
          <a:prstGeom prst="rect">
            <a:avLst/>
          </a:prstGeom>
          <a:noFill/>
          <a:ln w="9525">
            <a:noFill/>
            <a:miter lim="800000"/>
            <a:headEnd/>
            <a:tailEnd/>
          </a:ln>
          <a:effectLst/>
        </p:spPr>
      </p:pic>
      <p:sp>
        <p:nvSpPr>
          <p:cNvPr id="6" name="Rectangle 5"/>
          <p:cNvSpPr/>
          <p:nvPr/>
        </p:nvSpPr>
        <p:spPr>
          <a:xfrm>
            <a:off x="3886200" y="2133600"/>
            <a:ext cx="1447800" cy="381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4038600" y="2819400"/>
            <a:ext cx="381000" cy="158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943600" y="2133600"/>
            <a:ext cx="990600" cy="38100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04800"/>
            <a:ext cx="8610600" cy="4572000"/>
          </a:xfrm>
        </p:spPr>
        <p:txBody>
          <a:bodyPr>
            <a:normAutofit/>
          </a:bodyPr>
          <a:lstStyle/>
          <a:p>
            <a:r>
              <a:rPr lang="en-US" sz="1800" dirty="0" smtClean="0"/>
              <a:t>Now in </a:t>
            </a:r>
            <a:r>
              <a:rPr lang="en-US" sz="1800" b="1" dirty="0" smtClean="0">
                <a:solidFill>
                  <a:srgbClr val="FF0000"/>
                </a:solidFill>
              </a:rPr>
              <a:t>Connection</a:t>
            </a:r>
            <a:r>
              <a:rPr lang="en-US" sz="1800" dirty="0" smtClean="0"/>
              <a:t> -&gt; </a:t>
            </a:r>
            <a:r>
              <a:rPr lang="en-US" sz="1800" b="1" dirty="0" smtClean="0">
                <a:solidFill>
                  <a:srgbClr val="92D050"/>
                </a:solidFill>
              </a:rPr>
              <a:t>SSH</a:t>
            </a:r>
            <a:r>
              <a:rPr lang="en-US" sz="1800" dirty="0" smtClean="0"/>
              <a:t> -&gt; </a:t>
            </a:r>
            <a:r>
              <a:rPr lang="en-US" sz="1800" dirty="0" smtClean="0">
                <a:solidFill>
                  <a:srgbClr val="FFC000"/>
                </a:solidFill>
              </a:rPr>
              <a:t>Auth</a:t>
            </a:r>
          </a:p>
          <a:p>
            <a:r>
              <a:rPr lang="en-US" sz="1800" dirty="0" smtClean="0"/>
              <a:t>In  Auth select </a:t>
            </a:r>
            <a:r>
              <a:rPr lang="en-US" sz="1800" b="1" dirty="0" smtClean="0">
                <a:solidFill>
                  <a:srgbClr val="0070C0"/>
                </a:solidFill>
              </a:rPr>
              <a:t>Credentials</a:t>
            </a:r>
            <a:r>
              <a:rPr lang="en-US" sz="1800" dirty="0" smtClean="0"/>
              <a:t>.</a:t>
            </a:r>
          </a:p>
          <a:p>
            <a:pPr lvl="1"/>
            <a:r>
              <a:rPr lang="en-US" sz="1600" dirty="0" smtClean="0"/>
              <a:t>Now here in “</a:t>
            </a:r>
            <a:r>
              <a:rPr lang="en-US" sz="1600" b="1" dirty="0" smtClean="0">
                <a:solidFill>
                  <a:srgbClr val="C00000"/>
                </a:solidFill>
              </a:rPr>
              <a:t>Private key file for authentication</a:t>
            </a:r>
            <a:r>
              <a:rPr lang="en-US" sz="1600" dirty="0" smtClean="0"/>
              <a:t>” browse the downloaded “.</a:t>
            </a:r>
            <a:r>
              <a:rPr lang="en-US" sz="1600" dirty="0" err="1" smtClean="0"/>
              <a:t>ppk</a:t>
            </a:r>
            <a:r>
              <a:rPr lang="en-US" sz="1600" dirty="0" smtClean="0"/>
              <a:t>” file.</a:t>
            </a:r>
            <a:endParaRPr lang="en-US" sz="1600" dirty="0"/>
          </a:p>
        </p:txBody>
      </p:sp>
      <p:pic>
        <p:nvPicPr>
          <p:cNvPr id="33794" name="Picture 2"/>
          <p:cNvPicPr>
            <a:picLocks noChangeAspect="1" noChangeArrowheads="1"/>
          </p:cNvPicPr>
          <p:nvPr/>
        </p:nvPicPr>
        <p:blipFill>
          <a:blip r:embed="rId2"/>
          <a:srcRect/>
          <a:stretch>
            <a:fillRect/>
          </a:stretch>
        </p:blipFill>
        <p:spPr bwMode="auto">
          <a:xfrm>
            <a:off x="1905000" y="1524000"/>
            <a:ext cx="4549775" cy="4114800"/>
          </a:xfrm>
          <a:prstGeom prst="rect">
            <a:avLst/>
          </a:prstGeom>
          <a:noFill/>
          <a:ln w="9525">
            <a:noFill/>
            <a:miter lim="800000"/>
            <a:headEnd/>
            <a:tailEnd/>
          </a:ln>
          <a:effectLst/>
        </p:spPr>
      </p:pic>
      <p:cxnSp>
        <p:nvCxnSpPr>
          <p:cNvPr id="6" name="Straight Connector 5"/>
          <p:cNvCxnSpPr/>
          <p:nvPr/>
        </p:nvCxnSpPr>
        <p:spPr>
          <a:xfrm>
            <a:off x="2133600" y="3657600"/>
            <a:ext cx="5334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09800" y="4038600"/>
            <a:ext cx="304800" cy="158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438400" y="4572000"/>
            <a:ext cx="228600" cy="1588"/>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514600" y="4724400"/>
            <a:ext cx="685800" cy="158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505200" y="2362200"/>
            <a:ext cx="2819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610600" cy="1676400"/>
          </a:xfrm>
        </p:spPr>
        <p:txBody>
          <a:bodyPr>
            <a:normAutofit/>
          </a:bodyPr>
          <a:lstStyle/>
          <a:p>
            <a:r>
              <a:rPr lang="en-US" sz="1800" dirty="0" smtClean="0"/>
              <a:t>Go back to </a:t>
            </a:r>
            <a:r>
              <a:rPr lang="en-US" sz="1800" b="1" dirty="0" smtClean="0">
                <a:solidFill>
                  <a:srgbClr val="FF0000"/>
                </a:solidFill>
              </a:rPr>
              <a:t>Session</a:t>
            </a:r>
            <a:r>
              <a:rPr lang="en-US" sz="1800" dirty="0" smtClean="0"/>
              <a:t> save the session with the </a:t>
            </a:r>
            <a:r>
              <a:rPr lang="en-US" sz="1800" b="1" dirty="0" smtClean="0">
                <a:solidFill>
                  <a:srgbClr val="00B050"/>
                </a:solidFill>
              </a:rPr>
              <a:t>Session name</a:t>
            </a:r>
            <a:r>
              <a:rPr lang="en-US" sz="1800" dirty="0" smtClean="0">
                <a:solidFill>
                  <a:srgbClr val="00B050"/>
                </a:solidFill>
              </a:rPr>
              <a:t> </a:t>
            </a:r>
            <a:r>
              <a:rPr lang="en-US" sz="1800" dirty="0" smtClean="0"/>
              <a:t>for further use (</a:t>
            </a:r>
            <a:r>
              <a:rPr lang="en-US" sz="1800" dirty="0" err="1" smtClean="0"/>
              <a:t>i.e</a:t>
            </a:r>
            <a:r>
              <a:rPr lang="en-US" sz="1800" dirty="0" smtClean="0"/>
              <a:t> when ever you want open EC2 “</a:t>
            </a:r>
            <a:r>
              <a:rPr lang="en-US" sz="1800" dirty="0" err="1" smtClean="0"/>
              <a:t>MY_first_instance</a:t>
            </a:r>
            <a:r>
              <a:rPr lang="en-US" sz="1800" dirty="0" smtClean="0"/>
              <a:t>” your corresponding key file will be saved you can just select the saved session name and start using it. Only IP address will be changed).</a:t>
            </a:r>
          </a:p>
          <a:p>
            <a:r>
              <a:rPr lang="en-US" sz="1800" dirty="0" smtClean="0"/>
              <a:t>Click on </a:t>
            </a:r>
            <a:r>
              <a:rPr lang="en-US" sz="1800" b="1" dirty="0" smtClean="0">
                <a:solidFill>
                  <a:srgbClr val="7030A0"/>
                </a:solidFill>
              </a:rPr>
              <a:t>Save </a:t>
            </a:r>
            <a:r>
              <a:rPr lang="en-US" sz="1800" dirty="0" smtClean="0"/>
              <a:t>your session will be saved.</a:t>
            </a:r>
            <a:endParaRPr lang="en-US" sz="1800" dirty="0"/>
          </a:p>
        </p:txBody>
      </p:sp>
      <p:pic>
        <p:nvPicPr>
          <p:cNvPr id="34818" name="Picture 2"/>
          <p:cNvPicPr>
            <a:picLocks noChangeAspect="1" noChangeArrowheads="1"/>
          </p:cNvPicPr>
          <p:nvPr/>
        </p:nvPicPr>
        <p:blipFill>
          <a:blip r:embed="rId2"/>
          <a:srcRect/>
          <a:stretch>
            <a:fillRect/>
          </a:stretch>
        </p:blipFill>
        <p:spPr bwMode="auto">
          <a:xfrm>
            <a:off x="2133600" y="1600200"/>
            <a:ext cx="4610100" cy="4138613"/>
          </a:xfrm>
          <a:prstGeom prst="rect">
            <a:avLst/>
          </a:prstGeom>
          <a:noFill/>
          <a:ln w="9525">
            <a:noFill/>
            <a:miter lim="800000"/>
            <a:headEnd/>
            <a:tailEnd/>
          </a:ln>
          <a:effectLst/>
        </p:spPr>
      </p:pic>
      <p:cxnSp>
        <p:nvCxnSpPr>
          <p:cNvPr id="11" name="Straight Connector 10"/>
          <p:cNvCxnSpPr/>
          <p:nvPr/>
        </p:nvCxnSpPr>
        <p:spPr>
          <a:xfrm>
            <a:off x="2286000" y="2286000"/>
            <a:ext cx="533400"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733800" y="3505200"/>
            <a:ext cx="1828800" cy="114300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rot="5400000">
            <a:off x="4267200" y="3429000"/>
            <a:ext cx="304800" cy="15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962400" y="2667000"/>
            <a:ext cx="3200400" cy="646331"/>
          </a:xfrm>
          <a:prstGeom prst="rect">
            <a:avLst/>
          </a:prstGeom>
          <a:solidFill>
            <a:srgbClr val="FFC000"/>
          </a:solidFill>
        </p:spPr>
        <p:txBody>
          <a:bodyPr wrap="square" rtlCol="0">
            <a:spAutoFit/>
          </a:bodyPr>
          <a:lstStyle/>
          <a:p>
            <a:r>
              <a:rPr lang="en-US" dirty="0" smtClean="0">
                <a:solidFill>
                  <a:srgbClr val="FF0000"/>
                </a:solidFill>
              </a:rPr>
              <a:t>Enter a session name according to your convince</a:t>
            </a:r>
            <a:endParaRPr lang="en-US" dirty="0">
              <a:solidFill>
                <a:srgbClr val="FF0000"/>
              </a:solidFill>
            </a:endParaRPr>
          </a:p>
        </p:txBody>
      </p:sp>
      <p:sp>
        <p:nvSpPr>
          <p:cNvPr id="21" name="Rectangle 20"/>
          <p:cNvSpPr/>
          <p:nvPr/>
        </p:nvSpPr>
        <p:spPr>
          <a:xfrm>
            <a:off x="5867400" y="4114800"/>
            <a:ext cx="685800" cy="30480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610600" cy="4572000"/>
          </a:xfrm>
        </p:spPr>
        <p:txBody>
          <a:bodyPr>
            <a:normAutofit/>
          </a:bodyPr>
          <a:lstStyle/>
          <a:p>
            <a:r>
              <a:rPr lang="en-US" sz="1800" dirty="0" smtClean="0"/>
              <a:t>Now everything is set click on </a:t>
            </a:r>
            <a:r>
              <a:rPr lang="en-US" sz="1800" b="1" dirty="0" smtClean="0">
                <a:solidFill>
                  <a:srgbClr val="FF0000"/>
                </a:solidFill>
              </a:rPr>
              <a:t>open</a:t>
            </a:r>
            <a:r>
              <a:rPr lang="en-US" sz="1800" dirty="0" smtClean="0"/>
              <a:t>, a now </a:t>
            </a:r>
            <a:r>
              <a:rPr lang="en-US" sz="1800" dirty="0" err="1" smtClean="0"/>
              <a:t>linux</a:t>
            </a:r>
            <a:r>
              <a:rPr lang="en-US" sz="1800" dirty="0" smtClean="0"/>
              <a:t> terminal will be opened.</a:t>
            </a:r>
            <a:endParaRPr lang="en-US" sz="1800" dirty="0"/>
          </a:p>
        </p:txBody>
      </p:sp>
      <p:pic>
        <p:nvPicPr>
          <p:cNvPr id="35842" name="Picture 2"/>
          <p:cNvPicPr>
            <a:picLocks noChangeAspect="1" noChangeArrowheads="1"/>
          </p:cNvPicPr>
          <p:nvPr/>
        </p:nvPicPr>
        <p:blipFill>
          <a:blip r:embed="rId2"/>
          <a:srcRect/>
          <a:stretch>
            <a:fillRect/>
          </a:stretch>
        </p:blipFill>
        <p:spPr bwMode="auto">
          <a:xfrm>
            <a:off x="2057400" y="685800"/>
            <a:ext cx="3810000" cy="2590800"/>
          </a:xfrm>
          <a:prstGeom prst="rect">
            <a:avLst/>
          </a:prstGeom>
          <a:noFill/>
          <a:ln w="9525">
            <a:noFill/>
            <a:miter lim="800000"/>
            <a:headEnd/>
            <a:tailEnd/>
          </a:ln>
          <a:effectLst/>
        </p:spPr>
      </p:pic>
      <p:sp>
        <p:nvSpPr>
          <p:cNvPr id="5" name="Rectangle 4"/>
          <p:cNvSpPr/>
          <p:nvPr/>
        </p:nvSpPr>
        <p:spPr>
          <a:xfrm>
            <a:off x="4267200" y="3048000"/>
            <a:ext cx="83820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843" name="Picture 3"/>
          <p:cNvPicPr>
            <a:picLocks noChangeAspect="1" noChangeArrowheads="1"/>
          </p:cNvPicPr>
          <p:nvPr/>
        </p:nvPicPr>
        <p:blipFill>
          <a:blip r:embed="rId3"/>
          <a:srcRect/>
          <a:stretch>
            <a:fillRect/>
          </a:stretch>
        </p:blipFill>
        <p:spPr bwMode="auto">
          <a:xfrm>
            <a:off x="2133600" y="3886200"/>
            <a:ext cx="4454124" cy="2590800"/>
          </a:xfrm>
          <a:prstGeom prst="rect">
            <a:avLst/>
          </a:prstGeom>
          <a:noFill/>
          <a:ln w="9525">
            <a:noFill/>
            <a:miter lim="800000"/>
            <a:headEnd/>
            <a:tailEnd/>
          </a:ln>
          <a:effectLst/>
        </p:spPr>
      </p:pic>
      <p:sp>
        <p:nvSpPr>
          <p:cNvPr id="7" name="Content Placeholder 2"/>
          <p:cNvSpPr txBox="1">
            <a:spLocks/>
          </p:cNvSpPr>
          <p:nvPr/>
        </p:nvSpPr>
        <p:spPr>
          <a:xfrm>
            <a:off x="381000" y="3505200"/>
            <a:ext cx="8610600" cy="457200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Click</a:t>
            </a:r>
            <a:r>
              <a:rPr kumimoji="0" lang="en-US" sz="1800" b="0" i="0" u="none" strike="noStrike" kern="1200" cap="none" spc="0" normalizeH="0" noProof="0" dirty="0" smtClean="0">
                <a:ln>
                  <a:noFill/>
                </a:ln>
                <a:solidFill>
                  <a:schemeClr val="tx1"/>
                </a:solidFill>
                <a:effectLst/>
                <a:uLnTx/>
                <a:uFillTx/>
                <a:latin typeface="+mn-lt"/>
                <a:ea typeface="+mn-ea"/>
                <a:cs typeface="+mn-cs"/>
              </a:rPr>
              <a:t> on </a:t>
            </a:r>
            <a:r>
              <a:rPr kumimoji="0" lang="en-US" sz="1800" b="1" i="0" u="none" strike="noStrike" kern="1200" cap="none" spc="0" normalizeH="0" noProof="0" dirty="0" smtClean="0">
                <a:ln>
                  <a:noFill/>
                </a:ln>
                <a:solidFill>
                  <a:srgbClr val="00B050"/>
                </a:solidFill>
                <a:effectLst/>
                <a:uLnTx/>
                <a:uFillTx/>
                <a:latin typeface="+mn-lt"/>
                <a:ea typeface="+mn-ea"/>
                <a:cs typeface="+mn-cs"/>
              </a:rPr>
              <a:t>Accept</a:t>
            </a:r>
            <a:r>
              <a:rPr kumimoji="0" lang="en-US" sz="1800" b="0" i="0" u="none" strike="noStrike" kern="1200" cap="none" spc="0" normalizeH="0" noProof="0" dirty="0" smtClean="0">
                <a:ln>
                  <a:noFill/>
                </a:ln>
                <a:solidFill>
                  <a:schemeClr val="tx1"/>
                </a:solidFill>
                <a:effectLst/>
                <a:uLnTx/>
                <a:uFillTx/>
                <a:latin typeface="+mn-lt"/>
                <a:ea typeface="+mn-ea"/>
                <a:cs typeface="+mn-cs"/>
              </a:rPr>
              <a:t>.</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7"/>
          <p:cNvSpPr/>
          <p:nvPr/>
        </p:nvSpPr>
        <p:spPr>
          <a:xfrm>
            <a:off x="4419600" y="6172200"/>
            <a:ext cx="609600" cy="30480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382000" cy="4953000"/>
          </a:xfrm>
        </p:spPr>
        <p:txBody>
          <a:bodyPr>
            <a:normAutofit/>
          </a:bodyPr>
          <a:lstStyle/>
          <a:p>
            <a:r>
              <a:rPr lang="en-US" sz="1800" dirty="0" smtClean="0"/>
              <a:t>As we are trying to open a Amazon Linux enter </a:t>
            </a:r>
            <a:r>
              <a:rPr lang="en-US" sz="1800" b="1" dirty="0" smtClean="0">
                <a:solidFill>
                  <a:schemeClr val="accent2"/>
                </a:solidFill>
              </a:rPr>
              <a:t>“ec2-user” </a:t>
            </a:r>
            <a:r>
              <a:rPr lang="en-US" sz="1800" dirty="0" smtClean="0"/>
              <a:t>in the terminal.</a:t>
            </a:r>
          </a:p>
          <a:p>
            <a:r>
              <a:rPr lang="en-US" sz="1800" dirty="0" smtClean="0"/>
              <a:t>Your Amazon </a:t>
            </a:r>
            <a:r>
              <a:rPr lang="en-US" sz="1800" dirty="0" err="1" smtClean="0"/>
              <a:t>linux</a:t>
            </a:r>
            <a:r>
              <a:rPr lang="en-US" sz="1800" dirty="0" smtClean="0"/>
              <a:t> machine is ready to use.</a:t>
            </a:r>
            <a:endParaRPr lang="en-US" sz="1800" dirty="0"/>
          </a:p>
        </p:txBody>
      </p:sp>
      <p:pic>
        <p:nvPicPr>
          <p:cNvPr id="36866" name="Picture 2"/>
          <p:cNvPicPr>
            <a:picLocks noChangeAspect="1" noChangeArrowheads="1"/>
          </p:cNvPicPr>
          <p:nvPr/>
        </p:nvPicPr>
        <p:blipFill>
          <a:blip r:embed="rId2"/>
          <a:srcRect/>
          <a:stretch>
            <a:fillRect/>
          </a:stretch>
        </p:blipFill>
        <p:spPr bwMode="auto">
          <a:xfrm>
            <a:off x="1371600" y="1371600"/>
            <a:ext cx="6302375" cy="3940175"/>
          </a:xfrm>
          <a:prstGeom prst="rect">
            <a:avLst/>
          </a:prstGeom>
          <a:noFill/>
          <a:ln w="9525">
            <a:noFill/>
            <a:miter lim="800000"/>
            <a:headEnd/>
            <a:tailEnd/>
          </a:ln>
          <a:effectLst/>
        </p:spPr>
      </p:pic>
      <p:sp>
        <p:nvSpPr>
          <p:cNvPr id="5" name="Rectangle 4"/>
          <p:cNvSpPr/>
          <p:nvPr/>
        </p:nvSpPr>
        <p:spPr>
          <a:xfrm>
            <a:off x="2362200" y="1524000"/>
            <a:ext cx="762000"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715962"/>
          </a:xfrm>
        </p:spPr>
        <p:txBody>
          <a:bodyPr>
            <a:normAutofit/>
          </a:bodyPr>
          <a:lstStyle/>
          <a:p>
            <a:pPr algn="ctr"/>
            <a:r>
              <a:rPr lang="en-US" sz="3500" b="1" u="sng" dirty="0" smtClean="0"/>
              <a:t>6. How to terminate instance.</a:t>
            </a:r>
            <a:endParaRPr lang="en-US" sz="3500" b="1" u="sng" dirty="0"/>
          </a:p>
        </p:txBody>
      </p:sp>
      <p:sp>
        <p:nvSpPr>
          <p:cNvPr id="3" name="Content Placeholder 2"/>
          <p:cNvSpPr>
            <a:spLocks noGrp="1"/>
          </p:cNvSpPr>
          <p:nvPr>
            <p:ph sz="quarter" idx="1"/>
          </p:nvPr>
        </p:nvSpPr>
        <p:spPr>
          <a:xfrm>
            <a:off x="304800" y="990600"/>
            <a:ext cx="8382000" cy="4572000"/>
          </a:xfrm>
        </p:spPr>
        <p:txBody>
          <a:bodyPr>
            <a:normAutofit/>
          </a:bodyPr>
          <a:lstStyle/>
          <a:p>
            <a:pPr marL="274320" lvl="1" indent="-274320">
              <a:spcBef>
                <a:spcPts val="580"/>
              </a:spcBef>
              <a:buClr>
                <a:schemeClr val="accent1"/>
              </a:buClr>
            </a:pPr>
            <a:r>
              <a:rPr lang="en-US" sz="1800" dirty="0" smtClean="0"/>
              <a:t>Go to the AWS Console -&gt; Services -&gt; EC2 -&gt; Instance.</a:t>
            </a:r>
          </a:p>
          <a:p>
            <a:pPr marL="274320" lvl="1" indent="-274320">
              <a:spcBef>
                <a:spcPts val="580"/>
              </a:spcBef>
              <a:buClr>
                <a:schemeClr val="accent1"/>
              </a:buClr>
              <a:buNone/>
            </a:pPr>
            <a:r>
              <a:rPr lang="en-US" sz="1800" dirty="0" smtClean="0"/>
              <a:t>1. Click on the check box select the instance.</a:t>
            </a:r>
          </a:p>
          <a:p>
            <a:pPr marL="274320" lvl="1" indent="-274320">
              <a:spcBef>
                <a:spcPts val="580"/>
              </a:spcBef>
              <a:buClr>
                <a:schemeClr val="accent1"/>
              </a:buClr>
              <a:buNone/>
            </a:pPr>
            <a:r>
              <a:rPr lang="en-US" sz="1800" dirty="0" smtClean="0"/>
              <a:t>2. Click instance state.</a:t>
            </a:r>
          </a:p>
          <a:p>
            <a:pPr marL="274320" lvl="1" indent="-274320">
              <a:spcBef>
                <a:spcPts val="580"/>
              </a:spcBef>
              <a:buClr>
                <a:schemeClr val="accent1"/>
              </a:buClr>
              <a:buNone/>
            </a:pPr>
            <a:r>
              <a:rPr lang="en-US" sz="1800" dirty="0" smtClean="0"/>
              <a:t>	* Stop instance : to stop running the instance.</a:t>
            </a:r>
          </a:p>
          <a:p>
            <a:pPr marL="274320" lvl="1" indent="-274320">
              <a:spcBef>
                <a:spcPts val="580"/>
              </a:spcBef>
              <a:buClr>
                <a:schemeClr val="accent1"/>
              </a:buClr>
              <a:buNone/>
            </a:pPr>
            <a:r>
              <a:rPr lang="en-US" sz="1800" dirty="0" smtClean="0"/>
              <a:t>	* Reboot instance: to stop the instance and automatically start the instance.</a:t>
            </a:r>
          </a:p>
          <a:p>
            <a:pPr marL="274320" lvl="1" indent="-274320">
              <a:spcBef>
                <a:spcPts val="580"/>
              </a:spcBef>
              <a:buClr>
                <a:schemeClr val="accent1"/>
              </a:buClr>
              <a:buNone/>
            </a:pPr>
            <a:r>
              <a:rPr lang="en-US" sz="1800" dirty="0" smtClean="0"/>
              <a:t>	* Terminate Instance: to delete the instance (once deleted cannot be retrieved back)</a:t>
            </a:r>
          </a:p>
          <a:p>
            <a:pPr marL="274320" lvl="1" indent="-274320">
              <a:spcBef>
                <a:spcPts val="580"/>
              </a:spcBef>
              <a:buClr>
                <a:schemeClr val="accent1"/>
              </a:buClr>
              <a:buNone/>
            </a:pPr>
            <a:r>
              <a:rPr lang="en-US" sz="1800" dirty="0" smtClean="0"/>
              <a:t>3. Click stop instance.</a:t>
            </a:r>
          </a:p>
          <a:p>
            <a:pPr marL="274320" lvl="1" indent="-274320">
              <a:spcBef>
                <a:spcPts val="580"/>
              </a:spcBef>
              <a:buClr>
                <a:schemeClr val="accent1"/>
              </a:buClr>
              <a:buFont typeface="Arial" pitchFamily="34" charset="0"/>
              <a:buChar char="•"/>
            </a:pPr>
            <a:endParaRPr lang="en-US" sz="1800" dirty="0" smtClean="0"/>
          </a:p>
          <a:p>
            <a:pPr>
              <a:buNone/>
            </a:pPr>
            <a:endParaRPr lang="en-US" sz="1800" dirty="0"/>
          </a:p>
        </p:txBody>
      </p:sp>
      <p:pic>
        <p:nvPicPr>
          <p:cNvPr id="37890" name="Picture 2"/>
          <p:cNvPicPr>
            <a:picLocks noChangeAspect="1" noChangeArrowheads="1"/>
          </p:cNvPicPr>
          <p:nvPr/>
        </p:nvPicPr>
        <p:blipFill>
          <a:blip r:embed="rId2"/>
          <a:srcRect/>
          <a:stretch>
            <a:fillRect/>
          </a:stretch>
        </p:blipFill>
        <p:spPr bwMode="auto">
          <a:xfrm>
            <a:off x="228600" y="3505200"/>
            <a:ext cx="8610601" cy="1855717"/>
          </a:xfrm>
          <a:prstGeom prst="rect">
            <a:avLst/>
          </a:prstGeom>
          <a:noFill/>
          <a:ln w="9525">
            <a:noFill/>
            <a:miter lim="800000"/>
            <a:headEnd/>
            <a:tailEnd/>
          </a:ln>
          <a:effectLst/>
        </p:spPr>
      </p:pic>
      <p:cxnSp>
        <p:nvCxnSpPr>
          <p:cNvPr id="6" name="Straight Connector 5"/>
          <p:cNvCxnSpPr/>
          <p:nvPr/>
        </p:nvCxnSpPr>
        <p:spPr>
          <a:xfrm>
            <a:off x="1600200" y="4572000"/>
            <a:ext cx="2286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47800" y="4267200"/>
            <a:ext cx="381000" cy="369332"/>
          </a:xfrm>
          <a:prstGeom prst="rect">
            <a:avLst/>
          </a:prstGeom>
          <a:noFill/>
        </p:spPr>
        <p:txBody>
          <a:bodyPr wrap="square" rtlCol="0">
            <a:spAutoFit/>
          </a:bodyPr>
          <a:lstStyle/>
          <a:p>
            <a:r>
              <a:rPr lang="en-US" dirty="0" smtClean="0">
                <a:solidFill>
                  <a:srgbClr val="C00000"/>
                </a:solidFill>
              </a:rPr>
              <a:t>1. </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458200" cy="4572000"/>
          </a:xfrm>
        </p:spPr>
        <p:txBody>
          <a:bodyPr>
            <a:normAutofit/>
          </a:bodyPr>
          <a:lstStyle/>
          <a:p>
            <a:r>
              <a:rPr lang="en-US" sz="1800" dirty="0" smtClean="0"/>
              <a:t>Click on stop.</a:t>
            </a:r>
            <a:endParaRPr lang="en-US" sz="1800" dirty="0"/>
          </a:p>
        </p:txBody>
      </p:sp>
      <p:pic>
        <p:nvPicPr>
          <p:cNvPr id="38914" name="Picture 2"/>
          <p:cNvPicPr>
            <a:picLocks noChangeAspect="1" noChangeArrowheads="1"/>
          </p:cNvPicPr>
          <p:nvPr/>
        </p:nvPicPr>
        <p:blipFill>
          <a:blip r:embed="rId2"/>
          <a:srcRect/>
          <a:stretch>
            <a:fillRect/>
          </a:stretch>
        </p:blipFill>
        <p:spPr bwMode="auto">
          <a:xfrm>
            <a:off x="1524000" y="1066800"/>
            <a:ext cx="5815013" cy="2179637"/>
          </a:xfrm>
          <a:prstGeom prst="rect">
            <a:avLst/>
          </a:prstGeom>
          <a:noFill/>
          <a:ln w="9525">
            <a:noFill/>
            <a:miter lim="800000"/>
            <a:headEnd/>
            <a:tailEnd/>
          </a:ln>
          <a:effectLst/>
        </p:spPr>
      </p:pic>
      <p:pic>
        <p:nvPicPr>
          <p:cNvPr id="38915" name="Picture 3"/>
          <p:cNvPicPr>
            <a:picLocks noChangeAspect="1" noChangeArrowheads="1"/>
          </p:cNvPicPr>
          <p:nvPr/>
        </p:nvPicPr>
        <p:blipFill>
          <a:blip r:embed="rId3"/>
          <a:srcRect/>
          <a:stretch>
            <a:fillRect/>
          </a:stretch>
        </p:blipFill>
        <p:spPr bwMode="auto">
          <a:xfrm>
            <a:off x="381000" y="4495800"/>
            <a:ext cx="8383588" cy="1227022"/>
          </a:xfrm>
          <a:prstGeom prst="rect">
            <a:avLst/>
          </a:prstGeom>
          <a:noFill/>
          <a:ln w="9525">
            <a:noFill/>
            <a:miter lim="800000"/>
            <a:headEnd/>
            <a:tailEnd/>
          </a:ln>
          <a:effectLst/>
        </p:spPr>
      </p:pic>
      <p:sp>
        <p:nvSpPr>
          <p:cNvPr id="7" name="Content Placeholder 2"/>
          <p:cNvSpPr txBox="1">
            <a:spLocks/>
          </p:cNvSpPr>
          <p:nvPr/>
        </p:nvSpPr>
        <p:spPr>
          <a:xfrm>
            <a:off x="381000" y="3657600"/>
            <a:ext cx="8458200" cy="457200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dirty="0" smtClean="0"/>
              <a:t>Your instance is stopped successfully. </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pPr algn="ctr"/>
            <a:r>
              <a:rPr lang="en-US" sz="3600" b="1" u="sng" dirty="0" smtClean="0"/>
              <a:t>7.Web Hosting</a:t>
            </a:r>
            <a:endParaRPr lang="en-US" sz="3600" b="1" u="sng" dirty="0"/>
          </a:p>
        </p:txBody>
      </p:sp>
      <p:sp>
        <p:nvSpPr>
          <p:cNvPr id="3" name="Content Placeholder 2"/>
          <p:cNvSpPr>
            <a:spLocks noGrp="1"/>
          </p:cNvSpPr>
          <p:nvPr>
            <p:ph sz="quarter" idx="1"/>
          </p:nvPr>
        </p:nvSpPr>
        <p:spPr>
          <a:xfrm>
            <a:off x="533400" y="1143000"/>
            <a:ext cx="8153400" cy="4876800"/>
          </a:xfrm>
        </p:spPr>
        <p:txBody>
          <a:bodyPr>
            <a:normAutofit/>
          </a:bodyPr>
          <a:lstStyle/>
          <a:p>
            <a:r>
              <a:rPr lang="en-US" sz="1800" dirty="0" smtClean="0"/>
              <a:t>Webhosting in EC2 can be done in two ways.</a:t>
            </a:r>
          </a:p>
          <a:p>
            <a:pPr lvl="1"/>
            <a:r>
              <a:rPr lang="en-US" sz="1800" dirty="0" smtClean="0"/>
              <a:t>Manual implementation in ec2 server</a:t>
            </a:r>
            <a:r>
              <a:rPr lang="en-US" sz="1800" dirty="0" smtClean="0"/>
              <a:t>.</a:t>
            </a:r>
          </a:p>
          <a:p>
            <a:pPr lvl="1"/>
            <a:r>
              <a:rPr lang="en-US" sz="1800" dirty="0" smtClean="0"/>
              <a:t>User data while launching.</a:t>
            </a:r>
          </a:p>
          <a:p>
            <a:endParaRPr lang="en-US" sz="1800" dirty="0" smtClean="0"/>
          </a:p>
          <a:p>
            <a:r>
              <a:rPr lang="en-US" sz="1800" dirty="0" smtClean="0"/>
              <a:t>Lets start with the manual implementation.</a:t>
            </a:r>
          </a:p>
          <a:p>
            <a:pPr lvl="1"/>
            <a:r>
              <a:rPr lang="en-US" sz="1600" dirty="0" smtClean="0"/>
              <a:t>Step 1: launch ec2 instance, connect your ec2 instance through your putty</a:t>
            </a:r>
          </a:p>
          <a:p>
            <a:pPr lvl="1"/>
            <a:r>
              <a:rPr lang="en-US" sz="1600" dirty="0" smtClean="0"/>
              <a:t>Step 2: install </a:t>
            </a:r>
            <a:r>
              <a:rPr lang="en-US" sz="1600" dirty="0" err="1" smtClean="0"/>
              <a:t>httpd</a:t>
            </a:r>
            <a:r>
              <a:rPr lang="en-US" sz="1600" dirty="0" smtClean="0"/>
              <a:t> in </a:t>
            </a:r>
            <a:r>
              <a:rPr lang="en-US" sz="1600" dirty="0" err="1" smtClean="0"/>
              <a:t>linux</a:t>
            </a:r>
            <a:r>
              <a:rPr lang="en-US" sz="1600" dirty="0" smtClean="0"/>
              <a:t> server (if you have launched </a:t>
            </a:r>
            <a:r>
              <a:rPr lang="en-US" sz="1600" dirty="0" err="1" smtClean="0"/>
              <a:t>ubuntu</a:t>
            </a:r>
            <a:r>
              <a:rPr lang="en-US" sz="1600" dirty="0" smtClean="0"/>
              <a:t> instance then install apache server)</a:t>
            </a:r>
            <a:endParaRPr lang="en-US" sz="1600" dirty="0" smtClean="0"/>
          </a:p>
        </p:txBody>
      </p:sp>
      <p:pic>
        <p:nvPicPr>
          <p:cNvPr id="1026" name="Picture 2"/>
          <p:cNvPicPr>
            <a:picLocks noChangeAspect="1" noChangeArrowheads="1"/>
          </p:cNvPicPr>
          <p:nvPr/>
        </p:nvPicPr>
        <p:blipFill>
          <a:blip r:embed="rId2"/>
          <a:srcRect/>
          <a:stretch>
            <a:fillRect/>
          </a:stretch>
        </p:blipFill>
        <p:spPr bwMode="auto">
          <a:xfrm>
            <a:off x="1676400" y="3505200"/>
            <a:ext cx="4724400" cy="2994940"/>
          </a:xfrm>
          <a:prstGeom prst="rect">
            <a:avLst/>
          </a:prstGeom>
          <a:noFill/>
          <a:ln w="9525">
            <a:noFill/>
            <a:miter lim="800000"/>
            <a:headEnd/>
            <a:tailEnd/>
          </a:ln>
          <a:effectLst/>
        </p:spPr>
      </p:pic>
      <p:sp>
        <p:nvSpPr>
          <p:cNvPr id="5" name="Rectangle 4"/>
          <p:cNvSpPr/>
          <p:nvPr/>
        </p:nvSpPr>
        <p:spPr>
          <a:xfrm>
            <a:off x="3429000" y="6248400"/>
            <a:ext cx="1447800" cy="304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792162"/>
          </a:xfrm>
        </p:spPr>
        <p:txBody>
          <a:bodyPr>
            <a:normAutofit/>
          </a:bodyPr>
          <a:lstStyle/>
          <a:p>
            <a:pPr algn="ctr"/>
            <a:r>
              <a:rPr lang="en-US" b="1" u="sng" dirty="0" smtClean="0"/>
              <a:t>1. Introduction</a:t>
            </a:r>
            <a:endParaRPr lang="en-US" b="1" u="sng" dirty="0"/>
          </a:p>
        </p:txBody>
      </p:sp>
      <p:sp>
        <p:nvSpPr>
          <p:cNvPr id="3" name="Content Placeholder 2"/>
          <p:cNvSpPr>
            <a:spLocks noGrp="1"/>
          </p:cNvSpPr>
          <p:nvPr>
            <p:ph sz="quarter" idx="1"/>
          </p:nvPr>
        </p:nvSpPr>
        <p:spPr>
          <a:xfrm>
            <a:off x="228600" y="1447800"/>
            <a:ext cx="8458200" cy="4572000"/>
          </a:xfrm>
        </p:spPr>
        <p:txBody>
          <a:bodyPr>
            <a:normAutofit/>
          </a:bodyPr>
          <a:lstStyle/>
          <a:p>
            <a:r>
              <a:rPr lang="en-US" sz="1800" b="1" dirty="0" smtClean="0"/>
              <a:t>Amazon Elastic Compute Cloud</a:t>
            </a:r>
            <a:r>
              <a:rPr lang="en-US" sz="1800" dirty="0" smtClean="0"/>
              <a:t>, EC2 is a web service from Amazon that provides </a:t>
            </a:r>
            <a:r>
              <a:rPr lang="en-US" sz="1800" b="1" dirty="0" smtClean="0"/>
              <a:t>re-sizable</a:t>
            </a:r>
            <a:r>
              <a:rPr lang="en-US" sz="1800" dirty="0" smtClean="0"/>
              <a:t> compute services in the cloud. They are re-sizable because you can quickly scale up or scale down the number of server instances you are using if your computing requirements change.</a:t>
            </a:r>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An instance is a virtual server for running applications on Amazon’s EC2. It can also be understood like a tiny part of a larger computer, a tiny part that has its own Hard drive, network connection, OS etc. But it is actually all virtual. You can have multiple “tiny” computers on a single physical machine, and all these tiny machines are called Instances.</a:t>
            </a:r>
          </a:p>
          <a:p>
            <a:endParaRPr lang="en-US" sz="1800" dirty="0"/>
          </a:p>
        </p:txBody>
      </p:sp>
      <p:pic>
        <p:nvPicPr>
          <p:cNvPr id="1027" name="Picture 3"/>
          <p:cNvPicPr>
            <a:picLocks noChangeAspect="1" noChangeArrowheads="1"/>
          </p:cNvPicPr>
          <p:nvPr/>
        </p:nvPicPr>
        <p:blipFill>
          <a:blip r:embed="rId2"/>
          <a:srcRect/>
          <a:stretch>
            <a:fillRect/>
          </a:stretch>
        </p:blipFill>
        <p:spPr bwMode="auto">
          <a:xfrm>
            <a:off x="3581400" y="2514601"/>
            <a:ext cx="1666659" cy="1295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895600" y="5257800"/>
            <a:ext cx="3025775" cy="1425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7772400" cy="4572000"/>
          </a:xfrm>
        </p:spPr>
        <p:txBody>
          <a:bodyPr>
            <a:normAutofit/>
          </a:bodyPr>
          <a:lstStyle/>
          <a:p>
            <a:r>
              <a:rPr lang="en-US" sz="1800" dirty="0" smtClean="0"/>
              <a:t>Step 3: install </a:t>
            </a:r>
            <a:r>
              <a:rPr lang="en-US" sz="1800" dirty="0" err="1" smtClean="0"/>
              <a:t>git</a:t>
            </a:r>
            <a:r>
              <a:rPr lang="en-US" sz="1800" dirty="0" smtClean="0"/>
              <a:t>.</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Step 4: go to root.</a:t>
            </a:r>
          </a:p>
          <a:p>
            <a:pPr lvl="1"/>
            <a:r>
              <a:rPr lang="en-US" sz="1600" dirty="0" err="1" smtClean="0"/>
              <a:t>sudo</a:t>
            </a:r>
            <a:r>
              <a:rPr lang="en-US" sz="1600" dirty="0" smtClean="0"/>
              <a:t> </a:t>
            </a:r>
            <a:r>
              <a:rPr lang="en-US" sz="1600" dirty="0" err="1" smtClean="0"/>
              <a:t>su</a:t>
            </a:r>
            <a:r>
              <a:rPr lang="en-US" sz="1600" dirty="0" smtClean="0"/>
              <a:t>.</a:t>
            </a:r>
            <a:endParaRPr lang="en-US" sz="1600" dirty="0" smtClean="0"/>
          </a:p>
          <a:p>
            <a:pPr>
              <a:buNone/>
            </a:pPr>
            <a:endParaRPr lang="en-US" sz="1800" dirty="0"/>
          </a:p>
        </p:txBody>
      </p:sp>
      <p:pic>
        <p:nvPicPr>
          <p:cNvPr id="2050" name="Picture 2"/>
          <p:cNvPicPr>
            <a:picLocks noChangeAspect="1" noChangeArrowheads="1"/>
          </p:cNvPicPr>
          <p:nvPr/>
        </p:nvPicPr>
        <p:blipFill>
          <a:blip r:embed="rId2"/>
          <a:srcRect/>
          <a:stretch>
            <a:fillRect/>
          </a:stretch>
        </p:blipFill>
        <p:spPr bwMode="auto">
          <a:xfrm>
            <a:off x="1371600" y="838200"/>
            <a:ext cx="4791075" cy="3065896"/>
          </a:xfrm>
          <a:prstGeom prst="rect">
            <a:avLst/>
          </a:prstGeom>
          <a:noFill/>
          <a:ln w="9525">
            <a:noFill/>
            <a:miter lim="800000"/>
            <a:headEnd/>
            <a:tailEnd/>
          </a:ln>
          <a:effectLst/>
        </p:spPr>
      </p:pic>
      <p:sp>
        <p:nvSpPr>
          <p:cNvPr id="5" name="Rectangle 4"/>
          <p:cNvSpPr/>
          <p:nvPr/>
        </p:nvSpPr>
        <p:spPr>
          <a:xfrm>
            <a:off x="3124200" y="2590800"/>
            <a:ext cx="1295400" cy="304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3"/>
          <a:srcRect/>
          <a:stretch>
            <a:fillRect/>
          </a:stretch>
        </p:blipFill>
        <p:spPr bwMode="auto">
          <a:xfrm>
            <a:off x="1447800" y="4800600"/>
            <a:ext cx="4476750" cy="1143000"/>
          </a:xfrm>
          <a:prstGeom prst="rect">
            <a:avLst/>
          </a:prstGeom>
          <a:noFill/>
          <a:ln w="9525">
            <a:noFill/>
            <a:miter lim="800000"/>
            <a:headEnd/>
            <a:tailEnd/>
          </a:ln>
          <a:effectLst/>
        </p:spPr>
      </p:pic>
      <p:sp>
        <p:nvSpPr>
          <p:cNvPr id="7" name="Rectangle 6"/>
          <p:cNvSpPr/>
          <p:nvPr/>
        </p:nvSpPr>
        <p:spPr>
          <a:xfrm>
            <a:off x="4267200" y="5638800"/>
            <a:ext cx="9906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7772400" cy="4572000"/>
          </a:xfrm>
        </p:spPr>
        <p:txBody>
          <a:bodyPr>
            <a:normAutofit/>
          </a:bodyPr>
          <a:lstStyle/>
          <a:p>
            <a:r>
              <a:rPr lang="en-US" sz="1800" dirty="0" smtClean="0"/>
              <a:t>Step 5: clone the project from the repo.</a:t>
            </a:r>
          </a:p>
          <a:p>
            <a:pPr lvl="1"/>
            <a:r>
              <a:rPr lang="en-US" sz="1800" dirty="0" err="1" smtClean="0"/>
              <a:t>git</a:t>
            </a:r>
            <a:r>
              <a:rPr lang="en-US" sz="1800" dirty="0" smtClean="0"/>
              <a:t> clone </a:t>
            </a:r>
            <a:r>
              <a:rPr lang="en-US" sz="1800" dirty="0" smtClean="0">
                <a:hlinkClick r:id="rId2"/>
              </a:rPr>
              <a:t>https://bitbucket.org/dptrealtime/html-web-app/src/master</a:t>
            </a:r>
            <a:r>
              <a:rPr lang="en-US" sz="1800" dirty="0" smtClean="0">
                <a:hlinkClick r:id="rId2"/>
              </a:rPr>
              <a:t>/</a:t>
            </a:r>
            <a:endParaRPr lang="en-US" sz="1800" dirty="0" smtClean="0"/>
          </a:p>
          <a:p>
            <a:pPr lvl="1"/>
            <a:r>
              <a:rPr lang="en-US" sz="1800" dirty="0" smtClean="0"/>
              <a:t>You can see that the project is cloned in the </a:t>
            </a:r>
            <a:r>
              <a:rPr lang="en-US" sz="1800" b="1" dirty="0" smtClean="0">
                <a:solidFill>
                  <a:srgbClr val="FF0000"/>
                </a:solidFill>
              </a:rPr>
              <a:t>master folder</a:t>
            </a:r>
            <a:r>
              <a:rPr lang="en-US" sz="1800" dirty="0" smtClean="0"/>
              <a:t>.</a:t>
            </a:r>
          </a:p>
          <a:p>
            <a:pPr lvl="1"/>
            <a:endParaRPr lang="en-US" sz="1800" dirty="0" smtClean="0"/>
          </a:p>
          <a:p>
            <a:pPr lvl="1"/>
            <a:endParaRPr lang="en-US" sz="1800" dirty="0" smtClean="0"/>
          </a:p>
          <a:p>
            <a:pPr lvl="1"/>
            <a:endParaRPr lang="en-US" sz="1800" dirty="0" smtClean="0"/>
          </a:p>
          <a:p>
            <a:pPr lvl="1"/>
            <a:endParaRPr lang="en-US" sz="1800" dirty="0" smtClean="0"/>
          </a:p>
          <a:p>
            <a:pPr lvl="1"/>
            <a:endParaRPr lang="en-US" sz="1800" dirty="0" smtClean="0"/>
          </a:p>
          <a:p>
            <a:pPr lvl="1"/>
            <a:endParaRPr lang="en-US" sz="1800" dirty="0" smtClean="0"/>
          </a:p>
          <a:p>
            <a:pPr lvl="1"/>
            <a:endParaRPr lang="en-US" sz="1800" dirty="0" smtClean="0"/>
          </a:p>
          <a:p>
            <a:r>
              <a:rPr lang="en-US" sz="1800" dirty="0" smtClean="0"/>
              <a:t>Step 6: go to the master folder.</a:t>
            </a:r>
            <a:endParaRPr lang="en-US" sz="1800" dirty="0" smtClean="0"/>
          </a:p>
          <a:p>
            <a:pPr lvl="1"/>
            <a:r>
              <a:rPr lang="en-US" sz="1800" b="1" dirty="0" err="1" smtClean="0">
                <a:solidFill>
                  <a:srgbClr val="FFC000"/>
                </a:solidFill>
              </a:rPr>
              <a:t>cd</a:t>
            </a:r>
            <a:r>
              <a:rPr lang="en-US" sz="1800" b="1" dirty="0" smtClean="0">
                <a:solidFill>
                  <a:srgbClr val="FFC000"/>
                </a:solidFill>
              </a:rPr>
              <a:t> master</a:t>
            </a:r>
            <a:r>
              <a:rPr lang="en-US" sz="1800" b="1" dirty="0" smtClean="0"/>
              <a:t>.</a:t>
            </a:r>
          </a:p>
          <a:p>
            <a:pPr lvl="1"/>
            <a:endParaRPr lang="en-US" sz="1800" dirty="0" smtClean="0"/>
          </a:p>
          <a:p>
            <a:pPr lvl="1">
              <a:buNone/>
            </a:pPr>
            <a:endParaRPr lang="en-US" sz="1800" dirty="0"/>
          </a:p>
        </p:txBody>
      </p:sp>
      <p:pic>
        <p:nvPicPr>
          <p:cNvPr id="3074" name="Picture 2"/>
          <p:cNvPicPr>
            <a:picLocks noChangeAspect="1" noChangeArrowheads="1"/>
          </p:cNvPicPr>
          <p:nvPr/>
        </p:nvPicPr>
        <p:blipFill>
          <a:blip r:embed="rId3"/>
          <a:srcRect/>
          <a:stretch>
            <a:fillRect/>
          </a:stretch>
        </p:blipFill>
        <p:spPr bwMode="auto">
          <a:xfrm>
            <a:off x="533400" y="1600200"/>
            <a:ext cx="7850187" cy="17621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762000" y="4495800"/>
            <a:ext cx="7840663" cy="1952625"/>
          </a:xfrm>
          <a:prstGeom prst="rect">
            <a:avLst/>
          </a:prstGeom>
          <a:noFill/>
          <a:ln w="9525">
            <a:noFill/>
            <a:miter lim="800000"/>
            <a:headEnd/>
            <a:tailEnd/>
          </a:ln>
          <a:effectLst/>
        </p:spPr>
      </p:pic>
      <p:sp>
        <p:nvSpPr>
          <p:cNvPr id="6" name="Rectangle 5"/>
          <p:cNvSpPr/>
          <p:nvPr/>
        </p:nvSpPr>
        <p:spPr>
          <a:xfrm>
            <a:off x="609600" y="5638800"/>
            <a:ext cx="3657600" cy="381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962400" y="6248400"/>
            <a:ext cx="990600" cy="158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305800" cy="4572000"/>
          </a:xfrm>
        </p:spPr>
        <p:txBody>
          <a:bodyPr/>
          <a:lstStyle/>
          <a:p>
            <a:r>
              <a:rPr lang="en-US" dirty="0" smtClean="0"/>
              <a:t>Step 7: copy all the files and folders present in the master to /</a:t>
            </a:r>
            <a:r>
              <a:rPr lang="en-US" dirty="0" err="1" smtClean="0"/>
              <a:t>var</a:t>
            </a:r>
            <a:r>
              <a:rPr lang="en-US" dirty="0" smtClean="0"/>
              <a:t>/www/html</a:t>
            </a:r>
          </a:p>
          <a:p>
            <a:pPr lvl="1"/>
            <a:r>
              <a:rPr lang="en-US" dirty="0" smtClean="0"/>
              <a:t>cp  -pr * /</a:t>
            </a:r>
            <a:r>
              <a:rPr lang="en-US" dirty="0" err="1" smtClean="0"/>
              <a:t>var</a:t>
            </a:r>
            <a:r>
              <a:rPr lang="en-US" dirty="0" smtClean="0"/>
              <a:t>/www/html</a:t>
            </a:r>
          </a:p>
          <a:p>
            <a:pPr lvl="2"/>
            <a:r>
              <a:rPr lang="en-US" dirty="0" smtClean="0"/>
              <a:t>* - all files.</a:t>
            </a:r>
          </a:p>
          <a:p>
            <a:pPr lvl="2"/>
            <a:r>
              <a:rPr lang="en-US" dirty="0" smtClean="0"/>
              <a:t>-pr</a:t>
            </a:r>
            <a:endParaRPr lang="en-US" dirty="0"/>
          </a:p>
        </p:txBody>
      </p:sp>
      <p:pic>
        <p:nvPicPr>
          <p:cNvPr id="4099" name="Picture 3"/>
          <p:cNvPicPr>
            <a:picLocks noChangeAspect="1" noChangeArrowheads="1"/>
          </p:cNvPicPr>
          <p:nvPr/>
        </p:nvPicPr>
        <p:blipFill>
          <a:blip r:embed="rId2"/>
          <a:srcRect/>
          <a:stretch>
            <a:fillRect/>
          </a:stretch>
        </p:blipFill>
        <p:spPr bwMode="auto">
          <a:xfrm>
            <a:off x="609600" y="2286000"/>
            <a:ext cx="7916863" cy="98107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895600"/>
            <a:ext cx="8839200" cy="923330"/>
          </a:xfrm>
          <a:prstGeom prst="rect">
            <a:avLst/>
          </a:prstGeom>
          <a:noFill/>
        </p:spPr>
        <p:txBody>
          <a:bodyPr wrap="squar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END of EC-2 Instance</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457200"/>
            <a:ext cx="7772400" cy="4572000"/>
          </a:xfrm>
        </p:spPr>
        <p:txBody>
          <a:bodyPr>
            <a:noAutofit/>
          </a:bodyPr>
          <a:lstStyle/>
          <a:p>
            <a:pPr>
              <a:buNone/>
            </a:pPr>
            <a:r>
              <a:rPr lang="en-US" sz="2000" b="1" i="1" u="sng" dirty="0" smtClean="0"/>
              <a:t>Features of EC2:</a:t>
            </a:r>
          </a:p>
          <a:p>
            <a:pPr>
              <a:buNone/>
            </a:pPr>
            <a:endParaRPr lang="en-US" sz="1800" b="1" u="sng" dirty="0" smtClean="0"/>
          </a:p>
          <a:p>
            <a:r>
              <a:rPr lang="en-US" sz="1800" dirty="0" smtClean="0"/>
              <a:t>Amazon EC2 has lots of features. Some of them are listed below: </a:t>
            </a:r>
          </a:p>
          <a:p>
            <a:endParaRPr lang="en-US" sz="1800" dirty="0" smtClean="0"/>
          </a:p>
          <a:p>
            <a:pPr lvl="1">
              <a:buFont typeface="Wingdings" pitchFamily="2" charset="2"/>
              <a:buChar char="Ø"/>
            </a:pPr>
            <a:r>
              <a:rPr lang="en-US" sz="1800" dirty="0" smtClean="0"/>
              <a:t>Amazon EC2 provides virtual computing environments also known as instances.</a:t>
            </a:r>
          </a:p>
          <a:p>
            <a:pPr lvl="1">
              <a:buFont typeface="Wingdings" pitchFamily="2" charset="2"/>
              <a:buChar char="Ø"/>
            </a:pPr>
            <a:r>
              <a:rPr lang="en-US" sz="1800" dirty="0" smtClean="0"/>
              <a:t>AWS EC2 has preconfigured templates for your instances, also called </a:t>
            </a:r>
            <a:r>
              <a:rPr lang="en-US" sz="1800" b="1" dirty="0" smtClean="0"/>
              <a:t>Amazon Machine Images</a:t>
            </a:r>
            <a:r>
              <a:rPr lang="en-US" sz="1800" dirty="0" smtClean="0"/>
              <a:t> or AMIs, that package the operating system as well as some additional software.</a:t>
            </a:r>
          </a:p>
          <a:p>
            <a:pPr lvl="1">
              <a:buFont typeface="Wingdings" pitchFamily="2" charset="2"/>
              <a:buChar char="Ø"/>
            </a:pPr>
            <a:r>
              <a:rPr lang="en-US" sz="1800" dirty="0" smtClean="0"/>
              <a:t>EC2 offers multiple configurations of CPU, memory, storage, and networking capabilities for your instances.</a:t>
            </a:r>
          </a:p>
          <a:p>
            <a:pPr lvl="1">
              <a:buFont typeface="Wingdings" pitchFamily="2" charset="2"/>
              <a:buChar char="Ø"/>
            </a:pPr>
            <a:r>
              <a:rPr lang="en-US" sz="1800" dirty="0" smtClean="0"/>
              <a:t>With Amazon EC2, you can securely log in to your instances using key pairs that keep the instances safe from unwanted access.</a:t>
            </a:r>
          </a:p>
          <a:p>
            <a:pPr lvl="1">
              <a:buFont typeface="Wingdings" pitchFamily="2" charset="2"/>
              <a:buChar char="Ø"/>
            </a:pPr>
            <a:r>
              <a:rPr lang="en-US" sz="1800" dirty="0" smtClean="0"/>
              <a:t>Amazon EC2 has various storage volumes for temporary data that is deleted when you stop, hibernate, or terminate your instance. This is also known as instance store volumes.</a:t>
            </a:r>
          </a:p>
          <a:p>
            <a:pPr lvl="1">
              <a:buFont typeface="Wingdings" pitchFamily="2" charset="2"/>
              <a:buChar char="Ø"/>
            </a:pPr>
            <a:r>
              <a:rPr lang="en-US" sz="1800" dirty="0" smtClean="0"/>
              <a:t>Amazon EC2 has Persistent storage volumes for your data using Amazon Elastic Block Store (Amazon EBS).</a:t>
            </a:r>
          </a:p>
          <a:p>
            <a:pPr lvl="1">
              <a:buFont typeface="Wingdings" pitchFamily="2" charset="2"/>
              <a:buChar char="Ø"/>
            </a:pPr>
            <a:r>
              <a:rPr lang="en-US" sz="1800" dirty="0" smtClean="0"/>
              <a:t>Amazon EC2 has multiple physical locations for your resources, such as instances and Amazon EBS volumes</a:t>
            </a:r>
          </a:p>
          <a:p>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715962"/>
          </a:xfrm>
        </p:spPr>
        <p:txBody>
          <a:bodyPr>
            <a:normAutofit/>
          </a:bodyPr>
          <a:lstStyle/>
          <a:p>
            <a:pPr algn="ctr"/>
            <a:r>
              <a:rPr lang="en-US" sz="3500" b="1" u="sng" dirty="0" smtClean="0"/>
              <a:t>2. Types of EC2 Computing Instances</a:t>
            </a:r>
            <a:endParaRPr lang="en-US" sz="3500" b="1" u="sng" dirty="0"/>
          </a:p>
        </p:txBody>
      </p:sp>
      <p:sp>
        <p:nvSpPr>
          <p:cNvPr id="3" name="Content Placeholder 2"/>
          <p:cNvSpPr>
            <a:spLocks noGrp="1"/>
          </p:cNvSpPr>
          <p:nvPr>
            <p:ph sz="quarter" idx="1"/>
          </p:nvPr>
        </p:nvSpPr>
        <p:spPr>
          <a:xfrm>
            <a:off x="228600" y="1447800"/>
            <a:ext cx="8686800" cy="5181600"/>
          </a:xfrm>
        </p:spPr>
        <p:txBody>
          <a:bodyPr>
            <a:normAutofit/>
          </a:bodyPr>
          <a:lstStyle/>
          <a:p>
            <a:r>
              <a:rPr lang="en-US" sz="1800" dirty="0" smtClean="0"/>
              <a:t>Computing is a very broad term. The nature of your task decides what kind of computing you need.  Therefore, AWS EC2 offers 5 types of instances which are as follows:</a:t>
            </a:r>
          </a:p>
          <a:p>
            <a:endParaRPr lang="en-US" sz="1800" dirty="0" smtClean="0"/>
          </a:p>
          <a:p>
            <a:pPr lvl="1">
              <a:buFont typeface="Wingdings" pitchFamily="2" charset="2"/>
              <a:buChar char="Ø"/>
            </a:pPr>
            <a:r>
              <a:rPr lang="en-US" sz="1600" b="1" dirty="0" smtClean="0"/>
              <a:t>General Instances</a:t>
            </a:r>
          </a:p>
          <a:p>
            <a:pPr lvl="2">
              <a:buFont typeface="Wingdings" pitchFamily="2" charset="2"/>
              <a:buChar char="Ø"/>
            </a:pPr>
            <a:r>
              <a:rPr lang="en-US" sz="1400" dirty="0" smtClean="0"/>
              <a:t>For applications that require a balance of performance and cost.</a:t>
            </a:r>
          </a:p>
          <a:p>
            <a:pPr lvl="3">
              <a:buFont typeface="Wingdings" pitchFamily="2" charset="2"/>
              <a:buChar char="Ø"/>
            </a:pPr>
            <a:r>
              <a:rPr lang="en-US" sz="1800" dirty="0" err="1" smtClean="0"/>
              <a:t>E.g</a:t>
            </a:r>
            <a:r>
              <a:rPr lang="en-US" sz="1800" dirty="0" smtClean="0"/>
              <a:t> email responding systems, where you need a prompt response as well as the it should be cost-effective, since it doesn’t require much processing.</a:t>
            </a:r>
          </a:p>
          <a:p>
            <a:pPr lvl="3">
              <a:buNone/>
            </a:pPr>
            <a:endParaRPr lang="en-US" sz="1800" dirty="0" smtClean="0"/>
          </a:p>
          <a:p>
            <a:pPr lvl="1">
              <a:buFont typeface="Wingdings" pitchFamily="2" charset="2"/>
              <a:buChar char="Ø"/>
            </a:pPr>
            <a:r>
              <a:rPr lang="en-US" sz="1600" b="1" dirty="0" smtClean="0"/>
              <a:t>Compute Instances</a:t>
            </a:r>
            <a:endParaRPr lang="en-US" sz="1600" dirty="0" smtClean="0"/>
          </a:p>
          <a:p>
            <a:pPr lvl="2">
              <a:buFont typeface="Wingdings" pitchFamily="2" charset="2"/>
              <a:buChar char="Ø"/>
            </a:pPr>
            <a:r>
              <a:rPr lang="en-US" sz="1400" dirty="0" smtClean="0"/>
              <a:t>For applications that require a lot of processing from the CPU.</a:t>
            </a:r>
          </a:p>
          <a:p>
            <a:pPr lvl="3">
              <a:buFont typeface="Wingdings" pitchFamily="2" charset="2"/>
              <a:buChar char="Ø"/>
            </a:pPr>
            <a:r>
              <a:rPr lang="en-US" sz="1800" dirty="0" err="1" smtClean="0"/>
              <a:t>E.g</a:t>
            </a:r>
            <a:r>
              <a:rPr lang="en-US" sz="1800" dirty="0" smtClean="0"/>
              <a:t> analysis of data from a stream of data, like Twitter stream</a:t>
            </a:r>
          </a:p>
          <a:p>
            <a:pPr lvl="3">
              <a:buNone/>
            </a:pPr>
            <a:endParaRPr lang="en-US" sz="1800" dirty="0" smtClean="0"/>
          </a:p>
          <a:p>
            <a:pPr lvl="1">
              <a:buFont typeface="Wingdings" pitchFamily="2" charset="2"/>
              <a:buChar char="Ø"/>
            </a:pPr>
            <a:r>
              <a:rPr lang="en-US" sz="1600" b="1" dirty="0" smtClean="0"/>
              <a:t>Memory Instances </a:t>
            </a:r>
            <a:endParaRPr lang="en-US" sz="1600" dirty="0" smtClean="0"/>
          </a:p>
          <a:p>
            <a:pPr lvl="2">
              <a:buFont typeface="Wingdings" pitchFamily="2" charset="2"/>
              <a:buChar char="Ø"/>
            </a:pPr>
            <a:r>
              <a:rPr lang="en-US" sz="1400" dirty="0" smtClean="0"/>
              <a:t>For applications that are heavy in nature, therefore, require a lot of RAM.</a:t>
            </a:r>
          </a:p>
          <a:p>
            <a:pPr lvl="3">
              <a:buFont typeface="Wingdings" pitchFamily="2" charset="2"/>
              <a:buChar char="Ø"/>
            </a:pPr>
            <a:r>
              <a:rPr lang="en-US" sz="1800" dirty="0" err="1" smtClean="0"/>
              <a:t>E.g</a:t>
            </a:r>
            <a:r>
              <a:rPr lang="en-US" sz="1800" dirty="0" smtClean="0"/>
              <a:t> when your system needs a lot of applications running in the background </a:t>
            </a:r>
            <a:r>
              <a:rPr lang="en-US" sz="1800" dirty="0" err="1" smtClean="0"/>
              <a:t>i.e</a:t>
            </a:r>
            <a:r>
              <a:rPr lang="en-US" sz="1800" dirty="0" smtClean="0"/>
              <a:t> multitasking.</a:t>
            </a:r>
          </a:p>
          <a:p>
            <a:pPr lvl="1">
              <a:buFont typeface="Wingdings" pitchFamily="2" charset="2"/>
              <a:buChar char="Ø"/>
            </a:pPr>
            <a:endParaRPr 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8534400" cy="4343400"/>
          </a:xfrm>
        </p:spPr>
        <p:txBody>
          <a:bodyPr>
            <a:noAutofit/>
          </a:bodyPr>
          <a:lstStyle/>
          <a:p>
            <a:pPr lvl="1">
              <a:buFont typeface="Wingdings" pitchFamily="2" charset="2"/>
              <a:buChar char="Ø"/>
            </a:pPr>
            <a:r>
              <a:rPr lang="en-US" sz="1800" b="1" dirty="0" smtClean="0"/>
              <a:t>Storage Instances</a:t>
            </a:r>
            <a:endParaRPr lang="en-US" sz="1800" dirty="0" smtClean="0"/>
          </a:p>
          <a:p>
            <a:pPr lvl="2">
              <a:buFont typeface="Wingdings" pitchFamily="2" charset="2"/>
              <a:buChar char="Ø"/>
            </a:pPr>
            <a:r>
              <a:rPr lang="en-US" sz="1800" dirty="0" smtClean="0"/>
              <a:t>For applications that are huge in size or have a data set that occupies a lot of space.</a:t>
            </a:r>
          </a:p>
          <a:p>
            <a:pPr lvl="3">
              <a:buFont typeface="Wingdings" pitchFamily="2" charset="2"/>
              <a:buChar char="Ø"/>
            </a:pPr>
            <a:r>
              <a:rPr lang="en-US" sz="1800" dirty="0" err="1" smtClean="0"/>
              <a:t>E.g</a:t>
            </a:r>
            <a:r>
              <a:rPr lang="en-US" sz="1800" dirty="0" smtClean="0"/>
              <a:t> When your application is of huge size.</a:t>
            </a:r>
          </a:p>
          <a:p>
            <a:pPr lvl="3">
              <a:buFont typeface="Wingdings" pitchFamily="2" charset="2"/>
              <a:buChar char="Ø"/>
            </a:pPr>
            <a:endParaRPr lang="en-US" sz="1800" dirty="0" smtClean="0"/>
          </a:p>
          <a:p>
            <a:pPr lvl="1">
              <a:buFont typeface="Wingdings" pitchFamily="2" charset="2"/>
              <a:buChar char="Ø"/>
            </a:pPr>
            <a:r>
              <a:rPr lang="en-US" sz="1800" b="1" dirty="0" smtClean="0"/>
              <a:t>GPU Instances</a:t>
            </a:r>
            <a:endParaRPr lang="en-US" sz="1800" dirty="0" smtClean="0"/>
          </a:p>
          <a:p>
            <a:pPr lvl="2">
              <a:buFont typeface="Wingdings" pitchFamily="2" charset="2"/>
              <a:buChar char="Ø"/>
            </a:pPr>
            <a:r>
              <a:rPr lang="en-US" sz="1800" dirty="0" smtClean="0"/>
              <a:t>For applications that require some heavy graphics rendering.  </a:t>
            </a:r>
          </a:p>
          <a:p>
            <a:pPr lvl="3">
              <a:buFont typeface="Wingdings" pitchFamily="2" charset="2"/>
              <a:buChar char="Ø"/>
            </a:pPr>
            <a:r>
              <a:rPr lang="en-US" sz="1800" dirty="0" err="1" smtClean="0"/>
              <a:t>E.g</a:t>
            </a:r>
            <a:r>
              <a:rPr lang="en-US" sz="1800" dirty="0" smtClean="0"/>
              <a:t> 3D </a:t>
            </a:r>
            <a:r>
              <a:rPr lang="en-US" sz="1800" dirty="0" err="1" smtClean="0"/>
              <a:t>modelling</a:t>
            </a:r>
            <a:r>
              <a:rPr lang="en-US" sz="1800" dirty="0" smtClean="0"/>
              <a:t> etc.</a:t>
            </a:r>
          </a:p>
          <a:p>
            <a:pPr lvl="3">
              <a:buFont typeface="Wingdings" pitchFamily="2" charset="2"/>
              <a:buChar char="Ø"/>
            </a:pPr>
            <a:endParaRPr lang="en-US" sz="1800" dirty="0" smtClean="0"/>
          </a:p>
          <a:p>
            <a:pPr lvl="3">
              <a:buFont typeface="Wingdings" pitchFamily="2" charset="2"/>
              <a:buChar char="Ø"/>
            </a:pPr>
            <a:endParaRPr lang="en-US" sz="1800" dirty="0" smtClean="0"/>
          </a:p>
          <a:p>
            <a:r>
              <a:rPr lang="en-US" sz="1800" b="1" dirty="0" smtClean="0"/>
              <a:t>Now, every instance type has a set of instances which are optimized for different workloads:</a:t>
            </a:r>
            <a:endParaRPr lang="en-US" sz="1800" dirty="0"/>
          </a:p>
        </p:txBody>
      </p:sp>
      <p:graphicFrame>
        <p:nvGraphicFramePr>
          <p:cNvPr id="4" name="Table 3"/>
          <p:cNvGraphicFramePr>
            <a:graphicFrameLocks noGrp="1"/>
          </p:cNvGraphicFramePr>
          <p:nvPr/>
        </p:nvGraphicFramePr>
        <p:xfrm>
          <a:off x="1676400" y="4114800"/>
          <a:ext cx="6172198" cy="1905000"/>
        </p:xfrm>
        <a:graphic>
          <a:graphicData uri="http://schemas.openxmlformats.org/drawingml/2006/table">
            <a:tbl>
              <a:tblPr firstRow="1"/>
              <a:tblGrid>
                <a:gridCol w="1234418"/>
                <a:gridCol w="1234418"/>
                <a:gridCol w="1234418"/>
                <a:gridCol w="1234418"/>
                <a:gridCol w="1234526"/>
              </a:tblGrid>
              <a:tr h="781050">
                <a:tc>
                  <a:txBody>
                    <a:bodyPr/>
                    <a:lstStyle/>
                    <a:p>
                      <a:pPr algn="ctr"/>
                      <a:r>
                        <a:rPr lang="en-US" b="1" dirty="0">
                          <a:solidFill>
                            <a:schemeClr val="bg1"/>
                          </a:solidFill>
                        </a:rPr>
                        <a:t>General Instances</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DD9"/>
                    </a:solidFill>
                  </a:tcPr>
                </a:tc>
                <a:tc>
                  <a:txBody>
                    <a:bodyPr/>
                    <a:lstStyle/>
                    <a:p>
                      <a:pPr algn="ctr"/>
                      <a:r>
                        <a:rPr lang="en-US" b="1" dirty="0">
                          <a:solidFill>
                            <a:schemeClr val="bg1"/>
                          </a:solidFill>
                        </a:rPr>
                        <a:t>Compute Instances</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DD9"/>
                    </a:solidFill>
                  </a:tcPr>
                </a:tc>
                <a:tc>
                  <a:txBody>
                    <a:bodyPr/>
                    <a:lstStyle/>
                    <a:p>
                      <a:pPr algn="ctr"/>
                      <a:r>
                        <a:rPr lang="en-US" b="1" dirty="0">
                          <a:solidFill>
                            <a:schemeClr val="bg1"/>
                          </a:solidFill>
                        </a:rPr>
                        <a:t> Memory Instances</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DD9"/>
                    </a:solidFill>
                  </a:tcPr>
                </a:tc>
                <a:tc>
                  <a:txBody>
                    <a:bodyPr/>
                    <a:lstStyle/>
                    <a:p>
                      <a:pPr algn="ctr"/>
                      <a:r>
                        <a:rPr lang="en-US" b="1" dirty="0">
                          <a:solidFill>
                            <a:schemeClr val="bg1"/>
                          </a:solidFill>
                        </a:rPr>
                        <a:t>Storage Instances </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DD9"/>
                    </a:solidFill>
                  </a:tcPr>
                </a:tc>
                <a:tc>
                  <a:txBody>
                    <a:bodyPr/>
                    <a:lstStyle/>
                    <a:p>
                      <a:pPr algn="ctr"/>
                      <a:r>
                        <a:rPr lang="en-US" b="1" dirty="0">
                          <a:solidFill>
                            <a:schemeClr val="bg1"/>
                          </a:solidFill>
                        </a:rPr>
                        <a:t>GPU Instances </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DD9"/>
                    </a:solidFill>
                  </a:tcPr>
                </a:tc>
              </a:tr>
              <a:tr h="1123950">
                <a:tc>
                  <a:txBody>
                    <a:bodyPr/>
                    <a:lstStyle/>
                    <a:p>
                      <a:pPr algn="ctr">
                        <a:buFont typeface="Arial"/>
                        <a:buChar char="•"/>
                      </a:pPr>
                      <a:r>
                        <a:rPr lang="en-US" b="1"/>
                        <a:t>t2</a:t>
                      </a:r>
                    </a:p>
                    <a:p>
                      <a:pPr algn="ctr">
                        <a:buFont typeface="Arial"/>
                        <a:buChar char="•"/>
                      </a:pPr>
                      <a:r>
                        <a:rPr lang="en-US" b="1"/>
                        <a:t>m4</a:t>
                      </a:r>
                    </a:p>
                    <a:p>
                      <a:pPr algn="ctr">
                        <a:buFont typeface="Arial"/>
                        <a:buChar char="•"/>
                      </a:pPr>
                      <a:r>
                        <a:rPr lang="en-US" b="1"/>
                        <a:t>m3</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buFont typeface="Arial"/>
                        <a:buChar char="•"/>
                      </a:pPr>
                      <a:r>
                        <a:rPr lang="en-US" b="1"/>
                        <a:t>c4</a:t>
                      </a:r>
                    </a:p>
                    <a:p>
                      <a:pPr algn="ctr">
                        <a:buFont typeface="Arial"/>
                        <a:buChar char="•"/>
                      </a:pPr>
                      <a:r>
                        <a:rPr lang="en-US" b="1"/>
                        <a:t>c3</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buFont typeface="Arial"/>
                        <a:buChar char="•"/>
                      </a:pPr>
                      <a:r>
                        <a:rPr lang="en-US" b="1"/>
                        <a:t>r3</a:t>
                      </a:r>
                    </a:p>
                    <a:p>
                      <a:pPr algn="ctr">
                        <a:buFont typeface="Arial"/>
                        <a:buChar char="•"/>
                      </a:pPr>
                      <a:r>
                        <a:rPr lang="en-US" b="1"/>
                        <a:t>x1</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buFont typeface="Arial"/>
                        <a:buChar char="•"/>
                      </a:pPr>
                      <a:r>
                        <a:rPr lang="en-US" b="1" dirty="0"/>
                        <a:t>i2</a:t>
                      </a:r>
                    </a:p>
                    <a:p>
                      <a:pPr algn="ctr">
                        <a:buFont typeface="Arial"/>
                        <a:buChar char="•"/>
                      </a:pPr>
                      <a:r>
                        <a:rPr lang="en-US" b="1" dirty="0"/>
                        <a:t>d2</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buFont typeface="Arial"/>
                        <a:buChar char="•"/>
                      </a:pPr>
                      <a:r>
                        <a:rPr lang="en-US" b="1" dirty="0"/>
                        <a:t>g2</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868362"/>
          </a:xfrm>
        </p:spPr>
        <p:txBody>
          <a:bodyPr/>
          <a:lstStyle/>
          <a:p>
            <a:pPr algn="ctr"/>
            <a:r>
              <a:rPr lang="en-US" b="1" u="sng" dirty="0" smtClean="0"/>
              <a:t>3. Steps to create EC2 instance.</a:t>
            </a:r>
            <a:endParaRPr lang="en-US" b="1" u="sng" dirty="0"/>
          </a:p>
        </p:txBody>
      </p:sp>
      <p:sp>
        <p:nvSpPr>
          <p:cNvPr id="3" name="Content Placeholder 2"/>
          <p:cNvSpPr>
            <a:spLocks noGrp="1"/>
          </p:cNvSpPr>
          <p:nvPr>
            <p:ph sz="quarter" idx="1"/>
          </p:nvPr>
        </p:nvSpPr>
        <p:spPr>
          <a:xfrm>
            <a:off x="457200" y="1219200"/>
            <a:ext cx="8229600" cy="4800600"/>
          </a:xfrm>
        </p:spPr>
        <p:txBody>
          <a:bodyPr>
            <a:noAutofit/>
          </a:bodyPr>
          <a:lstStyle/>
          <a:p>
            <a:pPr>
              <a:buNone/>
            </a:pPr>
            <a:r>
              <a:rPr lang="en-US" sz="1800" dirty="0" smtClean="0"/>
              <a:t>Step 1: Login to AWS</a:t>
            </a:r>
          </a:p>
          <a:p>
            <a:pPr>
              <a:buNone/>
            </a:pPr>
            <a:r>
              <a:rPr lang="en-US" sz="1800" dirty="0" smtClean="0"/>
              <a:t>Step 2: Choose region which is near ?  ( Asia pacific - Mumbai )</a:t>
            </a:r>
          </a:p>
          <a:p>
            <a:pPr>
              <a:buNone/>
            </a:pPr>
            <a:r>
              <a:rPr lang="en-US" sz="1800" dirty="0" smtClean="0"/>
              <a:t>Step 3: Services --  EC2</a:t>
            </a:r>
          </a:p>
          <a:p>
            <a:pPr>
              <a:buNone/>
            </a:pPr>
            <a:r>
              <a:rPr lang="en-US" sz="1800" dirty="0" smtClean="0"/>
              <a:t>	( If any </a:t>
            </a:r>
            <a:r>
              <a:rPr lang="en-US" sz="1800" dirty="0" err="1" smtClean="0"/>
              <a:t>keypairs</a:t>
            </a:r>
            <a:r>
              <a:rPr lang="en-US" sz="1800" dirty="0" smtClean="0"/>
              <a:t> -- delete )</a:t>
            </a:r>
          </a:p>
          <a:p>
            <a:pPr>
              <a:buNone/>
            </a:pPr>
            <a:r>
              <a:rPr lang="en-US" sz="1800" dirty="0" smtClean="0"/>
              <a:t>	( If any security groups - delete,  except default )</a:t>
            </a:r>
          </a:p>
          <a:p>
            <a:pPr>
              <a:buNone/>
            </a:pPr>
            <a:r>
              <a:rPr lang="en-US" sz="1800" dirty="0" smtClean="0"/>
              <a:t>	Services -- EC2 --- Launch Instance </a:t>
            </a:r>
          </a:p>
          <a:p>
            <a:pPr>
              <a:buNone/>
            </a:pPr>
            <a:r>
              <a:rPr lang="en-US" sz="1800" dirty="0" smtClean="0"/>
              <a:t>	Stage 1  -- Select AMI  ( Note: Select free tier eligible ) Win Server 2012</a:t>
            </a:r>
          </a:p>
          <a:p>
            <a:pPr>
              <a:buNone/>
            </a:pPr>
            <a:r>
              <a:rPr lang="en-US" sz="1800" dirty="0" smtClean="0"/>
              <a:t>	Stage 2  --  t2.micro</a:t>
            </a:r>
          </a:p>
          <a:p>
            <a:pPr>
              <a:buNone/>
            </a:pPr>
            <a:r>
              <a:rPr lang="en-US" sz="1800" dirty="0" smtClean="0"/>
              <a:t>	Stage 3   --  No of instances  --  1</a:t>
            </a:r>
          </a:p>
          <a:p>
            <a:pPr>
              <a:buNone/>
            </a:pPr>
            <a:r>
              <a:rPr lang="en-US" sz="1800" dirty="0" smtClean="0"/>
              <a:t>	Stage 4  --  Storage - 30GB ( Observation - we have root - it is same as C Drive)</a:t>
            </a:r>
          </a:p>
          <a:p>
            <a:pPr>
              <a:buNone/>
            </a:pPr>
            <a:endParaRPr lang="en-US" sz="1800" dirty="0" smtClean="0"/>
          </a:p>
          <a:p>
            <a:pPr>
              <a:buNone/>
            </a:pPr>
            <a:r>
              <a:rPr lang="en-US" sz="1800" dirty="0" smtClean="0"/>
              <a:t>	Stage 5  --  Add Tag --  Giving name to the machine </a:t>
            </a:r>
          </a:p>
          <a:p>
            <a:pPr>
              <a:buNone/>
            </a:pPr>
            <a:r>
              <a:rPr lang="en-US" sz="1800" dirty="0" smtClean="0"/>
              <a:t>			Add Name Tag</a:t>
            </a:r>
          </a:p>
          <a:p>
            <a:pPr>
              <a:buNone/>
            </a:pPr>
            <a:r>
              <a:rPr lang="en-US" sz="1800" dirty="0" smtClean="0"/>
              <a:t>			Value - </a:t>
            </a:r>
            <a:r>
              <a:rPr lang="en-US" sz="1800" dirty="0" err="1" smtClean="0"/>
              <a:t>MyWindows</a:t>
            </a:r>
            <a:endParaRPr lang="en-US" sz="1800" dirty="0" smtClean="0"/>
          </a:p>
          <a:p>
            <a:pPr>
              <a:buNone/>
            </a:pPr>
            <a:r>
              <a:rPr lang="en-US" sz="1800" dirty="0" smtClean="0"/>
              <a:t>	</a:t>
            </a:r>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751344"/>
            <a:ext cx="8382000" cy="3970318"/>
          </a:xfrm>
          <a:prstGeom prst="rect">
            <a:avLst/>
          </a:prstGeom>
        </p:spPr>
        <p:txBody>
          <a:bodyPr wrap="square">
            <a:spAutoFit/>
          </a:bodyPr>
          <a:lstStyle/>
          <a:p>
            <a:pPr>
              <a:buNone/>
            </a:pPr>
            <a:r>
              <a:rPr lang="en-US" dirty="0" smtClean="0"/>
              <a:t>Stage 6  -- Security group  --  ( It deals with ports )</a:t>
            </a:r>
          </a:p>
          <a:p>
            <a:pPr>
              <a:buNone/>
            </a:pPr>
            <a:r>
              <a:rPr lang="en-US" dirty="0" smtClean="0"/>
              <a:t>			We have 0 to 65535  ports</a:t>
            </a:r>
          </a:p>
          <a:p>
            <a:pPr>
              <a:buNone/>
            </a:pPr>
            <a:r>
              <a:rPr lang="en-US" dirty="0" smtClean="0"/>
              <a:t>			Every port is dedicated to special purpose</a:t>
            </a:r>
          </a:p>
          <a:p>
            <a:pPr>
              <a:buNone/>
            </a:pPr>
            <a:endParaRPr lang="en-US" dirty="0" smtClean="0"/>
          </a:p>
          <a:p>
            <a:pPr>
              <a:buNone/>
            </a:pPr>
            <a:r>
              <a:rPr lang="en-US" dirty="0" smtClean="0"/>
              <a:t>			RDP -- 3389</a:t>
            </a:r>
          </a:p>
          <a:p>
            <a:pPr>
              <a:buNone/>
            </a:pPr>
            <a:r>
              <a:rPr lang="en-US" dirty="0" smtClean="0"/>
              <a:t>			SSH -- 22</a:t>
            </a:r>
          </a:p>
          <a:p>
            <a:pPr>
              <a:buNone/>
            </a:pPr>
            <a:r>
              <a:rPr lang="en-US" dirty="0" smtClean="0"/>
              <a:t>			HTTP -- 80</a:t>
            </a:r>
          </a:p>
          <a:p>
            <a:pPr>
              <a:buNone/>
            </a:pPr>
            <a:r>
              <a:rPr lang="en-US" dirty="0" smtClean="0"/>
              <a:t>			HTTPS - 443</a:t>
            </a:r>
          </a:p>
          <a:p>
            <a:pPr>
              <a:buNone/>
            </a:pPr>
            <a:r>
              <a:rPr lang="en-US" dirty="0" smtClean="0"/>
              <a:t>			</a:t>
            </a:r>
          </a:p>
          <a:p>
            <a:pPr>
              <a:buNone/>
            </a:pPr>
            <a:r>
              <a:rPr lang="en-US" dirty="0" smtClean="0"/>
              <a:t>			For windows machine , we need to open RDP port  ( Remote Desktop Protocol )</a:t>
            </a:r>
          </a:p>
          <a:p>
            <a:pPr>
              <a:buNone/>
            </a:pPr>
            <a:r>
              <a:rPr lang="en-US" dirty="0" smtClean="0"/>
              <a:t>			Here by default , we have RDP</a:t>
            </a:r>
          </a:p>
          <a:p>
            <a:pPr>
              <a:buNone/>
            </a:pPr>
            <a:r>
              <a:rPr lang="en-US" dirty="0" smtClean="0"/>
              <a:t>			</a:t>
            </a:r>
          </a:p>
          <a:p>
            <a:pPr>
              <a:buNone/>
            </a:pPr>
            <a:r>
              <a:rPr lang="en-US" dirty="0" smtClean="0"/>
              <a:t>	Stage 7		Just observe the warnings, Just verify the options, Launch</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1143000"/>
          </a:xfrm>
        </p:spPr>
        <p:txBody>
          <a:bodyPr>
            <a:normAutofit/>
          </a:bodyPr>
          <a:lstStyle/>
          <a:p>
            <a:pPr algn="ctr"/>
            <a:r>
              <a:rPr lang="en-US" b="1" u="sng" dirty="0" smtClean="0"/>
              <a:t> 4. Example for Instance Creation</a:t>
            </a:r>
            <a:endParaRPr lang="en-US" b="1" u="sng" dirty="0"/>
          </a:p>
        </p:txBody>
      </p:sp>
      <p:sp>
        <p:nvSpPr>
          <p:cNvPr id="3" name="Content Placeholder 2"/>
          <p:cNvSpPr>
            <a:spLocks noGrp="1"/>
          </p:cNvSpPr>
          <p:nvPr>
            <p:ph sz="quarter" idx="1"/>
          </p:nvPr>
        </p:nvSpPr>
        <p:spPr>
          <a:xfrm>
            <a:off x="0" y="1447800"/>
            <a:ext cx="8991600" cy="4572000"/>
          </a:xfrm>
        </p:spPr>
        <p:txBody>
          <a:bodyPr/>
          <a:lstStyle/>
          <a:p>
            <a:r>
              <a:rPr lang="en-US" dirty="0" smtClean="0"/>
              <a:t>Let’s understand the whole EC2 instance creation process through a use case in which we’ll be creating an Amazon Linux instance for a test environment.</a:t>
            </a:r>
          </a:p>
          <a:p>
            <a:pPr lvl="1">
              <a:buFont typeface="Wingdings" pitchFamily="2" charset="2"/>
              <a:buChar char="Ø"/>
            </a:pPr>
            <a:r>
              <a:rPr lang="en-US" b="1" dirty="0" smtClean="0"/>
              <a:t>Login to AWS Management Console.</a:t>
            </a:r>
            <a:endParaRPr lang="en-US" dirty="0" smtClean="0"/>
          </a:p>
          <a:p>
            <a:pPr lvl="1">
              <a:buNone/>
            </a:pPr>
            <a:endParaRPr lang="en-US" dirty="0"/>
          </a:p>
        </p:txBody>
      </p:sp>
      <p:pic>
        <p:nvPicPr>
          <p:cNvPr id="19459" name="Picture 3"/>
          <p:cNvPicPr>
            <a:picLocks noChangeAspect="1" noChangeArrowheads="1"/>
          </p:cNvPicPr>
          <p:nvPr/>
        </p:nvPicPr>
        <p:blipFill>
          <a:blip r:embed="rId2"/>
          <a:srcRect/>
          <a:stretch>
            <a:fillRect/>
          </a:stretch>
        </p:blipFill>
        <p:spPr bwMode="auto">
          <a:xfrm>
            <a:off x="1828800" y="3276600"/>
            <a:ext cx="5410200" cy="30003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232</TotalTime>
  <Words>972</Words>
  <Application>Microsoft Office PowerPoint</Application>
  <PresentationFormat>On-screen Show (4:3)</PresentationFormat>
  <Paragraphs>204</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Equity</vt:lpstr>
      <vt:lpstr>AWS EC-2</vt:lpstr>
      <vt:lpstr>Content: </vt:lpstr>
      <vt:lpstr>1. Introduction</vt:lpstr>
      <vt:lpstr>Slide 4</vt:lpstr>
      <vt:lpstr>2. Types of EC2 Computing Instances</vt:lpstr>
      <vt:lpstr>Slide 6</vt:lpstr>
      <vt:lpstr>3. Steps to create EC2 instance.</vt:lpstr>
      <vt:lpstr>Slide 8</vt:lpstr>
      <vt:lpstr> 4. Example for Instance Creation</vt:lpstr>
      <vt:lpstr>Slide 10</vt:lpstr>
      <vt:lpstr>Slide 11</vt:lpstr>
      <vt:lpstr>Slide 12</vt:lpstr>
      <vt:lpstr>Slide 13</vt:lpstr>
      <vt:lpstr>Slide 14</vt:lpstr>
      <vt:lpstr>Slide 15</vt:lpstr>
      <vt:lpstr>Slide 16</vt:lpstr>
      <vt:lpstr>Slide 17</vt:lpstr>
      <vt:lpstr>Slide 18</vt:lpstr>
      <vt:lpstr>Slide 19</vt:lpstr>
      <vt:lpstr>5. Connect to EC2 instance using SSH and PuTTY</vt:lpstr>
      <vt:lpstr>Slide 21</vt:lpstr>
      <vt:lpstr>Slide 22</vt:lpstr>
      <vt:lpstr>Slide 23</vt:lpstr>
      <vt:lpstr>Slide 24</vt:lpstr>
      <vt:lpstr>Slide 25</vt:lpstr>
      <vt:lpstr>Slide 26</vt:lpstr>
      <vt:lpstr>6. How to terminate instance.</vt:lpstr>
      <vt:lpstr>Slide 28</vt:lpstr>
      <vt:lpstr>7.Web Hosting</vt:lpstr>
      <vt:lpstr>Slide 30</vt:lpstr>
      <vt:lpstr>Slide 31</vt:lpstr>
      <vt:lpstr>Slide 32</vt:lpstr>
      <vt:lpstr>Slide 33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EC-2</dc:title>
  <dc:creator>Dell</dc:creator>
  <cp:lastModifiedBy>Dell</cp:lastModifiedBy>
  <cp:revision>12</cp:revision>
  <dcterms:created xsi:type="dcterms:W3CDTF">2006-08-16T00:00:00Z</dcterms:created>
  <dcterms:modified xsi:type="dcterms:W3CDTF">2023-10-05T10:07:57Z</dcterms:modified>
</cp:coreProperties>
</file>