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9/25/2023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amazon-web-services-introduction-to-amazon-e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smtClean="0"/>
              <a:t>AWS Service via IAM Roles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7772400" cy="4572000"/>
          </a:xfrm>
        </p:spPr>
        <p:txBody>
          <a:bodyPr>
            <a:normAutofit/>
          </a:bodyPr>
          <a:lstStyle/>
          <a:p>
            <a:r>
              <a:rPr lang="en-US" sz="1800" dirty="0" smtClean="0"/>
              <a:t>Check the details and click on </a:t>
            </a:r>
            <a:r>
              <a:rPr lang="en-US" sz="1800" b="1" dirty="0" err="1" smtClean="0">
                <a:solidFill>
                  <a:srgbClr val="FF0000"/>
                </a:solidFill>
              </a:rPr>
              <a:t>Creat</a:t>
            </a:r>
            <a:r>
              <a:rPr lang="en-US" sz="1800" b="1" dirty="0" smtClean="0">
                <a:solidFill>
                  <a:srgbClr val="FF0000"/>
                </a:solidFill>
              </a:rPr>
              <a:t> rol</a:t>
            </a:r>
            <a:r>
              <a:rPr lang="en-US" sz="1800" dirty="0" smtClean="0">
                <a:solidFill>
                  <a:srgbClr val="FF0000"/>
                </a:solidFill>
              </a:rPr>
              <a:t>e</a:t>
            </a:r>
            <a:r>
              <a:rPr lang="en-US" sz="1800" dirty="0" smtClean="0"/>
              <a:t>.</a:t>
            </a:r>
          </a:p>
          <a:p>
            <a:r>
              <a:rPr lang="en-US" sz="1800" dirty="0" smtClean="0"/>
              <a:t>Your IAM Role With the name “S3_Full_Access” is created.</a:t>
            </a:r>
          </a:p>
          <a:p>
            <a:endParaRPr lang="en-US" sz="1800" dirty="0"/>
          </a:p>
        </p:txBody>
      </p:sp>
      <p:pic>
        <p:nvPicPr>
          <p:cNvPr id="4" name="Picture 3"/>
          <p:cNvPicPr/>
          <p:nvPr/>
        </p:nvPicPr>
        <p:blipFill>
          <a:blip r:embed="rId2"/>
          <a:srcRect/>
          <a:stretch>
            <a:fillRect/>
          </a:stretch>
        </p:blipFill>
        <p:spPr bwMode="auto">
          <a:xfrm>
            <a:off x="762000" y="1524000"/>
            <a:ext cx="7391400" cy="4572000"/>
          </a:xfrm>
          <a:prstGeom prst="rect">
            <a:avLst/>
          </a:prstGeom>
          <a:noFill/>
          <a:ln w="9525">
            <a:noFill/>
            <a:miter lim="800000"/>
            <a:headEnd/>
            <a:tailEnd/>
          </a:ln>
        </p:spPr>
      </p:pic>
      <p:sp>
        <p:nvSpPr>
          <p:cNvPr id="7" name="Rectangle 6"/>
          <p:cNvSpPr/>
          <p:nvPr/>
        </p:nvSpPr>
        <p:spPr>
          <a:xfrm>
            <a:off x="7086600" y="5410200"/>
            <a:ext cx="6858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0"/>
            <a:ext cx="8458200" cy="4572000"/>
          </a:xfrm>
        </p:spPr>
        <p:txBody>
          <a:bodyPr>
            <a:normAutofit/>
          </a:bodyPr>
          <a:lstStyle/>
          <a:p>
            <a:r>
              <a:rPr lang="en-US" sz="1800" dirty="0" smtClean="0"/>
              <a:t>As we already have EC2 instance created, lets connect IAM Role to it.</a:t>
            </a:r>
          </a:p>
          <a:p>
            <a:r>
              <a:rPr lang="en-US" sz="1800" dirty="0" smtClean="0"/>
              <a:t>Go to EC2 instance Dashboard, select the created instance, click on Actions&gt;&gt;Security&gt;&gt;Modify IAM role.</a:t>
            </a:r>
            <a:endParaRPr lang="en-US" sz="1800" dirty="0"/>
          </a:p>
        </p:txBody>
      </p:sp>
      <p:pic>
        <p:nvPicPr>
          <p:cNvPr id="4" name="Picture 3"/>
          <p:cNvPicPr/>
          <p:nvPr/>
        </p:nvPicPr>
        <p:blipFill>
          <a:blip r:embed="rId2"/>
          <a:srcRect t="6897" b="13793"/>
          <a:stretch>
            <a:fillRect/>
          </a:stretch>
        </p:blipFill>
        <p:spPr bwMode="auto">
          <a:xfrm>
            <a:off x="685800" y="2895600"/>
            <a:ext cx="7848600" cy="3505200"/>
          </a:xfrm>
          <a:prstGeom prst="rect">
            <a:avLst/>
          </a:prstGeom>
          <a:noFill/>
          <a:ln w="9525">
            <a:noFill/>
            <a:miter lim="800000"/>
            <a:headEnd/>
            <a:tailEnd/>
          </a:ln>
        </p:spPr>
      </p:pic>
      <p:sp>
        <p:nvSpPr>
          <p:cNvPr id="5" name="Title 1"/>
          <p:cNvSpPr>
            <a:spLocks noGrp="1"/>
          </p:cNvSpPr>
          <p:nvPr>
            <p:ph type="title"/>
          </p:nvPr>
        </p:nvSpPr>
        <p:spPr>
          <a:xfrm>
            <a:off x="152400" y="274638"/>
            <a:ext cx="8534400" cy="715962"/>
          </a:xfrm>
        </p:spPr>
        <p:txBody>
          <a:bodyPr>
            <a:normAutofit fontScale="90000"/>
          </a:bodyPr>
          <a:lstStyle/>
          <a:p>
            <a:pPr algn="ctr"/>
            <a:r>
              <a:rPr lang="en-US" b="1" u="sng" dirty="0" smtClean="0"/>
              <a:t>3. How To Connect IAM Roles </a:t>
            </a:r>
            <a:endParaRPr lang="en-US"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610600" cy="4572000"/>
          </a:xfrm>
        </p:spPr>
        <p:txBody>
          <a:bodyPr>
            <a:normAutofit/>
          </a:bodyPr>
          <a:lstStyle/>
          <a:p>
            <a:r>
              <a:rPr lang="en-US" sz="1800" dirty="0" smtClean="0"/>
              <a:t>Choose the IAM role that we have created and click on “Update IAM role”.</a:t>
            </a:r>
          </a:p>
          <a:p>
            <a:r>
              <a:rPr lang="en-US" sz="1800" dirty="0" smtClean="0"/>
              <a:t>Your EC2 instance is successfully connected to the S3 Services.</a:t>
            </a:r>
          </a:p>
          <a:p>
            <a:r>
              <a:rPr lang="en-US" sz="1800" dirty="0" smtClean="0"/>
              <a:t>Now as we have given S3 full access to EC2 instance.</a:t>
            </a:r>
          </a:p>
          <a:p>
            <a:r>
              <a:rPr lang="en-US" sz="1800" dirty="0" smtClean="0"/>
              <a:t>Through EC2 instance we can create, delete, upload , etc. </a:t>
            </a:r>
            <a:endParaRPr lang="en-US" sz="1800" dirty="0"/>
          </a:p>
        </p:txBody>
      </p:sp>
      <p:pic>
        <p:nvPicPr>
          <p:cNvPr id="4" name="Picture 3"/>
          <p:cNvPicPr/>
          <p:nvPr/>
        </p:nvPicPr>
        <p:blipFill>
          <a:blip r:embed="rId2"/>
          <a:srcRect/>
          <a:stretch>
            <a:fillRect/>
          </a:stretch>
        </p:blipFill>
        <p:spPr bwMode="auto">
          <a:xfrm>
            <a:off x="822158" y="2286000"/>
            <a:ext cx="7331242" cy="4114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229600" cy="4572000"/>
          </a:xfrm>
        </p:spPr>
        <p:txBody>
          <a:bodyPr>
            <a:normAutofit/>
          </a:bodyPr>
          <a:lstStyle/>
          <a:p>
            <a:r>
              <a:rPr lang="en-US" sz="1800" dirty="0" smtClean="0"/>
              <a:t>Lets check whether we can access S3 Service in our connected EC2 instance.</a:t>
            </a:r>
          </a:p>
          <a:p>
            <a:r>
              <a:rPr lang="en-US" sz="1800" dirty="0" smtClean="0"/>
              <a:t>Copy the IP Address of the instance, as we have saved the details of my instance in the putty, just select the saved name and click on load. Paste the copied IP Address in the host name.</a:t>
            </a:r>
          </a:p>
          <a:p>
            <a:r>
              <a:rPr lang="en-US" sz="1800" dirty="0" smtClean="0"/>
              <a:t>Click on open.</a:t>
            </a:r>
          </a:p>
          <a:p>
            <a:endParaRPr lang="en-US" sz="1800" dirty="0"/>
          </a:p>
        </p:txBody>
      </p:sp>
      <p:pic>
        <p:nvPicPr>
          <p:cNvPr id="5" name="Picture 4"/>
          <p:cNvPicPr/>
          <p:nvPr/>
        </p:nvPicPr>
        <p:blipFill>
          <a:blip r:embed="rId2"/>
          <a:srcRect/>
          <a:stretch>
            <a:fillRect/>
          </a:stretch>
        </p:blipFill>
        <p:spPr bwMode="auto">
          <a:xfrm>
            <a:off x="2286000" y="2819400"/>
            <a:ext cx="5105889" cy="3799840"/>
          </a:xfrm>
          <a:prstGeom prst="rect">
            <a:avLst/>
          </a:prstGeom>
          <a:noFill/>
          <a:ln w="9525">
            <a:noFill/>
            <a:miter lim="800000"/>
            <a:headEnd/>
            <a:tailEnd/>
          </a:ln>
        </p:spPr>
      </p:pic>
      <p:sp>
        <p:nvSpPr>
          <p:cNvPr id="6" name="Title 1"/>
          <p:cNvSpPr>
            <a:spLocks noGrp="1"/>
          </p:cNvSpPr>
          <p:nvPr>
            <p:ph type="title"/>
          </p:nvPr>
        </p:nvSpPr>
        <p:spPr>
          <a:xfrm>
            <a:off x="152400" y="274638"/>
            <a:ext cx="8534400" cy="715962"/>
          </a:xfrm>
        </p:spPr>
        <p:txBody>
          <a:bodyPr>
            <a:normAutofit fontScale="90000"/>
          </a:bodyPr>
          <a:lstStyle/>
          <a:p>
            <a:pPr algn="ctr"/>
            <a:r>
              <a:rPr lang="en-US" b="1" u="sng" dirty="0" smtClean="0"/>
              <a:t>4. Verify Connected IAM Roles </a:t>
            </a:r>
            <a:endParaRPr lang="en-US" b="1"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7772400" cy="4572000"/>
          </a:xfrm>
        </p:spPr>
        <p:txBody>
          <a:bodyPr>
            <a:normAutofit/>
          </a:bodyPr>
          <a:lstStyle/>
          <a:p>
            <a:r>
              <a:rPr lang="en-US" sz="1800" dirty="0" smtClean="0"/>
              <a:t>Give login as ec2-user as we have created EC2 instance with “AWS </a:t>
            </a:r>
            <a:r>
              <a:rPr lang="en-US" sz="1800" dirty="0" err="1" smtClean="0"/>
              <a:t>linux</a:t>
            </a:r>
            <a:r>
              <a:rPr lang="en-US" sz="1800" dirty="0" smtClean="0"/>
              <a:t>”.</a:t>
            </a:r>
          </a:p>
          <a:p>
            <a:r>
              <a:rPr lang="en-US" sz="1800" dirty="0" smtClean="0"/>
              <a:t>Now lets list the buckets present in our S3 service.</a:t>
            </a:r>
          </a:p>
          <a:p>
            <a:r>
              <a:rPr lang="en-US" sz="1800" dirty="0" smtClean="0"/>
              <a:t>Give “</a:t>
            </a:r>
            <a:r>
              <a:rPr lang="en-US" sz="1800" dirty="0" err="1" smtClean="0"/>
              <a:t>aws</a:t>
            </a:r>
            <a:r>
              <a:rPr lang="en-US" sz="1800" dirty="0" smtClean="0"/>
              <a:t> s3 </a:t>
            </a:r>
            <a:r>
              <a:rPr lang="en-US" sz="1800" dirty="0" err="1" smtClean="0"/>
              <a:t>ls</a:t>
            </a:r>
            <a:r>
              <a:rPr lang="en-US" sz="1800" dirty="0" smtClean="0"/>
              <a:t>” in the EC2 terminal.</a:t>
            </a:r>
          </a:p>
          <a:p>
            <a:r>
              <a:rPr lang="en-US" sz="1800" dirty="0" smtClean="0"/>
              <a:t>Successfully you can see the list of S3 buckets present in the Root access.</a:t>
            </a:r>
            <a:endParaRPr lang="en-US" sz="1800" dirty="0"/>
          </a:p>
        </p:txBody>
      </p:sp>
      <p:pic>
        <p:nvPicPr>
          <p:cNvPr id="4" name="Picture 3"/>
          <p:cNvPicPr/>
          <p:nvPr/>
        </p:nvPicPr>
        <p:blipFill>
          <a:blip r:embed="rId2"/>
          <a:srcRect/>
          <a:stretch>
            <a:fillRect/>
          </a:stretch>
        </p:blipFill>
        <p:spPr bwMode="auto">
          <a:xfrm>
            <a:off x="1295400" y="2057400"/>
            <a:ext cx="6858000" cy="425360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Text Placeholder 2"/>
          <p:cNvSpPr>
            <a:spLocks noGrp="1"/>
          </p:cNvSpPr>
          <p:nvPr>
            <p:ph type="body" idx="1"/>
          </p:nvPr>
        </p:nvSpPr>
        <p:spPr>
          <a:xfrm>
            <a:off x="722313" y="2547938"/>
            <a:ext cx="7772400" cy="3395662"/>
          </a:xfrm>
        </p:spPr>
        <p:txBody>
          <a:bodyPr>
            <a:normAutofit/>
          </a:bodyPr>
          <a:lstStyle/>
          <a:p>
            <a:pPr marL="457200" indent="-457200">
              <a:buAutoNum type="arabicPeriod"/>
            </a:pPr>
            <a:r>
              <a:rPr lang="en-US" dirty="0" smtClean="0"/>
              <a:t>Introduction.</a:t>
            </a:r>
          </a:p>
          <a:p>
            <a:pPr marL="457200" indent="-457200">
              <a:buAutoNum type="arabicPeriod"/>
            </a:pPr>
            <a:r>
              <a:rPr lang="en-US" dirty="0" smtClean="0"/>
              <a:t>How to create IAM Role.</a:t>
            </a:r>
          </a:p>
          <a:p>
            <a:pPr marL="457200" indent="-457200">
              <a:buFont typeface="Wingdings 2"/>
              <a:buAutoNum type="arabicPeriod"/>
            </a:pPr>
            <a:r>
              <a:rPr lang="en-US" dirty="0" smtClean="0"/>
              <a:t>How To Connect IAM Roles.</a:t>
            </a:r>
          </a:p>
          <a:p>
            <a:pPr marL="457200" indent="-457200">
              <a:buFont typeface="Wingdings 2"/>
              <a:buAutoNum type="arabicPeriod"/>
            </a:pPr>
            <a:r>
              <a:rPr lang="en-US" dirty="0" smtClean="0"/>
              <a:t>How To Connect IAM Roles.</a:t>
            </a:r>
          </a:p>
          <a:p>
            <a:pPr marL="457200" indent="-457200">
              <a:buFont typeface="Wingdings 2"/>
              <a:buAutoNum type="arabicPeriod"/>
            </a:pPr>
            <a:endParaRPr lang="en-US" dirty="0" smtClean="0"/>
          </a:p>
          <a:p>
            <a:pPr marL="457200" indent="-457200">
              <a:buFont typeface="Wingdings 2"/>
              <a:buAutoNum type="arabicPeriod"/>
            </a:pPr>
            <a:endParaRPr lang="en-US" dirty="0" smtClean="0"/>
          </a:p>
          <a:p>
            <a:pPr marL="457200" indent="-457200">
              <a:buFont typeface="Wingdings 2"/>
              <a:buAutoNum type="arabicPeriod"/>
            </a:pPr>
            <a:endParaRPr lang="en-US" dirty="0" smtClean="0"/>
          </a:p>
          <a:p>
            <a:pPr marL="457200" indent="-457200">
              <a:buFont typeface="Wingdings 2"/>
              <a:buAutoNum type="arabicPeriod"/>
            </a:pPr>
            <a:endParaRPr lang="en-US" dirty="0" smtClean="0"/>
          </a:p>
          <a:p>
            <a:pPr marL="457200" indent="-457200">
              <a:buAutoNum type="arabicPeriod"/>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715962"/>
          </a:xfrm>
        </p:spPr>
        <p:txBody>
          <a:bodyPr>
            <a:normAutofit fontScale="90000"/>
          </a:bodyPr>
          <a:lstStyle/>
          <a:p>
            <a:pPr algn="ctr"/>
            <a:r>
              <a:rPr lang="en-US" b="1" u="sng" dirty="0" smtClean="0"/>
              <a:t>1. Introduction</a:t>
            </a:r>
            <a:endParaRPr lang="en-US" b="1" u="sng" dirty="0"/>
          </a:p>
        </p:txBody>
      </p:sp>
      <p:sp>
        <p:nvSpPr>
          <p:cNvPr id="3" name="Content Placeholder 2"/>
          <p:cNvSpPr>
            <a:spLocks noGrp="1"/>
          </p:cNvSpPr>
          <p:nvPr>
            <p:ph sz="quarter" idx="1"/>
          </p:nvPr>
        </p:nvSpPr>
        <p:spPr>
          <a:xfrm>
            <a:off x="228600" y="1447800"/>
            <a:ext cx="8686800" cy="5105400"/>
          </a:xfrm>
        </p:spPr>
        <p:txBody>
          <a:bodyPr>
            <a:normAutofit/>
          </a:bodyPr>
          <a:lstStyle/>
          <a:p>
            <a:r>
              <a:rPr lang="en-US" sz="1800" dirty="0" smtClean="0"/>
              <a:t>While policies cannot be directly given to any of the services accessible through the Amazon dashboard, IAM roles are similar to IAM users in that they may be assumed by anybody who requires them. By using roles, we can provide AWS Services access rights to other AWS Services.</a:t>
            </a:r>
          </a:p>
          <a:p>
            <a:endParaRPr lang="en-US" sz="1800" dirty="0" smtClean="0"/>
          </a:p>
          <a:p>
            <a:endParaRPr lang="en-US" sz="1800" dirty="0" smtClean="0"/>
          </a:p>
          <a:p>
            <a:pPr fontAlgn="base"/>
            <a:r>
              <a:rPr lang="en-US" sz="1800" b="1" dirty="0" smtClean="0"/>
              <a:t>Example</a:t>
            </a:r>
          </a:p>
          <a:p>
            <a:pPr lvl="1" fontAlgn="base"/>
            <a:r>
              <a:rPr lang="en-US" sz="1800" dirty="0" smtClean="0"/>
              <a:t>Consider </a:t>
            </a:r>
            <a:r>
              <a:rPr lang="en-US" sz="1800" u="sng" dirty="0" smtClean="0">
                <a:hlinkClick r:id="rId2"/>
              </a:rPr>
              <a:t>Amazon EKS</a:t>
            </a:r>
            <a:r>
              <a:rPr lang="en-US" sz="1800" dirty="0" smtClean="0"/>
              <a:t>. In order to maintain an auto scaling group, AWS </a:t>
            </a:r>
            <a:r>
              <a:rPr lang="en-US" sz="1800" dirty="0" err="1" smtClean="0"/>
              <a:t>eks</a:t>
            </a:r>
            <a:r>
              <a:rPr lang="en-US" sz="1800" dirty="0" smtClean="0"/>
              <a:t> needs access to EC2 instances. Since we can’t attach policies directly to the </a:t>
            </a:r>
            <a:r>
              <a:rPr lang="en-US" sz="1800" dirty="0" err="1" smtClean="0"/>
              <a:t>eks</a:t>
            </a:r>
            <a:r>
              <a:rPr lang="en-US" sz="1800" dirty="0" smtClean="0"/>
              <a:t> in this situation, we must build a role and then attach the necessary policies to that specific role and attach that particular role to </a:t>
            </a:r>
            <a:r>
              <a:rPr lang="en-US" sz="1800" u="sng" dirty="0" smtClean="0">
                <a:hlinkClick r:id="rId2"/>
              </a:rPr>
              <a:t>EKS</a:t>
            </a:r>
            <a:r>
              <a:rPr lang="en-US" sz="1800" dirty="0" smtClean="0"/>
              <a:t>.</a:t>
            </a:r>
          </a:p>
          <a:p>
            <a:pPr lvl="1" fontAlgn="base">
              <a:buNone/>
            </a:pPr>
            <a:r>
              <a:rPr lang="en-US" sz="1800" dirty="0" smtClean="0"/>
              <a:t> </a:t>
            </a:r>
          </a:p>
          <a:p>
            <a:pPr fontAlgn="base"/>
            <a:r>
              <a:rPr lang="en-US" sz="1800" b="1" dirty="0" smtClean="0"/>
              <a:t>Use of Roles:</a:t>
            </a:r>
          </a:p>
          <a:p>
            <a:pPr lvl="1" fontAlgn="base"/>
            <a:r>
              <a:rPr lang="en-US" sz="1800" dirty="0" smtClean="0"/>
              <a:t>Consider the Scenario in which we want to grant access to our account to third parties which can perform operations such as audits of our resources or consider another scenario in which we want to access users who have identities prior outside the </a:t>
            </a:r>
            <a:r>
              <a:rPr lang="en-US" sz="1800" dirty="0" err="1" smtClean="0"/>
              <a:t>Aws</a:t>
            </a:r>
            <a:r>
              <a:rPr lang="en-US" sz="1800" dirty="0" smtClean="0"/>
              <a:t> like in our corporate Directory.</a:t>
            </a:r>
          </a:p>
          <a:p>
            <a:pPr lvl="1" fontAlgn="base"/>
            <a:r>
              <a:rPr lang="en-US" sz="1800" dirty="0" smtClean="0"/>
              <a:t>So we can use the roles for access to users’ services or applications that don’t have access to AWS resources.</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srcRect/>
          <a:stretch>
            <a:fillRect/>
          </a:stretch>
        </p:blipFill>
        <p:spPr bwMode="auto">
          <a:xfrm>
            <a:off x="457200" y="990600"/>
            <a:ext cx="8305800" cy="510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382000" cy="4572000"/>
          </a:xfrm>
        </p:spPr>
        <p:txBody>
          <a:bodyPr>
            <a:normAutofit/>
          </a:bodyPr>
          <a:lstStyle/>
          <a:p>
            <a:pPr fontAlgn="base"/>
            <a:r>
              <a:rPr lang="en-US" sz="1800" dirty="0" smtClean="0"/>
              <a:t>The followings are the methods for using Roles:</a:t>
            </a:r>
          </a:p>
          <a:p>
            <a:pPr marL="777240" lvl="1" indent="-457200" fontAlgn="base">
              <a:buFont typeface="+mj-lt"/>
              <a:buAutoNum type="arabicPeriod"/>
            </a:pPr>
            <a:r>
              <a:rPr lang="en-US" sz="1800" dirty="0" smtClean="0"/>
              <a:t>AWS Management Console.</a:t>
            </a:r>
          </a:p>
          <a:p>
            <a:pPr marL="777240" lvl="1" indent="-457200" fontAlgn="base">
              <a:buFont typeface="+mj-lt"/>
              <a:buAutoNum type="arabicPeriod"/>
            </a:pPr>
            <a:r>
              <a:rPr lang="en-US" sz="1800" dirty="0" smtClean="0"/>
              <a:t>Assume-Role CLI.</a:t>
            </a:r>
          </a:p>
          <a:p>
            <a:pPr marL="777240" lvl="1" indent="-457200" fontAlgn="base">
              <a:buFont typeface="+mj-lt"/>
              <a:buAutoNum type="arabicPeriod"/>
            </a:pPr>
            <a:r>
              <a:rPr lang="en-US" sz="1800" dirty="0" smtClean="0"/>
              <a:t>Assume-role-with-web-identity.</a:t>
            </a:r>
          </a:p>
          <a:p>
            <a:pPr marL="777240" lvl="1" indent="-457200" fontAlgn="base">
              <a:buFont typeface="+mj-lt"/>
              <a:buAutoNum type="arabicPeriod"/>
            </a:pPr>
            <a:r>
              <a:rPr lang="en-US" sz="1800" dirty="0" smtClean="0"/>
              <a:t>Console URL Construct with </a:t>
            </a:r>
            <a:r>
              <a:rPr lang="en-US" sz="1800" dirty="0" err="1" smtClean="0"/>
              <a:t>AssumeRoleWithSAML</a:t>
            </a:r>
            <a:r>
              <a:rPr lang="en-US" sz="1800" dirty="0" smtClean="0"/>
              <a:t>.</a:t>
            </a:r>
          </a:p>
          <a:p>
            <a:pPr lvl="1"/>
            <a:endParaRPr lang="en-US" sz="1800" dirty="0"/>
          </a:p>
        </p:txBody>
      </p:sp>
      <p:pic>
        <p:nvPicPr>
          <p:cNvPr id="4" name="Picture 3"/>
          <p:cNvPicPr/>
          <p:nvPr/>
        </p:nvPicPr>
        <p:blipFill>
          <a:blip r:embed="rId2"/>
          <a:srcRect/>
          <a:stretch>
            <a:fillRect/>
          </a:stretch>
        </p:blipFill>
        <p:spPr bwMode="auto">
          <a:xfrm>
            <a:off x="990600" y="2895600"/>
            <a:ext cx="7391400" cy="3581400"/>
          </a:xfrm>
          <a:prstGeom prst="rect">
            <a:avLst/>
          </a:prstGeom>
          <a:noFill/>
          <a:ln w="9525">
            <a:noFill/>
            <a:miter lim="800000"/>
            <a:headEnd/>
            <a:tailEnd/>
          </a:ln>
        </p:spPr>
      </p:pic>
      <p:sp>
        <p:nvSpPr>
          <p:cNvPr id="5" name="Title 1"/>
          <p:cNvSpPr>
            <a:spLocks noGrp="1"/>
          </p:cNvSpPr>
          <p:nvPr>
            <p:ph type="title"/>
          </p:nvPr>
        </p:nvSpPr>
        <p:spPr>
          <a:xfrm>
            <a:off x="152400" y="274638"/>
            <a:ext cx="8534400" cy="715962"/>
          </a:xfrm>
        </p:spPr>
        <p:txBody>
          <a:bodyPr>
            <a:normAutofit fontScale="90000"/>
          </a:bodyPr>
          <a:lstStyle/>
          <a:p>
            <a:pPr algn="ctr"/>
            <a:r>
              <a:rPr lang="en-US" b="1" u="sng" dirty="0" smtClean="0"/>
              <a:t>2. How To create IAM Roles </a:t>
            </a:r>
            <a:endParaRPr lang="en-US"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305800" cy="4572000"/>
          </a:xfrm>
        </p:spPr>
        <p:txBody>
          <a:bodyPr>
            <a:normAutofit/>
          </a:bodyPr>
          <a:lstStyle/>
          <a:p>
            <a:r>
              <a:rPr lang="en-US" sz="1800" dirty="0" smtClean="0"/>
              <a:t>Go to IAM Dashboard &gt;&gt; </a:t>
            </a:r>
            <a:r>
              <a:rPr lang="en-US" sz="1800" b="1" dirty="0" smtClean="0">
                <a:solidFill>
                  <a:srgbClr val="FF0000"/>
                </a:solidFill>
              </a:rPr>
              <a:t>Roles</a:t>
            </a:r>
            <a:r>
              <a:rPr lang="en-US" sz="1800" dirty="0" smtClean="0"/>
              <a:t> &gt;&gt; </a:t>
            </a:r>
            <a:r>
              <a:rPr lang="en-US" sz="1800" b="1" dirty="0" smtClean="0">
                <a:solidFill>
                  <a:srgbClr val="C00000"/>
                </a:solidFill>
              </a:rPr>
              <a:t>Create role</a:t>
            </a:r>
            <a:r>
              <a:rPr lang="en-US" sz="1800" dirty="0" smtClean="0"/>
              <a:t>.</a:t>
            </a:r>
            <a:endParaRPr lang="en-US" sz="1800" dirty="0"/>
          </a:p>
        </p:txBody>
      </p:sp>
      <p:pic>
        <p:nvPicPr>
          <p:cNvPr id="4" name="Picture 3"/>
          <p:cNvPicPr/>
          <p:nvPr/>
        </p:nvPicPr>
        <p:blipFill>
          <a:blip r:embed="rId2"/>
          <a:srcRect/>
          <a:stretch>
            <a:fillRect/>
          </a:stretch>
        </p:blipFill>
        <p:spPr bwMode="auto">
          <a:xfrm>
            <a:off x="533400" y="1295400"/>
            <a:ext cx="7696200" cy="4572000"/>
          </a:xfrm>
          <a:prstGeom prst="rect">
            <a:avLst/>
          </a:prstGeom>
          <a:noFill/>
          <a:ln w="9525">
            <a:noFill/>
            <a:miter lim="800000"/>
            <a:headEnd/>
            <a:tailEnd/>
          </a:ln>
        </p:spPr>
      </p:pic>
      <p:sp>
        <p:nvSpPr>
          <p:cNvPr id="5" name="Rectangle 4"/>
          <p:cNvSpPr/>
          <p:nvPr/>
        </p:nvSpPr>
        <p:spPr>
          <a:xfrm>
            <a:off x="609600" y="3886200"/>
            <a:ext cx="3810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71800" y="2590800"/>
            <a:ext cx="685800" cy="2286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4572000"/>
          </a:xfrm>
        </p:spPr>
        <p:txBody>
          <a:bodyPr>
            <a:normAutofit/>
          </a:bodyPr>
          <a:lstStyle/>
          <a:p>
            <a:r>
              <a:rPr lang="en-US" sz="1800" dirty="0" smtClean="0"/>
              <a:t>In this scenario the trusted entity is EC2.</a:t>
            </a:r>
          </a:p>
          <a:p>
            <a:r>
              <a:rPr lang="en-US" sz="1800" dirty="0" smtClean="0"/>
              <a:t>As it is a AWS service choose AWS Service as trusted entity type.</a:t>
            </a:r>
            <a:endParaRPr lang="en-US" sz="1800" dirty="0"/>
          </a:p>
        </p:txBody>
      </p:sp>
      <p:pic>
        <p:nvPicPr>
          <p:cNvPr id="4" name="Picture 3"/>
          <p:cNvPicPr/>
          <p:nvPr/>
        </p:nvPicPr>
        <p:blipFill>
          <a:blip r:embed="rId2"/>
          <a:srcRect l="6410" t="6695" r="16667" b="38604"/>
          <a:stretch>
            <a:fillRect/>
          </a:stretch>
        </p:blipFill>
        <p:spPr bwMode="auto">
          <a:xfrm>
            <a:off x="1066800" y="1828800"/>
            <a:ext cx="6705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7772400" cy="4572000"/>
          </a:xfrm>
        </p:spPr>
        <p:txBody>
          <a:bodyPr>
            <a:normAutofit/>
          </a:bodyPr>
          <a:lstStyle/>
          <a:p>
            <a:r>
              <a:rPr lang="en-US" sz="1800" dirty="0" smtClean="0"/>
              <a:t>Select any </a:t>
            </a:r>
            <a:r>
              <a:rPr lang="en-US" sz="1800" b="1" dirty="0" smtClean="0"/>
              <a:t>Use Case </a:t>
            </a:r>
            <a:r>
              <a:rPr lang="en-US" sz="1800" dirty="0" smtClean="0"/>
              <a:t>according to your requirement.</a:t>
            </a:r>
          </a:p>
          <a:p>
            <a:r>
              <a:rPr lang="en-US" sz="1800" dirty="0" smtClean="0"/>
              <a:t>Here my use case is EC2.</a:t>
            </a:r>
            <a:endParaRPr lang="en-US" sz="1800" dirty="0"/>
          </a:p>
        </p:txBody>
      </p:sp>
      <p:pic>
        <p:nvPicPr>
          <p:cNvPr id="4" name="Picture 3"/>
          <p:cNvPicPr/>
          <p:nvPr/>
        </p:nvPicPr>
        <p:blipFill>
          <a:blip r:embed="rId2"/>
          <a:srcRect/>
          <a:stretch>
            <a:fillRect/>
          </a:stretch>
        </p:blipFill>
        <p:spPr bwMode="auto">
          <a:xfrm>
            <a:off x="1447800" y="1600200"/>
            <a:ext cx="7086600" cy="4495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229600" cy="4572000"/>
          </a:xfrm>
        </p:spPr>
        <p:txBody>
          <a:bodyPr>
            <a:normAutofit/>
          </a:bodyPr>
          <a:lstStyle/>
          <a:p>
            <a:r>
              <a:rPr lang="en-US" sz="1800" dirty="0" smtClean="0"/>
              <a:t>Lets give EC2 to access permissions of S3.</a:t>
            </a:r>
          </a:p>
          <a:p>
            <a:r>
              <a:rPr lang="en-US" sz="1800" dirty="0" smtClean="0"/>
              <a:t>Here I am giving S3 Full Access, nick on next.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r>
              <a:rPr lang="en-US" sz="1800" dirty="0" smtClean="0"/>
              <a:t>Give Role name, here I have give as “S3_Full_Access”.</a:t>
            </a:r>
          </a:p>
          <a:p>
            <a:endParaRPr lang="en-US" sz="1800" dirty="0" smtClean="0"/>
          </a:p>
        </p:txBody>
      </p:sp>
      <p:pic>
        <p:nvPicPr>
          <p:cNvPr id="4" name="Picture 3"/>
          <p:cNvPicPr/>
          <p:nvPr/>
        </p:nvPicPr>
        <p:blipFill>
          <a:blip r:embed="rId2" cstate="print"/>
          <a:srcRect t="11396" r="2564" b="17949"/>
          <a:stretch>
            <a:fillRect/>
          </a:stretch>
        </p:blipFill>
        <p:spPr bwMode="auto">
          <a:xfrm>
            <a:off x="1676400" y="1143000"/>
            <a:ext cx="5791200" cy="2362200"/>
          </a:xfrm>
          <a:prstGeom prst="rect">
            <a:avLst/>
          </a:prstGeom>
          <a:noFill/>
          <a:ln w="9525">
            <a:noFill/>
            <a:miter lim="800000"/>
            <a:headEnd/>
            <a:tailEnd/>
          </a:ln>
        </p:spPr>
      </p:pic>
      <p:pic>
        <p:nvPicPr>
          <p:cNvPr id="5" name="Picture 4"/>
          <p:cNvPicPr/>
          <p:nvPr/>
        </p:nvPicPr>
        <p:blipFill>
          <a:blip r:embed="rId3" cstate="print"/>
          <a:srcRect t="10367" b="10151"/>
          <a:stretch>
            <a:fillRect/>
          </a:stretch>
        </p:blipFill>
        <p:spPr bwMode="auto">
          <a:xfrm>
            <a:off x="1905000" y="4038600"/>
            <a:ext cx="5410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121</TotalTime>
  <Words>419</Words>
  <Application>Microsoft Office PowerPoint</Application>
  <PresentationFormat>On-screen Show (4:3)</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AWS Service via IAM Roles</vt:lpstr>
      <vt:lpstr>Content:</vt:lpstr>
      <vt:lpstr>1. Introduction</vt:lpstr>
      <vt:lpstr>Slide 4</vt:lpstr>
      <vt:lpstr>2. How To create IAM Roles </vt:lpstr>
      <vt:lpstr>Slide 6</vt:lpstr>
      <vt:lpstr>Slide 7</vt:lpstr>
      <vt:lpstr>Slide 8</vt:lpstr>
      <vt:lpstr>Slide 9</vt:lpstr>
      <vt:lpstr>Slide 10</vt:lpstr>
      <vt:lpstr>3. How To Connect IAM Roles </vt:lpstr>
      <vt:lpstr>Slide 12</vt:lpstr>
      <vt:lpstr>4. Verify Connected IAM Roles </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 via IAM Roles</dc:title>
  <dc:creator>Dell</dc:creator>
  <cp:lastModifiedBy>Dell</cp:lastModifiedBy>
  <cp:revision>5</cp:revision>
  <dcterms:created xsi:type="dcterms:W3CDTF">2006-08-16T00:00:00Z</dcterms:created>
  <dcterms:modified xsi:type="dcterms:W3CDTF">2023-09-25T10:53:23Z</dcterms:modified>
</cp:coreProperties>
</file>