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9" y="-384"/>
      </p:cViewPr>
      <p:guideLst>
        <p:guide orient="horz" pos="2160"/>
        <p:guide pos="2880"/>
      </p:guideLst>
    </p:cSldViewPr>
  </p:slideViewPr>
  <p:notesTextViewPr>
    <p:cViewPr>
      <p:scale>
        <a:sx n="400" d="100"/>
        <a:sy n="4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2958B-86B0-4988-9823-5242099DF7DC}" type="datetimeFigureOut">
              <a:rPr lang="en-US" smtClean="0"/>
              <a:t>9/28/2023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2BAE7D-A233-45F9-A487-D5E4BF3183A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2BAE7D-A233-45F9-A487-D5E4BF3183A5}"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9/28/2023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9/28/2023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amecheap.com/domai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smtClean="0"/>
              <a:t>Amazon Route 53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7772400" cy="4572000"/>
          </a:xfrm>
        </p:spPr>
        <p:txBody>
          <a:bodyPr>
            <a:normAutofit/>
          </a:bodyPr>
          <a:lstStyle/>
          <a:p>
            <a:r>
              <a:rPr lang="en-US" sz="1800" dirty="0" smtClean="0"/>
              <a:t>Create account, give your username and password.</a:t>
            </a:r>
          </a:p>
          <a:p>
            <a:r>
              <a:rPr lang="en-US" sz="1800" dirty="0" smtClean="0"/>
              <a:t>If you already have an account of </a:t>
            </a:r>
            <a:r>
              <a:rPr lang="en-US" sz="1800" dirty="0" err="1" smtClean="0"/>
              <a:t>namecheap</a:t>
            </a:r>
            <a:r>
              <a:rPr lang="en-US" sz="1800" dirty="0" smtClean="0"/>
              <a:t> login to account.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Enter your card details, which has international net banking  enabled.</a:t>
            </a:r>
          </a:p>
          <a:p>
            <a:r>
              <a:rPr lang="en-US" sz="1800" dirty="0" smtClean="0"/>
              <a:t>Click on continue.</a:t>
            </a:r>
          </a:p>
        </p:txBody>
      </p:sp>
      <p:pic>
        <p:nvPicPr>
          <p:cNvPr id="5" name="Picture 2"/>
          <p:cNvPicPr>
            <a:picLocks noChangeAspect="1" noChangeArrowheads="1"/>
          </p:cNvPicPr>
          <p:nvPr/>
        </p:nvPicPr>
        <p:blipFill>
          <a:blip r:embed="rId2"/>
          <a:srcRect/>
          <a:stretch>
            <a:fillRect/>
          </a:stretch>
        </p:blipFill>
        <p:spPr bwMode="auto">
          <a:xfrm>
            <a:off x="838200" y="1066800"/>
            <a:ext cx="7315200" cy="2418131"/>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057400" y="4114800"/>
            <a:ext cx="5329904" cy="2505814"/>
          </a:xfrm>
          <a:prstGeom prst="rect">
            <a:avLst/>
          </a:prstGeom>
          <a:noFill/>
          <a:ln w="9525">
            <a:noFill/>
            <a:miter lim="800000"/>
            <a:headEnd/>
            <a:tailEnd/>
          </a:ln>
          <a:effectLst/>
        </p:spPr>
      </p:pic>
      <p:sp>
        <p:nvSpPr>
          <p:cNvPr id="7" name="Rectangle 6"/>
          <p:cNvSpPr/>
          <p:nvPr/>
        </p:nvSpPr>
        <p:spPr>
          <a:xfrm>
            <a:off x="3429000" y="5410200"/>
            <a:ext cx="1066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7772400" cy="4572000"/>
          </a:xfrm>
        </p:spPr>
        <p:txBody>
          <a:bodyPr>
            <a:normAutofit/>
          </a:bodyPr>
          <a:lstStyle/>
          <a:p>
            <a:r>
              <a:rPr lang="en-US" sz="1800" dirty="0" smtClean="0"/>
              <a:t>Next click on </a:t>
            </a:r>
            <a:r>
              <a:rPr lang="en-US" sz="1800" dirty="0" err="1" smtClean="0"/>
              <a:t>paynow</a:t>
            </a:r>
            <a:r>
              <a:rPr lang="en-US" sz="1800" dirty="0" smtClean="0"/>
              <a:t>, and enter </a:t>
            </a:r>
            <a:r>
              <a:rPr lang="en-US" sz="1800" dirty="0" err="1" smtClean="0"/>
              <a:t>otp</a:t>
            </a:r>
            <a:r>
              <a:rPr lang="en-US" sz="1800" dirty="0" smtClean="0"/>
              <a:t>.</a:t>
            </a:r>
          </a:p>
          <a:p>
            <a:r>
              <a:rPr lang="en-US" sz="1800" dirty="0" smtClean="0"/>
              <a:t>Your successfully created your won domain in </a:t>
            </a:r>
            <a:r>
              <a:rPr lang="en-US" sz="1800" dirty="0" err="1" smtClean="0"/>
              <a:t>namecheap</a:t>
            </a:r>
            <a:r>
              <a:rPr lang="en-US" sz="1800" dirty="0" smtClean="0"/>
              <a:t>. </a:t>
            </a:r>
          </a:p>
          <a:p>
            <a:r>
              <a:rPr lang="en-US" sz="1800" dirty="0" smtClean="0"/>
              <a:t>It takes 24 hours to activate your domain.</a:t>
            </a:r>
          </a:p>
          <a:p>
            <a:endParaRPr lang="en-US" sz="1800" dirty="0" smtClean="0"/>
          </a:p>
          <a:p>
            <a:endParaRPr lang="en-US" sz="1800" dirty="0"/>
          </a:p>
        </p:txBody>
      </p:sp>
      <p:pic>
        <p:nvPicPr>
          <p:cNvPr id="25602" name="Picture 2"/>
          <p:cNvPicPr>
            <a:picLocks noChangeAspect="1" noChangeArrowheads="1"/>
          </p:cNvPicPr>
          <p:nvPr/>
        </p:nvPicPr>
        <p:blipFill>
          <a:blip r:embed="rId2"/>
          <a:srcRect/>
          <a:stretch>
            <a:fillRect/>
          </a:stretch>
        </p:blipFill>
        <p:spPr bwMode="auto">
          <a:xfrm>
            <a:off x="533400" y="1828800"/>
            <a:ext cx="7981882" cy="3429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pPr algn="ctr"/>
            <a:r>
              <a:rPr lang="en-US" b="1" u="sng" dirty="0" smtClean="0"/>
              <a:t>4. Connect Domain Name server to your Route 53.</a:t>
            </a:r>
            <a:endParaRPr lang="en-US" b="1" u="sng" dirty="0"/>
          </a:p>
        </p:txBody>
      </p:sp>
      <p:sp>
        <p:nvSpPr>
          <p:cNvPr id="3" name="Content Placeholder 2"/>
          <p:cNvSpPr>
            <a:spLocks noGrp="1"/>
          </p:cNvSpPr>
          <p:nvPr>
            <p:ph sz="quarter" idx="1"/>
          </p:nvPr>
        </p:nvSpPr>
        <p:spPr/>
        <p:txBody>
          <a:bodyPr/>
          <a:lstStyle/>
          <a:p>
            <a:r>
              <a:rPr lang="en-US" dirty="0" smtClean="0"/>
              <a:t>Now to connect between Route53 to your </a:t>
            </a:r>
            <a:r>
              <a:rPr lang="en-US" dirty="0" err="1" smtClean="0"/>
              <a:t>namecheap</a:t>
            </a:r>
            <a:r>
              <a:rPr lang="en-US" dirty="0" smtClean="0"/>
              <a:t>.</a:t>
            </a:r>
          </a:p>
          <a:p>
            <a:r>
              <a:rPr lang="en-US" dirty="0" smtClean="0"/>
              <a:t>Go to </a:t>
            </a:r>
            <a:r>
              <a:rPr lang="en-US" dirty="0" err="1" smtClean="0"/>
              <a:t>aws</a:t>
            </a:r>
            <a:r>
              <a:rPr lang="en-US" dirty="0" smtClean="0"/>
              <a:t> &gt;route53&gt;hosted zone.</a:t>
            </a:r>
          </a:p>
          <a:p>
            <a:r>
              <a:rPr lang="en-US" dirty="0" smtClean="0"/>
              <a:t>Click on create hosted zone.</a:t>
            </a:r>
          </a:p>
          <a:p>
            <a:endParaRPr lang="en-US" dirty="0"/>
          </a:p>
        </p:txBody>
      </p:sp>
      <p:pic>
        <p:nvPicPr>
          <p:cNvPr id="26627" name="Picture 3"/>
          <p:cNvPicPr>
            <a:picLocks noChangeAspect="1" noChangeArrowheads="1"/>
          </p:cNvPicPr>
          <p:nvPr/>
        </p:nvPicPr>
        <p:blipFill>
          <a:blip r:embed="rId2"/>
          <a:srcRect/>
          <a:stretch>
            <a:fillRect/>
          </a:stretch>
        </p:blipFill>
        <p:spPr bwMode="auto">
          <a:xfrm>
            <a:off x="431489" y="3352800"/>
            <a:ext cx="8392237" cy="2667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305800" cy="4572000"/>
          </a:xfrm>
        </p:spPr>
        <p:txBody>
          <a:bodyPr>
            <a:normAutofit/>
          </a:bodyPr>
          <a:lstStyle/>
          <a:p>
            <a:r>
              <a:rPr lang="en-US" sz="1800" dirty="0" smtClean="0"/>
              <a:t>Enter your created domain name example here I have created “</a:t>
            </a:r>
            <a:r>
              <a:rPr lang="en-US" sz="1800" dirty="0" err="1" smtClean="0"/>
              <a:t>gotechfarm.site</a:t>
            </a:r>
            <a:r>
              <a:rPr lang="en-US" sz="1800" dirty="0" smtClean="0"/>
              <a:t>” as my domain name.</a:t>
            </a:r>
          </a:p>
          <a:p>
            <a:r>
              <a:rPr lang="en-US" sz="1800" dirty="0" smtClean="0"/>
              <a:t>Keep public host.</a:t>
            </a:r>
            <a:endParaRPr lang="en-US" sz="1800" dirty="0"/>
          </a:p>
        </p:txBody>
      </p:sp>
      <p:pic>
        <p:nvPicPr>
          <p:cNvPr id="27650" name="Picture 2"/>
          <p:cNvPicPr>
            <a:picLocks noChangeAspect="1" noChangeArrowheads="1"/>
          </p:cNvPicPr>
          <p:nvPr/>
        </p:nvPicPr>
        <p:blipFill>
          <a:blip r:embed="rId2"/>
          <a:srcRect/>
          <a:stretch>
            <a:fillRect/>
          </a:stretch>
        </p:blipFill>
        <p:spPr bwMode="auto">
          <a:xfrm>
            <a:off x="1295400" y="1447800"/>
            <a:ext cx="6497638" cy="413261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533400"/>
            <a:ext cx="8382000" cy="4572000"/>
          </a:xfrm>
        </p:spPr>
        <p:txBody>
          <a:bodyPr>
            <a:normAutofit/>
          </a:bodyPr>
          <a:lstStyle/>
          <a:p>
            <a:r>
              <a:rPr lang="en-US" sz="1800" dirty="0" smtClean="0"/>
              <a:t>After your domain is activated in the </a:t>
            </a:r>
            <a:r>
              <a:rPr lang="en-US" sz="1800" dirty="0" err="1" smtClean="0"/>
              <a:t>namecheap</a:t>
            </a:r>
            <a:r>
              <a:rPr lang="en-US" sz="1800" dirty="0" smtClean="0"/>
              <a:t>, copy the name servers.</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p:txBody>
      </p:sp>
      <p:pic>
        <p:nvPicPr>
          <p:cNvPr id="28674" name="Picture 2"/>
          <p:cNvPicPr>
            <a:picLocks noChangeAspect="1" noChangeArrowheads="1"/>
          </p:cNvPicPr>
          <p:nvPr/>
        </p:nvPicPr>
        <p:blipFill>
          <a:blip r:embed="rId2"/>
          <a:srcRect/>
          <a:stretch>
            <a:fillRect/>
          </a:stretch>
        </p:blipFill>
        <p:spPr bwMode="auto">
          <a:xfrm>
            <a:off x="685800" y="990600"/>
            <a:ext cx="7620000" cy="3334091"/>
          </a:xfrm>
          <a:prstGeom prst="rect">
            <a:avLst/>
          </a:prstGeom>
          <a:noFill/>
          <a:ln w="9525">
            <a:noFill/>
            <a:miter lim="800000"/>
            <a:headEnd/>
            <a:tailEnd/>
          </a:ln>
          <a:effectLst/>
        </p:spPr>
      </p:pic>
      <p:sp>
        <p:nvSpPr>
          <p:cNvPr id="5" name="Rectangle 4"/>
          <p:cNvSpPr/>
          <p:nvPr/>
        </p:nvSpPr>
        <p:spPr>
          <a:xfrm>
            <a:off x="5334000" y="2895600"/>
            <a:ext cx="11430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153400" cy="4572000"/>
          </a:xfrm>
        </p:spPr>
        <p:txBody>
          <a:bodyPr>
            <a:normAutofit/>
          </a:bodyPr>
          <a:lstStyle/>
          <a:p>
            <a:r>
              <a:rPr lang="en-US" sz="1800" dirty="0" smtClean="0"/>
              <a:t>Go to </a:t>
            </a:r>
            <a:r>
              <a:rPr lang="en-US" sz="1800" dirty="0" err="1" smtClean="0"/>
              <a:t>namecheap</a:t>
            </a:r>
            <a:r>
              <a:rPr lang="en-US" sz="1800" dirty="0" smtClean="0"/>
              <a:t> website, login to your account.</a:t>
            </a:r>
          </a:p>
          <a:p>
            <a:r>
              <a:rPr lang="en-US" sz="1800" dirty="0" smtClean="0"/>
              <a:t>Click on “verify Contacts” &gt;</a:t>
            </a:r>
            <a:r>
              <a:rPr lang="en-US" sz="1800" b="1" dirty="0" smtClean="0">
                <a:solidFill>
                  <a:srgbClr val="FF0000"/>
                </a:solidFill>
              </a:rPr>
              <a:t>manage</a:t>
            </a:r>
            <a:r>
              <a:rPr lang="en-US" sz="1800" dirty="0" smtClean="0"/>
              <a: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In name servers click on arrow and select custom  DNS and add the copied server names one by one.</a:t>
            </a:r>
          </a:p>
        </p:txBody>
      </p:sp>
      <p:pic>
        <p:nvPicPr>
          <p:cNvPr id="29698" name="Picture 2"/>
          <p:cNvPicPr>
            <a:picLocks noChangeAspect="1" noChangeArrowheads="1"/>
          </p:cNvPicPr>
          <p:nvPr/>
        </p:nvPicPr>
        <p:blipFill>
          <a:blip r:embed="rId2"/>
          <a:srcRect/>
          <a:stretch>
            <a:fillRect/>
          </a:stretch>
        </p:blipFill>
        <p:spPr bwMode="auto">
          <a:xfrm>
            <a:off x="1524000" y="1066800"/>
            <a:ext cx="5181600" cy="2252290"/>
          </a:xfrm>
          <a:prstGeom prst="rect">
            <a:avLst/>
          </a:prstGeom>
          <a:noFill/>
          <a:ln w="9525">
            <a:noFill/>
            <a:miter lim="800000"/>
            <a:headEnd/>
            <a:tailEnd/>
          </a:ln>
          <a:effectLst/>
        </p:spPr>
      </p:pic>
      <p:sp>
        <p:nvSpPr>
          <p:cNvPr id="5" name="Rectangle 4"/>
          <p:cNvSpPr/>
          <p:nvPr/>
        </p:nvSpPr>
        <p:spPr>
          <a:xfrm>
            <a:off x="5638800" y="2819400"/>
            <a:ext cx="8382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699" name="Picture 3"/>
          <p:cNvPicPr>
            <a:picLocks noChangeAspect="1" noChangeArrowheads="1"/>
          </p:cNvPicPr>
          <p:nvPr/>
        </p:nvPicPr>
        <p:blipFill>
          <a:blip r:embed="rId3"/>
          <a:srcRect/>
          <a:stretch>
            <a:fillRect/>
          </a:stretch>
        </p:blipFill>
        <p:spPr bwMode="auto">
          <a:xfrm>
            <a:off x="1600199" y="3962400"/>
            <a:ext cx="6210727" cy="2482438"/>
          </a:xfrm>
          <a:prstGeom prst="rect">
            <a:avLst/>
          </a:prstGeom>
          <a:noFill/>
          <a:ln w="9525">
            <a:noFill/>
            <a:miter lim="800000"/>
            <a:headEnd/>
            <a:tailEnd/>
          </a:ln>
          <a:effectLst/>
        </p:spPr>
      </p:pic>
      <p:sp>
        <p:nvSpPr>
          <p:cNvPr id="7" name="Rectangle 6"/>
          <p:cNvSpPr/>
          <p:nvPr/>
        </p:nvSpPr>
        <p:spPr>
          <a:xfrm>
            <a:off x="4724400" y="5791200"/>
            <a:ext cx="4572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066800"/>
            <a:ext cx="7772400" cy="4572000"/>
          </a:xfrm>
        </p:spPr>
        <p:txBody>
          <a:bodyPr>
            <a:normAutofit/>
          </a:bodyPr>
          <a:lstStyle/>
          <a:p>
            <a:r>
              <a:rPr lang="en-US" sz="1800" b="1" dirty="0" smtClean="0"/>
              <a:t>Note : remove “.” in the end of the </a:t>
            </a:r>
            <a:r>
              <a:rPr lang="en-US" sz="1800" b="1" dirty="0" smtClean="0"/>
              <a:t>name.</a:t>
            </a:r>
          </a:p>
          <a:p>
            <a:r>
              <a:rPr lang="en-US" sz="1800" dirty="0" smtClean="0"/>
              <a:t>It takes 24 hours to activate these servers in your domain. </a:t>
            </a:r>
            <a:endParaRPr lang="en-US" sz="1800" dirty="0" smtClean="0"/>
          </a:p>
          <a:p>
            <a:endParaRPr lang="en-US" sz="1800" b="1" dirty="0"/>
          </a:p>
        </p:txBody>
      </p:sp>
      <p:pic>
        <p:nvPicPr>
          <p:cNvPr id="30722" name="Picture 2"/>
          <p:cNvPicPr>
            <a:picLocks noChangeAspect="1" noChangeArrowheads="1"/>
          </p:cNvPicPr>
          <p:nvPr/>
        </p:nvPicPr>
        <p:blipFill>
          <a:blip r:embed="rId2"/>
          <a:srcRect/>
          <a:stretch>
            <a:fillRect/>
          </a:stretch>
        </p:blipFill>
        <p:spPr bwMode="auto">
          <a:xfrm>
            <a:off x="838200" y="2362200"/>
            <a:ext cx="7847442" cy="3886200"/>
          </a:xfrm>
          <a:prstGeom prst="rect">
            <a:avLst/>
          </a:prstGeom>
          <a:noFill/>
          <a:ln w="9525">
            <a:noFill/>
            <a:miter lim="800000"/>
            <a:headEnd/>
            <a:tailEnd/>
          </a:ln>
          <a:effectLst/>
        </p:spPr>
      </p:pic>
      <p:sp>
        <p:nvSpPr>
          <p:cNvPr id="5" name="Rectangle 4"/>
          <p:cNvSpPr/>
          <p:nvPr/>
        </p:nvSpPr>
        <p:spPr>
          <a:xfrm>
            <a:off x="2209800" y="4800600"/>
            <a:ext cx="2590800" cy="1295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ctr"/>
            <a:r>
              <a:rPr lang="en-US" b="1" u="sng" dirty="0" smtClean="0"/>
              <a:t>5. Host the site with your DNS</a:t>
            </a:r>
            <a:endParaRPr lang="en-US" b="1" u="sng" dirty="0"/>
          </a:p>
        </p:txBody>
      </p:sp>
      <p:sp>
        <p:nvSpPr>
          <p:cNvPr id="3" name="Content Placeholder 2"/>
          <p:cNvSpPr>
            <a:spLocks noGrp="1"/>
          </p:cNvSpPr>
          <p:nvPr>
            <p:ph sz="quarter" idx="1"/>
          </p:nvPr>
        </p:nvSpPr>
        <p:spPr>
          <a:xfrm>
            <a:off x="228600" y="1219200"/>
            <a:ext cx="8458200" cy="4800600"/>
          </a:xfrm>
        </p:spPr>
        <p:txBody>
          <a:bodyPr/>
          <a:lstStyle/>
          <a:p>
            <a:r>
              <a:rPr lang="en-US" dirty="0" smtClean="0"/>
              <a:t>To host your website you need to create ec2 instance.</a:t>
            </a:r>
          </a:p>
          <a:p>
            <a:r>
              <a:rPr lang="en-US" dirty="0" smtClean="0"/>
              <a:t>Follow the steps explained in the EC2 instance.</a:t>
            </a:r>
          </a:p>
          <a:p>
            <a:r>
              <a:rPr lang="en-US" dirty="0" smtClean="0"/>
              <a:t>Now launch the ec2 instance.</a:t>
            </a:r>
            <a:endParaRPr lang="en-US" dirty="0"/>
          </a:p>
        </p:txBody>
      </p:sp>
      <p:pic>
        <p:nvPicPr>
          <p:cNvPr id="31746" name="Picture 2"/>
          <p:cNvPicPr>
            <a:picLocks noChangeAspect="1" noChangeArrowheads="1"/>
          </p:cNvPicPr>
          <p:nvPr/>
        </p:nvPicPr>
        <p:blipFill>
          <a:blip r:embed="rId2"/>
          <a:srcRect/>
          <a:stretch>
            <a:fillRect/>
          </a:stretch>
        </p:blipFill>
        <p:spPr bwMode="auto">
          <a:xfrm>
            <a:off x="2133600" y="2743200"/>
            <a:ext cx="5754687" cy="365558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457200"/>
            <a:ext cx="7772400" cy="4572000"/>
          </a:xfrm>
        </p:spPr>
        <p:txBody>
          <a:bodyPr>
            <a:normAutofit/>
          </a:bodyPr>
          <a:lstStyle/>
          <a:p>
            <a:r>
              <a:rPr lang="en-US" sz="1800" dirty="0" smtClean="0"/>
              <a:t>Now change to root user “</a:t>
            </a:r>
            <a:r>
              <a:rPr lang="en-US" sz="1800" dirty="0" err="1" smtClean="0"/>
              <a:t>sudo</a:t>
            </a:r>
            <a:r>
              <a:rPr lang="en-US" sz="1800" dirty="0" smtClean="0"/>
              <a:t> </a:t>
            </a:r>
            <a:r>
              <a:rPr lang="en-US" sz="1800" dirty="0" err="1" smtClean="0"/>
              <a:t>su</a:t>
            </a:r>
            <a:r>
              <a:rPr lang="en-US" sz="1800" dirty="0" smtClean="0"/>
              <a:t> </a:t>
            </a:r>
            <a:r>
              <a:rPr lang="en-US" sz="1800" dirty="0" smtClean="0"/>
              <a:t>–”</a:t>
            </a:r>
          </a:p>
          <a:p>
            <a:r>
              <a:rPr lang="en-US" sz="1800" dirty="0" smtClean="0"/>
              <a:t>Change directory to the /</a:t>
            </a:r>
            <a:r>
              <a:rPr lang="en-US" sz="1800" dirty="0" err="1" smtClean="0"/>
              <a:t>var</a:t>
            </a:r>
            <a:r>
              <a:rPr lang="en-US" sz="1800" dirty="0" smtClean="0"/>
              <a:t>/www/html/</a:t>
            </a:r>
          </a:p>
          <a:p>
            <a:r>
              <a:rPr lang="en-US" sz="1800" dirty="0" smtClean="0"/>
              <a:t>Create index.html in the html folder and add some content in it.</a:t>
            </a:r>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Copy the public id of the created instance.</a:t>
            </a:r>
          </a:p>
          <a:p>
            <a:r>
              <a:rPr lang="en-US" sz="1800" dirty="0" smtClean="0"/>
              <a:t>Now go to route 53&gt; hosted zones&gt;select the hosted zone&gt;create record.</a:t>
            </a:r>
          </a:p>
          <a:p>
            <a:endParaRPr lang="en-US" sz="1800" dirty="0" smtClean="0"/>
          </a:p>
        </p:txBody>
      </p:sp>
      <p:pic>
        <p:nvPicPr>
          <p:cNvPr id="32770" name="Picture 2"/>
          <p:cNvPicPr>
            <a:picLocks noChangeAspect="1" noChangeArrowheads="1"/>
          </p:cNvPicPr>
          <p:nvPr/>
        </p:nvPicPr>
        <p:blipFill>
          <a:blip r:embed="rId2"/>
          <a:srcRect/>
          <a:stretch>
            <a:fillRect/>
          </a:stretch>
        </p:blipFill>
        <p:spPr bwMode="auto">
          <a:xfrm>
            <a:off x="1219200" y="1600200"/>
            <a:ext cx="6629400" cy="1554737"/>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cstate="print"/>
          <a:srcRect/>
          <a:stretch>
            <a:fillRect/>
          </a:stretch>
        </p:blipFill>
        <p:spPr bwMode="auto">
          <a:xfrm>
            <a:off x="1676400" y="4114800"/>
            <a:ext cx="5029200" cy="238190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7772400" cy="6172200"/>
          </a:xfrm>
        </p:spPr>
        <p:txBody>
          <a:bodyPr>
            <a:normAutofit/>
          </a:bodyPr>
          <a:lstStyle/>
          <a:p>
            <a:r>
              <a:rPr lang="en-US" sz="1800" dirty="0" smtClean="0"/>
              <a:t>Enter </a:t>
            </a:r>
            <a:r>
              <a:rPr lang="en-US" sz="1800" b="1" dirty="0" err="1" smtClean="0">
                <a:solidFill>
                  <a:srgbClr val="7030A0"/>
                </a:solidFill>
              </a:rPr>
              <a:t>subdomain</a:t>
            </a:r>
            <a:r>
              <a:rPr lang="en-US" sz="1800" dirty="0" smtClean="0"/>
              <a:t> as www, and enter instance </a:t>
            </a:r>
            <a:r>
              <a:rPr lang="en-US" sz="1800" b="1" dirty="0" smtClean="0">
                <a:solidFill>
                  <a:srgbClr val="00B050"/>
                </a:solidFill>
              </a:rPr>
              <a:t>public id in value</a:t>
            </a:r>
            <a:r>
              <a:rPr lang="en-US" sz="1800" dirty="0" smtClean="0"/>
              <a:t>.</a:t>
            </a:r>
          </a:p>
          <a:p>
            <a:r>
              <a:rPr lang="en-US" sz="1800" b="1" dirty="0" smtClean="0">
                <a:solidFill>
                  <a:srgbClr val="FF0000"/>
                </a:solidFill>
              </a:rPr>
              <a:t>Select record type “A”</a:t>
            </a:r>
          </a:p>
          <a:p>
            <a:r>
              <a:rPr lang="en-US" sz="1800" dirty="0" smtClean="0"/>
              <a:t>Click on create record.</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Your DNS is successfully connected to your IP.</a:t>
            </a:r>
            <a:endParaRPr lang="en-US" sz="1800" dirty="0"/>
          </a:p>
        </p:txBody>
      </p:sp>
      <p:pic>
        <p:nvPicPr>
          <p:cNvPr id="33794" name="Picture 2"/>
          <p:cNvPicPr>
            <a:picLocks noChangeAspect="1" noChangeArrowheads="1"/>
          </p:cNvPicPr>
          <p:nvPr/>
        </p:nvPicPr>
        <p:blipFill>
          <a:blip r:embed="rId2"/>
          <a:srcRect/>
          <a:stretch>
            <a:fillRect/>
          </a:stretch>
        </p:blipFill>
        <p:spPr bwMode="auto">
          <a:xfrm>
            <a:off x="990600" y="1600200"/>
            <a:ext cx="6594086" cy="3505200"/>
          </a:xfrm>
          <a:prstGeom prst="rect">
            <a:avLst/>
          </a:prstGeom>
          <a:noFill/>
          <a:ln w="9525">
            <a:noFill/>
            <a:miter lim="800000"/>
            <a:headEnd/>
            <a:tailEnd/>
          </a:ln>
          <a:effectLst/>
        </p:spPr>
      </p:pic>
      <p:sp>
        <p:nvSpPr>
          <p:cNvPr id="5" name="Rectangle 4"/>
          <p:cNvSpPr/>
          <p:nvPr/>
        </p:nvSpPr>
        <p:spPr>
          <a:xfrm>
            <a:off x="4267200" y="2895600"/>
            <a:ext cx="3124200"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0600" y="2971800"/>
            <a:ext cx="3124200" cy="5334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43000" y="3733800"/>
            <a:ext cx="1295400" cy="457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Text Placeholder 2"/>
          <p:cNvSpPr>
            <a:spLocks noGrp="1"/>
          </p:cNvSpPr>
          <p:nvPr>
            <p:ph type="body" idx="1"/>
          </p:nvPr>
        </p:nvSpPr>
        <p:spPr>
          <a:xfrm>
            <a:off x="722313" y="2547938"/>
            <a:ext cx="7772400" cy="3167062"/>
          </a:xfrm>
        </p:spPr>
        <p:txBody>
          <a:bodyPr>
            <a:normAutofit/>
          </a:bodyPr>
          <a:lstStyle/>
          <a:p>
            <a:pPr marL="457200" indent="-457200">
              <a:buAutoNum type="arabicPeriod"/>
            </a:pPr>
            <a:r>
              <a:rPr lang="en-US" dirty="0" smtClean="0"/>
              <a:t>Introduction.</a:t>
            </a:r>
          </a:p>
          <a:p>
            <a:pPr marL="457200" indent="-457200">
              <a:buFont typeface="Wingdings 2"/>
              <a:buAutoNum type="arabicPeriod"/>
            </a:pPr>
            <a:r>
              <a:rPr lang="en-US" dirty="0" smtClean="0"/>
              <a:t>Domain Name </a:t>
            </a:r>
            <a:r>
              <a:rPr lang="en-US" dirty="0" smtClean="0"/>
              <a:t>Providers.</a:t>
            </a:r>
          </a:p>
          <a:p>
            <a:pPr marL="457200" indent="-457200">
              <a:buFont typeface="Wingdings 2"/>
              <a:buAutoNum type="arabicPeriod"/>
            </a:pPr>
            <a:r>
              <a:rPr lang="en-US" dirty="0" smtClean="0"/>
              <a:t>Domain </a:t>
            </a:r>
            <a:r>
              <a:rPr lang="en-US" dirty="0" smtClean="0"/>
              <a:t>Registration.</a:t>
            </a:r>
          </a:p>
          <a:p>
            <a:pPr marL="457200" indent="-457200">
              <a:buFont typeface="Wingdings 2"/>
              <a:buAutoNum type="arabicPeriod"/>
            </a:pPr>
            <a:r>
              <a:rPr lang="en-US" dirty="0" smtClean="0"/>
              <a:t>Connect Domain Name server to your Route </a:t>
            </a:r>
            <a:r>
              <a:rPr lang="en-US" dirty="0" smtClean="0"/>
              <a:t>53.</a:t>
            </a:r>
          </a:p>
          <a:p>
            <a:pPr marL="457200" indent="-457200">
              <a:buFont typeface="Wingdings 2"/>
              <a:buAutoNum type="arabicPeriod"/>
            </a:pPr>
            <a:endParaRPr lang="en-US" dirty="0" smtClean="0"/>
          </a:p>
          <a:p>
            <a:pPr marL="457200" indent="-457200">
              <a:buFont typeface="Wingdings 2"/>
              <a:buAutoNum type="arabicPeriod"/>
            </a:pPr>
            <a:endParaRPr lang="en-US" dirty="0" smtClean="0"/>
          </a:p>
          <a:p>
            <a:pPr marL="457200" indent="-457200">
              <a:buAutoNum type="arabicPeriod"/>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7772400" cy="4572000"/>
          </a:xfrm>
        </p:spPr>
        <p:txBody>
          <a:bodyPr>
            <a:normAutofit/>
          </a:bodyPr>
          <a:lstStyle/>
          <a:p>
            <a:r>
              <a:rPr lang="en-US" sz="1800" dirty="0" smtClean="0"/>
              <a:t>Now lets verify in the web browser, by entering the domain name that we have created.</a:t>
            </a:r>
          </a:p>
          <a:p>
            <a:endParaRPr lang="en-US" sz="1800" dirty="0" smtClean="0"/>
          </a:p>
          <a:p>
            <a:endParaRPr lang="en-US" sz="1800" dirty="0" smtClean="0"/>
          </a:p>
          <a:p>
            <a:endParaRPr lang="en-US" sz="1800" dirty="0" smtClean="0"/>
          </a:p>
          <a:p>
            <a:endParaRPr lang="en-US" sz="1800" dirty="0" smtClean="0"/>
          </a:p>
          <a:p>
            <a:pPr>
              <a:buNone/>
            </a:pPr>
            <a:endParaRPr lang="en-US" sz="1800" dirty="0" smtClean="0"/>
          </a:p>
          <a:p>
            <a:pPr>
              <a:buNone/>
            </a:pPr>
            <a:endParaRPr lang="en-US" sz="1800" dirty="0" smtClean="0"/>
          </a:p>
          <a:p>
            <a:endParaRPr lang="en-US" sz="1800" dirty="0" smtClean="0"/>
          </a:p>
          <a:p>
            <a:r>
              <a:rPr lang="en-US" sz="1800" dirty="0" smtClean="0"/>
              <a:t>You can see that our website is hosted in the internet.</a:t>
            </a:r>
            <a:endParaRPr lang="en-US" sz="1800" dirty="0"/>
          </a:p>
        </p:txBody>
      </p:sp>
      <p:pic>
        <p:nvPicPr>
          <p:cNvPr id="34818" name="Picture 2"/>
          <p:cNvPicPr>
            <a:picLocks noChangeAspect="1" noChangeArrowheads="1"/>
          </p:cNvPicPr>
          <p:nvPr/>
        </p:nvPicPr>
        <p:blipFill>
          <a:blip r:embed="rId2"/>
          <a:srcRect/>
          <a:stretch>
            <a:fillRect/>
          </a:stretch>
        </p:blipFill>
        <p:spPr bwMode="auto">
          <a:xfrm>
            <a:off x="762000" y="4038600"/>
            <a:ext cx="7013381" cy="2427288"/>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304800" y="1066800"/>
            <a:ext cx="7924801" cy="97833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639762"/>
          </a:xfrm>
        </p:spPr>
        <p:txBody>
          <a:bodyPr>
            <a:normAutofit fontScale="90000"/>
          </a:bodyPr>
          <a:lstStyle/>
          <a:p>
            <a:pPr algn="ctr"/>
            <a:r>
              <a:rPr lang="en-US" b="1" u="sng" dirty="0" smtClean="0"/>
              <a:t>1.Introduction</a:t>
            </a:r>
            <a:endParaRPr lang="en-US" b="1" u="sng" dirty="0"/>
          </a:p>
        </p:txBody>
      </p:sp>
      <p:sp>
        <p:nvSpPr>
          <p:cNvPr id="3" name="Content Placeholder 2"/>
          <p:cNvSpPr>
            <a:spLocks noGrp="1"/>
          </p:cNvSpPr>
          <p:nvPr>
            <p:ph sz="quarter" idx="1"/>
          </p:nvPr>
        </p:nvSpPr>
        <p:spPr>
          <a:xfrm>
            <a:off x="533400" y="1219200"/>
            <a:ext cx="8153400" cy="4800600"/>
          </a:xfrm>
        </p:spPr>
        <p:txBody>
          <a:bodyPr>
            <a:normAutofit/>
          </a:bodyPr>
          <a:lstStyle/>
          <a:p>
            <a:r>
              <a:rPr lang="en-US" sz="1800" dirty="0" smtClean="0"/>
              <a:t>Amazon Route 53 is a highly scalable and reliable Domain Name System (DNS) web service provided by Amazon Web Services (AWS). It is designed to route end users to internet applications by translating human-readable domain names (like </a:t>
            </a:r>
            <a:r>
              <a:rPr lang="en-US" sz="1800" u="sng" dirty="0" smtClean="0">
                <a:hlinkClick r:id="rId2"/>
              </a:rPr>
              <a:t>www.example.com</a:t>
            </a:r>
            <a:r>
              <a:rPr lang="en-US" sz="1800" dirty="0" smtClean="0"/>
              <a:t>) into IP addresses that computers use to identify each other on the network.</a:t>
            </a:r>
            <a:endParaRPr lang="en-US" sz="1800" dirty="0"/>
          </a:p>
        </p:txBody>
      </p:sp>
      <p:pic>
        <p:nvPicPr>
          <p:cNvPr id="4" name="Picture 3"/>
          <p:cNvPicPr/>
          <p:nvPr/>
        </p:nvPicPr>
        <p:blipFill>
          <a:blip r:embed="rId3"/>
          <a:stretch>
            <a:fillRect/>
          </a:stretch>
        </p:blipFill>
        <p:spPr>
          <a:xfrm>
            <a:off x="1524000" y="2590800"/>
            <a:ext cx="6172200" cy="3352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7772400" cy="4572000"/>
          </a:xfrm>
        </p:spPr>
        <p:txBody>
          <a:bodyPr>
            <a:noAutofit/>
          </a:bodyPr>
          <a:lstStyle/>
          <a:p>
            <a:r>
              <a:rPr lang="en-GB" sz="1800" dirty="0" smtClean="0"/>
              <a:t>Owner of the domain can update the records in the </a:t>
            </a:r>
            <a:r>
              <a:rPr lang="en-GB" sz="1800" dirty="0" err="1" smtClean="0"/>
              <a:t>NameServer</a:t>
            </a:r>
            <a:r>
              <a:rPr lang="en-GB" sz="1800" dirty="0" smtClean="0"/>
              <a:t>.</a:t>
            </a:r>
            <a:endParaRPr lang="en-US" sz="1800" dirty="0" smtClean="0"/>
          </a:p>
          <a:p>
            <a:r>
              <a:rPr lang="en-GB" sz="1800" dirty="0" smtClean="0"/>
              <a:t>www </a:t>
            </a:r>
            <a:r>
              <a:rPr lang="en-GB" sz="1800" dirty="0" smtClean="0"/>
              <a:t>: resource name, 10.2.5.37 : is </a:t>
            </a:r>
            <a:r>
              <a:rPr lang="en-GB" sz="1800" dirty="0" smtClean="0"/>
              <a:t>it’s </a:t>
            </a:r>
            <a:r>
              <a:rPr lang="en-GB" sz="1800" dirty="0" smtClean="0"/>
              <a:t>value</a:t>
            </a:r>
          </a:p>
          <a:p>
            <a:endParaRPr lang="en-US" sz="1800" dirty="0" smtClean="0"/>
          </a:p>
          <a:p>
            <a:r>
              <a:rPr lang="en-GB" sz="1800" dirty="0" smtClean="0"/>
              <a:t>The </a:t>
            </a:r>
            <a:r>
              <a:rPr lang="en-GB" sz="1800" dirty="0" smtClean="0"/>
              <a:t>name will be converted into the IP that concept is called as a domain naming system DNS concept</a:t>
            </a:r>
            <a:endParaRPr lang="en-US" sz="1800" dirty="0" smtClean="0"/>
          </a:p>
          <a:p>
            <a:endParaRPr lang="en-GB" sz="1800" dirty="0" smtClean="0"/>
          </a:p>
          <a:p>
            <a:r>
              <a:rPr lang="en-GB" sz="1800" dirty="0" smtClean="0"/>
              <a:t>So </a:t>
            </a:r>
            <a:r>
              <a:rPr lang="en-GB" sz="1800" dirty="0" smtClean="0"/>
              <a:t>whenever the client is hitting this domain name, the request will be sent to the d n s server base. There will be a DNS server, the DNS server is altogether a different server where it is holding the information about which name has to be converted into which IP address like how your phonebook he's storing the contacts of the name and the associated number. Same way. The DNS server simply in shortcut we can call this as a name server also, maybe DNS server is the full name.</a:t>
            </a:r>
            <a:endParaRPr lang="en-US" sz="1800" dirty="0" smtClean="0"/>
          </a:p>
          <a:p>
            <a:pPr>
              <a:buNone/>
            </a:pPr>
            <a:endParaRPr lang="en-US" sz="1800" dirty="0" smtClean="0"/>
          </a:p>
          <a:p>
            <a:r>
              <a:rPr lang="en-GB" sz="1800" dirty="0" smtClean="0"/>
              <a:t>So </a:t>
            </a:r>
            <a:r>
              <a:rPr lang="en-GB" sz="1800" dirty="0" smtClean="0"/>
              <a:t>the browser has to send the request to the name server asking that question that hey, name server Tell me, what is the IP of this particular name? That's how the question has been raised to the name server. The name server responsibility is to take that question and give the response back to the user</a:t>
            </a:r>
            <a:endParaRPr lang="en-US" sz="1800" dirty="0" smtClean="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563562"/>
          </a:xfrm>
        </p:spPr>
        <p:txBody>
          <a:bodyPr>
            <a:normAutofit fontScale="90000"/>
          </a:bodyPr>
          <a:lstStyle/>
          <a:p>
            <a:pPr algn="ctr"/>
            <a:r>
              <a:rPr lang="en-US" b="1" u="sng" dirty="0" smtClean="0"/>
              <a:t>2.Domain Name Providers.</a:t>
            </a:r>
            <a:endParaRPr lang="en-US" b="1" u="sng" dirty="0"/>
          </a:p>
        </p:txBody>
      </p:sp>
      <p:sp>
        <p:nvSpPr>
          <p:cNvPr id="3" name="Content Placeholder 2"/>
          <p:cNvSpPr>
            <a:spLocks noGrp="1"/>
          </p:cNvSpPr>
          <p:nvPr>
            <p:ph sz="quarter" idx="1"/>
          </p:nvPr>
        </p:nvSpPr>
        <p:spPr>
          <a:xfrm>
            <a:off x="381000" y="990600"/>
            <a:ext cx="8305800" cy="5029200"/>
          </a:xfrm>
        </p:spPr>
        <p:txBody>
          <a:bodyPr>
            <a:noAutofit/>
          </a:bodyPr>
          <a:lstStyle/>
          <a:p>
            <a:r>
              <a:rPr lang="en-US" sz="1800" dirty="0" err="1" smtClean="0"/>
              <a:t>GoDaddy</a:t>
            </a:r>
            <a:r>
              <a:rPr lang="en-US" sz="1800" dirty="0" smtClean="0"/>
              <a:t>: </a:t>
            </a:r>
            <a:r>
              <a:rPr lang="en-US" sz="1800" dirty="0" smtClean="0"/>
              <a:t>One of the largest and most well-known domain registrars. They offer a wide range of services beyond just domain registration.</a:t>
            </a:r>
          </a:p>
          <a:p>
            <a:endParaRPr lang="en-US" sz="1800" dirty="0" smtClean="0"/>
          </a:p>
          <a:p>
            <a:r>
              <a:rPr lang="en-US" sz="1800" dirty="0" smtClean="0"/>
              <a:t> </a:t>
            </a:r>
            <a:r>
              <a:rPr lang="en-US" sz="1800" dirty="0" err="1" smtClean="0"/>
              <a:t>Namecheap</a:t>
            </a:r>
            <a:r>
              <a:rPr lang="en-US" sz="1800" dirty="0" smtClean="0"/>
              <a:t>: </a:t>
            </a:r>
            <a:r>
              <a:rPr lang="en-US" sz="1800" dirty="0" smtClean="0"/>
              <a:t>Known for affordable domain registrations and a user-friendly interface.</a:t>
            </a:r>
          </a:p>
          <a:p>
            <a:endParaRPr lang="en-US" sz="1800" dirty="0" smtClean="0"/>
          </a:p>
          <a:p>
            <a:r>
              <a:rPr lang="en-US" sz="1800" dirty="0" smtClean="0"/>
              <a:t> Google Domains: </a:t>
            </a:r>
            <a:r>
              <a:rPr lang="en-US" sz="1800" dirty="0" smtClean="0"/>
              <a:t>Google's domain registration service, known for its simplicity and integration with other Google services.</a:t>
            </a:r>
          </a:p>
          <a:p>
            <a:endParaRPr lang="en-US" sz="1800" dirty="0" smtClean="0"/>
          </a:p>
          <a:p>
            <a:r>
              <a:rPr lang="en-US" sz="1800" dirty="0" smtClean="0"/>
              <a:t> </a:t>
            </a:r>
            <a:r>
              <a:rPr lang="en-US" sz="1800" dirty="0" err="1" smtClean="0"/>
              <a:t>Bluehost</a:t>
            </a:r>
            <a:r>
              <a:rPr lang="en-US" sz="1800" dirty="0" smtClean="0"/>
              <a:t>: </a:t>
            </a:r>
            <a:r>
              <a:rPr lang="en-US" sz="1800" dirty="0" smtClean="0"/>
              <a:t>A popular web hosting provider that also offers domain registration services.</a:t>
            </a:r>
          </a:p>
          <a:p>
            <a:endParaRPr lang="en-US" sz="1800" dirty="0" smtClean="0"/>
          </a:p>
          <a:p>
            <a:r>
              <a:rPr lang="en-US" sz="1800" dirty="0" smtClean="0"/>
              <a:t> </a:t>
            </a:r>
            <a:r>
              <a:rPr lang="en-US" sz="1800" dirty="0" err="1" smtClean="0"/>
              <a:t>HostGator</a:t>
            </a:r>
            <a:r>
              <a:rPr lang="en-US" sz="1800" dirty="0" smtClean="0"/>
              <a:t>: </a:t>
            </a:r>
            <a:r>
              <a:rPr lang="en-US" sz="1800" dirty="0" smtClean="0"/>
              <a:t>Another major web hosting provider that offers domain registration alongside their hosting services.</a:t>
            </a:r>
          </a:p>
          <a:p>
            <a:endParaRPr lang="en-US" sz="1800" dirty="0" smtClean="0"/>
          </a:p>
          <a:p>
            <a:r>
              <a:rPr lang="en-US" sz="1800" dirty="0" smtClean="0"/>
              <a:t> Network Solutions: </a:t>
            </a:r>
            <a:r>
              <a:rPr lang="en-US" sz="1800" dirty="0" smtClean="0"/>
              <a:t>One of the oldest domain registrars, known for providing a wide range of services related to domain management.</a:t>
            </a:r>
          </a:p>
          <a:p>
            <a:endParaRPr lang="en-US" sz="1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763000" cy="4572000"/>
          </a:xfrm>
        </p:spPr>
        <p:txBody>
          <a:bodyPr>
            <a:noAutofit/>
          </a:bodyPr>
          <a:lstStyle/>
          <a:p>
            <a:r>
              <a:rPr lang="en-US" sz="1800" dirty="0" smtClean="0"/>
              <a:t>Hover</a:t>
            </a:r>
            <a:r>
              <a:rPr lang="en-US" sz="1800" dirty="0" smtClean="0"/>
              <a:t>: Known for its clean and straightforward approach to domain registration and management.</a:t>
            </a:r>
          </a:p>
          <a:p>
            <a:endParaRPr lang="en-US" sz="1800" dirty="0" smtClean="0"/>
          </a:p>
          <a:p>
            <a:r>
              <a:rPr lang="en-US" sz="1800" dirty="0" smtClean="0"/>
              <a:t>Name.com</a:t>
            </a:r>
            <a:r>
              <a:rPr lang="en-US" sz="1800" dirty="0" smtClean="0"/>
              <a:t>: Offers a range of domain-related services along with domain registration.</a:t>
            </a:r>
          </a:p>
          <a:p>
            <a:endParaRPr lang="en-US" sz="1800" dirty="0" smtClean="0"/>
          </a:p>
          <a:p>
            <a:r>
              <a:rPr lang="en-US" sz="1800" dirty="0" smtClean="0"/>
              <a:t>Register.com</a:t>
            </a:r>
            <a:r>
              <a:rPr lang="en-US" sz="1800" dirty="0" smtClean="0"/>
              <a:t>: Provides domain registration along with additional web services.</a:t>
            </a:r>
          </a:p>
          <a:p>
            <a:endParaRPr lang="en-US" sz="1800" dirty="0" smtClean="0"/>
          </a:p>
          <a:p>
            <a:r>
              <a:rPr lang="en-US" sz="1800" dirty="0" smtClean="0"/>
              <a:t>1&amp;1 </a:t>
            </a:r>
            <a:r>
              <a:rPr lang="en-US" sz="1800" dirty="0" err="1" smtClean="0"/>
              <a:t>Ionos</a:t>
            </a:r>
            <a:r>
              <a:rPr lang="en-US" sz="1800" dirty="0" smtClean="0"/>
              <a:t>: Offers a variety of services including domain registration, web hosting, and website building tools.</a:t>
            </a:r>
          </a:p>
          <a:p>
            <a:endParaRPr lang="en-US" sz="1800" dirty="0" smtClean="0"/>
          </a:p>
          <a:p>
            <a:r>
              <a:rPr lang="en-US" sz="1800" dirty="0" err="1" smtClean="0"/>
              <a:t>Enom</a:t>
            </a:r>
            <a:r>
              <a:rPr lang="en-US" sz="1800" dirty="0" smtClean="0"/>
              <a:t>: Offers domain registration services along with tools for domain resellers.</a:t>
            </a:r>
          </a:p>
          <a:p>
            <a:endParaRPr lang="en-US" sz="1800" dirty="0" smtClean="0"/>
          </a:p>
          <a:p>
            <a:r>
              <a:rPr lang="en-US" sz="1800" dirty="0" err="1" smtClean="0"/>
              <a:t>Dynadot</a:t>
            </a:r>
            <a:r>
              <a:rPr lang="en-US" sz="1800" dirty="0" smtClean="0"/>
              <a:t>: Known for its competitive pricing and user-friendly interface.</a:t>
            </a:r>
          </a:p>
          <a:p>
            <a:endParaRPr lang="en-US" sz="1800" dirty="0" smtClean="0"/>
          </a:p>
          <a:p>
            <a:r>
              <a:rPr lang="en-US" sz="1800" dirty="0" err="1" smtClean="0"/>
              <a:t>NameSilo</a:t>
            </a:r>
            <a:r>
              <a:rPr lang="en-US" sz="1800" dirty="0" smtClean="0"/>
              <a:t>: Known for transparent pricing and straightforward domain management</a:t>
            </a:r>
            <a:r>
              <a:rPr lang="en-US" sz="1800" dirty="0" smtClean="0"/>
              <a:t>.</a:t>
            </a:r>
          </a:p>
          <a:p>
            <a:endParaRPr lang="en-US" sz="1800" dirty="0" smtClean="0"/>
          </a:p>
          <a:p>
            <a:r>
              <a:rPr lang="en-US" sz="1800" dirty="0" err="1" smtClean="0"/>
              <a:t>Porkbun</a:t>
            </a:r>
            <a:r>
              <a:rPr lang="en-US" sz="1800" dirty="0" smtClean="0"/>
              <a:t>: Gaining popularity for its quirky branding and competitive pricing</a:t>
            </a:r>
            <a:r>
              <a:rPr lang="en-US" sz="1800" dirty="0" smtClean="0"/>
              <a:t>.</a:t>
            </a:r>
          </a:p>
          <a:p>
            <a:endParaRPr lang="en-US" sz="1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305800" cy="4572000"/>
          </a:xfrm>
        </p:spPr>
        <p:txBody>
          <a:bodyPr>
            <a:normAutofit/>
          </a:bodyPr>
          <a:lstStyle/>
          <a:p>
            <a:r>
              <a:rPr lang="en-US" sz="1800" dirty="0" smtClean="0"/>
              <a:t>Gandi.net: A French-based domain registrar known for its commitment to privacy and ethical practices.</a:t>
            </a:r>
          </a:p>
          <a:p>
            <a:r>
              <a:rPr lang="en-US" sz="1800" dirty="0" smtClean="0"/>
              <a:t>AWS: </a:t>
            </a:r>
            <a:r>
              <a:rPr lang="en-US" sz="1800" dirty="0" smtClean="0"/>
              <a:t>AWS (Amazon Web Services) does provide domain registration services through a service called Amazon </a:t>
            </a:r>
            <a:r>
              <a:rPr lang="en-US" sz="1800" dirty="0" smtClean="0"/>
              <a:t>Route </a:t>
            </a:r>
            <a:r>
              <a:rPr lang="en-US" sz="1800" dirty="0" smtClean="0"/>
              <a:t>53. </a:t>
            </a:r>
            <a:endParaRPr lang="en-US" sz="1800" dirty="0" smtClean="0"/>
          </a:p>
          <a:p>
            <a:endParaRPr lang="en-US" sz="1800" dirty="0" smtClean="0"/>
          </a:p>
          <a:p>
            <a:r>
              <a:rPr lang="en-US" sz="1800" b="1" u="sng" dirty="0" smtClean="0"/>
              <a:t>Note: </a:t>
            </a:r>
            <a:r>
              <a:rPr lang="en-US" sz="1800" dirty="0" smtClean="0"/>
              <a:t>from all of the above we are using </a:t>
            </a:r>
            <a:r>
              <a:rPr lang="en-US" sz="1800" dirty="0" err="1" smtClean="0"/>
              <a:t>Namecheap</a:t>
            </a:r>
            <a:r>
              <a:rPr lang="en-US" sz="1800" dirty="0" smtClean="0"/>
              <a:t> as it is cost effective compared to others.</a:t>
            </a:r>
            <a:endParaRPr lang="en-US" sz="1800" dirty="0"/>
          </a:p>
        </p:txBody>
      </p:sp>
      <p:sp>
        <p:nvSpPr>
          <p:cNvPr id="1026" name="AutoShape 2" descr="Namecheap web hosting review | Tom's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Namecheap web hosting review | Tom's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Namecheap web hosting review | Tom's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Namecheap Hosting Reviews 2023: Details, Pricing, &amp; Features | G2"/>
          <p:cNvPicPr>
            <a:picLocks noChangeAspect="1" noChangeArrowheads="1"/>
          </p:cNvPicPr>
          <p:nvPr/>
        </p:nvPicPr>
        <p:blipFill>
          <a:blip r:embed="rId2"/>
          <a:srcRect/>
          <a:stretch>
            <a:fillRect/>
          </a:stretch>
        </p:blipFill>
        <p:spPr bwMode="auto">
          <a:xfrm>
            <a:off x="914400" y="2743200"/>
            <a:ext cx="7010400" cy="368046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15962"/>
          </a:xfrm>
        </p:spPr>
        <p:txBody>
          <a:bodyPr>
            <a:normAutofit fontScale="90000"/>
          </a:bodyPr>
          <a:lstStyle/>
          <a:p>
            <a:pPr algn="ctr"/>
            <a:r>
              <a:rPr lang="en-US" b="1" u="sng" dirty="0" smtClean="0"/>
              <a:t>3. Domain Registration</a:t>
            </a:r>
            <a:endParaRPr lang="en-US" b="1" u="sng" dirty="0"/>
          </a:p>
        </p:txBody>
      </p:sp>
      <p:sp>
        <p:nvSpPr>
          <p:cNvPr id="3" name="Content Placeholder 2"/>
          <p:cNvSpPr>
            <a:spLocks noGrp="1"/>
          </p:cNvSpPr>
          <p:nvPr>
            <p:ph sz="quarter" idx="1"/>
          </p:nvPr>
        </p:nvSpPr>
        <p:spPr>
          <a:xfrm>
            <a:off x="457200" y="1371600"/>
            <a:ext cx="7772400" cy="4572000"/>
          </a:xfrm>
        </p:spPr>
        <p:txBody>
          <a:bodyPr>
            <a:normAutofit/>
          </a:bodyPr>
          <a:lstStyle/>
          <a:p>
            <a:r>
              <a:rPr lang="en-US" sz="1800" dirty="0" smtClean="0"/>
              <a:t>Go to </a:t>
            </a:r>
            <a:r>
              <a:rPr lang="en-US" sz="1800" dirty="0" smtClean="0">
                <a:hlinkClick r:id="rId2"/>
              </a:rPr>
              <a:t>https://www.namecheap.com/domains</a:t>
            </a:r>
            <a:r>
              <a:rPr lang="en-US" sz="1800" dirty="0" smtClean="0">
                <a:hlinkClick r:id="rId2"/>
              </a:rPr>
              <a:t>/</a:t>
            </a:r>
            <a:endParaRPr lang="en-US" sz="1800" dirty="0" smtClean="0"/>
          </a:p>
          <a:p>
            <a:r>
              <a:rPr lang="en-US" sz="1800" dirty="0" smtClean="0"/>
              <a:t>Search for the domain you want, and check whether the domain exist or not.</a:t>
            </a:r>
          </a:p>
          <a:p>
            <a:r>
              <a:rPr lang="en-US" sz="1800" dirty="0" smtClean="0"/>
              <a:t>If your domain exist add it to cart.</a:t>
            </a:r>
            <a:endParaRPr lang="en-US" sz="1800" dirty="0" smtClean="0"/>
          </a:p>
          <a:p>
            <a:r>
              <a:rPr lang="en-US" sz="1800" dirty="0" smtClean="0"/>
              <a:t>Suggested domain is “</a:t>
            </a:r>
            <a:r>
              <a:rPr lang="en-US" sz="1800" dirty="0" err="1" smtClean="0"/>
              <a:t>somename.site</a:t>
            </a:r>
            <a:r>
              <a:rPr lang="en-US" sz="1800" dirty="0" smtClean="0"/>
              <a:t>”, because “.site” domain is less cost in </a:t>
            </a:r>
            <a:r>
              <a:rPr lang="en-US" sz="1800" dirty="0" err="1" smtClean="0"/>
              <a:t>namecheap</a:t>
            </a:r>
            <a:r>
              <a:rPr lang="en-US" sz="1800" dirty="0" smtClean="0"/>
              <a:t>.</a:t>
            </a:r>
          </a:p>
          <a:p>
            <a:endParaRPr lang="en-US" sz="1800" dirty="0" smtClean="0"/>
          </a:p>
          <a:p>
            <a:endParaRPr lang="en-US" sz="1800" dirty="0"/>
          </a:p>
        </p:txBody>
      </p:sp>
      <p:pic>
        <p:nvPicPr>
          <p:cNvPr id="20482" name="Picture 2"/>
          <p:cNvPicPr>
            <a:picLocks noChangeAspect="1" noChangeArrowheads="1"/>
          </p:cNvPicPr>
          <p:nvPr/>
        </p:nvPicPr>
        <p:blipFill>
          <a:blip r:embed="rId3"/>
          <a:srcRect/>
          <a:stretch>
            <a:fillRect/>
          </a:stretch>
        </p:blipFill>
        <p:spPr bwMode="auto">
          <a:xfrm>
            <a:off x="457200" y="3124200"/>
            <a:ext cx="7991333" cy="26864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7772400" cy="4572000"/>
          </a:xfrm>
        </p:spPr>
        <p:txBody>
          <a:bodyPr>
            <a:normAutofit/>
          </a:bodyPr>
          <a:lstStyle/>
          <a:p>
            <a:r>
              <a:rPr lang="en-US" sz="1800" dirty="0" smtClean="0"/>
              <a:t>Click on </a:t>
            </a:r>
            <a:r>
              <a:rPr lang="en-US" sz="1800" b="1" dirty="0" smtClean="0">
                <a:solidFill>
                  <a:srgbClr val="FF0000"/>
                </a:solidFill>
              </a:rPr>
              <a:t>checkout.</a:t>
            </a:r>
            <a:endParaRPr lang="en-US" sz="1800" dirty="0" smtClean="0"/>
          </a:p>
          <a:p>
            <a:endParaRPr lang="en-US" sz="1800" b="1" dirty="0" smtClean="0">
              <a:solidFill>
                <a:srgbClr val="FF0000"/>
              </a:solidFill>
            </a:endParaRPr>
          </a:p>
          <a:p>
            <a:endParaRPr lang="en-US" sz="1800" b="1" dirty="0" smtClean="0">
              <a:solidFill>
                <a:srgbClr val="FF0000"/>
              </a:solidFill>
            </a:endParaRPr>
          </a:p>
          <a:p>
            <a:endParaRPr lang="en-US" sz="1800" b="1" dirty="0" smtClean="0">
              <a:solidFill>
                <a:srgbClr val="FF0000"/>
              </a:solidFill>
            </a:endParaRPr>
          </a:p>
          <a:p>
            <a:endParaRPr lang="en-US" sz="1800" b="1" dirty="0" smtClean="0">
              <a:solidFill>
                <a:srgbClr val="FF0000"/>
              </a:solidFill>
            </a:endParaRPr>
          </a:p>
          <a:p>
            <a:endParaRPr lang="en-US" sz="1800" b="1" dirty="0" smtClean="0">
              <a:solidFill>
                <a:srgbClr val="FF0000"/>
              </a:solidFill>
            </a:endParaRPr>
          </a:p>
          <a:p>
            <a:endParaRPr lang="en-US" sz="1800" b="1" dirty="0" smtClean="0">
              <a:solidFill>
                <a:srgbClr val="FF0000"/>
              </a:solidFill>
            </a:endParaRPr>
          </a:p>
          <a:p>
            <a:endParaRPr lang="en-US" sz="1800" b="1" dirty="0" smtClean="0">
              <a:solidFill>
                <a:srgbClr val="FF0000"/>
              </a:solidFill>
            </a:endParaRPr>
          </a:p>
          <a:p>
            <a:r>
              <a:rPr lang="en-US" sz="1800" dirty="0" smtClean="0"/>
              <a:t>Click on conform order.</a:t>
            </a:r>
            <a:endParaRPr lang="en-US" sz="1800" dirty="0"/>
          </a:p>
        </p:txBody>
      </p:sp>
      <p:pic>
        <p:nvPicPr>
          <p:cNvPr id="21506" name="Picture 2"/>
          <p:cNvPicPr>
            <a:picLocks noChangeAspect="1" noChangeArrowheads="1"/>
          </p:cNvPicPr>
          <p:nvPr/>
        </p:nvPicPr>
        <p:blipFill>
          <a:blip r:embed="rId3"/>
          <a:srcRect/>
          <a:stretch>
            <a:fillRect/>
          </a:stretch>
        </p:blipFill>
        <p:spPr bwMode="auto">
          <a:xfrm>
            <a:off x="990600" y="609600"/>
            <a:ext cx="6096000" cy="2420628"/>
          </a:xfrm>
          <a:prstGeom prst="rect">
            <a:avLst/>
          </a:prstGeom>
          <a:noFill/>
          <a:ln w="9525">
            <a:noFill/>
            <a:miter lim="800000"/>
            <a:headEnd/>
            <a:tailEnd/>
          </a:ln>
          <a:effectLst/>
        </p:spPr>
      </p:pic>
      <p:sp>
        <p:nvSpPr>
          <p:cNvPr id="5" name="Rectangle 4"/>
          <p:cNvSpPr/>
          <p:nvPr/>
        </p:nvSpPr>
        <p:spPr>
          <a:xfrm>
            <a:off x="6248400" y="2667000"/>
            <a:ext cx="914400" cy="381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p:cNvPicPr>
            <a:picLocks noChangeAspect="1" noChangeArrowheads="1"/>
          </p:cNvPicPr>
          <p:nvPr/>
        </p:nvPicPr>
        <p:blipFill>
          <a:blip r:embed="rId4"/>
          <a:srcRect t="16366" b="5304"/>
          <a:stretch>
            <a:fillRect/>
          </a:stretch>
        </p:blipFill>
        <p:spPr bwMode="auto">
          <a:xfrm>
            <a:off x="1219200" y="3733800"/>
            <a:ext cx="6172200" cy="27194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212</TotalTime>
  <Words>967</Words>
  <Application>Microsoft Office PowerPoint</Application>
  <PresentationFormat>On-screen Show (4:3)</PresentationFormat>
  <Paragraphs>145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Amazon Route 53</vt:lpstr>
      <vt:lpstr>Content:</vt:lpstr>
      <vt:lpstr>1.Introduction</vt:lpstr>
      <vt:lpstr>Slide 4</vt:lpstr>
      <vt:lpstr>2.Domain Name Providers.</vt:lpstr>
      <vt:lpstr>Slide 6</vt:lpstr>
      <vt:lpstr>Slide 7</vt:lpstr>
      <vt:lpstr>3. Domain Registration</vt:lpstr>
      <vt:lpstr>Slide 9</vt:lpstr>
      <vt:lpstr>Slide 10</vt:lpstr>
      <vt:lpstr>Slide 11</vt:lpstr>
      <vt:lpstr>4. Connect Domain Name server to your Route 53.</vt:lpstr>
      <vt:lpstr>Slide 13</vt:lpstr>
      <vt:lpstr>Slide 14</vt:lpstr>
      <vt:lpstr>Slide 15</vt:lpstr>
      <vt:lpstr>Slide 16</vt:lpstr>
      <vt:lpstr>5. Host the site with your DNS</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Route 53</dc:title>
  <dc:creator>Dell</dc:creator>
  <cp:lastModifiedBy>Dell</cp:lastModifiedBy>
  <cp:revision>13</cp:revision>
  <dcterms:created xsi:type="dcterms:W3CDTF">2006-08-16T00:00:00Z</dcterms:created>
  <dcterms:modified xsi:type="dcterms:W3CDTF">2023-09-28T16:58:01Z</dcterms:modified>
</cp:coreProperties>
</file>