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9" y="-3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9/25/2023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9/25/2023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what-is-an-ip-address/" TargetMode="External"/><Relationship Id="rId2" Type="http://schemas.openxmlformats.org/officeDocument/2006/relationships/hyperlink" Target="https://www.geeksforgeeks.org/amazon-web-services-setting-up-an-aws-accou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load-balancing-in-cloud-computing/" TargetMode="External"/><Relationship Id="rId2" Type="http://schemas.openxmlformats.org/officeDocument/2006/relationships/hyperlink" Target="https://www.geeksforgeeks.org/introduction-of-gateways/"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geeksforgeeks.org/introduction-to-subnet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routing-tables-in-computer-network/" TargetMode="External"/><Relationship Id="rId2" Type="http://schemas.openxmlformats.org/officeDocument/2006/relationships/hyperlink" Target="https://www.geeksforgeeks.org/introduction-to-subnetting/" TargetMode="External"/><Relationship Id="rId1" Type="http://schemas.openxmlformats.org/officeDocument/2006/relationships/slideLayout" Target="../slideLayouts/slideLayout2.xml"/><Relationship Id="rId6" Type="http://schemas.openxmlformats.org/officeDocument/2006/relationships/hyperlink" Target="https://www.geeksforgeeks.org/network-address-translation-nat/" TargetMode="External"/><Relationship Id="rId5" Type="http://schemas.openxmlformats.org/officeDocument/2006/relationships/hyperlink" Target="https://www.geeksforgeeks.org/introduction-of-gateways/" TargetMode="External"/><Relationship Id="rId4" Type="http://schemas.openxmlformats.org/officeDocument/2006/relationships/hyperlink" Target="https://www.geeksforgeeks.org/amazon-web-services-security-group-vs-nac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amazon-ec2-creating-an-elastic-cloud-compute-insta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amazon-vpc-introduction-to-amazon-virtual-clou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7239000" cy="1600200"/>
          </a:xfrm>
        </p:spPr>
        <p:txBody>
          <a:bodyPr>
            <a:normAutofit/>
          </a:bodyPr>
          <a:lstStyle/>
          <a:p>
            <a:r>
              <a:rPr lang="en-US" sz="4000" b="1" dirty="0" smtClean="0">
                <a:solidFill>
                  <a:schemeClr val="tx1"/>
                </a:solidFill>
              </a:rPr>
              <a:t>(Amazon </a:t>
            </a:r>
            <a:r>
              <a:rPr lang="en-US" sz="4000" b="1" dirty="0" smtClean="0">
                <a:solidFill>
                  <a:schemeClr val="tx1"/>
                </a:solidFill>
              </a:rPr>
              <a:t>Virtual Private </a:t>
            </a:r>
            <a:r>
              <a:rPr lang="en-US" sz="4000" b="1" dirty="0" smtClean="0">
                <a:solidFill>
                  <a:schemeClr val="tx1"/>
                </a:solidFill>
              </a:rPr>
              <a:t>Cloud)</a:t>
            </a:r>
            <a:endParaRPr lang="en-US" sz="4000" b="1" dirty="0">
              <a:solidFill>
                <a:schemeClr val="tx1"/>
              </a:solidFill>
            </a:endParaRPr>
          </a:p>
        </p:txBody>
      </p:sp>
      <p:sp>
        <p:nvSpPr>
          <p:cNvPr id="2" name="Title 1"/>
          <p:cNvSpPr>
            <a:spLocks noGrp="1"/>
          </p:cNvSpPr>
          <p:nvPr>
            <p:ph type="ctrTitle"/>
          </p:nvPr>
        </p:nvSpPr>
        <p:spPr/>
        <p:txBody>
          <a:bodyPr>
            <a:normAutofit/>
          </a:bodyPr>
          <a:lstStyle/>
          <a:p>
            <a:r>
              <a:rPr sz="6000" b="1" smtClean="0"/>
              <a:t>Amazon VPC</a:t>
            </a:r>
            <a:endParaRPr lang="en-US" sz="6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4724400"/>
          </a:xfrm>
        </p:spPr>
        <p:txBody>
          <a:bodyPr>
            <a:normAutofit/>
          </a:bodyPr>
          <a:lstStyle/>
          <a:p>
            <a:r>
              <a:rPr lang="en-US" sz="1800" b="1" dirty="0" smtClean="0"/>
              <a:t>Step 3: </a:t>
            </a:r>
            <a:r>
              <a:rPr lang="en-US" sz="1800" dirty="0" smtClean="0"/>
              <a:t>Now, you will be given multiple options to choose from in the navigation pane. From them select the </a:t>
            </a:r>
            <a:r>
              <a:rPr lang="en-US" sz="1800" b="1" dirty="0" smtClean="0"/>
              <a:t>“VPC with a single subnet”</a:t>
            </a:r>
            <a:r>
              <a:rPr lang="en-US" sz="1800" dirty="0" smtClean="0"/>
              <a:t> option to go with. And finally, click </a:t>
            </a:r>
            <a:r>
              <a:rPr lang="en-US" sz="1800" b="1" dirty="0" smtClean="0"/>
              <a:t>select</a:t>
            </a:r>
            <a:r>
              <a:rPr lang="en-US" sz="1800" dirty="0" smtClean="0"/>
              <a:t>.</a:t>
            </a:r>
          </a:p>
          <a:p>
            <a:endParaRPr lang="en-US" sz="1800" dirty="0" smtClean="0"/>
          </a:p>
          <a:p>
            <a:endParaRPr lang="en-US" sz="1800" dirty="0" smtClean="0"/>
          </a:p>
          <a:p>
            <a:endParaRPr lang="en-US" sz="1800" dirty="0" smtClean="0"/>
          </a:p>
          <a:p>
            <a:endParaRPr lang="en-US" sz="1800" dirty="0" smtClean="0"/>
          </a:p>
          <a:p>
            <a:pPr>
              <a:buNone/>
            </a:pPr>
            <a:endParaRPr lang="en-US" sz="1800" b="1" dirty="0" smtClean="0"/>
          </a:p>
          <a:p>
            <a:endParaRPr lang="en-US" sz="1800" b="1" dirty="0" smtClean="0"/>
          </a:p>
          <a:p>
            <a:r>
              <a:rPr lang="en-US" sz="1800" b="1" dirty="0" smtClean="0"/>
              <a:t>Step </a:t>
            </a:r>
            <a:r>
              <a:rPr lang="en-US" sz="1800" b="1" dirty="0" smtClean="0"/>
              <a:t>4: </a:t>
            </a:r>
            <a:r>
              <a:rPr lang="en-US" sz="1800" dirty="0" smtClean="0"/>
              <a:t>After this, complete the final step. From the next window, cross-check all the details of the subnet and give a </a:t>
            </a:r>
            <a:r>
              <a:rPr lang="en-US" sz="1800" b="1" dirty="0" smtClean="0"/>
              <a:t>name</a:t>
            </a:r>
            <a:r>
              <a:rPr lang="en-US" sz="1800" dirty="0" smtClean="0"/>
              <a:t> to your VPC. And finally, click on </a:t>
            </a:r>
            <a:r>
              <a:rPr lang="en-US" sz="1800" b="1" dirty="0" smtClean="0"/>
              <a:t>create VPC.</a:t>
            </a:r>
            <a:endParaRPr lang="en-US" sz="1800" dirty="0"/>
          </a:p>
        </p:txBody>
      </p:sp>
      <p:pic>
        <p:nvPicPr>
          <p:cNvPr id="22530" name="Picture 2" descr="Lightbox"/>
          <p:cNvPicPr>
            <a:picLocks noChangeAspect="1" noChangeArrowheads="1"/>
          </p:cNvPicPr>
          <p:nvPr/>
        </p:nvPicPr>
        <p:blipFill>
          <a:blip r:embed="rId2"/>
          <a:srcRect/>
          <a:stretch>
            <a:fillRect/>
          </a:stretch>
        </p:blipFill>
        <p:spPr bwMode="auto">
          <a:xfrm>
            <a:off x="1066800" y="990601"/>
            <a:ext cx="5562600" cy="1922856"/>
          </a:xfrm>
          <a:prstGeom prst="rect">
            <a:avLst/>
          </a:prstGeom>
          <a:noFill/>
        </p:spPr>
      </p:pic>
      <p:pic>
        <p:nvPicPr>
          <p:cNvPr id="22532" name="Picture 4" descr="Lightbox"/>
          <p:cNvPicPr>
            <a:picLocks noChangeAspect="1" noChangeArrowheads="1"/>
          </p:cNvPicPr>
          <p:nvPr/>
        </p:nvPicPr>
        <p:blipFill>
          <a:blip r:embed="rId3"/>
          <a:srcRect/>
          <a:stretch>
            <a:fillRect/>
          </a:stretch>
        </p:blipFill>
        <p:spPr bwMode="auto">
          <a:xfrm>
            <a:off x="2209800" y="3657600"/>
            <a:ext cx="4574299" cy="28956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382000" cy="4572000"/>
          </a:xfrm>
        </p:spPr>
        <p:txBody>
          <a:bodyPr>
            <a:noAutofit/>
          </a:bodyPr>
          <a:lstStyle/>
          <a:p>
            <a:r>
              <a:rPr lang="en-US" sz="1800" dirty="0" smtClean="0"/>
              <a:t>In a while, your new VPC will be successfully created. You can verify it by tapping on </a:t>
            </a:r>
            <a:r>
              <a:rPr lang="en-US" sz="1800" b="1" dirty="0" smtClean="0"/>
              <a:t>“Your VPC”</a:t>
            </a:r>
            <a:r>
              <a:rPr lang="en-US" sz="1800" dirty="0" smtClean="0"/>
              <a:t> in the VPC dashboard</a:t>
            </a:r>
            <a:r>
              <a:rPr lang="en-US" sz="1800" dirty="0" smtClean="0"/>
              <a: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In this way, you can simply create a VPC and launch instances in it. If you are also a free tier account holder, make sure you delete all the instances before logging out of your AWS account. This will help you in reducing the bill amount.</a:t>
            </a:r>
            <a:endParaRPr lang="en-US" sz="1800" dirty="0"/>
          </a:p>
        </p:txBody>
      </p:sp>
      <p:pic>
        <p:nvPicPr>
          <p:cNvPr id="23554" name="Picture 2" descr="https://media.geeksforgeeks.org/wp-content/uploads/20210722125018/setupvpcstep5.png"/>
          <p:cNvPicPr>
            <a:picLocks noChangeAspect="1" noChangeArrowheads="1"/>
          </p:cNvPicPr>
          <p:nvPr/>
        </p:nvPicPr>
        <p:blipFill>
          <a:blip r:embed="rId2"/>
          <a:srcRect/>
          <a:stretch>
            <a:fillRect/>
          </a:stretch>
        </p:blipFill>
        <p:spPr bwMode="auto">
          <a:xfrm>
            <a:off x="914400" y="1371600"/>
            <a:ext cx="6972300" cy="19716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Text Placeholder 2"/>
          <p:cNvSpPr>
            <a:spLocks noGrp="1"/>
          </p:cNvSpPr>
          <p:nvPr>
            <p:ph type="body" idx="1"/>
          </p:nvPr>
        </p:nvSpPr>
        <p:spPr/>
        <p:txBody>
          <a:bodyPr>
            <a:noAutofit/>
          </a:bodyPr>
          <a:lstStyle/>
          <a:p>
            <a:pPr marL="457200" indent="-457200">
              <a:buAutoNum type="arabicPeriod"/>
            </a:pPr>
            <a:r>
              <a:rPr lang="en-US" sz="3200" dirty="0" smtClean="0">
                <a:solidFill>
                  <a:schemeClr val="tx1"/>
                </a:solidFill>
              </a:rPr>
              <a:t>Introduction.</a:t>
            </a:r>
          </a:p>
          <a:p>
            <a:pPr marL="457200" indent="-457200">
              <a:buFont typeface="Wingdings 2"/>
              <a:buAutoNum type="arabicPeriod"/>
            </a:pPr>
            <a:r>
              <a:rPr lang="en-US" sz="3200" dirty="0" smtClean="0">
                <a:solidFill>
                  <a:schemeClr val="tx1"/>
                </a:solidFill>
              </a:rPr>
              <a:t>The Architecture of Amazon </a:t>
            </a:r>
            <a:r>
              <a:rPr lang="en-US" sz="3200" dirty="0" smtClean="0">
                <a:solidFill>
                  <a:schemeClr val="tx1"/>
                </a:solidFill>
              </a:rPr>
              <a:t>VPC.</a:t>
            </a:r>
          </a:p>
          <a:p>
            <a:pPr marL="457200" indent="-457200">
              <a:buFont typeface="Wingdings 2"/>
              <a:buAutoNum type="arabicPeriod"/>
            </a:pPr>
            <a:r>
              <a:rPr lang="en-US" sz="3200" dirty="0" smtClean="0">
                <a:solidFill>
                  <a:schemeClr val="tx1"/>
                </a:solidFill>
              </a:rPr>
              <a:t>VPC </a:t>
            </a:r>
            <a:r>
              <a:rPr lang="en-US" sz="3200" dirty="0" smtClean="0">
                <a:solidFill>
                  <a:schemeClr val="tx1"/>
                </a:solidFill>
              </a:rPr>
              <a:t>Components.</a:t>
            </a:r>
          </a:p>
          <a:p>
            <a:pPr marL="457200" indent="-457200">
              <a:buFont typeface="Wingdings 2"/>
              <a:buAutoNum type="arabicPeriod"/>
            </a:pPr>
            <a:r>
              <a:rPr lang="en-US" sz="3200" dirty="0" smtClean="0">
                <a:solidFill>
                  <a:schemeClr val="tx1"/>
                </a:solidFill>
              </a:rPr>
              <a:t>Launching an EC2 Instance into a VPC</a:t>
            </a:r>
            <a:endParaRPr lang="en-US" sz="32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ctr"/>
            <a:r>
              <a:rPr lang="en-US" b="1" u="sng" dirty="0" smtClean="0"/>
              <a:t>1. Introduction.</a:t>
            </a:r>
            <a:endParaRPr lang="en-US" b="1" u="sng" dirty="0"/>
          </a:p>
        </p:txBody>
      </p:sp>
      <p:sp>
        <p:nvSpPr>
          <p:cNvPr id="3" name="Content Placeholder 2"/>
          <p:cNvSpPr>
            <a:spLocks noGrp="1"/>
          </p:cNvSpPr>
          <p:nvPr>
            <p:ph sz="quarter" idx="1"/>
          </p:nvPr>
        </p:nvSpPr>
        <p:spPr>
          <a:xfrm>
            <a:off x="304800" y="1447800"/>
            <a:ext cx="8534400" cy="4572000"/>
          </a:xfrm>
        </p:spPr>
        <p:txBody>
          <a:bodyPr>
            <a:normAutofit/>
          </a:bodyPr>
          <a:lstStyle/>
          <a:p>
            <a:pPr fontAlgn="base"/>
            <a:r>
              <a:rPr lang="en-US" sz="1800" dirty="0" smtClean="0"/>
              <a:t>Amazon VPC or </a:t>
            </a:r>
            <a:r>
              <a:rPr lang="en-US" sz="1800" b="1" dirty="0" smtClean="0"/>
              <a:t>Amazon Virtual Private Cloud </a:t>
            </a:r>
            <a:r>
              <a:rPr lang="en-US" sz="1800" dirty="0" smtClean="0"/>
              <a:t>is a service that allows its users to launch their virtual machines in a protected as well as isolated virtual environment defined by them. You have complete control over your VPC, from creation to customization and even deletion. It’s applicable to organizations where the data is scattered and needs to be managed well. In other words, VPC enables us to select the virtual address of our private cloud and we can also define all the sub-constituents of the VPC like subnet, subnet mask, availability zone, etc on our own. </a:t>
            </a:r>
            <a:endParaRPr lang="en-US" sz="1800" dirty="0" smtClean="0"/>
          </a:p>
          <a:p>
            <a:pPr fontAlgn="base"/>
            <a:endParaRPr lang="en-US" sz="1800" dirty="0" smtClean="0"/>
          </a:p>
          <a:p>
            <a:pPr fontAlgn="base"/>
            <a:r>
              <a:rPr lang="en-US" sz="1800" dirty="0" smtClean="0"/>
              <a:t>We can place the necessary resources and manage access to those resources in the VPC, a private area of Amazon that we control</a:t>
            </a:r>
            <a:r>
              <a:rPr lang="en-US" sz="1800" dirty="0" smtClean="0"/>
              <a:t>.</a:t>
            </a:r>
          </a:p>
          <a:p>
            <a:pPr fontAlgn="base"/>
            <a:endParaRPr lang="en-US" sz="1800" dirty="0" smtClean="0"/>
          </a:p>
          <a:p>
            <a:pPr fontAlgn="base"/>
            <a:r>
              <a:rPr lang="en-US" sz="1800" dirty="0" smtClean="0"/>
              <a:t>A default “VPC” will be generated when we register an </a:t>
            </a:r>
            <a:r>
              <a:rPr lang="en-US" sz="1800" u="sng" dirty="0" smtClean="0">
                <a:hlinkClick r:id="rId2"/>
              </a:rPr>
              <a:t>AWS account</a:t>
            </a:r>
            <a:r>
              <a:rPr lang="en-US" sz="1800" dirty="0" smtClean="0"/>
              <a:t>, allowing us to manage the virtual networking environment, the </a:t>
            </a:r>
            <a:r>
              <a:rPr lang="en-US" sz="1800" u="sng" dirty="0" smtClean="0">
                <a:hlinkClick r:id="rId3"/>
              </a:rPr>
              <a:t>IP address</a:t>
            </a:r>
            <a:r>
              <a:rPr lang="en-US" sz="1800" dirty="0" smtClean="0"/>
              <a:t>, the construction of subnets, route tables, and gateways.</a:t>
            </a:r>
          </a:p>
          <a:p>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ctr"/>
            <a:r>
              <a:rPr lang="en-US" b="1" u="sng" dirty="0" smtClean="0"/>
              <a:t>2. The </a:t>
            </a:r>
            <a:r>
              <a:rPr lang="en-US" b="1" u="sng" dirty="0" smtClean="0"/>
              <a:t>Architecture of Amazon </a:t>
            </a:r>
            <a:r>
              <a:rPr lang="en-US" b="1" u="sng" dirty="0" smtClean="0"/>
              <a:t>VPC</a:t>
            </a:r>
            <a:endParaRPr lang="en-US" u="sng" dirty="0"/>
          </a:p>
        </p:txBody>
      </p:sp>
      <p:sp>
        <p:nvSpPr>
          <p:cNvPr id="3" name="Content Placeholder 2"/>
          <p:cNvSpPr>
            <a:spLocks noGrp="1"/>
          </p:cNvSpPr>
          <p:nvPr>
            <p:ph sz="quarter" idx="1"/>
          </p:nvPr>
        </p:nvSpPr>
        <p:spPr>
          <a:xfrm>
            <a:off x="228600" y="1066800"/>
            <a:ext cx="8534400" cy="4572000"/>
          </a:xfrm>
        </p:spPr>
        <p:txBody>
          <a:bodyPr>
            <a:normAutofit/>
          </a:bodyPr>
          <a:lstStyle/>
          <a:p>
            <a:pPr fontAlgn="base"/>
            <a:r>
              <a:rPr lang="en-US" sz="1800" dirty="0" smtClean="0"/>
              <a:t>The basic architecture of a properly functioning VPC consists of many distinct services such as </a:t>
            </a:r>
            <a:r>
              <a:rPr lang="en-US" sz="1800" u="sng" dirty="0" smtClean="0">
                <a:hlinkClick r:id="rId2"/>
              </a:rPr>
              <a:t>Gateway</a:t>
            </a:r>
            <a:r>
              <a:rPr lang="en-US" sz="1800" dirty="0" smtClean="0"/>
              <a:t>, </a:t>
            </a:r>
            <a:r>
              <a:rPr lang="en-US" sz="1800" u="sng" dirty="0" smtClean="0">
                <a:hlinkClick r:id="rId3"/>
              </a:rPr>
              <a:t>Load Balancer</a:t>
            </a:r>
            <a:r>
              <a:rPr lang="en-US" sz="1800" dirty="0" smtClean="0"/>
              <a:t>, </a:t>
            </a:r>
            <a:r>
              <a:rPr lang="en-US" sz="1800" u="sng" dirty="0" smtClean="0">
                <a:hlinkClick r:id="rId4"/>
              </a:rPr>
              <a:t>Subnets</a:t>
            </a:r>
            <a:r>
              <a:rPr lang="en-US" sz="1800" dirty="0" smtClean="0"/>
              <a:t>, etc. Altogether, these resources are clubbed under a VPC to create an isolated virtual environment. Along with these services, there are also security checks on multiple levels. </a:t>
            </a:r>
          </a:p>
          <a:p>
            <a:pPr fontAlgn="base"/>
            <a:r>
              <a:rPr lang="en-US" sz="1800" dirty="0" smtClean="0"/>
              <a:t>It is initially divided into subnets, connected with each other via route tables along with a load balancer. </a:t>
            </a:r>
          </a:p>
          <a:p>
            <a:endParaRPr lang="en-US" sz="1800" dirty="0"/>
          </a:p>
        </p:txBody>
      </p:sp>
      <p:pic>
        <p:nvPicPr>
          <p:cNvPr id="1026" name="Picture 2"/>
          <p:cNvPicPr>
            <a:picLocks noChangeAspect="1" noChangeArrowheads="1"/>
          </p:cNvPicPr>
          <p:nvPr/>
        </p:nvPicPr>
        <p:blipFill>
          <a:blip r:embed="rId5"/>
          <a:srcRect/>
          <a:stretch>
            <a:fillRect/>
          </a:stretch>
        </p:blipFill>
        <p:spPr bwMode="auto">
          <a:xfrm>
            <a:off x="1905000" y="2590800"/>
            <a:ext cx="5824538" cy="404171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457200"/>
            <a:ext cx="8229600" cy="4572000"/>
          </a:xfrm>
        </p:spPr>
        <p:txBody>
          <a:bodyPr>
            <a:noAutofit/>
          </a:bodyPr>
          <a:lstStyle/>
          <a:p>
            <a:pPr fontAlgn="base"/>
            <a:r>
              <a:rPr lang="en-US" sz="1800" b="1" u="sng" dirty="0" smtClean="0"/>
              <a:t>VPC </a:t>
            </a:r>
            <a:r>
              <a:rPr lang="en-US" sz="1800" b="1" u="sng" dirty="0" smtClean="0"/>
              <a:t>Fundamentals:</a:t>
            </a:r>
          </a:p>
          <a:p>
            <a:pPr fontAlgn="base"/>
            <a:endParaRPr lang="en-US" sz="1800" b="1" dirty="0" smtClean="0"/>
          </a:p>
          <a:p>
            <a:pPr marL="662940" lvl="1" indent="-342900" fontAlgn="base">
              <a:buFont typeface="+mj-lt"/>
              <a:buAutoNum type="arabicPeriod"/>
            </a:pPr>
            <a:r>
              <a:rPr lang="en-US" sz="1800" dirty="0" smtClean="0"/>
              <a:t>If the subnet has internet access then it is called </a:t>
            </a:r>
            <a:r>
              <a:rPr lang="en-US" sz="1800" dirty="0" err="1" smtClean="0"/>
              <a:t>PublicSubnet</a:t>
            </a:r>
            <a:r>
              <a:rPr lang="en-US" sz="1800" dirty="0" smtClean="0"/>
              <a:t>.</a:t>
            </a:r>
          </a:p>
          <a:p>
            <a:pPr marL="662940" lvl="1" indent="-342900" fontAlgn="base">
              <a:buFont typeface="+mj-lt"/>
              <a:buAutoNum type="arabicPeriod"/>
            </a:pPr>
            <a:endParaRPr lang="en-US" sz="1800" dirty="0" smtClean="0"/>
          </a:p>
          <a:p>
            <a:pPr marL="662940" lvl="1" indent="-342900" fontAlgn="base">
              <a:buFont typeface="+mj-lt"/>
              <a:buAutoNum type="arabicPeriod"/>
            </a:pPr>
            <a:r>
              <a:rPr lang="en-US" sz="1800" dirty="0" smtClean="0"/>
              <a:t>If the subnet doesn’t have internet access then it is called </a:t>
            </a:r>
            <a:r>
              <a:rPr lang="en-US" sz="1800" dirty="0" err="1" smtClean="0"/>
              <a:t>PrivateSubnet</a:t>
            </a:r>
            <a:r>
              <a:rPr lang="en-US" sz="1800" dirty="0" smtClean="0"/>
              <a:t>.</a:t>
            </a:r>
          </a:p>
          <a:p>
            <a:pPr marL="662940" lvl="1" indent="-342900" fontAlgn="base">
              <a:buFont typeface="+mj-lt"/>
              <a:buAutoNum type="arabicPeriod"/>
            </a:pPr>
            <a:endParaRPr lang="en-US" sz="1800" dirty="0" smtClean="0"/>
          </a:p>
          <a:p>
            <a:pPr marL="662940" lvl="1" indent="-342900" fontAlgn="base">
              <a:buFont typeface="+mj-lt"/>
              <a:buAutoNum type="arabicPeriod"/>
            </a:pPr>
            <a:r>
              <a:rPr lang="en-US" sz="1800" dirty="0" smtClean="0"/>
              <a:t>A subnet must reside entirely within one Availability Zone. </a:t>
            </a:r>
            <a:endParaRPr lang="en-US" sz="1800" dirty="0" smtClean="0"/>
          </a:p>
          <a:p>
            <a:pPr marL="662940" lvl="1" indent="-342900" fontAlgn="base">
              <a:buFont typeface="+mj-lt"/>
              <a:buAutoNum type="arabicPeriod"/>
            </a:pPr>
            <a:endParaRPr lang="en-US" sz="1800" dirty="0" smtClean="0"/>
          </a:p>
          <a:p>
            <a:pPr marL="662940" lvl="1" indent="-342900" fontAlgn="base">
              <a:buFont typeface="+mj-lt"/>
              <a:buAutoNum type="arabicPeriod"/>
            </a:pPr>
            <a:r>
              <a:rPr lang="en-US" sz="1800" dirty="0" smtClean="0"/>
              <a:t>An entire subnet must be contained within a single Availability Zone</a:t>
            </a:r>
            <a:r>
              <a:rPr lang="en-US" sz="1800" dirty="0" smtClean="0"/>
              <a:t>.</a:t>
            </a:r>
          </a:p>
          <a:p>
            <a:pPr marL="662940" lvl="1" indent="-342900" fontAlgn="base">
              <a:buFont typeface="+mj-lt"/>
              <a:buAutoNum type="arabicPeriod"/>
            </a:pPr>
            <a:endParaRPr lang="en-US" sz="1800" dirty="0" smtClean="0"/>
          </a:p>
          <a:p>
            <a:pPr marL="662940" lvl="1" indent="-342900" fontAlgn="base">
              <a:buFont typeface="+mj-lt"/>
              <a:buAutoNum type="arabicPeriod"/>
            </a:pPr>
            <a:r>
              <a:rPr lang="en-US" sz="1800" dirty="0" smtClean="0"/>
              <a:t>Access between instances is managed by VPC Security Groups for both inbound and outgoing traffic (EC2 Security Groups can only define inbound rules</a:t>
            </a:r>
            <a:r>
              <a:rPr lang="en-US" sz="1800" dirty="0" smtClean="0"/>
              <a:t>).</a:t>
            </a:r>
          </a:p>
          <a:p>
            <a:pPr marL="662940" lvl="1" indent="-342900" fontAlgn="base">
              <a:buFont typeface="+mj-lt"/>
              <a:buAutoNum type="arabicPeriod"/>
            </a:pPr>
            <a:endParaRPr lang="en-US" sz="1800" dirty="0" smtClean="0"/>
          </a:p>
          <a:p>
            <a:pPr marL="662940" lvl="1" indent="-342900" fontAlgn="base">
              <a:buFont typeface="+mj-lt"/>
              <a:buAutoNum type="arabicPeriod"/>
            </a:pPr>
            <a:r>
              <a:rPr lang="en-US" sz="1800" dirty="0" smtClean="0"/>
              <a:t>We can specify Subnet IP Routing with the aid of the Route Table</a:t>
            </a:r>
            <a:r>
              <a:rPr lang="en-US" sz="1800" dirty="0" smtClean="0"/>
              <a:t>.</a:t>
            </a:r>
          </a:p>
          <a:p>
            <a:pPr marL="662940" lvl="1" indent="-342900" fontAlgn="base">
              <a:buFont typeface="+mj-lt"/>
              <a:buAutoNum type="arabicPeriod"/>
            </a:pPr>
            <a:endParaRPr lang="en-US" sz="1800" dirty="0" smtClean="0"/>
          </a:p>
          <a:p>
            <a:pPr marL="662940" lvl="1" indent="-342900" fontAlgn="base">
              <a:buFont typeface="+mj-lt"/>
              <a:buAutoNum type="arabicPeriod"/>
            </a:pPr>
            <a:r>
              <a:rPr lang="en-US" sz="1800" dirty="0" smtClean="0"/>
              <a:t>If a server/instance which is in a private subnet wants to reach the internet then it must have NAT in a public subnet.</a:t>
            </a: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u="sng" dirty="0" smtClean="0"/>
              <a:t>3. VPC Components</a:t>
            </a:r>
            <a:endParaRPr lang="en-US" u="sng" dirty="0"/>
          </a:p>
        </p:txBody>
      </p:sp>
      <p:sp>
        <p:nvSpPr>
          <p:cNvPr id="3" name="Content Placeholder 2"/>
          <p:cNvSpPr>
            <a:spLocks noGrp="1"/>
          </p:cNvSpPr>
          <p:nvPr>
            <p:ph sz="quarter" idx="1"/>
          </p:nvPr>
        </p:nvSpPr>
        <p:spPr>
          <a:xfrm>
            <a:off x="304800" y="1143000"/>
            <a:ext cx="8534400" cy="5334000"/>
          </a:xfrm>
        </p:spPr>
        <p:txBody>
          <a:bodyPr>
            <a:noAutofit/>
          </a:bodyPr>
          <a:lstStyle/>
          <a:p>
            <a:pPr fontAlgn="base"/>
            <a:r>
              <a:rPr lang="en-US" sz="1800" b="1" dirty="0" smtClean="0"/>
              <a:t>VPC</a:t>
            </a:r>
            <a:r>
              <a:rPr lang="en-US" sz="1800" b="1" dirty="0" smtClean="0"/>
              <a:t>:</a:t>
            </a:r>
            <a:r>
              <a:rPr lang="en-US" sz="1800" dirty="0" smtClean="0"/>
              <a:t> You can launch AWS resources into a defined virtual network using Amazon Virtual Private Cloud (Amazon VPC). With the advantages of utilizing the scalable infrastructure of AWS, this virtual network closely mimics a conventional network that you would operate in your own data center. /16 user-defined address space maximum (65,536 addresses</a:t>
            </a:r>
            <a:r>
              <a:rPr lang="en-US" sz="1800" dirty="0" smtClean="0"/>
              <a:t>)</a:t>
            </a:r>
          </a:p>
          <a:p>
            <a:pPr fontAlgn="base"/>
            <a:endParaRPr lang="en-US" sz="1800" dirty="0" smtClean="0"/>
          </a:p>
          <a:p>
            <a:pPr fontAlgn="base"/>
            <a:r>
              <a:rPr lang="en-US" sz="1800" b="1" dirty="0" err="1" smtClean="0"/>
              <a:t>Subnetes</a:t>
            </a:r>
            <a:r>
              <a:rPr lang="en-US" sz="1800" b="1" dirty="0" smtClean="0"/>
              <a:t>: </a:t>
            </a:r>
            <a:r>
              <a:rPr lang="en-US" sz="1800" dirty="0" smtClean="0"/>
              <a:t>To reduce traffic, the subnet will divide the big network into smaller, connected networks. Up to /16, 200 user-defined </a:t>
            </a:r>
            <a:r>
              <a:rPr lang="en-US" sz="1800" u="sng" dirty="0" smtClean="0">
                <a:hlinkClick r:id="rId2"/>
              </a:rPr>
              <a:t>subnets</a:t>
            </a:r>
            <a:r>
              <a:rPr lang="en-US" sz="1800" dirty="0" smtClean="0"/>
              <a:t>.</a:t>
            </a:r>
            <a:endParaRPr lang="en-US" sz="1800" dirty="0" smtClean="0"/>
          </a:p>
          <a:p>
            <a:pPr fontAlgn="base"/>
            <a:r>
              <a:rPr lang="en-US" sz="1800" b="1" dirty="0" smtClean="0"/>
              <a:t>Route Tables: </a:t>
            </a:r>
            <a:r>
              <a:rPr lang="en-US" sz="1800" u="sng" dirty="0" smtClean="0">
                <a:hlinkClick r:id="rId3"/>
              </a:rPr>
              <a:t>Route Tables</a:t>
            </a:r>
            <a:r>
              <a:rPr lang="en-US" sz="1800" dirty="0" smtClean="0"/>
              <a:t> are mainly used to Define the protocol for traffic routing between the subnets.</a:t>
            </a:r>
          </a:p>
          <a:p>
            <a:pPr fontAlgn="base"/>
            <a:r>
              <a:rPr lang="en-US" sz="1800" b="1" dirty="0" smtClean="0"/>
              <a:t>Network Access Control Lists: </a:t>
            </a:r>
            <a:r>
              <a:rPr lang="en-US" sz="1800" u="sng" dirty="0" smtClean="0">
                <a:hlinkClick r:id="rId4"/>
              </a:rPr>
              <a:t>Network Access Control Lists (NACL)</a:t>
            </a:r>
            <a:r>
              <a:rPr lang="en-US" sz="1800" dirty="0" smtClean="0"/>
              <a:t> for VPC serve as a firewall by managing both inbound and outbound rules. There will be a default NACL for each VPC that cannot be deleted.</a:t>
            </a:r>
          </a:p>
          <a:p>
            <a:pPr fontAlgn="base"/>
            <a:r>
              <a:rPr lang="en-US" sz="1800" b="1" dirty="0" smtClean="0"/>
              <a:t>Internet Gateway(IGW): </a:t>
            </a:r>
            <a:r>
              <a:rPr lang="en-US" sz="1800" dirty="0" smtClean="0"/>
              <a:t>The I</a:t>
            </a:r>
            <a:r>
              <a:rPr lang="en-US" sz="1800" u="sng" dirty="0" smtClean="0">
                <a:hlinkClick r:id="rId5"/>
              </a:rPr>
              <a:t>nternet Gateway (IGW) </a:t>
            </a:r>
            <a:r>
              <a:rPr lang="en-US" sz="1800" dirty="0" smtClean="0"/>
              <a:t>will make it possible to link the resources in the VPC to the Internet.</a:t>
            </a:r>
          </a:p>
          <a:p>
            <a:pPr fontAlgn="base"/>
            <a:r>
              <a:rPr lang="en-US" sz="1800" b="1" dirty="0" smtClean="0"/>
              <a:t>Network Address Translation (NAT):</a:t>
            </a:r>
            <a:r>
              <a:rPr lang="en-US" sz="1800" dirty="0" smtClean="0"/>
              <a:t>  </a:t>
            </a:r>
            <a:r>
              <a:rPr lang="en-US" sz="1800" u="sng" dirty="0" smtClean="0">
                <a:hlinkClick r:id="rId6"/>
              </a:rPr>
              <a:t>Network Address Translation (NAT) </a:t>
            </a:r>
            <a:r>
              <a:rPr lang="en-US" sz="1800" dirty="0" smtClean="0"/>
              <a:t>will enable the connection between the private subnet and the internet.</a:t>
            </a:r>
          </a:p>
          <a:p>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715962"/>
          </a:xfrm>
        </p:spPr>
        <p:txBody>
          <a:bodyPr>
            <a:normAutofit fontScale="90000"/>
          </a:bodyPr>
          <a:lstStyle/>
          <a:p>
            <a:pPr algn="ctr"/>
            <a:r>
              <a:rPr lang="en-US" b="1" u="sng" dirty="0" smtClean="0"/>
              <a:t>4. </a:t>
            </a:r>
            <a:r>
              <a:rPr lang="en-US" b="1" u="sng" dirty="0" smtClean="0"/>
              <a:t>Launching an EC2 Instance into a </a:t>
            </a:r>
            <a:r>
              <a:rPr lang="en-US" b="1" u="sng" dirty="0" smtClean="0"/>
              <a:t>VPC</a:t>
            </a:r>
            <a:endParaRPr lang="en-US" b="1" u="sng" dirty="0"/>
          </a:p>
        </p:txBody>
      </p:sp>
      <p:sp>
        <p:nvSpPr>
          <p:cNvPr id="3" name="Content Placeholder 2"/>
          <p:cNvSpPr>
            <a:spLocks noGrp="1"/>
          </p:cNvSpPr>
          <p:nvPr>
            <p:ph sz="quarter" idx="1"/>
          </p:nvPr>
        </p:nvSpPr>
        <p:spPr>
          <a:xfrm>
            <a:off x="228600" y="1524000"/>
            <a:ext cx="8686800" cy="4572000"/>
          </a:xfrm>
        </p:spPr>
        <p:txBody>
          <a:bodyPr>
            <a:normAutofit/>
          </a:bodyPr>
          <a:lstStyle/>
          <a:p>
            <a:pPr fontAlgn="base"/>
            <a:r>
              <a:rPr lang="en-US" sz="1800" dirty="0" smtClean="0"/>
              <a:t>As we are already aware of the basic process of launching an EC2 instance on AWS, launching it into VPC is almost the same. Every EC2 instance launched on AWS is by default launched inside the default VPC of that particular user. To know more about the basic protocol for launching an </a:t>
            </a:r>
            <a:r>
              <a:rPr lang="en-US" sz="1800" u="sng" dirty="0" smtClean="0">
                <a:hlinkClick r:id="rId2"/>
              </a:rPr>
              <a:t>EC2</a:t>
            </a:r>
            <a:r>
              <a:rPr lang="en-US" sz="1800" dirty="0" smtClean="0"/>
              <a:t> follow the linked article. </a:t>
            </a:r>
            <a:endParaRPr lang="en-US" sz="1800" dirty="0" smtClean="0"/>
          </a:p>
          <a:p>
            <a:pPr fontAlgn="base"/>
            <a:endParaRPr lang="en-US" sz="1800" dirty="0" smtClean="0"/>
          </a:p>
          <a:p>
            <a:pPr fontAlgn="base"/>
            <a:r>
              <a:rPr lang="en-US" sz="1800" dirty="0" smtClean="0"/>
              <a:t>We know the process of launching an EC2 instance via the management console. </a:t>
            </a:r>
            <a:endParaRPr lang="en-US" sz="1800" dirty="0" smtClean="0"/>
          </a:p>
          <a:p>
            <a:pPr fontAlgn="base"/>
            <a:endParaRPr lang="en-US" sz="1800" dirty="0" smtClean="0"/>
          </a:p>
          <a:p>
            <a:pPr fontAlgn="base"/>
            <a:r>
              <a:rPr lang="en-US" sz="1800" dirty="0" smtClean="0"/>
              <a:t>Now, let us look at the process of launching an EC2 instance into another VPC rather than launching it in the default one</a:t>
            </a:r>
            <a:r>
              <a:rPr lang="en-US" sz="1800" dirty="0" smtClean="0"/>
              <a:t>.</a:t>
            </a:r>
          </a:p>
          <a:p>
            <a:pPr fontAlgn="base"/>
            <a:endParaRPr lang="en-US" sz="1800" dirty="0" smtClean="0"/>
          </a:p>
          <a:p>
            <a:pPr fontAlgn="base"/>
            <a:r>
              <a:rPr lang="en-US" sz="1800" dirty="0" smtClean="0"/>
              <a:t>Start by the same process of creating a new EC2 </a:t>
            </a:r>
            <a:r>
              <a:rPr lang="en-US" sz="1800" dirty="0" smtClean="0"/>
              <a:t>instance.</a:t>
            </a:r>
          </a:p>
          <a:p>
            <a:pPr fontAlgn="base"/>
            <a:endParaRPr lang="en-US" sz="1800" dirty="0" smtClean="0"/>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457200"/>
            <a:ext cx="8763000" cy="6019800"/>
          </a:xfrm>
        </p:spPr>
        <p:txBody>
          <a:bodyPr>
            <a:normAutofit lnSpcReduction="10000"/>
          </a:bodyPr>
          <a:lstStyle/>
          <a:p>
            <a:r>
              <a:rPr lang="en-US" sz="1800" dirty="0" smtClean="0"/>
              <a:t>Follow the steps until </a:t>
            </a:r>
            <a:r>
              <a:rPr lang="en-US" sz="1800" b="1" dirty="0" smtClean="0"/>
              <a:t>STEP 3 “Configure Instance Details”</a:t>
            </a:r>
            <a:r>
              <a:rPr lang="en-US" sz="1800" dirty="0" smtClean="0"/>
              <a:t> occurs. Before proceeding to the next step either select </a:t>
            </a:r>
            <a:r>
              <a:rPr lang="en-US" sz="1800" b="1" dirty="0" smtClean="0"/>
              <a:t>“Create a new VPC”</a:t>
            </a:r>
            <a:r>
              <a:rPr lang="en-US" sz="1800" dirty="0" smtClean="0"/>
              <a:t> or from the list of existing VPCs, select the VPC for your new EC2 instance. Please refer to the image attached ahead for a better understanding of the concepts</a:t>
            </a:r>
            <a:r>
              <a:rPr lang="en-US" sz="1800" dirty="0" smtClean="0"/>
              <a: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fontAlgn="base"/>
            <a:r>
              <a:rPr lang="en-US" sz="1800" dirty="0" smtClean="0"/>
              <a:t>Once you are redirected to the next window. Simply change all other configurations as per your requirement and launch the EC2 instance.</a:t>
            </a:r>
          </a:p>
          <a:p>
            <a:pPr fontAlgn="base"/>
            <a:r>
              <a:rPr lang="en-US" sz="1800" dirty="0" smtClean="0"/>
              <a:t>And if you choose </a:t>
            </a:r>
            <a:r>
              <a:rPr lang="en-US" sz="1800" b="1" dirty="0" smtClean="0"/>
              <a:t>“Create a new VPC”</a:t>
            </a:r>
            <a:r>
              <a:rPr lang="en-US" sz="1800" dirty="0" smtClean="0"/>
              <a:t>, after getting redirected. Create a new </a:t>
            </a:r>
            <a:r>
              <a:rPr lang="en-US" sz="1800" u="sng" dirty="0" smtClean="0">
                <a:hlinkClick r:id="rId2"/>
              </a:rPr>
              <a:t>VPC</a:t>
            </a:r>
            <a:r>
              <a:rPr lang="en-US" sz="1800" dirty="0" smtClean="0"/>
              <a:t> with all your desired configurations. And follow a similar process while launching the EC2 instance. </a:t>
            </a:r>
          </a:p>
          <a:p>
            <a:pPr fontAlgn="base"/>
            <a:r>
              <a:rPr lang="en-US" sz="1800" dirty="0" smtClean="0"/>
              <a:t>The process of </a:t>
            </a:r>
            <a:r>
              <a:rPr lang="en-US" sz="1800" b="1" dirty="0" smtClean="0"/>
              <a:t>creating a VPC </a:t>
            </a:r>
            <a:r>
              <a:rPr lang="en-US" sz="1800" dirty="0" smtClean="0"/>
              <a:t>is discussed ahead.</a:t>
            </a:r>
          </a:p>
          <a:p>
            <a:endParaRPr lang="en-US" sz="1800" dirty="0" smtClean="0"/>
          </a:p>
          <a:p>
            <a:endParaRPr lang="en-US" sz="1800" dirty="0"/>
          </a:p>
        </p:txBody>
      </p:sp>
      <p:pic>
        <p:nvPicPr>
          <p:cNvPr id="2052" name="Picture 4" descr="Lightbox"/>
          <p:cNvPicPr>
            <a:picLocks noChangeAspect="1" noChangeArrowheads="1"/>
          </p:cNvPicPr>
          <p:nvPr/>
        </p:nvPicPr>
        <p:blipFill>
          <a:blip r:embed="rId3"/>
          <a:srcRect/>
          <a:stretch>
            <a:fillRect/>
          </a:stretch>
        </p:blipFill>
        <p:spPr bwMode="auto">
          <a:xfrm>
            <a:off x="685800" y="1600200"/>
            <a:ext cx="7391399" cy="2971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534400" cy="4572000"/>
          </a:xfrm>
        </p:spPr>
        <p:txBody>
          <a:bodyPr>
            <a:normAutofit/>
          </a:bodyPr>
          <a:lstStyle/>
          <a:p>
            <a:r>
              <a:rPr lang="en-US" sz="1800" b="1" dirty="0" smtClean="0"/>
              <a:t>Step1: </a:t>
            </a:r>
            <a:r>
              <a:rPr lang="en-US" sz="1800" dirty="0" smtClean="0"/>
              <a:t>From the AWS management console, select </a:t>
            </a:r>
            <a:r>
              <a:rPr lang="en-US" sz="1800" b="1" dirty="0" smtClean="0"/>
              <a:t>VPC. </a:t>
            </a:r>
            <a:r>
              <a:rPr lang="en-US" sz="1800" dirty="0" smtClean="0"/>
              <a:t>Refer to the attached screenshot</a:t>
            </a:r>
            <a:r>
              <a:rPr lang="en-US" sz="1800" dirty="0" smtClean="0"/>
              <a: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b="1" dirty="0" smtClean="0"/>
              <a:t>Step 2: </a:t>
            </a:r>
            <a:r>
              <a:rPr lang="en-US" sz="1800" dirty="0" smtClean="0"/>
              <a:t>After getting directed, click on </a:t>
            </a:r>
            <a:r>
              <a:rPr lang="en-US" sz="1800" b="1" dirty="0" smtClean="0"/>
              <a:t>“Start VPC”</a:t>
            </a:r>
            <a:r>
              <a:rPr lang="en-US" sz="1800" dirty="0" smtClean="0"/>
              <a:t>. Like this</a:t>
            </a:r>
            <a:endParaRPr lang="en-US" sz="1800" dirty="0"/>
          </a:p>
        </p:txBody>
      </p:sp>
      <p:pic>
        <p:nvPicPr>
          <p:cNvPr id="21508" name="Picture 4" descr="https://media.geeksforgeeks.org/wp-content/uploads/20210722123949/setupvpcstep1.png"/>
          <p:cNvPicPr>
            <a:picLocks noChangeAspect="1" noChangeArrowheads="1"/>
          </p:cNvPicPr>
          <p:nvPr/>
        </p:nvPicPr>
        <p:blipFill>
          <a:blip r:embed="rId2"/>
          <a:srcRect/>
          <a:stretch>
            <a:fillRect/>
          </a:stretch>
        </p:blipFill>
        <p:spPr bwMode="auto">
          <a:xfrm>
            <a:off x="990600" y="1219200"/>
            <a:ext cx="6962775" cy="2057401"/>
          </a:xfrm>
          <a:prstGeom prst="rect">
            <a:avLst/>
          </a:prstGeom>
          <a:noFill/>
        </p:spPr>
      </p:pic>
      <p:pic>
        <p:nvPicPr>
          <p:cNvPr id="21510" name="Picture 6" descr="https://media.geeksforgeeks.org/wp-content/uploads/20210722124114/setupvpcstep2.png"/>
          <p:cNvPicPr>
            <a:picLocks noChangeAspect="1" noChangeArrowheads="1"/>
          </p:cNvPicPr>
          <p:nvPr/>
        </p:nvPicPr>
        <p:blipFill>
          <a:blip r:embed="rId3"/>
          <a:srcRect/>
          <a:stretch>
            <a:fillRect/>
          </a:stretch>
        </p:blipFill>
        <p:spPr bwMode="auto">
          <a:xfrm>
            <a:off x="1143000" y="4267200"/>
            <a:ext cx="6962775" cy="16764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TotalTime>
  <Words>193</Words>
  <Application>Microsoft Office PowerPoint</Application>
  <PresentationFormat>On-screen Show (4:3)</PresentationFormat>
  <Paragraphs>91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Amazon VPC</vt:lpstr>
      <vt:lpstr>Content:</vt:lpstr>
      <vt:lpstr>1. Introduction.</vt:lpstr>
      <vt:lpstr>2. The Architecture of Amazon VPC</vt:lpstr>
      <vt:lpstr>Slide 5</vt:lpstr>
      <vt:lpstr>3. VPC Components</vt:lpstr>
      <vt:lpstr>4. Launching an EC2 Instance into a VPC</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VPC</dc:title>
  <dc:creator>Dell</dc:creator>
  <cp:lastModifiedBy>Dell</cp:lastModifiedBy>
  <cp:revision>2</cp:revision>
  <dcterms:created xsi:type="dcterms:W3CDTF">2006-08-16T00:00:00Z</dcterms:created>
  <dcterms:modified xsi:type="dcterms:W3CDTF">2023-09-25T08:14:53Z</dcterms:modified>
</cp:coreProperties>
</file>