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Times New Roman"/>
              <a:buNone/>
              <a:defRPr b="0" i="0" sz="6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imes New Roman"/>
                <a:ea typeface="Times New Roman"/>
                <a:cs typeface="Times New Roman"/>
                <a:sym typeface="Times New Roman"/>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imes New Roman"/>
                <a:ea typeface="Times New Roman"/>
                <a:cs typeface="Times New Roman"/>
                <a:sym typeface="Times New Roman"/>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Shape 75"/>
          <p:cNvSpPr txBox="1"/>
          <p:nvPr>
            <p:ph type="title"/>
          </p:nvPr>
        </p:nvSpPr>
        <p:spPr>
          <a:xfrm>
            <a:off x="1268278" y="705802"/>
            <a:ext cx="9181075" cy="98488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Shape 81"/>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Shape 24"/>
          <p:cNvSpPr txBox="1"/>
          <p:nvPr>
            <p:ph type="title"/>
          </p:nvPr>
        </p:nvSpPr>
        <p:spPr>
          <a:xfrm>
            <a:off x="1136469" y="640080"/>
            <a:ext cx="9313817" cy="856138"/>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404949" y="1854926"/>
            <a:ext cx="11168742" cy="4344261"/>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r>
              <a:rPr lang="en-IN"/>
              <a:t>1</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Shape 30"/>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Times New Roman"/>
              <a:buNone/>
              <a:defRPr b="0" i="0" sz="6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2" name="Shape 3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Shape 36"/>
          <p:cNvSpPr txBox="1"/>
          <p:nvPr>
            <p:ph type="title"/>
          </p:nvPr>
        </p:nvSpPr>
        <p:spPr>
          <a:xfrm>
            <a:off x="1268278" y="705802"/>
            <a:ext cx="9181075" cy="98488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Shape 3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Shape 43"/>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Shape 44"/>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Shape 52"/>
          <p:cNvSpPr txBox="1"/>
          <p:nvPr>
            <p:ph type="title"/>
          </p:nvPr>
        </p:nvSpPr>
        <p:spPr>
          <a:xfrm>
            <a:off x="1268278" y="705802"/>
            <a:ext cx="9181075" cy="98488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Shape 5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Shape 61"/>
          <p:cNvSpPr txBox="1"/>
          <p:nvPr>
            <p:ph type="title"/>
          </p:nvPr>
        </p:nvSpPr>
        <p:spPr>
          <a:xfrm>
            <a:off x="838200" y="987424"/>
            <a:ext cx="3933825" cy="106997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Shape 62"/>
          <p:cNvSpPr txBox="1"/>
          <p:nvPr>
            <p:ph idx="1" type="body"/>
          </p:nvPr>
        </p:nvSpPr>
        <p:spPr>
          <a:xfrm>
            <a:off x="5172891" y="987425"/>
            <a:ext cx="6182497" cy="4873626"/>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Shape 63"/>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Shape 68"/>
          <p:cNvSpPr txBox="1"/>
          <p:nvPr>
            <p:ph type="title"/>
          </p:nvPr>
        </p:nvSpPr>
        <p:spPr>
          <a:xfrm>
            <a:off x="838200" y="987424"/>
            <a:ext cx="3933825" cy="106997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Shape 69"/>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268278" y="705802"/>
            <a:ext cx="9181075" cy="98488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r>
              <a:rPr lang="en-IN"/>
              <a:t>1</a:t>
            </a:r>
            <a:endParaRPr sz="1400">
              <a:solidFill>
                <a:srgbClr val="000000"/>
              </a:solidFill>
              <a:latin typeface="Arial"/>
              <a:ea typeface="Arial"/>
              <a:cs typeface="Arial"/>
              <a:sym typeface="Arial"/>
            </a:endParaRPr>
          </a:p>
        </p:txBody>
      </p:sp>
      <p:pic>
        <p:nvPicPr>
          <p:cNvPr id="15" name="Shape 15"/>
          <p:cNvPicPr preferRelativeResize="0"/>
          <p:nvPr/>
        </p:nvPicPr>
        <p:blipFill rotWithShape="1">
          <a:blip r:embed="rId1">
            <a:alphaModFix/>
          </a:blip>
          <a:srcRect b="0" l="0" r="0" t="0"/>
          <a:stretch/>
        </p:blipFill>
        <p:spPr>
          <a:xfrm>
            <a:off x="10449353" y="325938"/>
            <a:ext cx="1446786" cy="379864"/>
          </a:xfrm>
          <a:prstGeom prst="rect">
            <a:avLst/>
          </a:prstGeom>
          <a:noFill/>
          <a:ln>
            <a:noFill/>
          </a:ln>
        </p:spPr>
      </p:pic>
      <p:pic>
        <p:nvPicPr>
          <p:cNvPr id="16" name="Shape 16"/>
          <p:cNvPicPr preferRelativeResize="0"/>
          <p:nvPr/>
        </p:nvPicPr>
        <p:blipFill rotWithShape="1">
          <a:blip r:embed="rId2">
            <a:alphaModFix/>
          </a:blip>
          <a:srcRect b="0" l="0" r="0" t="0"/>
          <a:stretch/>
        </p:blipFill>
        <p:spPr>
          <a:xfrm>
            <a:off x="0" y="177766"/>
            <a:ext cx="1268279" cy="8150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crunchbase.com/organization/instamoj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1660103" y="1308457"/>
            <a:ext cx="9144000" cy="3193800"/>
          </a:xfrm>
          <a:prstGeom prst="rect">
            <a:avLst/>
          </a:prstGeom>
          <a:noFill/>
          <a:ln>
            <a:noFill/>
          </a:ln>
        </p:spPr>
        <p:txBody>
          <a:bodyPr anchorCtr="0" anchor="ctr" bIns="45700" lIns="91425" spcFirstLastPara="1" rIns="91425" wrap="square" tIns="45700">
            <a:noAutofit/>
          </a:bodyPr>
          <a:lstStyle/>
          <a:p>
            <a:pPr indent="0" lvl="0" marL="0" marR="0" rtl="0">
              <a:lnSpc>
                <a:spcPct val="90000"/>
              </a:lnSpc>
              <a:spcBef>
                <a:spcPts val="0"/>
              </a:spcBef>
              <a:spcAft>
                <a:spcPts val="0"/>
              </a:spcAft>
              <a:buClr>
                <a:schemeClr val="dk1"/>
              </a:buClr>
              <a:buSzPts val="2800"/>
              <a:buFont typeface="Times New Roman"/>
              <a:buNone/>
            </a:pPr>
            <a:r>
              <a:rPr b="1" i="0" lang="en-IN" sz="4800" u="none" cap="none" strike="noStrike">
                <a:solidFill>
                  <a:schemeClr val="dk1"/>
                </a:solidFill>
              </a:rPr>
              <a:t>I</a:t>
            </a:r>
            <a:r>
              <a:rPr b="1" lang="en-IN" sz="4800"/>
              <a:t>nvestment</a:t>
            </a:r>
            <a:r>
              <a:rPr b="1" i="0" lang="en-IN" sz="4800" u="none" cap="none" strike="noStrike">
                <a:solidFill>
                  <a:schemeClr val="dk1"/>
                </a:solidFill>
              </a:rPr>
              <a:t> C</a:t>
            </a:r>
            <a:r>
              <a:rPr b="1" lang="en-IN" sz="4800"/>
              <a:t>ase</a:t>
            </a:r>
            <a:r>
              <a:rPr b="1" i="0" lang="en-IN" sz="4800" u="none" cap="none" strike="noStrike">
                <a:solidFill>
                  <a:schemeClr val="dk1"/>
                </a:solidFill>
              </a:rPr>
              <a:t> S</a:t>
            </a:r>
            <a:r>
              <a:rPr b="1" lang="en-IN" sz="4800"/>
              <a:t>tudy</a:t>
            </a:r>
            <a:br>
              <a:rPr b="1" i="0" lang="en-IN" sz="4800" u="none" cap="none" strike="noStrike">
                <a:solidFill>
                  <a:schemeClr val="dk1"/>
                </a:solidFill>
              </a:rPr>
            </a:br>
            <a:r>
              <a:rPr b="1" i="0" lang="en-IN" sz="4800" u="none" cap="none" strike="noStrike">
                <a:solidFill>
                  <a:schemeClr val="dk1"/>
                </a:solidFill>
              </a:rPr>
              <a:t>S</a:t>
            </a:r>
            <a:r>
              <a:rPr b="1" lang="en-IN" sz="4800"/>
              <a:t>ubmission</a:t>
            </a:r>
            <a:endParaRPr b="1" sz="4800"/>
          </a:p>
        </p:txBody>
      </p:sp>
      <p:sp>
        <p:nvSpPr>
          <p:cNvPr id="91" name="Shape 91"/>
          <p:cNvSpPr txBox="1"/>
          <p:nvPr>
            <p:ph idx="1" type="subTitle"/>
          </p:nvPr>
        </p:nvSpPr>
        <p:spPr>
          <a:xfrm>
            <a:off x="5808467" y="4762220"/>
            <a:ext cx="6138900" cy="1531800"/>
          </a:xfrm>
          <a:prstGeom prst="rect">
            <a:avLst/>
          </a:prstGeom>
          <a:noFill/>
          <a:ln>
            <a:noFill/>
          </a:ln>
        </p:spPr>
        <p:txBody>
          <a:bodyPr anchorCtr="0" anchor="ctr" bIns="45700" lIns="91425" spcFirstLastPara="1" rIns="91425" wrap="square" tIns="45700">
            <a:noAutofit/>
          </a:bodyPr>
          <a:lstStyle/>
          <a:p>
            <a:pPr indent="0" lvl="0" marL="0" marR="0" rtl="0">
              <a:lnSpc>
                <a:spcPct val="90000"/>
              </a:lnSpc>
              <a:spcBef>
                <a:spcPts val="0"/>
              </a:spcBef>
              <a:spcAft>
                <a:spcPts val="0"/>
              </a:spcAft>
              <a:buClr>
                <a:schemeClr val="dk1"/>
              </a:buClr>
              <a:buSzPts val="1600"/>
              <a:buFont typeface="Arial"/>
              <a:buNone/>
            </a:pPr>
            <a:r>
              <a:rPr b="0" i="0" lang="en-IN" u="none" cap="none" strike="noStrike">
                <a:solidFill>
                  <a:schemeClr val="dk1"/>
                </a:solidFill>
                <a:latin typeface="Times New Roman"/>
                <a:ea typeface="Times New Roman"/>
                <a:cs typeface="Times New Roman"/>
                <a:sym typeface="Times New Roman"/>
              </a:rPr>
              <a:t> </a:t>
            </a:r>
            <a:r>
              <a:rPr b="1" i="0" lang="en-IN" u="none" cap="none" strike="noStrike">
                <a:solidFill>
                  <a:schemeClr val="dk1"/>
                </a:solidFill>
              </a:rPr>
              <a:t>Individual Name: </a:t>
            </a:r>
            <a:r>
              <a:rPr b="1" lang="en-IN"/>
              <a:t>Priyanka Navgire</a:t>
            </a:r>
            <a:endParaRPr b="1" i="0" u="none" cap="none" strike="noStrike">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404949" y="1854926"/>
            <a:ext cx="11168742" cy="4344261"/>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SzPts val="1800"/>
              <a:buAutoNum type="arabicPeriod"/>
            </a:pPr>
            <a:r>
              <a:rPr lang="en-IN" sz="1800"/>
              <a:t>From </a:t>
            </a:r>
            <a:r>
              <a:rPr b="1" lang="en-IN" sz="1800"/>
              <a:t>Plot-1</a:t>
            </a:r>
            <a:r>
              <a:rPr lang="en-IN" sz="1800"/>
              <a:t> we observe that </a:t>
            </a:r>
            <a:r>
              <a:rPr b="1" lang="en-IN" sz="1800"/>
              <a:t>Funding Type vs Total investments  </a:t>
            </a:r>
            <a:r>
              <a:rPr lang="en-IN" sz="1800"/>
              <a:t>ploting among Seed, Venture, Private Equity and Other remaining funding types. Funding Type </a:t>
            </a:r>
            <a:r>
              <a:rPr b="1" lang="en-IN" sz="1800"/>
              <a:t>Venture</a:t>
            </a:r>
            <a:r>
              <a:rPr lang="en-IN" sz="1800"/>
              <a:t>  has approximately </a:t>
            </a:r>
            <a:r>
              <a:rPr b="1" lang="en-IN" sz="1800"/>
              <a:t>57%</a:t>
            </a:r>
            <a:r>
              <a:rPr lang="en-IN" sz="1800"/>
              <a:t> of the </a:t>
            </a:r>
            <a:r>
              <a:rPr b="1" lang="en-IN" sz="1800"/>
              <a:t>total investments</a:t>
            </a:r>
            <a:r>
              <a:rPr lang="en-IN" sz="1800"/>
              <a:t> between </a:t>
            </a:r>
            <a:r>
              <a:rPr b="1" lang="en-IN" sz="1800"/>
              <a:t>5 million to 15 million. </a:t>
            </a:r>
            <a:r>
              <a:rPr lang="en-IN" sz="1800"/>
              <a:t>So with this we can conclude that </a:t>
            </a:r>
            <a:r>
              <a:rPr b="1" lang="en-IN" sz="1800"/>
              <a:t>Venture</a:t>
            </a:r>
            <a:r>
              <a:rPr lang="en-IN" sz="1800"/>
              <a:t> is the appropriate funding type in which we should invest.</a:t>
            </a:r>
            <a:endParaRPr sz="1800"/>
          </a:p>
          <a:p>
            <a:pPr indent="-342900" lvl="0" marL="457200" marR="0" rtl="0" algn="l">
              <a:lnSpc>
                <a:spcPct val="115000"/>
              </a:lnSpc>
              <a:spcBef>
                <a:spcPts val="1000"/>
              </a:spcBef>
              <a:spcAft>
                <a:spcPts val="0"/>
              </a:spcAft>
              <a:buSzPts val="1800"/>
              <a:buAutoNum type="arabicPeriod"/>
            </a:pPr>
            <a:r>
              <a:rPr lang="en-IN" sz="1800"/>
              <a:t>From </a:t>
            </a:r>
            <a:r>
              <a:rPr b="1" lang="en-IN" sz="1800"/>
              <a:t>Plot-2</a:t>
            </a:r>
            <a:r>
              <a:rPr lang="en-IN" sz="1800"/>
              <a:t>  which is between </a:t>
            </a:r>
            <a:r>
              <a:rPr b="1" lang="en-IN" sz="1800"/>
              <a:t>Top9 Countries and Total Amount of Investments</a:t>
            </a:r>
            <a:r>
              <a:rPr lang="en-IN" sz="1800"/>
              <a:t>. We notice that </a:t>
            </a:r>
            <a:r>
              <a:rPr b="1" lang="en-IN" sz="1800"/>
              <a:t>USA, UK(GRB) and India(IND</a:t>
            </a:r>
            <a:r>
              <a:rPr lang="en-IN" sz="1800"/>
              <a:t>) with English as their official language are on first, third and fourth position as most invested countries in </a:t>
            </a:r>
            <a:r>
              <a:rPr b="1" lang="en-IN" sz="1800"/>
              <a:t>Venture</a:t>
            </a:r>
            <a:r>
              <a:rPr lang="en-IN" sz="1800"/>
              <a:t> funding type. So Appropriate country to invest in would be </a:t>
            </a:r>
            <a:r>
              <a:rPr b="1" lang="en-IN" sz="1800"/>
              <a:t>USA.</a:t>
            </a:r>
            <a:endParaRPr sz="1800"/>
          </a:p>
          <a:p>
            <a:pPr indent="-342900" lvl="0" marL="457200" marR="0" rtl="0" algn="l">
              <a:lnSpc>
                <a:spcPct val="115000"/>
              </a:lnSpc>
              <a:spcBef>
                <a:spcPts val="1000"/>
              </a:spcBef>
              <a:spcAft>
                <a:spcPts val="0"/>
              </a:spcAft>
              <a:buSzPts val="1800"/>
              <a:buAutoNum type="arabicPeriod"/>
            </a:pPr>
            <a:r>
              <a:rPr lang="en-IN" sz="1800"/>
              <a:t>From </a:t>
            </a:r>
            <a:r>
              <a:rPr b="1" lang="en-IN" sz="1800"/>
              <a:t>Plot-3</a:t>
            </a:r>
            <a:r>
              <a:rPr lang="en-IN" sz="1800"/>
              <a:t> which is about </a:t>
            </a:r>
            <a:r>
              <a:rPr b="1" lang="en-IN" sz="1800"/>
              <a:t>Total Number of Investments for Top3 countries in Top3 Sectors,</a:t>
            </a:r>
            <a:r>
              <a:rPr lang="en-IN" sz="1800"/>
              <a:t> we observe that leading Country </a:t>
            </a:r>
            <a:r>
              <a:rPr b="1" lang="en-IN" sz="1800"/>
              <a:t>USA </a:t>
            </a:r>
            <a:r>
              <a:rPr lang="en-IN" sz="1800"/>
              <a:t>has maximum number of Investments in sectors -</a:t>
            </a:r>
            <a:r>
              <a:rPr b="1" lang="en-IN" sz="1800"/>
              <a:t>Others</a:t>
            </a:r>
            <a:r>
              <a:rPr lang="en-IN" sz="1800"/>
              <a:t>, </a:t>
            </a:r>
            <a:r>
              <a:rPr b="1" lang="en-IN" sz="1800"/>
              <a:t>Social/Finance/Analytics/Advertising </a:t>
            </a:r>
            <a:r>
              <a:rPr lang="en-IN" sz="1800"/>
              <a:t>and </a:t>
            </a:r>
            <a:r>
              <a:rPr b="1" lang="en-IN" sz="1800"/>
              <a:t>Cleantech/ Semiconductors.  </a:t>
            </a:r>
            <a:r>
              <a:rPr lang="en-IN" sz="1800"/>
              <a:t>With maximum number of investments in sector </a:t>
            </a:r>
            <a:r>
              <a:rPr b="1" lang="en-IN" sz="1800"/>
              <a:t>Others.</a:t>
            </a:r>
            <a:endParaRPr sz="1800"/>
          </a:p>
          <a:p>
            <a:pPr indent="-342900" lvl="0" marL="457200" marR="0" rtl="0" algn="l">
              <a:lnSpc>
                <a:spcPct val="115000"/>
              </a:lnSpc>
              <a:spcBef>
                <a:spcPts val="1000"/>
              </a:spcBef>
              <a:spcAft>
                <a:spcPts val="0"/>
              </a:spcAft>
              <a:buSzPts val="1800"/>
              <a:buAutoNum type="arabicPeriod"/>
            </a:pPr>
            <a:r>
              <a:rPr lang="en-IN" sz="1800"/>
              <a:t>So overall most invested funding type is </a:t>
            </a:r>
            <a:r>
              <a:rPr b="1" lang="en-IN" sz="1800"/>
              <a:t>Venture, </a:t>
            </a:r>
            <a:r>
              <a:rPr lang="en-IN" sz="1800"/>
              <a:t>country is </a:t>
            </a:r>
            <a:r>
              <a:rPr b="1" lang="en-IN" sz="1800"/>
              <a:t>USA</a:t>
            </a:r>
            <a:r>
              <a:rPr lang="en-IN" sz="1800"/>
              <a:t>, and sector is </a:t>
            </a:r>
            <a:r>
              <a:rPr b="1" lang="en-IN" sz="1800"/>
              <a:t>Others.</a:t>
            </a:r>
            <a:r>
              <a:rPr lang="en-IN" sz="1800"/>
              <a:t> </a:t>
            </a:r>
            <a:endParaRPr sz="1800"/>
          </a:p>
          <a:p>
            <a:pPr indent="0" lvl="0" marL="0" marR="0" rtl="0" algn="l">
              <a:lnSpc>
                <a:spcPct val="115000"/>
              </a:lnSpc>
              <a:spcBef>
                <a:spcPts val="1000"/>
              </a:spcBef>
              <a:spcAft>
                <a:spcPts val="1000"/>
              </a:spcAft>
              <a:buNone/>
            </a:pPr>
            <a:r>
              <a:t/>
            </a:r>
            <a:endParaRPr b="1" sz="1800"/>
          </a:p>
        </p:txBody>
      </p:sp>
      <p:sp>
        <p:nvSpPr>
          <p:cNvPr id="146" name="Shape 146"/>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lang="en-I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body"/>
          </p:nvPr>
        </p:nvSpPr>
        <p:spPr>
          <a:xfrm>
            <a:off x="404950" y="1406374"/>
            <a:ext cx="11168700" cy="4792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i="0" sz="1800" u="none" cap="none" strike="noStrike">
              <a:solidFill>
                <a:schemeClr val="dk1"/>
              </a:solidFill>
            </a:endParaRPr>
          </a:p>
          <a:p>
            <a:pPr indent="0" lvl="0" marL="0" marR="0" rtl="0" algn="l">
              <a:lnSpc>
                <a:spcPct val="90000"/>
              </a:lnSpc>
              <a:spcBef>
                <a:spcPts val="1000"/>
              </a:spcBef>
              <a:spcAft>
                <a:spcPts val="0"/>
              </a:spcAft>
              <a:buClr>
                <a:schemeClr val="dk1"/>
              </a:buClr>
              <a:buSzPts val="1400"/>
              <a:buFont typeface="Arial"/>
              <a:buNone/>
            </a:pPr>
            <a:r>
              <a:rPr i="0" lang="en-IN" sz="1800" u="none" cap="none" strike="noStrike">
                <a:solidFill>
                  <a:schemeClr val="dk1"/>
                </a:solidFill>
              </a:rPr>
              <a:t>Spark Funds wants to make investments in a few companies. The CEO of Spark Funds wants to understand the global trends in investments so that she can take the investment decisions effectively.</a:t>
            </a:r>
            <a:endParaRPr sz="1800"/>
          </a:p>
          <a:p>
            <a:pPr indent="0" lvl="0" marL="0" marR="0" rtl="0" algn="l">
              <a:lnSpc>
                <a:spcPct val="90000"/>
              </a:lnSpc>
              <a:spcBef>
                <a:spcPts val="1000"/>
              </a:spcBef>
              <a:spcAft>
                <a:spcPts val="0"/>
              </a:spcAft>
              <a:buClr>
                <a:schemeClr val="dk1"/>
              </a:buClr>
              <a:buSzPts val="1400"/>
              <a:buFont typeface="Arial"/>
              <a:buNone/>
            </a:pPr>
            <a:r>
              <a:rPr b="1" i="0" lang="en-IN" sz="1800" cap="none" strike="noStrike">
                <a:solidFill>
                  <a:schemeClr val="dk1"/>
                </a:solidFill>
              </a:rPr>
              <a:t>Business Objective: </a:t>
            </a:r>
            <a:r>
              <a:rPr i="0" lang="en-IN" sz="1800" u="none" cap="none" strike="noStrike">
                <a:solidFill>
                  <a:schemeClr val="dk1"/>
                </a:solidFill>
              </a:rPr>
              <a:t>The objective is to identify the best sectors, countries, and a suitable investment type for making investments. The overall strategy is to invest where others are investing, implying that the 'best' sectors and countries are the ones 'where most investors are investing'.</a:t>
            </a:r>
            <a:endParaRPr i="0" sz="1800" u="none" cap="none" strike="noStrike">
              <a:solidFill>
                <a:schemeClr val="dk1"/>
              </a:solidFill>
            </a:endParaRPr>
          </a:p>
          <a:p>
            <a:pPr indent="0" lvl="0" marL="0" marR="0" rtl="0" algn="l">
              <a:lnSpc>
                <a:spcPct val="90000"/>
              </a:lnSpc>
              <a:spcBef>
                <a:spcPts val="1000"/>
              </a:spcBef>
              <a:spcAft>
                <a:spcPts val="0"/>
              </a:spcAft>
              <a:buClr>
                <a:schemeClr val="dk1"/>
              </a:buClr>
              <a:buSzPts val="1400"/>
              <a:buFont typeface="Arial"/>
              <a:buNone/>
            </a:pPr>
            <a:r>
              <a:rPr b="1" i="0" lang="en-IN" sz="1800" cap="none" strike="noStrike">
                <a:solidFill>
                  <a:schemeClr val="dk1"/>
                </a:solidFill>
              </a:rPr>
              <a:t>Major Criteria to consider:</a:t>
            </a:r>
            <a:r>
              <a:rPr b="1" lang="en-IN" sz="1800"/>
              <a:t> </a:t>
            </a:r>
            <a:r>
              <a:rPr i="0" lang="en-IN" sz="1800" u="none" cap="none" strike="noStrike">
                <a:solidFill>
                  <a:schemeClr val="dk1"/>
                </a:solidFill>
              </a:rPr>
              <a:t>It wants to invest between 5 to 15 million USD per round of investment</a:t>
            </a:r>
            <a:endParaRPr sz="1800"/>
          </a:p>
          <a:p>
            <a:pPr indent="0" lvl="0" marL="0" marR="0" rtl="0" algn="l">
              <a:lnSpc>
                <a:spcPct val="90000"/>
              </a:lnSpc>
              <a:spcBef>
                <a:spcPts val="1000"/>
              </a:spcBef>
              <a:spcAft>
                <a:spcPts val="0"/>
              </a:spcAft>
              <a:buClr>
                <a:schemeClr val="dk1"/>
              </a:buClr>
              <a:buSzPts val="1400"/>
              <a:buFont typeface="Arial"/>
              <a:buNone/>
            </a:pPr>
            <a:r>
              <a:rPr i="0" lang="en-IN" sz="1800" u="none" cap="none" strike="noStrike">
                <a:solidFill>
                  <a:schemeClr val="dk1"/>
                </a:solidFill>
              </a:rPr>
              <a:t> It wants to invest only in English-speaking countries because of the ease of communication with the companies it would invest in.</a:t>
            </a:r>
            <a:endParaRPr sz="1800"/>
          </a:p>
          <a:p>
            <a:pPr indent="0" lvl="0" marL="0" marR="0" rtl="0" algn="l">
              <a:lnSpc>
                <a:spcPct val="90000"/>
              </a:lnSpc>
              <a:spcBef>
                <a:spcPts val="1000"/>
              </a:spcBef>
              <a:spcAft>
                <a:spcPts val="0"/>
              </a:spcAft>
              <a:buClr>
                <a:schemeClr val="dk1"/>
              </a:buClr>
              <a:buSzPts val="1400"/>
              <a:buFont typeface="Arial"/>
              <a:buNone/>
            </a:pPr>
            <a:r>
              <a:rPr b="1" i="0" lang="en-IN" sz="1800" cap="none" strike="noStrike">
                <a:solidFill>
                  <a:schemeClr val="dk1"/>
                </a:solidFill>
              </a:rPr>
              <a:t>Strategy for Analysis:</a:t>
            </a:r>
            <a:r>
              <a:rPr b="1" lang="en-IN" sz="1800"/>
              <a:t> </a:t>
            </a:r>
            <a:r>
              <a:rPr i="0" lang="en-IN" sz="1800" u="none" cap="none" strike="noStrike">
                <a:solidFill>
                  <a:schemeClr val="dk1"/>
                </a:solidFill>
              </a:rPr>
              <a:t>Spark Funds wants to invest where most </a:t>
            </a:r>
            <a:r>
              <a:rPr b="1" i="0" lang="en-IN" sz="1800" u="none" cap="none" strike="noStrike">
                <a:solidFill>
                  <a:schemeClr val="dk1"/>
                </a:solidFill>
              </a:rPr>
              <a:t>other investors are investing</a:t>
            </a:r>
            <a:r>
              <a:rPr i="0" lang="en-IN" sz="1800" u="none" cap="none" strike="noStrike">
                <a:solidFill>
                  <a:schemeClr val="dk1"/>
                </a:solidFill>
              </a:rPr>
              <a:t>. This pattern is often observed among early stage startup investors.</a:t>
            </a:r>
            <a:endParaRPr sz="1800"/>
          </a:p>
          <a:p>
            <a:pPr indent="0" lvl="0" marL="0" marR="0" rtl="0" algn="l">
              <a:lnSpc>
                <a:spcPct val="90000"/>
              </a:lnSpc>
              <a:spcBef>
                <a:spcPts val="1000"/>
              </a:spcBef>
              <a:spcAft>
                <a:spcPts val="0"/>
              </a:spcAft>
              <a:buClr>
                <a:schemeClr val="dk1"/>
              </a:buClr>
              <a:buSzPts val="1400"/>
              <a:buFont typeface="Arial"/>
              <a:buNone/>
            </a:pPr>
            <a:r>
              <a:rPr b="1" i="0" lang="en-IN" sz="1800" cap="none" strike="noStrike">
                <a:solidFill>
                  <a:schemeClr val="dk1"/>
                </a:solidFill>
              </a:rPr>
              <a:t>Source of Data:</a:t>
            </a:r>
            <a:endParaRPr sz="1800"/>
          </a:p>
          <a:p>
            <a:pPr indent="0" lvl="0" marL="0" marR="0" rtl="0" algn="l">
              <a:lnSpc>
                <a:spcPct val="90000"/>
              </a:lnSpc>
              <a:spcBef>
                <a:spcPts val="1000"/>
              </a:spcBef>
              <a:spcAft>
                <a:spcPts val="0"/>
              </a:spcAft>
              <a:buClr>
                <a:schemeClr val="dk1"/>
              </a:buClr>
              <a:buSzPts val="1400"/>
              <a:buFont typeface="Arial"/>
              <a:buNone/>
            </a:pPr>
            <a:r>
              <a:rPr i="0" lang="en-IN" sz="1800" u="sng" cap="none" strike="noStrike">
                <a:solidFill>
                  <a:schemeClr val="hlink"/>
                </a:solidFill>
                <a:hlinkClick r:id="rId3"/>
              </a:rPr>
              <a:t>Crunchbase.com</a:t>
            </a:r>
            <a:endParaRPr sz="1800"/>
          </a:p>
          <a:p>
            <a:pPr indent="0" lvl="0" marL="0" marR="0" rtl="0" algn="l">
              <a:lnSpc>
                <a:spcPct val="90000"/>
              </a:lnSpc>
              <a:spcBef>
                <a:spcPts val="100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97" name="Shape 97"/>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i="0" lang="en-IN" sz="3000" u="none" cap="none" strike="noStrike">
                <a:solidFill>
                  <a:schemeClr val="dk1"/>
                </a:solidFill>
              </a:rPr>
              <a:t> Business Objective And Strategy</a:t>
            </a:r>
            <a:endParaRPr i="0" sz="3000" u="none" cap="none" strike="noStrike">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4294967295" type="body"/>
          </p:nvPr>
        </p:nvSpPr>
        <p:spPr>
          <a:xfrm>
            <a:off x="404949" y="1854926"/>
            <a:ext cx="11168742" cy="43442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lang="en-IN"/>
              <a:t>                                        </a:t>
            </a:r>
            <a:endParaRPr/>
          </a:p>
        </p:txBody>
      </p:sp>
      <p:sp>
        <p:nvSpPr>
          <p:cNvPr id="103" name="Shape 103"/>
          <p:cNvSpPr txBox="1"/>
          <p:nvPr>
            <p:ph type="title"/>
          </p:nvPr>
        </p:nvSpPr>
        <p:spPr>
          <a:xfrm>
            <a:off x="1268278" y="705802"/>
            <a:ext cx="9181200" cy="984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i="0" lang="en-IN" sz="3000" u="none" cap="none" strike="noStrike">
                <a:solidFill>
                  <a:schemeClr val="dk1"/>
                </a:solidFill>
                <a:latin typeface="Times New Roman"/>
                <a:ea typeface="Times New Roman"/>
                <a:cs typeface="Times New Roman"/>
                <a:sym typeface="Times New Roman"/>
              </a:rPr>
              <a:t> </a:t>
            </a:r>
            <a:r>
              <a:rPr b="1" i="0" lang="en-IN" sz="3000" u="none" cap="none" strike="noStrike">
                <a:solidFill>
                  <a:schemeClr val="dk1"/>
                </a:solidFill>
              </a:rPr>
              <a:t>Problem solving methodology</a:t>
            </a:r>
            <a:endParaRPr b="1" sz="3000"/>
          </a:p>
        </p:txBody>
      </p:sp>
      <p:pic>
        <p:nvPicPr>
          <p:cNvPr id="104" name="Shape 104"/>
          <p:cNvPicPr preferRelativeResize="0"/>
          <p:nvPr/>
        </p:nvPicPr>
        <p:blipFill>
          <a:blip r:embed="rId3">
            <a:alphaModFix/>
          </a:blip>
          <a:stretch>
            <a:fillRect/>
          </a:stretch>
        </p:blipFill>
        <p:spPr>
          <a:xfrm>
            <a:off x="2641775" y="1754000"/>
            <a:ext cx="5274949" cy="4708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i="0" lang="en-IN" sz="4000" u="none" cap="none" strike="noStrike">
                <a:solidFill>
                  <a:schemeClr val="dk1"/>
                </a:solidFill>
                <a:latin typeface="Open Sans"/>
                <a:ea typeface="Open Sans"/>
                <a:cs typeface="Open Sans"/>
                <a:sym typeface="Open Sans"/>
              </a:rPr>
              <a:t> </a:t>
            </a:r>
            <a:r>
              <a:rPr b="1" i="0" lang="en-IN" sz="3000" u="none" cap="none" strike="noStrike">
                <a:solidFill>
                  <a:schemeClr val="dk1"/>
                </a:solidFill>
              </a:rPr>
              <a:t>Data Available for analysis</a:t>
            </a:r>
            <a:endParaRPr b="1" i="0" sz="3000" u="none" cap="none" strike="noStrike">
              <a:solidFill>
                <a:schemeClr val="dk1"/>
              </a:solidFill>
            </a:endParaRPr>
          </a:p>
        </p:txBody>
      </p:sp>
      <p:sp>
        <p:nvSpPr>
          <p:cNvPr id="110" name="Shape 110"/>
          <p:cNvSpPr txBox="1"/>
          <p:nvPr>
            <p:ph idx="1" type="body"/>
          </p:nvPr>
        </p:nvSpPr>
        <p:spPr>
          <a:xfrm>
            <a:off x="310150" y="1422175"/>
            <a:ext cx="11168700" cy="4946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i="0" sz="1800" u="none" cap="none" strike="noStrike">
              <a:solidFill>
                <a:schemeClr val="dk1"/>
              </a:solidFill>
            </a:endParaRPr>
          </a:p>
          <a:p>
            <a:pPr indent="0" lvl="0" marL="0" marR="0" rtl="0" algn="l">
              <a:lnSpc>
                <a:spcPct val="150000"/>
              </a:lnSpc>
              <a:spcBef>
                <a:spcPts val="1000"/>
              </a:spcBef>
              <a:spcAft>
                <a:spcPts val="0"/>
              </a:spcAft>
              <a:buClr>
                <a:schemeClr val="dk1"/>
              </a:buClr>
              <a:buSzPts val="1400"/>
              <a:buFont typeface="Arial"/>
              <a:buNone/>
            </a:pPr>
            <a:r>
              <a:rPr b="1" i="0" lang="en-IN" sz="1800" u="none" cap="none" strike="noStrike">
                <a:solidFill>
                  <a:schemeClr val="dk1"/>
                </a:solidFill>
              </a:rPr>
              <a:t>DATA SETS</a:t>
            </a:r>
            <a:r>
              <a:rPr b="1" lang="en-IN" sz="1800"/>
              <a:t>:</a:t>
            </a:r>
            <a:endParaRPr b="1" i="0" sz="1800" u="none" cap="none" strike="noStrike">
              <a:solidFill>
                <a:schemeClr val="dk1"/>
              </a:solidFill>
            </a:endParaRPr>
          </a:p>
          <a:p>
            <a:pPr indent="-254000" lvl="0" marL="228600" marR="0" rtl="0" algn="l">
              <a:lnSpc>
                <a:spcPct val="150000"/>
              </a:lnSpc>
              <a:spcBef>
                <a:spcPts val="1000"/>
              </a:spcBef>
              <a:spcAft>
                <a:spcPts val="0"/>
              </a:spcAft>
              <a:buClr>
                <a:schemeClr val="dk1"/>
              </a:buClr>
              <a:buSzPts val="1800"/>
              <a:buFont typeface="Open Sans"/>
              <a:buChar char="•"/>
            </a:pPr>
            <a:r>
              <a:rPr b="1" i="0" lang="en-IN" sz="1800" u="none" cap="none" strike="noStrike">
                <a:solidFill>
                  <a:schemeClr val="dk1"/>
                </a:solidFill>
              </a:rPr>
              <a:t>Company Text file</a:t>
            </a:r>
            <a:r>
              <a:rPr lang="en-IN" sz="1800"/>
              <a:t>: This has all Company details.</a:t>
            </a:r>
            <a:endParaRPr sz="1800"/>
          </a:p>
          <a:p>
            <a:pPr indent="-254000" lvl="0" marL="228600" marR="0" rtl="0" algn="l">
              <a:lnSpc>
                <a:spcPct val="150000"/>
              </a:lnSpc>
              <a:spcBef>
                <a:spcPts val="1000"/>
              </a:spcBef>
              <a:spcAft>
                <a:spcPts val="0"/>
              </a:spcAft>
              <a:buClr>
                <a:schemeClr val="dk1"/>
              </a:buClr>
              <a:buSzPts val="1800"/>
              <a:buFont typeface="Open Sans"/>
              <a:buChar char="•"/>
            </a:pPr>
            <a:r>
              <a:rPr b="1" i="0" lang="en-IN" sz="1800" u="none" cap="none" strike="noStrike">
                <a:solidFill>
                  <a:schemeClr val="dk1"/>
                </a:solidFill>
              </a:rPr>
              <a:t>Rounds2 Data file:</a:t>
            </a:r>
            <a:r>
              <a:rPr b="1" lang="en-IN" sz="1800"/>
              <a:t>  </a:t>
            </a:r>
            <a:r>
              <a:rPr lang="en-IN" sz="1800"/>
              <a:t>This has all funding related details of various  companies.</a:t>
            </a:r>
            <a:endParaRPr sz="1800"/>
          </a:p>
          <a:p>
            <a:pPr indent="-254000" lvl="0" marL="228600" marR="0" rtl="0" algn="l">
              <a:lnSpc>
                <a:spcPct val="150000"/>
              </a:lnSpc>
              <a:spcBef>
                <a:spcPts val="1000"/>
              </a:spcBef>
              <a:spcAft>
                <a:spcPts val="0"/>
              </a:spcAft>
              <a:buClr>
                <a:schemeClr val="dk1"/>
              </a:buClr>
              <a:buSzPts val="1800"/>
              <a:buFont typeface="Open Sans"/>
              <a:buChar char="•"/>
            </a:pPr>
            <a:r>
              <a:rPr b="1" i="0" lang="en-IN" sz="1800" u="none" cap="none" strike="noStrike">
                <a:solidFill>
                  <a:schemeClr val="dk1"/>
                </a:solidFill>
              </a:rPr>
              <a:t>Sector Data file:</a:t>
            </a:r>
            <a:r>
              <a:rPr b="1" lang="en-IN" sz="1800"/>
              <a:t> </a:t>
            </a:r>
            <a:r>
              <a:rPr lang="en-IN" sz="1800"/>
              <a:t>This file maps the numerous category names in the companies table to eight broad sector names. the purpose is to simplify the analysis into eight sector buckets, rather than trying to analyse hundreds of them.</a:t>
            </a:r>
            <a:endParaRPr sz="1800"/>
          </a:p>
          <a:p>
            <a:pPr indent="0" lvl="0" marL="0" marR="0" rtl="0" algn="l">
              <a:lnSpc>
                <a:spcPct val="150000"/>
              </a:lnSpc>
              <a:spcBef>
                <a:spcPts val="1000"/>
              </a:spcBef>
              <a:spcAft>
                <a:spcPts val="0"/>
              </a:spcAft>
              <a:buClr>
                <a:schemeClr val="dk1"/>
              </a:buClr>
              <a:buSzPts val="1400"/>
              <a:buFont typeface="Arial"/>
              <a:buNone/>
            </a:pPr>
            <a:r>
              <a:rPr b="1" i="0" lang="en-IN" sz="1800" u="none" cap="none" strike="noStrike">
                <a:solidFill>
                  <a:schemeClr val="dk1"/>
                </a:solidFill>
              </a:rPr>
              <a:t>Observation in the datasets Company and Rounds2</a:t>
            </a:r>
            <a:r>
              <a:rPr b="1" lang="en-IN" sz="1800"/>
              <a:t>:</a:t>
            </a:r>
            <a:endParaRPr b="1" i="0" sz="1800" u="none" cap="none" strike="noStrike">
              <a:solidFill>
                <a:schemeClr val="dk1"/>
              </a:solidFill>
            </a:endParaRPr>
          </a:p>
          <a:p>
            <a:pPr indent="-254000" lvl="0" marL="228600" marR="0" rtl="0" algn="l">
              <a:lnSpc>
                <a:spcPct val="150000"/>
              </a:lnSpc>
              <a:spcBef>
                <a:spcPts val="1000"/>
              </a:spcBef>
              <a:spcAft>
                <a:spcPts val="0"/>
              </a:spcAft>
              <a:buClr>
                <a:schemeClr val="dk1"/>
              </a:buClr>
              <a:buSzPts val="1800"/>
              <a:buFont typeface="Times New Roman"/>
              <a:buChar char="•"/>
            </a:pPr>
            <a:r>
              <a:rPr i="0" lang="en-IN" sz="1800" u="none" cap="none" strike="noStrike">
                <a:solidFill>
                  <a:schemeClr val="dk1"/>
                </a:solidFill>
              </a:rPr>
              <a:t>The unique values  </a:t>
            </a:r>
            <a:r>
              <a:rPr lang="en-IN" sz="1800"/>
              <a:t>permalink and company_permalink  </a:t>
            </a:r>
            <a:r>
              <a:rPr i="0" lang="en-IN" sz="1800" u="none" cap="none" strike="noStrike">
                <a:solidFill>
                  <a:schemeClr val="dk1"/>
                </a:solidFill>
              </a:rPr>
              <a:t>in the two datasets viz company and rounds2 respectively used as primary identifier </a:t>
            </a:r>
            <a:r>
              <a:rPr lang="en-IN" sz="1800"/>
              <a:t>for companies</a:t>
            </a:r>
            <a:r>
              <a:rPr i="0" lang="en-IN" sz="1800" u="none" cap="none" strike="noStrike">
                <a:solidFill>
                  <a:schemeClr val="dk1"/>
                </a:solidFill>
              </a:rPr>
              <a:t> .  </a:t>
            </a:r>
            <a:endParaRPr i="0" sz="1800" u="none" cap="none" strike="noStrike">
              <a:solidFill>
                <a:schemeClr val="dk1"/>
              </a:solidFill>
            </a:endParaRPr>
          </a:p>
          <a:p>
            <a:pPr indent="-254000" lvl="0" marL="228600" marR="0" rtl="0" algn="l">
              <a:lnSpc>
                <a:spcPct val="150000"/>
              </a:lnSpc>
              <a:spcBef>
                <a:spcPts val="1000"/>
              </a:spcBef>
              <a:spcAft>
                <a:spcPts val="0"/>
              </a:spcAft>
              <a:buClr>
                <a:schemeClr val="dk1"/>
              </a:buClr>
              <a:buSzPts val="1800"/>
              <a:buFont typeface="Times New Roman"/>
              <a:buChar char="•"/>
            </a:pPr>
            <a:r>
              <a:rPr i="0" lang="en-IN" sz="1800" u="none" cap="none" strike="noStrike">
                <a:solidFill>
                  <a:schemeClr val="dk1"/>
                </a:solidFill>
              </a:rPr>
              <a:t>Which is further used to </a:t>
            </a:r>
            <a:r>
              <a:rPr lang="en-IN" sz="1800"/>
              <a:t>merge the data together which is used further for curating data based on the requirement specified. </a:t>
            </a:r>
            <a:endParaRPr sz="1800"/>
          </a:p>
          <a:p>
            <a:pPr indent="0" lvl="0" marL="0" marR="0" rtl="0" algn="l">
              <a:lnSpc>
                <a:spcPct val="90000"/>
              </a:lnSpc>
              <a:spcBef>
                <a:spcPts val="1000"/>
              </a:spcBef>
              <a:spcAft>
                <a:spcPts val="0"/>
              </a:spcAft>
              <a:buNone/>
            </a:pPr>
            <a:r>
              <a:t/>
            </a:r>
            <a:endParaRPr sz="1800"/>
          </a:p>
          <a:p>
            <a:pPr indent="0" lvl="0" marL="0" marR="0" rtl="0" algn="l">
              <a:lnSpc>
                <a:spcPct val="90000"/>
              </a:lnSpc>
              <a:spcBef>
                <a:spcPts val="1000"/>
              </a:spcBef>
              <a:spcAft>
                <a:spcPts val="0"/>
              </a:spcAft>
              <a:buClr>
                <a:schemeClr val="dk1"/>
              </a:buClr>
              <a:buSzPts val="1400"/>
              <a:buFont typeface="Arial"/>
              <a:buNone/>
            </a:pPr>
            <a:r>
              <a:t/>
            </a:r>
            <a:endParaRPr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i="0" lang="en-IN" sz="3000" u="none" cap="none" strike="noStrike">
                <a:solidFill>
                  <a:schemeClr val="dk1"/>
                </a:solidFill>
              </a:rPr>
              <a:t> Most Suitable Investment Type and Countries</a:t>
            </a:r>
            <a:endParaRPr b="1" i="0" sz="3000" u="none" cap="none" strike="noStrike">
              <a:solidFill>
                <a:schemeClr val="dk1"/>
              </a:solidFill>
            </a:endParaRPr>
          </a:p>
        </p:txBody>
      </p:sp>
      <p:sp>
        <p:nvSpPr>
          <p:cNvPr id="116" name="Shape 116"/>
          <p:cNvSpPr txBox="1"/>
          <p:nvPr>
            <p:ph idx="1" type="body"/>
          </p:nvPr>
        </p:nvSpPr>
        <p:spPr>
          <a:xfrm>
            <a:off x="404950" y="1627600"/>
            <a:ext cx="11168700" cy="4930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i="0" sz="1400" u="none" cap="none" strike="noStrike">
              <a:solidFill>
                <a:schemeClr val="dk1"/>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1400"/>
              <a:buFont typeface="Arial"/>
              <a:buNone/>
            </a:pPr>
            <a:r>
              <a:rPr b="1" i="0" lang="en-IN" sz="2400" cap="none" strike="noStrike">
                <a:solidFill>
                  <a:schemeClr val="dk1"/>
                </a:solidFill>
              </a:rPr>
              <a:t>Most suitable investment Type:</a:t>
            </a:r>
            <a:endParaRPr sz="2400"/>
          </a:p>
          <a:p>
            <a:pPr indent="0" lvl="0" marL="0" marR="0" rtl="0" algn="l">
              <a:lnSpc>
                <a:spcPct val="90000"/>
              </a:lnSpc>
              <a:spcBef>
                <a:spcPts val="1000"/>
              </a:spcBef>
              <a:spcAft>
                <a:spcPts val="0"/>
              </a:spcAft>
              <a:buClr>
                <a:schemeClr val="dk1"/>
              </a:buClr>
              <a:buSzPts val="1400"/>
              <a:buFont typeface="Arial"/>
              <a:buNone/>
            </a:pPr>
            <a:r>
              <a:rPr b="1" i="0" lang="en-IN" sz="1800" u="none" cap="none" strike="noStrike">
                <a:solidFill>
                  <a:schemeClr val="dk1"/>
                </a:solidFill>
              </a:rPr>
              <a:t>Venture </a:t>
            </a:r>
            <a:r>
              <a:rPr i="0" lang="en-IN" sz="1800" u="none" cap="none" strike="noStrike">
                <a:solidFill>
                  <a:schemeClr val="dk1"/>
                </a:solidFill>
              </a:rPr>
              <a:t>was identified as the most suitable investment type because of the following reasons:-</a:t>
            </a:r>
            <a:endParaRPr sz="1800"/>
          </a:p>
          <a:p>
            <a:pPr indent="-342900" lvl="0" marL="457200" marR="0" rtl="0" algn="l">
              <a:lnSpc>
                <a:spcPct val="90000"/>
              </a:lnSpc>
              <a:spcBef>
                <a:spcPts val="1000"/>
              </a:spcBef>
              <a:spcAft>
                <a:spcPts val="0"/>
              </a:spcAft>
              <a:buClr>
                <a:schemeClr val="dk1"/>
              </a:buClr>
              <a:buSzPts val="1800"/>
              <a:buFont typeface="Times New Roman"/>
              <a:buChar char="•"/>
            </a:pPr>
            <a:r>
              <a:rPr i="0" lang="en-IN" sz="1800" u="none" cap="none" strike="noStrike">
                <a:solidFill>
                  <a:schemeClr val="dk1"/>
                </a:solidFill>
              </a:rPr>
              <a:t>Total number of investment for venture was the highest among the permissible limit between 5 and 15 million</a:t>
            </a:r>
            <a:r>
              <a:rPr lang="en-IN" sz="1800"/>
              <a:t>.</a:t>
            </a:r>
            <a:endParaRPr i="0" sz="1800" u="none" cap="none" strike="noStrike">
              <a:solidFill>
                <a:schemeClr val="dk1"/>
              </a:solidFill>
            </a:endParaRPr>
          </a:p>
          <a:p>
            <a:pPr indent="-342900" lvl="0" marL="457200" rtl="0">
              <a:spcBef>
                <a:spcPts val="0"/>
              </a:spcBef>
              <a:spcAft>
                <a:spcPts val="0"/>
              </a:spcAft>
              <a:buSzPts val="1800"/>
              <a:buFont typeface="Times New Roman"/>
              <a:buChar char="•"/>
            </a:pPr>
            <a:r>
              <a:rPr lang="en-IN" sz="1800"/>
              <a:t>Total amount of investment for venture was between 5 and 15 million</a:t>
            </a:r>
            <a:endParaRPr sz="1800"/>
          </a:p>
          <a:p>
            <a:pPr indent="-342900" lvl="0" marL="457200" rtl="0">
              <a:spcBef>
                <a:spcPts val="0"/>
              </a:spcBef>
              <a:spcAft>
                <a:spcPts val="0"/>
              </a:spcAft>
              <a:buSzPts val="1800"/>
              <a:buFont typeface="Times New Roman"/>
              <a:buChar char="•"/>
            </a:pPr>
            <a:r>
              <a:rPr lang="en-IN" sz="1800"/>
              <a:t>Average funding investment </a:t>
            </a:r>
            <a:endParaRPr sz="1800"/>
          </a:p>
          <a:p>
            <a:pPr indent="0" lvl="0" marL="0" marR="0" rtl="0" algn="l">
              <a:lnSpc>
                <a:spcPct val="90000"/>
              </a:lnSpc>
              <a:spcBef>
                <a:spcPts val="1000"/>
              </a:spcBef>
              <a:spcAft>
                <a:spcPts val="0"/>
              </a:spcAft>
              <a:buNone/>
            </a:pPr>
            <a:r>
              <a:t/>
            </a:r>
            <a:endParaRPr sz="1800"/>
          </a:p>
          <a:p>
            <a:pPr indent="0" lvl="0" marL="0" marR="0" rtl="0" algn="l">
              <a:lnSpc>
                <a:spcPct val="90000"/>
              </a:lnSpc>
              <a:spcBef>
                <a:spcPts val="1000"/>
              </a:spcBef>
              <a:spcAft>
                <a:spcPts val="0"/>
              </a:spcAft>
              <a:buClr>
                <a:schemeClr val="dk1"/>
              </a:buClr>
              <a:buSzPts val="1400"/>
              <a:buFont typeface="Arial"/>
              <a:buNone/>
            </a:pPr>
            <a:r>
              <a:rPr b="1" i="0" lang="en-IN" sz="2400" cap="none" strike="noStrike">
                <a:solidFill>
                  <a:schemeClr val="dk1"/>
                </a:solidFill>
              </a:rPr>
              <a:t>Most suitable countries to invest:</a:t>
            </a:r>
            <a:endParaRPr sz="2400"/>
          </a:p>
          <a:p>
            <a:pPr indent="0" lvl="0" marL="0" marR="0" rtl="0" algn="l">
              <a:lnSpc>
                <a:spcPct val="90000"/>
              </a:lnSpc>
              <a:spcBef>
                <a:spcPts val="1000"/>
              </a:spcBef>
              <a:spcAft>
                <a:spcPts val="0"/>
              </a:spcAft>
              <a:buClr>
                <a:schemeClr val="dk1"/>
              </a:buClr>
              <a:buSzPts val="1400"/>
              <a:buFont typeface="Arial"/>
              <a:buNone/>
            </a:pPr>
            <a:r>
              <a:rPr i="0" lang="en-IN" sz="1800" u="none" cap="none" strike="noStrike">
                <a:solidFill>
                  <a:schemeClr val="dk1"/>
                </a:solidFill>
              </a:rPr>
              <a:t>We identified the top 9 countries having maximum investment for Venture funding.</a:t>
            </a:r>
            <a:endParaRPr sz="1800"/>
          </a:p>
          <a:p>
            <a:pPr indent="0" lvl="0" marL="0" marR="0" rtl="0" algn="l">
              <a:lnSpc>
                <a:spcPct val="90000"/>
              </a:lnSpc>
              <a:spcBef>
                <a:spcPts val="1000"/>
              </a:spcBef>
              <a:spcAft>
                <a:spcPts val="0"/>
              </a:spcAft>
              <a:buClr>
                <a:schemeClr val="dk1"/>
              </a:buClr>
              <a:buSzPts val="1400"/>
              <a:buFont typeface="Arial"/>
              <a:buNone/>
            </a:pPr>
            <a:r>
              <a:rPr i="0" lang="en-IN" sz="1800" u="none" cap="none" strike="noStrike">
                <a:solidFill>
                  <a:schemeClr val="dk1"/>
                </a:solidFill>
              </a:rPr>
              <a:t>The three Top English speaking country was identified to be:-</a:t>
            </a:r>
            <a:endParaRPr sz="1800"/>
          </a:p>
          <a:p>
            <a:pPr indent="-342900" lvl="0" marL="457200" marR="0" rtl="0" algn="l">
              <a:lnSpc>
                <a:spcPct val="90000"/>
              </a:lnSpc>
              <a:spcBef>
                <a:spcPts val="1000"/>
              </a:spcBef>
              <a:spcAft>
                <a:spcPts val="0"/>
              </a:spcAft>
              <a:buClr>
                <a:schemeClr val="dk1"/>
              </a:buClr>
              <a:buSzPts val="1800"/>
              <a:buFont typeface="Times New Roman"/>
              <a:buAutoNum type="arabicPeriod"/>
            </a:pPr>
            <a:r>
              <a:rPr i="0" lang="en-IN" sz="1800" u="none" cap="none" strike="noStrike">
                <a:solidFill>
                  <a:schemeClr val="dk1"/>
                </a:solidFill>
              </a:rPr>
              <a:t>United States America - USA</a:t>
            </a:r>
            <a:endParaRPr i="0" sz="1800" u="none" cap="none" strike="noStrike">
              <a:solidFill>
                <a:schemeClr val="dk1"/>
              </a:solidFill>
            </a:endParaRPr>
          </a:p>
          <a:p>
            <a:pPr indent="-342900" lvl="0" marL="457200" marR="0" rtl="0" algn="l">
              <a:lnSpc>
                <a:spcPct val="90000"/>
              </a:lnSpc>
              <a:spcBef>
                <a:spcPts val="0"/>
              </a:spcBef>
              <a:spcAft>
                <a:spcPts val="0"/>
              </a:spcAft>
              <a:buSzPts val="1800"/>
              <a:buFont typeface="Times New Roman"/>
              <a:buAutoNum type="arabicPeriod"/>
            </a:pPr>
            <a:r>
              <a:rPr lang="en-IN" sz="1800"/>
              <a:t>United Kingdom - GBR</a:t>
            </a:r>
            <a:endParaRPr sz="1800"/>
          </a:p>
          <a:p>
            <a:pPr indent="-342900" lvl="0" marL="457200" marR="0" rtl="0" algn="l">
              <a:lnSpc>
                <a:spcPct val="90000"/>
              </a:lnSpc>
              <a:spcBef>
                <a:spcPts val="0"/>
              </a:spcBef>
              <a:spcAft>
                <a:spcPts val="0"/>
              </a:spcAft>
              <a:buSzPts val="1800"/>
              <a:buFont typeface="Times New Roman"/>
              <a:buAutoNum type="arabicPeriod"/>
            </a:pPr>
            <a:r>
              <a:rPr lang="en-IN" sz="1800"/>
              <a:t>India - IND</a:t>
            </a:r>
            <a:endParaRPr sz="1800"/>
          </a:p>
          <a:p>
            <a:pPr indent="0" lvl="0" marL="0" marR="0" rtl="0" algn="l">
              <a:lnSpc>
                <a:spcPct val="90000"/>
              </a:lnSpc>
              <a:spcBef>
                <a:spcPts val="1000"/>
              </a:spcBef>
              <a:spcAft>
                <a:spcPts val="0"/>
              </a:spcAft>
              <a:buClr>
                <a:schemeClr val="dk1"/>
              </a:buClr>
              <a:buSzPts val="1400"/>
              <a:buFont typeface="Arial"/>
              <a:buNone/>
            </a:pPr>
            <a:r>
              <a:t/>
            </a:r>
            <a:endParaRPr i="0" sz="1800" u="none" cap="none" strike="noStrike">
              <a:solidFill>
                <a:schemeClr val="dk1"/>
              </a:solidFill>
            </a:endParaRPr>
          </a:p>
          <a:p>
            <a:pPr indent="0" lvl="0" marL="0" marR="0" rtl="0" algn="l">
              <a:lnSpc>
                <a:spcPct val="90000"/>
              </a:lnSpc>
              <a:spcBef>
                <a:spcPts val="100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lang="en-IN"/>
              <a:t>Sector Analysis</a:t>
            </a:r>
            <a:endParaRPr b="0" i="0" sz="2800" u="none" cap="none" strike="noStrike">
              <a:solidFill>
                <a:schemeClr val="dk1"/>
              </a:solidFill>
              <a:latin typeface="Times New Roman"/>
              <a:ea typeface="Times New Roman"/>
              <a:cs typeface="Times New Roman"/>
              <a:sym typeface="Times New Roman"/>
            </a:endParaRPr>
          </a:p>
        </p:txBody>
      </p:sp>
      <p:sp>
        <p:nvSpPr>
          <p:cNvPr id="122" name="Shape 122"/>
          <p:cNvSpPr txBox="1"/>
          <p:nvPr>
            <p:ph idx="1" type="body"/>
          </p:nvPr>
        </p:nvSpPr>
        <p:spPr>
          <a:xfrm>
            <a:off x="208999" y="1696926"/>
            <a:ext cx="11168700" cy="4344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4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50000"/>
              </a:lnSpc>
              <a:spcBef>
                <a:spcPts val="1000"/>
              </a:spcBef>
              <a:spcAft>
                <a:spcPts val="0"/>
              </a:spcAft>
              <a:buClr>
                <a:schemeClr val="dk1"/>
              </a:buClr>
              <a:buSzPts val="1800"/>
              <a:buFont typeface="Times New Roman"/>
              <a:buChar char="•"/>
            </a:pPr>
            <a:r>
              <a:rPr lang="en-IN" sz="1800"/>
              <a:t>Rows with NANs were removed by filtering data by given criterias and then used further for processing.</a:t>
            </a:r>
            <a:endParaRPr sz="1800"/>
          </a:p>
          <a:p>
            <a:pPr indent="-342900" lvl="0" marL="457200" marR="0" rtl="0" algn="l">
              <a:lnSpc>
                <a:spcPct val="150000"/>
              </a:lnSpc>
              <a:spcBef>
                <a:spcPts val="0"/>
              </a:spcBef>
              <a:spcAft>
                <a:spcPts val="0"/>
              </a:spcAft>
              <a:buSzPts val="1800"/>
              <a:buFont typeface="Times New Roman"/>
              <a:buChar char="•"/>
            </a:pPr>
            <a:r>
              <a:rPr lang="en-IN" sz="1800"/>
              <a:t>Columns which were not used for the data analysis were dropped </a:t>
            </a:r>
            <a:r>
              <a:rPr lang="en-IN" sz="1800"/>
              <a:t>and then used further for processing.</a:t>
            </a:r>
            <a:r>
              <a:rPr lang="en-IN" sz="1800"/>
              <a:t>.</a:t>
            </a:r>
            <a:endParaRPr sz="1800"/>
          </a:p>
          <a:p>
            <a:pPr indent="-342900" lvl="0" marL="457200" marR="0" rtl="0" algn="l">
              <a:lnSpc>
                <a:spcPct val="150000"/>
              </a:lnSpc>
              <a:spcBef>
                <a:spcPts val="0"/>
              </a:spcBef>
              <a:spcAft>
                <a:spcPts val="0"/>
              </a:spcAft>
              <a:buSzPts val="1800"/>
              <a:buFont typeface="Times New Roman"/>
              <a:buChar char="•"/>
            </a:pPr>
            <a:r>
              <a:rPr lang="en-IN" sz="1800"/>
              <a:t>The mapping.csv that we </a:t>
            </a:r>
            <a:r>
              <a:rPr lang="en-IN" sz="1800"/>
              <a:t>received</a:t>
            </a:r>
            <a:r>
              <a:rPr lang="en-IN" sz="1800"/>
              <a:t> was corrupted and was fixed through  code. Which changed the overall result.</a:t>
            </a:r>
            <a:endParaRPr sz="1800"/>
          </a:p>
          <a:p>
            <a:pPr indent="-342900" lvl="0" marL="457200" marR="0" rtl="0" algn="l">
              <a:lnSpc>
                <a:spcPct val="150000"/>
              </a:lnSpc>
              <a:spcBef>
                <a:spcPts val="0"/>
              </a:spcBef>
              <a:spcAft>
                <a:spcPts val="0"/>
              </a:spcAft>
              <a:buClr>
                <a:schemeClr val="dk1"/>
              </a:buClr>
              <a:buSzPts val="1800"/>
              <a:buFont typeface="Times New Roman"/>
              <a:buChar char="•"/>
            </a:pPr>
            <a:r>
              <a:rPr lang="en-IN" sz="1800"/>
              <a:t>Category list with multiple values with a </a:t>
            </a:r>
            <a:r>
              <a:rPr lang="en-IN" sz="1800"/>
              <a:t>separator</a:t>
            </a:r>
            <a:r>
              <a:rPr lang="en-IN" sz="1800"/>
              <a:t> was simplified by considering the first value and was created as  a new column called primary_sector. Which was further mapped to 8 main sectors to simplify the analysis.</a:t>
            </a:r>
            <a:endParaRPr sz="1800"/>
          </a:p>
          <a:p>
            <a:pPr indent="0" lvl="0" marL="0" marR="0" rtl="0" algn="l">
              <a:lnSpc>
                <a:spcPct val="150000"/>
              </a:lnSpc>
              <a:spcBef>
                <a:spcPts val="100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1268278" y="705802"/>
            <a:ext cx="9181200" cy="984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lang="en-IN" sz="3000"/>
              <a:t>Funding Type vs Fraction of total Investments and Average Amount of Investments (Plot-1)</a:t>
            </a:r>
            <a:endParaRPr b="1" sz="3000"/>
          </a:p>
        </p:txBody>
      </p:sp>
      <p:pic>
        <p:nvPicPr>
          <p:cNvPr id="128" name="Shape 128"/>
          <p:cNvPicPr preferRelativeResize="0"/>
          <p:nvPr/>
        </p:nvPicPr>
        <p:blipFill>
          <a:blip r:embed="rId3">
            <a:alphaModFix/>
          </a:blip>
          <a:stretch>
            <a:fillRect/>
          </a:stretch>
        </p:blipFill>
        <p:spPr>
          <a:xfrm>
            <a:off x="2607300" y="1769800"/>
            <a:ext cx="6020501" cy="4898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1268278" y="705802"/>
            <a:ext cx="9181200" cy="984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i="0" lang="en-IN" sz="3000" u="none" cap="none" strike="noStrike">
                <a:solidFill>
                  <a:schemeClr val="dk1"/>
                </a:solidFill>
                <a:latin typeface="Times New Roman"/>
                <a:ea typeface="Times New Roman"/>
                <a:cs typeface="Times New Roman"/>
                <a:sym typeface="Times New Roman"/>
              </a:rPr>
              <a:t> Top 9 </a:t>
            </a:r>
            <a:r>
              <a:rPr b="1" lang="en-IN" sz="3000"/>
              <a:t>Countries vs Total Amount of Investments(Plot-2)</a:t>
            </a:r>
            <a:endParaRPr b="1" sz="3000"/>
          </a:p>
        </p:txBody>
      </p:sp>
      <p:pic>
        <p:nvPicPr>
          <p:cNvPr id="134" name="Shape 134"/>
          <p:cNvPicPr preferRelativeResize="0"/>
          <p:nvPr/>
        </p:nvPicPr>
        <p:blipFill>
          <a:blip r:embed="rId3">
            <a:alphaModFix/>
          </a:blip>
          <a:stretch>
            <a:fillRect/>
          </a:stretch>
        </p:blipFill>
        <p:spPr>
          <a:xfrm>
            <a:off x="221225" y="1721650"/>
            <a:ext cx="11668152" cy="447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268278" y="705802"/>
            <a:ext cx="9181200" cy="984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lang="en-IN" sz="3000"/>
              <a:t>Total Number of Investments for Top3 countries in Top3 Sectors (Plot-3)</a:t>
            </a:r>
            <a:endParaRPr sz="3000"/>
          </a:p>
        </p:txBody>
      </p:sp>
      <p:pic>
        <p:nvPicPr>
          <p:cNvPr id="140" name="Shape 140"/>
          <p:cNvPicPr preferRelativeResize="0"/>
          <p:nvPr/>
        </p:nvPicPr>
        <p:blipFill>
          <a:blip r:embed="rId3">
            <a:alphaModFix/>
          </a:blip>
          <a:stretch>
            <a:fillRect/>
          </a:stretch>
        </p:blipFill>
        <p:spPr>
          <a:xfrm>
            <a:off x="331850" y="1843100"/>
            <a:ext cx="11487925" cy="446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