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3" r:id="rId2"/>
    <p:sldId id="284" r:id="rId3"/>
    <p:sldId id="262" r:id="rId4"/>
    <p:sldId id="265" r:id="rId5"/>
    <p:sldId id="285" r:id="rId6"/>
    <p:sldId id="286" r:id="rId7"/>
    <p:sldId id="287" r:id="rId8"/>
    <p:sldId id="293" r:id="rId9"/>
    <p:sldId id="292" r:id="rId10"/>
    <p:sldId id="290" r:id="rId11"/>
    <p:sldId id="294" r:id="rId12"/>
    <p:sldId id="288" r:id="rId13"/>
    <p:sldId id="295" r:id="rId14"/>
    <p:sldId id="296" r:id="rId15"/>
    <p:sldId id="297" r:id="rId16"/>
    <p:sldId id="298"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8" autoAdjust="0"/>
    <p:restoredTop sz="94660"/>
  </p:normalViewPr>
  <p:slideViewPr>
    <p:cSldViewPr snapToGrid="0">
      <p:cViewPr varScale="1">
        <p:scale>
          <a:sx n="54" d="100"/>
          <a:sy n="54" d="100"/>
        </p:scale>
        <p:origin x="48"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F707D1-011E-438C-8FCB-B8669E582A5C}" type="doc">
      <dgm:prSet loTypeId="urn:microsoft.com/office/officeart/2005/8/layout/list1" loCatId="list" qsTypeId="urn:microsoft.com/office/officeart/2005/8/quickstyle/simple1" qsCatId="simple" csTypeId="urn:microsoft.com/office/officeart/2005/8/colors/accent6_2" csCatId="accent6"/>
      <dgm:spPr/>
      <dgm:t>
        <a:bodyPr/>
        <a:lstStyle/>
        <a:p>
          <a:endParaRPr lang="en-US"/>
        </a:p>
      </dgm:t>
    </dgm:pt>
    <dgm:pt modelId="{07ED96EC-5C2A-4BA2-8A03-BE92FD400006}">
      <dgm:prSet/>
      <dgm:spPr/>
      <dgm:t>
        <a:bodyPr/>
        <a:lstStyle/>
        <a:p>
          <a:r>
            <a:rPr lang="en-US" dirty="0"/>
            <a:t>std::chrono</a:t>
          </a:r>
        </a:p>
      </dgm:t>
    </dgm:pt>
    <dgm:pt modelId="{EA26E2B4-1267-4944-8854-E06144746C3E}" type="parTrans" cxnId="{1EDAE7C9-4D7F-4207-AEE3-A4848659810A}">
      <dgm:prSet/>
      <dgm:spPr/>
      <dgm:t>
        <a:bodyPr/>
        <a:lstStyle/>
        <a:p>
          <a:endParaRPr lang="en-US"/>
        </a:p>
      </dgm:t>
    </dgm:pt>
    <dgm:pt modelId="{1AF425A9-2438-40F6-877F-B63AFECE5ACB}" type="sibTrans" cxnId="{1EDAE7C9-4D7F-4207-AEE3-A4848659810A}">
      <dgm:prSet/>
      <dgm:spPr/>
      <dgm:t>
        <a:bodyPr/>
        <a:lstStyle/>
        <a:p>
          <a:endParaRPr lang="en-US"/>
        </a:p>
      </dgm:t>
    </dgm:pt>
    <dgm:pt modelId="{548A9439-8428-4343-8688-4F009F550C3E}">
      <dgm:prSet/>
      <dgm:spPr/>
      <dgm:t>
        <a:bodyPr/>
        <a:lstStyle/>
        <a:p>
          <a:r>
            <a:rPr lang="en-US" dirty="0"/>
            <a:t>The chrono library defines clocks, time periods and durations</a:t>
          </a:r>
        </a:p>
      </dgm:t>
    </dgm:pt>
    <dgm:pt modelId="{08A6DA58-A8D1-44C7-8CCF-357D1D4BD5D3}" type="parTrans" cxnId="{363C3DB8-2430-4A53-8830-4BF144954B9A}">
      <dgm:prSet/>
      <dgm:spPr/>
      <dgm:t>
        <a:bodyPr/>
        <a:lstStyle/>
        <a:p>
          <a:endParaRPr lang="en-US"/>
        </a:p>
      </dgm:t>
    </dgm:pt>
    <dgm:pt modelId="{05E65FD3-D2DA-4D16-A881-A38DE8B9A2C7}" type="sibTrans" cxnId="{363C3DB8-2430-4A53-8830-4BF144954B9A}">
      <dgm:prSet/>
      <dgm:spPr/>
      <dgm:t>
        <a:bodyPr/>
        <a:lstStyle/>
        <a:p>
          <a:endParaRPr lang="en-US"/>
        </a:p>
      </dgm:t>
    </dgm:pt>
    <dgm:pt modelId="{CA0B0B0F-926A-485F-9A96-723D25034A40}">
      <dgm:prSet/>
      <dgm:spPr/>
      <dgm:t>
        <a:bodyPr/>
        <a:lstStyle/>
        <a:p>
          <a:r>
            <a:rPr lang="en-US" dirty="0"/>
            <a:t>To measure the execution time for different algorithms under single thread and multithread environment</a:t>
          </a:r>
        </a:p>
      </dgm:t>
    </dgm:pt>
    <dgm:pt modelId="{09CD9173-0792-43AA-98C0-D745314C4AFD}" type="parTrans" cxnId="{F252CC19-44C6-4F9B-894B-20DC3BD5772A}">
      <dgm:prSet/>
      <dgm:spPr/>
      <dgm:t>
        <a:bodyPr/>
        <a:lstStyle/>
        <a:p>
          <a:endParaRPr lang="en-US"/>
        </a:p>
      </dgm:t>
    </dgm:pt>
    <dgm:pt modelId="{2B80E38D-7D59-4FCC-8AE6-BC61B81E0FA9}" type="sibTrans" cxnId="{F252CC19-44C6-4F9B-894B-20DC3BD5772A}">
      <dgm:prSet/>
      <dgm:spPr/>
      <dgm:t>
        <a:bodyPr/>
        <a:lstStyle/>
        <a:p>
          <a:endParaRPr lang="en-US"/>
        </a:p>
      </dgm:t>
    </dgm:pt>
    <dgm:pt modelId="{41A45C4B-1132-400E-829E-40B581FA73C1}">
      <dgm:prSet/>
      <dgm:spPr/>
      <dgm:t>
        <a:bodyPr/>
        <a:lstStyle/>
        <a:p>
          <a:r>
            <a:rPr lang="en-US"/>
            <a:t>std::thread	</a:t>
          </a:r>
        </a:p>
      </dgm:t>
    </dgm:pt>
    <dgm:pt modelId="{15C46C4B-F8A0-454E-82DE-E2CE187950B9}" type="parTrans" cxnId="{569BC8FB-DE87-4F17-8DE2-AA883E283FC0}">
      <dgm:prSet/>
      <dgm:spPr/>
      <dgm:t>
        <a:bodyPr/>
        <a:lstStyle/>
        <a:p>
          <a:endParaRPr lang="en-US"/>
        </a:p>
      </dgm:t>
    </dgm:pt>
    <dgm:pt modelId="{2F5C741A-0800-4E5C-9EB1-B706F5DA8828}" type="sibTrans" cxnId="{569BC8FB-DE87-4F17-8DE2-AA883E283FC0}">
      <dgm:prSet/>
      <dgm:spPr/>
      <dgm:t>
        <a:bodyPr/>
        <a:lstStyle/>
        <a:p>
          <a:endParaRPr lang="en-US"/>
        </a:p>
      </dgm:t>
    </dgm:pt>
    <dgm:pt modelId="{7C10F727-63E9-4D51-A54A-9FD334261434}">
      <dgm:prSet/>
      <dgm:spPr/>
      <dgm:t>
        <a:bodyPr/>
        <a:lstStyle/>
        <a:p>
          <a:r>
            <a:rPr lang="en-US"/>
            <a:t>Built-in support for threads in C++</a:t>
          </a:r>
        </a:p>
      </dgm:t>
    </dgm:pt>
    <dgm:pt modelId="{56F8E288-14F9-46D0-AB3E-1ADFED38EFF2}" type="parTrans" cxnId="{520779E6-BD71-461A-833B-392F531A868B}">
      <dgm:prSet/>
      <dgm:spPr/>
      <dgm:t>
        <a:bodyPr/>
        <a:lstStyle/>
        <a:p>
          <a:endParaRPr lang="en-US"/>
        </a:p>
      </dgm:t>
    </dgm:pt>
    <dgm:pt modelId="{453287FA-E9EA-495D-9B34-F290CABDAC23}" type="sibTrans" cxnId="{520779E6-BD71-461A-833B-392F531A868B}">
      <dgm:prSet/>
      <dgm:spPr/>
      <dgm:t>
        <a:bodyPr/>
        <a:lstStyle/>
        <a:p>
          <a:endParaRPr lang="en-US"/>
        </a:p>
      </dgm:t>
    </dgm:pt>
    <dgm:pt modelId="{4C4453D0-9182-4086-8709-7DCC94809BD9}" type="pres">
      <dgm:prSet presAssocID="{14F707D1-011E-438C-8FCB-B8669E582A5C}" presName="linear" presStyleCnt="0">
        <dgm:presLayoutVars>
          <dgm:dir/>
          <dgm:animLvl val="lvl"/>
          <dgm:resizeHandles val="exact"/>
        </dgm:presLayoutVars>
      </dgm:prSet>
      <dgm:spPr/>
    </dgm:pt>
    <dgm:pt modelId="{290B3C91-6D57-4465-A630-CD212CD85919}" type="pres">
      <dgm:prSet presAssocID="{07ED96EC-5C2A-4BA2-8A03-BE92FD400006}" presName="parentLin" presStyleCnt="0"/>
      <dgm:spPr/>
    </dgm:pt>
    <dgm:pt modelId="{ABBF3821-7CF2-4A16-852C-73AD3D40787C}" type="pres">
      <dgm:prSet presAssocID="{07ED96EC-5C2A-4BA2-8A03-BE92FD400006}" presName="parentLeftMargin" presStyleLbl="node1" presStyleIdx="0" presStyleCnt="2"/>
      <dgm:spPr/>
    </dgm:pt>
    <dgm:pt modelId="{8B16B85A-ED48-4B60-9E05-B70B64CCA824}" type="pres">
      <dgm:prSet presAssocID="{07ED96EC-5C2A-4BA2-8A03-BE92FD400006}" presName="parentText" presStyleLbl="node1" presStyleIdx="0" presStyleCnt="2">
        <dgm:presLayoutVars>
          <dgm:chMax val="0"/>
          <dgm:bulletEnabled val="1"/>
        </dgm:presLayoutVars>
      </dgm:prSet>
      <dgm:spPr/>
    </dgm:pt>
    <dgm:pt modelId="{2AAEE54A-C578-4190-911C-FBD6A33A17E9}" type="pres">
      <dgm:prSet presAssocID="{07ED96EC-5C2A-4BA2-8A03-BE92FD400006}" presName="negativeSpace" presStyleCnt="0"/>
      <dgm:spPr/>
    </dgm:pt>
    <dgm:pt modelId="{49DC44D5-0317-4DF1-A72D-F2C3B952AEA2}" type="pres">
      <dgm:prSet presAssocID="{07ED96EC-5C2A-4BA2-8A03-BE92FD400006}" presName="childText" presStyleLbl="conFgAcc1" presStyleIdx="0" presStyleCnt="2">
        <dgm:presLayoutVars>
          <dgm:bulletEnabled val="1"/>
        </dgm:presLayoutVars>
      </dgm:prSet>
      <dgm:spPr/>
    </dgm:pt>
    <dgm:pt modelId="{7202A7C8-4511-4C76-A758-5816A0D749CD}" type="pres">
      <dgm:prSet presAssocID="{1AF425A9-2438-40F6-877F-B63AFECE5ACB}" presName="spaceBetweenRectangles" presStyleCnt="0"/>
      <dgm:spPr/>
    </dgm:pt>
    <dgm:pt modelId="{EC4CA82B-6BC3-4B9B-914C-F4EF6E014F80}" type="pres">
      <dgm:prSet presAssocID="{41A45C4B-1132-400E-829E-40B581FA73C1}" presName="parentLin" presStyleCnt="0"/>
      <dgm:spPr/>
    </dgm:pt>
    <dgm:pt modelId="{D137D4E3-2872-4DCF-9422-9A540F73E7ED}" type="pres">
      <dgm:prSet presAssocID="{41A45C4B-1132-400E-829E-40B581FA73C1}" presName="parentLeftMargin" presStyleLbl="node1" presStyleIdx="0" presStyleCnt="2"/>
      <dgm:spPr/>
    </dgm:pt>
    <dgm:pt modelId="{3E395391-4362-49E5-B84C-D38B8289DE7A}" type="pres">
      <dgm:prSet presAssocID="{41A45C4B-1132-400E-829E-40B581FA73C1}" presName="parentText" presStyleLbl="node1" presStyleIdx="1" presStyleCnt="2">
        <dgm:presLayoutVars>
          <dgm:chMax val="0"/>
          <dgm:bulletEnabled val="1"/>
        </dgm:presLayoutVars>
      </dgm:prSet>
      <dgm:spPr/>
    </dgm:pt>
    <dgm:pt modelId="{785B5168-8C9A-47F8-BE84-EDC0E5B498C6}" type="pres">
      <dgm:prSet presAssocID="{41A45C4B-1132-400E-829E-40B581FA73C1}" presName="negativeSpace" presStyleCnt="0"/>
      <dgm:spPr/>
    </dgm:pt>
    <dgm:pt modelId="{BC149EB9-CD3D-49D7-8B3C-B94B1E4C43D1}" type="pres">
      <dgm:prSet presAssocID="{41A45C4B-1132-400E-829E-40B581FA73C1}" presName="childText" presStyleLbl="conFgAcc1" presStyleIdx="1" presStyleCnt="2">
        <dgm:presLayoutVars>
          <dgm:bulletEnabled val="1"/>
        </dgm:presLayoutVars>
      </dgm:prSet>
      <dgm:spPr/>
    </dgm:pt>
  </dgm:ptLst>
  <dgm:cxnLst>
    <dgm:cxn modelId="{F252CC19-44C6-4F9B-894B-20DC3BD5772A}" srcId="{07ED96EC-5C2A-4BA2-8A03-BE92FD400006}" destId="{CA0B0B0F-926A-485F-9A96-723D25034A40}" srcOrd="1" destOrd="0" parTransId="{09CD9173-0792-43AA-98C0-D745314C4AFD}" sibTransId="{2B80E38D-7D59-4FCC-8AE6-BC61B81E0FA9}"/>
    <dgm:cxn modelId="{B51E2646-2DD3-4AFA-B8E4-E396317DC47C}" type="presOf" srcId="{07ED96EC-5C2A-4BA2-8A03-BE92FD400006}" destId="{8B16B85A-ED48-4B60-9E05-B70B64CCA824}" srcOrd="1" destOrd="0" presId="urn:microsoft.com/office/officeart/2005/8/layout/list1"/>
    <dgm:cxn modelId="{0F7D9376-E904-4021-AB8D-D85E28A35B6E}" type="presOf" srcId="{7C10F727-63E9-4D51-A54A-9FD334261434}" destId="{BC149EB9-CD3D-49D7-8B3C-B94B1E4C43D1}" srcOrd="0" destOrd="0" presId="urn:microsoft.com/office/officeart/2005/8/layout/list1"/>
    <dgm:cxn modelId="{EE9E7689-B988-4F90-8E2A-9EAFD53E1952}" type="presOf" srcId="{14F707D1-011E-438C-8FCB-B8669E582A5C}" destId="{4C4453D0-9182-4086-8709-7DCC94809BD9}" srcOrd="0" destOrd="0" presId="urn:microsoft.com/office/officeart/2005/8/layout/list1"/>
    <dgm:cxn modelId="{85396B8E-544F-4851-979F-053A03EFDFB9}" type="presOf" srcId="{07ED96EC-5C2A-4BA2-8A03-BE92FD400006}" destId="{ABBF3821-7CF2-4A16-852C-73AD3D40787C}" srcOrd="0" destOrd="0" presId="urn:microsoft.com/office/officeart/2005/8/layout/list1"/>
    <dgm:cxn modelId="{957B4D94-8775-4543-AE1B-1768CBA8E140}" type="presOf" srcId="{41A45C4B-1132-400E-829E-40B581FA73C1}" destId="{D137D4E3-2872-4DCF-9422-9A540F73E7ED}" srcOrd="0" destOrd="0" presId="urn:microsoft.com/office/officeart/2005/8/layout/list1"/>
    <dgm:cxn modelId="{363C3DB8-2430-4A53-8830-4BF144954B9A}" srcId="{07ED96EC-5C2A-4BA2-8A03-BE92FD400006}" destId="{548A9439-8428-4343-8688-4F009F550C3E}" srcOrd="0" destOrd="0" parTransId="{08A6DA58-A8D1-44C7-8CCF-357D1D4BD5D3}" sibTransId="{05E65FD3-D2DA-4D16-A881-A38DE8B9A2C7}"/>
    <dgm:cxn modelId="{9AF72FC3-FF20-4DE1-A156-1A727BD16C04}" type="presOf" srcId="{41A45C4B-1132-400E-829E-40B581FA73C1}" destId="{3E395391-4362-49E5-B84C-D38B8289DE7A}" srcOrd="1" destOrd="0" presId="urn:microsoft.com/office/officeart/2005/8/layout/list1"/>
    <dgm:cxn modelId="{5089F4C4-87D6-4560-9121-E0934DE66D12}" type="presOf" srcId="{CA0B0B0F-926A-485F-9A96-723D25034A40}" destId="{49DC44D5-0317-4DF1-A72D-F2C3B952AEA2}" srcOrd="0" destOrd="1" presId="urn:microsoft.com/office/officeart/2005/8/layout/list1"/>
    <dgm:cxn modelId="{1EDAE7C9-4D7F-4207-AEE3-A4848659810A}" srcId="{14F707D1-011E-438C-8FCB-B8669E582A5C}" destId="{07ED96EC-5C2A-4BA2-8A03-BE92FD400006}" srcOrd="0" destOrd="0" parTransId="{EA26E2B4-1267-4944-8854-E06144746C3E}" sibTransId="{1AF425A9-2438-40F6-877F-B63AFECE5ACB}"/>
    <dgm:cxn modelId="{8171E6E1-5ACC-4404-9CB0-6853A0FFAD71}" type="presOf" srcId="{548A9439-8428-4343-8688-4F009F550C3E}" destId="{49DC44D5-0317-4DF1-A72D-F2C3B952AEA2}" srcOrd="0" destOrd="0" presId="urn:microsoft.com/office/officeart/2005/8/layout/list1"/>
    <dgm:cxn modelId="{520779E6-BD71-461A-833B-392F531A868B}" srcId="{41A45C4B-1132-400E-829E-40B581FA73C1}" destId="{7C10F727-63E9-4D51-A54A-9FD334261434}" srcOrd="0" destOrd="0" parTransId="{56F8E288-14F9-46D0-AB3E-1ADFED38EFF2}" sibTransId="{453287FA-E9EA-495D-9B34-F290CABDAC23}"/>
    <dgm:cxn modelId="{569BC8FB-DE87-4F17-8DE2-AA883E283FC0}" srcId="{14F707D1-011E-438C-8FCB-B8669E582A5C}" destId="{41A45C4B-1132-400E-829E-40B581FA73C1}" srcOrd="1" destOrd="0" parTransId="{15C46C4B-F8A0-454E-82DE-E2CE187950B9}" sibTransId="{2F5C741A-0800-4E5C-9EB1-B706F5DA8828}"/>
    <dgm:cxn modelId="{E3AF706F-FA2C-4625-A147-7C7118A939ED}" type="presParOf" srcId="{4C4453D0-9182-4086-8709-7DCC94809BD9}" destId="{290B3C91-6D57-4465-A630-CD212CD85919}" srcOrd="0" destOrd="0" presId="urn:microsoft.com/office/officeart/2005/8/layout/list1"/>
    <dgm:cxn modelId="{63220852-BD11-42E5-87BC-57F79E309277}" type="presParOf" srcId="{290B3C91-6D57-4465-A630-CD212CD85919}" destId="{ABBF3821-7CF2-4A16-852C-73AD3D40787C}" srcOrd="0" destOrd="0" presId="urn:microsoft.com/office/officeart/2005/8/layout/list1"/>
    <dgm:cxn modelId="{67CF3CAF-F133-4A1E-8127-50ECC403D74D}" type="presParOf" srcId="{290B3C91-6D57-4465-A630-CD212CD85919}" destId="{8B16B85A-ED48-4B60-9E05-B70B64CCA824}" srcOrd="1" destOrd="0" presId="urn:microsoft.com/office/officeart/2005/8/layout/list1"/>
    <dgm:cxn modelId="{9C5C26F9-BD67-46C9-A65F-30BA30D3936F}" type="presParOf" srcId="{4C4453D0-9182-4086-8709-7DCC94809BD9}" destId="{2AAEE54A-C578-4190-911C-FBD6A33A17E9}" srcOrd="1" destOrd="0" presId="urn:microsoft.com/office/officeart/2005/8/layout/list1"/>
    <dgm:cxn modelId="{CA35BD82-6AE7-426B-BA2B-56F95C36568B}" type="presParOf" srcId="{4C4453D0-9182-4086-8709-7DCC94809BD9}" destId="{49DC44D5-0317-4DF1-A72D-F2C3B952AEA2}" srcOrd="2" destOrd="0" presId="urn:microsoft.com/office/officeart/2005/8/layout/list1"/>
    <dgm:cxn modelId="{C3C7CF66-58E8-48FF-B50F-2687DFD7B8B8}" type="presParOf" srcId="{4C4453D0-9182-4086-8709-7DCC94809BD9}" destId="{7202A7C8-4511-4C76-A758-5816A0D749CD}" srcOrd="3" destOrd="0" presId="urn:microsoft.com/office/officeart/2005/8/layout/list1"/>
    <dgm:cxn modelId="{86659E67-77CB-4F18-AF51-70153677C8B7}" type="presParOf" srcId="{4C4453D0-9182-4086-8709-7DCC94809BD9}" destId="{EC4CA82B-6BC3-4B9B-914C-F4EF6E014F80}" srcOrd="4" destOrd="0" presId="urn:microsoft.com/office/officeart/2005/8/layout/list1"/>
    <dgm:cxn modelId="{CA41F41C-B943-4CDD-B7B3-F6F21159B39B}" type="presParOf" srcId="{EC4CA82B-6BC3-4B9B-914C-F4EF6E014F80}" destId="{D137D4E3-2872-4DCF-9422-9A540F73E7ED}" srcOrd="0" destOrd="0" presId="urn:microsoft.com/office/officeart/2005/8/layout/list1"/>
    <dgm:cxn modelId="{2C8F4CFA-9037-40E8-96B9-6A0F27BB6E5B}" type="presParOf" srcId="{EC4CA82B-6BC3-4B9B-914C-F4EF6E014F80}" destId="{3E395391-4362-49E5-B84C-D38B8289DE7A}" srcOrd="1" destOrd="0" presId="urn:microsoft.com/office/officeart/2005/8/layout/list1"/>
    <dgm:cxn modelId="{AF5F082B-C243-45CE-8EE3-910B05858812}" type="presParOf" srcId="{4C4453D0-9182-4086-8709-7DCC94809BD9}" destId="{785B5168-8C9A-47F8-BE84-EDC0E5B498C6}" srcOrd="5" destOrd="0" presId="urn:microsoft.com/office/officeart/2005/8/layout/list1"/>
    <dgm:cxn modelId="{F5416BAD-E4BE-4CE1-B57B-05FFC41E0946}" type="presParOf" srcId="{4C4453D0-9182-4086-8709-7DCC94809BD9}" destId="{BC149EB9-CD3D-49D7-8B3C-B94B1E4C43D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C44D5-0317-4DF1-A72D-F2C3B952AEA2}">
      <dsp:nvSpPr>
        <dsp:cNvPr id="0" name=""/>
        <dsp:cNvSpPr/>
      </dsp:nvSpPr>
      <dsp:spPr>
        <a:xfrm>
          <a:off x="0" y="551209"/>
          <a:ext cx="10515600" cy="195615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62356" rIns="816127"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The chrono library defines clocks, time periods and durations</a:t>
          </a:r>
        </a:p>
        <a:p>
          <a:pPr marL="228600" lvl="1" indent="-228600" algn="l" defTabSz="1200150">
            <a:lnSpc>
              <a:spcPct val="90000"/>
            </a:lnSpc>
            <a:spcBef>
              <a:spcPct val="0"/>
            </a:spcBef>
            <a:spcAft>
              <a:spcPct val="15000"/>
            </a:spcAft>
            <a:buChar char="•"/>
          </a:pPr>
          <a:r>
            <a:rPr lang="en-US" sz="2700" kern="1200" dirty="0"/>
            <a:t>To measure the execution time for different algorithms under single thread and multithread environment</a:t>
          </a:r>
        </a:p>
      </dsp:txBody>
      <dsp:txXfrm>
        <a:off x="0" y="551209"/>
        <a:ext cx="10515600" cy="1956150"/>
      </dsp:txXfrm>
    </dsp:sp>
    <dsp:sp modelId="{8B16B85A-ED48-4B60-9E05-B70B64CCA824}">
      <dsp:nvSpPr>
        <dsp:cNvPr id="0" name=""/>
        <dsp:cNvSpPr/>
      </dsp:nvSpPr>
      <dsp:spPr>
        <a:xfrm>
          <a:off x="525780" y="152689"/>
          <a:ext cx="7360920" cy="7970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00150">
            <a:lnSpc>
              <a:spcPct val="90000"/>
            </a:lnSpc>
            <a:spcBef>
              <a:spcPct val="0"/>
            </a:spcBef>
            <a:spcAft>
              <a:spcPct val="35000"/>
            </a:spcAft>
            <a:buNone/>
          </a:pPr>
          <a:r>
            <a:rPr lang="en-US" sz="2700" kern="1200" dirty="0"/>
            <a:t>std::chrono</a:t>
          </a:r>
        </a:p>
      </dsp:txBody>
      <dsp:txXfrm>
        <a:off x="564688" y="191597"/>
        <a:ext cx="7283104" cy="719224"/>
      </dsp:txXfrm>
    </dsp:sp>
    <dsp:sp modelId="{BC149EB9-CD3D-49D7-8B3C-B94B1E4C43D1}">
      <dsp:nvSpPr>
        <dsp:cNvPr id="0" name=""/>
        <dsp:cNvSpPr/>
      </dsp:nvSpPr>
      <dsp:spPr>
        <a:xfrm>
          <a:off x="0" y="3051679"/>
          <a:ext cx="10515600" cy="1148175"/>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62356" rIns="816127"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Built-in support for threads in C++</a:t>
          </a:r>
        </a:p>
      </dsp:txBody>
      <dsp:txXfrm>
        <a:off x="0" y="3051679"/>
        <a:ext cx="10515600" cy="1148175"/>
      </dsp:txXfrm>
    </dsp:sp>
    <dsp:sp modelId="{3E395391-4362-49E5-B84C-D38B8289DE7A}">
      <dsp:nvSpPr>
        <dsp:cNvPr id="0" name=""/>
        <dsp:cNvSpPr/>
      </dsp:nvSpPr>
      <dsp:spPr>
        <a:xfrm>
          <a:off x="525780" y="2653159"/>
          <a:ext cx="7360920" cy="7970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00150">
            <a:lnSpc>
              <a:spcPct val="90000"/>
            </a:lnSpc>
            <a:spcBef>
              <a:spcPct val="0"/>
            </a:spcBef>
            <a:spcAft>
              <a:spcPct val="35000"/>
            </a:spcAft>
            <a:buNone/>
          </a:pPr>
          <a:r>
            <a:rPr lang="en-US" sz="2700" kern="1200"/>
            <a:t>std::thread	</a:t>
          </a:r>
        </a:p>
      </dsp:txBody>
      <dsp:txXfrm>
        <a:off x="564688" y="2692067"/>
        <a:ext cx="7283104"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169C-EBEA-2F29-8A98-8EBB05567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7139AF-0676-19AE-0877-B33291FCEF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C95044-38DC-A5C1-998E-C9257B5DD21A}"/>
              </a:ext>
            </a:extLst>
          </p:cNvPr>
          <p:cNvSpPr>
            <a:spLocks noGrp="1"/>
          </p:cNvSpPr>
          <p:nvPr>
            <p:ph type="dt" sz="half" idx="10"/>
          </p:nvPr>
        </p:nvSpPr>
        <p:spPr/>
        <p:txBody>
          <a:bodyPr/>
          <a:lstStyle/>
          <a:p>
            <a:fld id="{F8676C43-9A7F-4317-B566-DAB556A0B9C4}" type="datetimeFigureOut">
              <a:rPr lang="en-US" smtClean="0"/>
              <a:t>5/12/2022</a:t>
            </a:fld>
            <a:endParaRPr lang="en-US"/>
          </a:p>
        </p:txBody>
      </p:sp>
      <p:sp>
        <p:nvSpPr>
          <p:cNvPr id="5" name="Footer Placeholder 4">
            <a:extLst>
              <a:ext uri="{FF2B5EF4-FFF2-40B4-BE49-F238E27FC236}">
                <a16:creationId xmlns:a16="http://schemas.microsoft.com/office/drawing/2014/main" id="{38B4BD37-AAE2-993B-562C-43F880C61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91D23-C731-325C-CEFC-399206EEEBA7}"/>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49489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995C-3A18-815D-AA5F-8F6DA873ED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8C7E2-AE6A-8EAD-A883-5B97AE2D7D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C6FE2-936B-6EF9-F71C-C07728D28918}"/>
              </a:ext>
            </a:extLst>
          </p:cNvPr>
          <p:cNvSpPr>
            <a:spLocks noGrp="1"/>
          </p:cNvSpPr>
          <p:nvPr>
            <p:ph type="dt" sz="half" idx="10"/>
          </p:nvPr>
        </p:nvSpPr>
        <p:spPr/>
        <p:txBody>
          <a:bodyPr/>
          <a:lstStyle/>
          <a:p>
            <a:fld id="{F8676C43-9A7F-4317-B566-DAB556A0B9C4}" type="datetimeFigureOut">
              <a:rPr lang="en-US" smtClean="0"/>
              <a:t>5/12/2022</a:t>
            </a:fld>
            <a:endParaRPr lang="en-US"/>
          </a:p>
        </p:txBody>
      </p:sp>
      <p:sp>
        <p:nvSpPr>
          <p:cNvPr id="5" name="Footer Placeholder 4">
            <a:extLst>
              <a:ext uri="{FF2B5EF4-FFF2-40B4-BE49-F238E27FC236}">
                <a16:creationId xmlns:a16="http://schemas.microsoft.com/office/drawing/2014/main" id="{9EA82114-D7C3-901A-3ED6-F21C7C1B4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CA4D1-F9AA-EF36-96CC-58769267BB1A}"/>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89095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4C10DD-CD24-DA7D-5958-C21C6C0D68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316100-908C-19DD-E055-BF74A4AB1A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5D454-75DB-0099-D6C8-1CDE7024CA19}"/>
              </a:ext>
            </a:extLst>
          </p:cNvPr>
          <p:cNvSpPr>
            <a:spLocks noGrp="1"/>
          </p:cNvSpPr>
          <p:nvPr>
            <p:ph type="dt" sz="half" idx="10"/>
          </p:nvPr>
        </p:nvSpPr>
        <p:spPr/>
        <p:txBody>
          <a:bodyPr/>
          <a:lstStyle/>
          <a:p>
            <a:fld id="{F8676C43-9A7F-4317-B566-DAB556A0B9C4}" type="datetimeFigureOut">
              <a:rPr lang="en-US" smtClean="0"/>
              <a:t>5/12/2022</a:t>
            </a:fld>
            <a:endParaRPr lang="en-US"/>
          </a:p>
        </p:txBody>
      </p:sp>
      <p:sp>
        <p:nvSpPr>
          <p:cNvPr id="5" name="Footer Placeholder 4">
            <a:extLst>
              <a:ext uri="{FF2B5EF4-FFF2-40B4-BE49-F238E27FC236}">
                <a16:creationId xmlns:a16="http://schemas.microsoft.com/office/drawing/2014/main" id="{0DF55D8B-E09C-31DB-F63E-3CE6BE3E06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4D908-4B57-48F5-95B0-C8AEB7D2A466}"/>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95507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15E5-29D1-3E85-8E0E-0AB1947844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7F5CB0-555F-5924-7102-F70197837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C6206-CF26-C49F-2B1E-6229BA5E0D9B}"/>
              </a:ext>
            </a:extLst>
          </p:cNvPr>
          <p:cNvSpPr>
            <a:spLocks noGrp="1"/>
          </p:cNvSpPr>
          <p:nvPr>
            <p:ph type="dt" sz="half" idx="10"/>
          </p:nvPr>
        </p:nvSpPr>
        <p:spPr/>
        <p:txBody>
          <a:bodyPr/>
          <a:lstStyle/>
          <a:p>
            <a:fld id="{F8676C43-9A7F-4317-B566-DAB556A0B9C4}" type="datetimeFigureOut">
              <a:rPr lang="en-US" smtClean="0"/>
              <a:t>5/12/2022</a:t>
            </a:fld>
            <a:endParaRPr lang="en-US"/>
          </a:p>
        </p:txBody>
      </p:sp>
      <p:sp>
        <p:nvSpPr>
          <p:cNvPr id="5" name="Footer Placeholder 4">
            <a:extLst>
              <a:ext uri="{FF2B5EF4-FFF2-40B4-BE49-F238E27FC236}">
                <a16:creationId xmlns:a16="http://schemas.microsoft.com/office/drawing/2014/main" id="{CCB6B2B9-B621-906B-52EF-3ABC8A0C8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A8123-408A-A1F5-FDDC-9EEB6BEFD3AC}"/>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370913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0ACC-F2C6-F858-F71E-0B60071BA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9B251E-44E4-B44A-3500-FF0A019E9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831001-2F07-A22B-8EDF-0059B0D903FF}"/>
              </a:ext>
            </a:extLst>
          </p:cNvPr>
          <p:cNvSpPr>
            <a:spLocks noGrp="1"/>
          </p:cNvSpPr>
          <p:nvPr>
            <p:ph type="dt" sz="half" idx="10"/>
          </p:nvPr>
        </p:nvSpPr>
        <p:spPr/>
        <p:txBody>
          <a:bodyPr/>
          <a:lstStyle/>
          <a:p>
            <a:fld id="{F8676C43-9A7F-4317-B566-DAB556A0B9C4}" type="datetimeFigureOut">
              <a:rPr lang="en-US" smtClean="0"/>
              <a:t>5/12/2022</a:t>
            </a:fld>
            <a:endParaRPr lang="en-US"/>
          </a:p>
        </p:txBody>
      </p:sp>
      <p:sp>
        <p:nvSpPr>
          <p:cNvPr id="5" name="Footer Placeholder 4">
            <a:extLst>
              <a:ext uri="{FF2B5EF4-FFF2-40B4-BE49-F238E27FC236}">
                <a16:creationId xmlns:a16="http://schemas.microsoft.com/office/drawing/2014/main" id="{3D2A40A2-4DAC-5B38-190D-E5B76C13F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F0797-CD76-BAD2-1292-F19F3D95EFD5}"/>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32949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ABEB-1A05-DF6E-5CC8-AA040A2B3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2A032-9304-256E-D3EC-2A800EE1CD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B0FC5-3A06-8D48-6D24-4B8B03FA4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118126-6E6D-F936-0A6D-81EBAEA6230C}"/>
              </a:ext>
            </a:extLst>
          </p:cNvPr>
          <p:cNvSpPr>
            <a:spLocks noGrp="1"/>
          </p:cNvSpPr>
          <p:nvPr>
            <p:ph type="dt" sz="half" idx="10"/>
          </p:nvPr>
        </p:nvSpPr>
        <p:spPr/>
        <p:txBody>
          <a:bodyPr/>
          <a:lstStyle/>
          <a:p>
            <a:fld id="{F8676C43-9A7F-4317-B566-DAB556A0B9C4}" type="datetimeFigureOut">
              <a:rPr lang="en-US" smtClean="0"/>
              <a:t>5/12/2022</a:t>
            </a:fld>
            <a:endParaRPr lang="en-US"/>
          </a:p>
        </p:txBody>
      </p:sp>
      <p:sp>
        <p:nvSpPr>
          <p:cNvPr id="6" name="Footer Placeholder 5">
            <a:extLst>
              <a:ext uri="{FF2B5EF4-FFF2-40B4-BE49-F238E27FC236}">
                <a16:creationId xmlns:a16="http://schemas.microsoft.com/office/drawing/2014/main" id="{6C45200C-DC7F-A790-8DEE-8A9CEF2699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F2DBC-B071-FB2E-49C9-457AAD59588E}"/>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30892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1171-A38C-75EE-B696-A7FAD0F582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A05F1-CEF7-0265-E465-31E9A6AAAF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3BCFFC-DD65-884E-814A-BFF808E806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452CFA-F48F-B5BA-F634-D73F15AA3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08C42E-1475-56DE-521A-278D4814E6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60BEB-164E-4496-37F6-B11EF4AA5907}"/>
              </a:ext>
            </a:extLst>
          </p:cNvPr>
          <p:cNvSpPr>
            <a:spLocks noGrp="1"/>
          </p:cNvSpPr>
          <p:nvPr>
            <p:ph type="dt" sz="half" idx="10"/>
          </p:nvPr>
        </p:nvSpPr>
        <p:spPr/>
        <p:txBody>
          <a:bodyPr/>
          <a:lstStyle/>
          <a:p>
            <a:fld id="{F8676C43-9A7F-4317-B566-DAB556A0B9C4}" type="datetimeFigureOut">
              <a:rPr lang="en-US" smtClean="0"/>
              <a:t>5/12/2022</a:t>
            </a:fld>
            <a:endParaRPr lang="en-US"/>
          </a:p>
        </p:txBody>
      </p:sp>
      <p:sp>
        <p:nvSpPr>
          <p:cNvPr id="8" name="Footer Placeholder 7">
            <a:extLst>
              <a:ext uri="{FF2B5EF4-FFF2-40B4-BE49-F238E27FC236}">
                <a16:creationId xmlns:a16="http://schemas.microsoft.com/office/drawing/2014/main" id="{BB087A2A-E06B-8760-2979-FA23E35270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364F5D-BFD1-93A7-0894-F2119D1711ED}"/>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93769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F697-C5A0-5708-1634-4C3E1A8DB2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D5B619-4210-9EBE-280F-37A94C5A1DA0}"/>
              </a:ext>
            </a:extLst>
          </p:cNvPr>
          <p:cNvSpPr>
            <a:spLocks noGrp="1"/>
          </p:cNvSpPr>
          <p:nvPr>
            <p:ph type="dt" sz="half" idx="10"/>
          </p:nvPr>
        </p:nvSpPr>
        <p:spPr/>
        <p:txBody>
          <a:bodyPr/>
          <a:lstStyle/>
          <a:p>
            <a:fld id="{F8676C43-9A7F-4317-B566-DAB556A0B9C4}" type="datetimeFigureOut">
              <a:rPr lang="en-US" smtClean="0"/>
              <a:t>5/12/2022</a:t>
            </a:fld>
            <a:endParaRPr lang="en-US"/>
          </a:p>
        </p:txBody>
      </p:sp>
      <p:sp>
        <p:nvSpPr>
          <p:cNvPr id="4" name="Footer Placeholder 3">
            <a:extLst>
              <a:ext uri="{FF2B5EF4-FFF2-40B4-BE49-F238E27FC236}">
                <a16:creationId xmlns:a16="http://schemas.microsoft.com/office/drawing/2014/main" id="{C22AFD0D-C1DB-09D1-EF90-C3129D6BB7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C8D7B3-4659-03C5-7661-F4AF183877AE}"/>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294538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A4B4E-0E32-7128-DFFE-6BD005489AB7}"/>
              </a:ext>
            </a:extLst>
          </p:cNvPr>
          <p:cNvSpPr>
            <a:spLocks noGrp="1"/>
          </p:cNvSpPr>
          <p:nvPr>
            <p:ph type="dt" sz="half" idx="10"/>
          </p:nvPr>
        </p:nvSpPr>
        <p:spPr/>
        <p:txBody>
          <a:bodyPr/>
          <a:lstStyle/>
          <a:p>
            <a:fld id="{F8676C43-9A7F-4317-B566-DAB556A0B9C4}" type="datetimeFigureOut">
              <a:rPr lang="en-US" smtClean="0"/>
              <a:t>5/12/2022</a:t>
            </a:fld>
            <a:endParaRPr lang="en-US"/>
          </a:p>
        </p:txBody>
      </p:sp>
      <p:sp>
        <p:nvSpPr>
          <p:cNvPr id="3" name="Footer Placeholder 2">
            <a:extLst>
              <a:ext uri="{FF2B5EF4-FFF2-40B4-BE49-F238E27FC236}">
                <a16:creationId xmlns:a16="http://schemas.microsoft.com/office/drawing/2014/main" id="{E9225B87-8273-743A-F07C-178EF2F817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D2B1AD-5456-378F-C5D2-3F319564BAC8}"/>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177597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0BE8-3173-AD8B-0E1C-464E54462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176C34-2142-0BD2-3814-46321C457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038752-CCBD-3C35-8B53-D6523628C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2DD8F6-6675-BEA2-E369-ED3BFF659AD5}"/>
              </a:ext>
            </a:extLst>
          </p:cNvPr>
          <p:cNvSpPr>
            <a:spLocks noGrp="1"/>
          </p:cNvSpPr>
          <p:nvPr>
            <p:ph type="dt" sz="half" idx="10"/>
          </p:nvPr>
        </p:nvSpPr>
        <p:spPr/>
        <p:txBody>
          <a:bodyPr/>
          <a:lstStyle/>
          <a:p>
            <a:fld id="{F8676C43-9A7F-4317-B566-DAB556A0B9C4}" type="datetimeFigureOut">
              <a:rPr lang="en-US" smtClean="0"/>
              <a:t>5/12/2022</a:t>
            </a:fld>
            <a:endParaRPr lang="en-US"/>
          </a:p>
        </p:txBody>
      </p:sp>
      <p:sp>
        <p:nvSpPr>
          <p:cNvPr id="6" name="Footer Placeholder 5">
            <a:extLst>
              <a:ext uri="{FF2B5EF4-FFF2-40B4-BE49-F238E27FC236}">
                <a16:creationId xmlns:a16="http://schemas.microsoft.com/office/drawing/2014/main" id="{A1B38CF8-73ED-5987-7966-3CF92B7F0C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B5841-6AAD-C9C4-A46D-E0BE0A5161A2}"/>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192221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7D0C-9B8F-09C8-8534-7AA13CB60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92DB75-C363-69CC-FF4D-D8FEFA0865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62CA0C-02AD-EB71-5BDB-9F4AA942B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708F1-1174-CFF8-BF5B-3EE525590C00}"/>
              </a:ext>
            </a:extLst>
          </p:cNvPr>
          <p:cNvSpPr>
            <a:spLocks noGrp="1"/>
          </p:cNvSpPr>
          <p:nvPr>
            <p:ph type="dt" sz="half" idx="10"/>
          </p:nvPr>
        </p:nvSpPr>
        <p:spPr/>
        <p:txBody>
          <a:bodyPr/>
          <a:lstStyle/>
          <a:p>
            <a:fld id="{F8676C43-9A7F-4317-B566-DAB556A0B9C4}" type="datetimeFigureOut">
              <a:rPr lang="en-US" smtClean="0"/>
              <a:t>5/12/2022</a:t>
            </a:fld>
            <a:endParaRPr lang="en-US"/>
          </a:p>
        </p:txBody>
      </p:sp>
      <p:sp>
        <p:nvSpPr>
          <p:cNvPr id="6" name="Footer Placeholder 5">
            <a:extLst>
              <a:ext uri="{FF2B5EF4-FFF2-40B4-BE49-F238E27FC236}">
                <a16:creationId xmlns:a16="http://schemas.microsoft.com/office/drawing/2014/main" id="{5474869F-E03A-3BAA-91DE-FC4EA1A34A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6C235-F4CD-8C27-10F9-233C318A8951}"/>
              </a:ext>
            </a:extLst>
          </p:cNvPr>
          <p:cNvSpPr>
            <a:spLocks noGrp="1"/>
          </p:cNvSpPr>
          <p:nvPr>
            <p:ph type="sldNum" sz="quarter" idx="12"/>
          </p:nvPr>
        </p:nvSpPr>
        <p:spPr/>
        <p:txBody>
          <a:bodyPr/>
          <a:lstStyle/>
          <a:p>
            <a:fld id="{8448D423-E9DE-4E0F-96B9-E8B35A9C212E}" type="slidenum">
              <a:rPr lang="en-US" smtClean="0"/>
              <a:t>‹#›</a:t>
            </a:fld>
            <a:endParaRPr lang="en-US"/>
          </a:p>
        </p:txBody>
      </p:sp>
    </p:spTree>
    <p:extLst>
      <p:ext uri="{BB962C8B-B14F-4D97-AF65-F5344CB8AC3E}">
        <p14:creationId xmlns:p14="http://schemas.microsoft.com/office/powerpoint/2010/main" val="90851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53B028-5831-10E8-EB4D-09B9F5772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4E00B4-CACB-36B2-441F-18AAF0EC9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23FC3-7088-6600-D845-D45D9A59E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76C43-9A7F-4317-B566-DAB556A0B9C4}" type="datetimeFigureOut">
              <a:rPr lang="en-US" smtClean="0"/>
              <a:t>5/12/2022</a:t>
            </a:fld>
            <a:endParaRPr lang="en-US"/>
          </a:p>
        </p:txBody>
      </p:sp>
      <p:sp>
        <p:nvSpPr>
          <p:cNvPr id="5" name="Footer Placeholder 4">
            <a:extLst>
              <a:ext uri="{FF2B5EF4-FFF2-40B4-BE49-F238E27FC236}">
                <a16:creationId xmlns:a16="http://schemas.microsoft.com/office/drawing/2014/main" id="{FF1575FB-3DF8-466A-B79A-941A5F5E24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239459-8900-802B-B191-FFA14D314D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8D423-E9DE-4E0F-96B9-E8B35A9C212E}" type="slidenum">
              <a:rPr lang="en-US" smtClean="0"/>
              <a:t>‹#›</a:t>
            </a:fld>
            <a:endParaRPr lang="en-US"/>
          </a:p>
        </p:txBody>
      </p:sp>
    </p:spTree>
    <p:extLst>
      <p:ext uri="{BB962C8B-B14F-4D97-AF65-F5344CB8AC3E}">
        <p14:creationId xmlns:p14="http://schemas.microsoft.com/office/powerpoint/2010/main" val="39206212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Spheres in balance">
            <a:extLst>
              <a:ext uri="{FF2B5EF4-FFF2-40B4-BE49-F238E27FC236}">
                <a16:creationId xmlns:a16="http://schemas.microsoft.com/office/drawing/2014/main" id="{7A69E47B-8EFE-CF7F-1B15-8A320388CEE7}"/>
              </a:ext>
            </a:extLst>
          </p:cNvPr>
          <p:cNvPicPr>
            <a:picLocks noChangeAspect="1"/>
          </p:cNvPicPr>
          <p:nvPr/>
        </p:nvPicPr>
        <p:blipFill rotWithShape="1">
          <a:blip r:embed="rId2"/>
          <a:srcRect t="9091" r="22149" b="1"/>
          <a:stretch/>
        </p:blipFill>
        <p:spPr>
          <a:xfrm>
            <a:off x="3523488" y="10"/>
            <a:ext cx="8668512" cy="6857990"/>
          </a:xfrm>
          <a:prstGeom prst="rect">
            <a:avLst/>
          </a:prstGeom>
        </p:spPr>
      </p:pic>
      <p:sp>
        <p:nvSpPr>
          <p:cNvPr id="58" name="Rectangle 5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F5E60A-55E2-DFC4-AB4B-3EABE1C16680}"/>
              </a:ext>
            </a:extLst>
          </p:cNvPr>
          <p:cNvSpPr>
            <a:spLocks noGrp="1"/>
          </p:cNvSpPr>
          <p:nvPr>
            <p:ph type="ctrTitle"/>
          </p:nvPr>
        </p:nvSpPr>
        <p:spPr>
          <a:xfrm>
            <a:off x="477981" y="1122363"/>
            <a:ext cx="4023360" cy="3204134"/>
          </a:xfrm>
        </p:spPr>
        <p:txBody>
          <a:bodyPr anchor="b">
            <a:normAutofit/>
          </a:bodyPr>
          <a:lstStyle/>
          <a:p>
            <a:pPr algn="l"/>
            <a:r>
              <a:rPr lang="en-US" sz="3700"/>
              <a:t>Performance comparison of Single vs Multithreading for Merge and Quick Sort</a:t>
            </a:r>
          </a:p>
        </p:txBody>
      </p:sp>
      <p:sp>
        <p:nvSpPr>
          <p:cNvPr id="3" name="Subtitle 2">
            <a:extLst>
              <a:ext uri="{FF2B5EF4-FFF2-40B4-BE49-F238E27FC236}">
                <a16:creationId xmlns:a16="http://schemas.microsoft.com/office/drawing/2014/main" id="{ADED0938-B62D-137C-206F-997774D41EED}"/>
              </a:ext>
            </a:extLst>
          </p:cNvPr>
          <p:cNvSpPr>
            <a:spLocks noGrp="1"/>
          </p:cNvSpPr>
          <p:nvPr>
            <p:ph type="subTitle" idx="1"/>
          </p:nvPr>
        </p:nvSpPr>
        <p:spPr>
          <a:xfrm>
            <a:off x="477980" y="4872922"/>
            <a:ext cx="4023359" cy="1208141"/>
          </a:xfrm>
        </p:spPr>
        <p:txBody>
          <a:bodyPr>
            <a:normAutofit/>
          </a:bodyPr>
          <a:lstStyle/>
          <a:p>
            <a:pPr algn="l"/>
            <a:r>
              <a:rPr lang="en-US" sz="1300" b="1" dirty="0"/>
              <a:t>Presented By</a:t>
            </a:r>
          </a:p>
          <a:p>
            <a:pPr algn="l"/>
            <a:r>
              <a:rPr lang="en-US" sz="1300" dirty="0"/>
              <a:t>Karthigai Amutha Ezhilarasu</a:t>
            </a:r>
          </a:p>
          <a:p>
            <a:pPr algn="l"/>
            <a:r>
              <a:rPr lang="en-US" sz="1300" dirty="0"/>
              <a:t>Priyanka Agrawal</a:t>
            </a:r>
          </a:p>
          <a:p>
            <a:pPr algn="l"/>
            <a:r>
              <a:rPr lang="en-US" sz="1300" dirty="0"/>
              <a:t>Mansi Ketan </a:t>
            </a:r>
            <a:r>
              <a:rPr lang="en-US" sz="1300" dirty="0" err="1"/>
              <a:t>Thaker</a:t>
            </a:r>
            <a:endParaRPr lang="en-US" sz="1300" dirty="0"/>
          </a:p>
        </p:txBody>
      </p:sp>
      <p:sp>
        <p:nvSpPr>
          <p:cNvPr id="59"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0"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483789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rgbClr val="FFFFFF"/>
                </a:solidFill>
              </a:rPr>
              <a:t>Creating Input elements using rand()</a:t>
            </a:r>
            <a:endParaRPr lang="en-US" sz="32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734B4EE8-E186-3623-06EC-6F4589FC7D45}"/>
              </a:ext>
            </a:extLst>
          </p:cNvPr>
          <p:cNvPicPr>
            <a:picLocks noChangeAspect="1"/>
          </p:cNvPicPr>
          <p:nvPr/>
        </p:nvPicPr>
        <p:blipFill>
          <a:blip r:embed="rId2"/>
          <a:stretch>
            <a:fillRect/>
          </a:stretch>
        </p:blipFill>
        <p:spPr>
          <a:xfrm>
            <a:off x="3059859" y="1872314"/>
            <a:ext cx="6204269" cy="4051508"/>
          </a:xfrm>
          <a:prstGeom prst="rect">
            <a:avLst/>
          </a:prstGeom>
        </p:spPr>
      </p:pic>
    </p:spTree>
    <p:extLst>
      <p:ext uri="{BB962C8B-B14F-4D97-AF65-F5344CB8AC3E}">
        <p14:creationId xmlns:p14="http://schemas.microsoft.com/office/powerpoint/2010/main" val="312149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lowchart: Document 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33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Sample Output</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(for a larger array)</a:t>
            </a:r>
          </a:p>
        </p:txBody>
      </p:sp>
      <p:pic>
        <p:nvPicPr>
          <p:cNvPr id="5" name="Content Placeholder 4">
            <a:extLst>
              <a:ext uri="{FF2B5EF4-FFF2-40B4-BE49-F238E27FC236}">
                <a16:creationId xmlns:a16="http://schemas.microsoft.com/office/drawing/2014/main" id="{1DA084D2-C42E-F0D3-CDAE-91D46B90C830}"/>
              </a:ext>
            </a:extLst>
          </p:cNvPr>
          <p:cNvPicPr>
            <a:picLocks noGrp="1" noChangeAspect="1"/>
          </p:cNvPicPr>
          <p:nvPr>
            <p:ph idx="1"/>
          </p:nvPr>
        </p:nvPicPr>
        <p:blipFill>
          <a:blip r:embed="rId2"/>
          <a:stretch>
            <a:fillRect/>
          </a:stretch>
        </p:blipFill>
        <p:spPr>
          <a:xfrm>
            <a:off x="5815742" y="317189"/>
            <a:ext cx="2798893" cy="5923584"/>
          </a:xfrm>
          <a:prstGeom prst="rect">
            <a:avLst/>
          </a:prstGeom>
        </p:spPr>
      </p:pic>
    </p:spTree>
    <p:extLst>
      <p:ext uri="{BB962C8B-B14F-4D97-AF65-F5344CB8AC3E}">
        <p14:creationId xmlns:p14="http://schemas.microsoft.com/office/powerpoint/2010/main" val="380108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Quicksort Algorithm</a:t>
            </a:r>
            <a:endParaRPr lang="en-US" sz="3200" kern="1200" dirty="0">
              <a:solidFill>
                <a:schemeClr val="bg1"/>
              </a:solidFill>
              <a:latin typeface="+mj-lt"/>
              <a:ea typeface="+mj-ea"/>
              <a:cs typeface="+mj-cs"/>
            </a:endParaRPr>
          </a:p>
        </p:txBody>
      </p:sp>
      <p:sp>
        <p:nvSpPr>
          <p:cNvPr id="4" name="Content Placeholder 2">
            <a:extLst>
              <a:ext uri="{FF2B5EF4-FFF2-40B4-BE49-F238E27FC236}">
                <a16:creationId xmlns:a16="http://schemas.microsoft.com/office/drawing/2014/main" id="{88556432-4D18-DE3F-A1F1-97DAE65694CD}"/>
              </a:ext>
            </a:extLst>
          </p:cNvPr>
          <p:cNvSpPr>
            <a:spLocks noGrp="1"/>
          </p:cNvSpPr>
          <p:nvPr>
            <p:ph idx="1"/>
          </p:nvPr>
        </p:nvSpPr>
        <p:spPr>
          <a:xfrm>
            <a:off x="838200" y="1825625"/>
            <a:ext cx="10515600" cy="4351338"/>
          </a:xfrm>
        </p:spPr>
        <p:txBody>
          <a:bodyPr>
            <a:normAutofit lnSpcReduction="10000"/>
          </a:bodyPr>
          <a:lstStyle/>
          <a:p>
            <a:r>
              <a:rPr lang="en-US" dirty="0"/>
              <a:t>It is based on divide and conquer approach.</a:t>
            </a:r>
          </a:p>
          <a:p>
            <a:endParaRPr lang="en-US" dirty="0"/>
          </a:p>
          <a:p>
            <a:r>
              <a:rPr lang="en-US" dirty="0"/>
              <a:t>3 basic operations:</a:t>
            </a:r>
          </a:p>
          <a:p>
            <a:pPr lvl="1"/>
            <a:r>
              <a:rPr lang="en-US" dirty="0"/>
              <a:t>Pick</a:t>
            </a:r>
          </a:p>
          <a:p>
            <a:pPr lvl="2"/>
            <a:r>
              <a:rPr lang="en-US" dirty="0"/>
              <a:t>Select an element as a </a:t>
            </a:r>
            <a:r>
              <a:rPr lang="en-US" dirty="0">
                <a:solidFill>
                  <a:schemeClr val="accent6">
                    <a:lumMod val="75000"/>
                  </a:schemeClr>
                </a:solidFill>
              </a:rPr>
              <a:t>pivot</a:t>
            </a:r>
            <a:r>
              <a:rPr lang="en-US" dirty="0"/>
              <a:t>.</a:t>
            </a:r>
          </a:p>
          <a:p>
            <a:pPr lvl="1"/>
            <a:r>
              <a:rPr lang="en-US" dirty="0"/>
              <a:t>Divide</a:t>
            </a:r>
          </a:p>
          <a:p>
            <a:pPr lvl="2"/>
            <a:r>
              <a:rPr lang="en-US" dirty="0">
                <a:solidFill>
                  <a:schemeClr val="accent6">
                    <a:lumMod val="75000"/>
                  </a:schemeClr>
                </a:solidFill>
              </a:rPr>
              <a:t>Split</a:t>
            </a:r>
            <a:r>
              <a:rPr lang="en-US" dirty="0"/>
              <a:t> the problem set</a:t>
            </a:r>
          </a:p>
          <a:p>
            <a:pPr lvl="2"/>
            <a:r>
              <a:rPr lang="en-US" dirty="0">
                <a:solidFill>
                  <a:schemeClr val="accent6">
                    <a:lumMod val="75000"/>
                  </a:schemeClr>
                </a:solidFill>
              </a:rPr>
              <a:t>Move</a:t>
            </a:r>
            <a:r>
              <a:rPr lang="en-US" dirty="0"/>
              <a:t> the smaller elements to the left of the pivot</a:t>
            </a:r>
          </a:p>
          <a:p>
            <a:pPr lvl="2"/>
            <a:r>
              <a:rPr lang="en-US" dirty="0">
                <a:solidFill>
                  <a:schemeClr val="accent6">
                    <a:lumMod val="75000"/>
                  </a:schemeClr>
                </a:solidFill>
              </a:rPr>
              <a:t>Move</a:t>
            </a:r>
            <a:r>
              <a:rPr lang="en-US" dirty="0"/>
              <a:t> the larger elements to the right of the pivot</a:t>
            </a:r>
          </a:p>
          <a:p>
            <a:pPr lvl="2"/>
            <a:r>
              <a:rPr lang="en-US" dirty="0">
                <a:solidFill>
                  <a:schemeClr val="accent6">
                    <a:lumMod val="75000"/>
                  </a:schemeClr>
                </a:solidFill>
              </a:rPr>
              <a:t>Swapping</a:t>
            </a:r>
            <a:r>
              <a:rPr lang="en-US" dirty="0"/>
              <a:t> done in place.</a:t>
            </a:r>
          </a:p>
          <a:p>
            <a:pPr lvl="1"/>
            <a:r>
              <a:rPr lang="en-US" dirty="0"/>
              <a:t>Repeat and combine</a:t>
            </a:r>
          </a:p>
          <a:p>
            <a:pPr lvl="2"/>
            <a:r>
              <a:rPr lang="en-US" dirty="0">
                <a:solidFill>
                  <a:schemeClr val="accent6">
                    <a:lumMod val="75000"/>
                  </a:schemeClr>
                </a:solidFill>
              </a:rPr>
              <a:t>Recursively call </a:t>
            </a:r>
            <a:r>
              <a:rPr lang="en-US" dirty="0"/>
              <a:t>the same procedure for left and right subarrays and combine them. </a:t>
            </a:r>
          </a:p>
          <a:p>
            <a:endParaRPr lang="en-US" dirty="0"/>
          </a:p>
        </p:txBody>
      </p:sp>
    </p:spTree>
    <p:extLst>
      <p:ext uri="{BB962C8B-B14F-4D97-AF65-F5344CB8AC3E}">
        <p14:creationId xmlns:p14="http://schemas.microsoft.com/office/powerpoint/2010/main" val="346754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Quicksort Algorithm</a:t>
            </a:r>
            <a:endParaRPr lang="en-US" sz="3200" kern="1200" dirty="0">
              <a:solidFill>
                <a:schemeClr val="bg1"/>
              </a:solidFill>
              <a:latin typeface="+mj-lt"/>
              <a:ea typeface="+mj-ea"/>
              <a:cs typeface="+mj-cs"/>
            </a:endParaRPr>
          </a:p>
        </p:txBody>
      </p:sp>
      <p:pic>
        <p:nvPicPr>
          <p:cNvPr id="5" name="Content Placeholder 8">
            <a:extLst>
              <a:ext uri="{FF2B5EF4-FFF2-40B4-BE49-F238E27FC236}">
                <a16:creationId xmlns:a16="http://schemas.microsoft.com/office/drawing/2014/main" id="{B28C8BA6-AE83-7EA6-98C1-85B78AAD4FE3}"/>
              </a:ext>
            </a:extLst>
          </p:cNvPr>
          <p:cNvPicPr>
            <a:picLocks noChangeAspect="1"/>
          </p:cNvPicPr>
          <p:nvPr/>
        </p:nvPicPr>
        <p:blipFill>
          <a:blip r:embed="rId2"/>
          <a:stretch>
            <a:fillRect/>
          </a:stretch>
        </p:blipFill>
        <p:spPr>
          <a:xfrm>
            <a:off x="916422" y="1865165"/>
            <a:ext cx="4115374" cy="1076475"/>
          </a:xfrm>
          <a:prstGeom prst="rect">
            <a:avLst/>
          </a:prstGeom>
        </p:spPr>
      </p:pic>
      <p:pic>
        <p:nvPicPr>
          <p:cNvPr id="6" name="Picture 5">
            <a:extLst>
              <a:ext uri="{FF2B5EF4-FFF2-40B4-BE49-F238E27FC236}">
                <a16:creationId xmlns:a16="http://schemas.microsoft.com/office/drawing/2014/main" id="{CC054944-348A-8782-0B7F-1A82AE0FF98A}"/>
              </a:ext>
            </a:extLst>
          </p:cNvPr>
          <p:cNvPicPr>
            <a:picLocks noChangeAspect="1"/>
          </p:cNvPicPr>
          <p:nvPr/>
        </p:nvPicPr>
        <p:blipFill>
          <a:blip r:embed="rId3"/>
          <a:stretch>
            <a:fillRect/>
          </a:stretch>
        </p:blipFill>
        <p:spPr>
          <a:xfrm>
            <a:off x="6407624" y="1800510"/>
            <a:ext cx="4867954" cy="1505160"/>
          </a:xfrm>
          <a:prstGeom prst="rect">
            <a:avLst/>
          </a:prstGeom>
        </p:spPr>
      </p:pic>
      <p:pic>
        <p:nvPicPr>
          <p:cNvPr id="7" name="Picture 6">
            <a:extLst>
              <a:ext uri="{FF2B5EF4-FFF2-40B4-BE49-F238E27FC236}">
                <a16:creationId xmlns:a16="http://schemas.microsoft.com/office/drawing/2014/main" id="{92B3E0E9-8410-4777-B0BA-394C5EF50E81}"/>
              </a:ext>
            </a:extLst>
          </p:cNvPr>
          <p:cNvPicPr>
            <a:picLocks noChangeAspect="1"/>
          </p:cNvPicPr>
          <p:nvPr/>
        </p:nvPicPr>
        <p:blipFill>
          <a:blip r:embed="rId4"/>
          <a:stretch>
            <a:fillRect/>
          </a:stretch>
        </p:blipFill>
        <p:spPr>
          <a:xfrm>
            <a:off x="1106948" y="3208275"/>
            <a:ext cx="3734321" cy="2972215"/>
          </a:xfrm>
          <a:prstGeom prst="rect">
            <a:avLst/>
          </a:prstGeom>
        </p:spPr>
      </p:pic>
      <p:pic>
        <p:nvPicPr>
          <p:cNvPr id="8" name="Picture 7">
            <a:extLst>
              <a:ext uri="{FF2B5EF4-FFF2-40B4-BE49-F238E27FC236}">
                <a16:creationId xmlns:a16="http://schemas.microsoft.com/office/drawing/2014/main" id="{873406AB-002F-C1E4-864B-E4FD171D9426}"/>
              </a:ext>
            </a:extLst>
          </p:cNvPr>
          <p:cNvPicPr>
            <a:picLocks noChangeAspect="1"/>
          </p:cNvPicPr>
          <p:nvPr/>
        </p:nvPicPr>
        <p:blipFill>
          <a:blip r:embed="rId5"/>
          <a:stretch>
            <a:fillRect/>
          </a:stretch>
        </p:blipFill>
        <p:spPr>
          <a:xfrm>
            <a:off x="6181003" y="3709950"/>
            <a:ext cx="5172797" cy="2133898"/>
          </a:xfrm>
          <a:prstGeom prst="rect">
            <a:avLst/>
          </a:prstGeom>
        </p:spPr>
      </p:pic>
      <p:sp>
        <p:nvSpPr>
          <p:cNvPr id="9" name="Arrow: Right 8">
            <a:extLst>
              <a:ext uri="{FF2B5EF4-FFF2-40B4-BE49-F238E27FC236}">
                <a16:creationId xmlns:a16="http://schemas.microsoft.com/office/drawing/2014/main" id="{57D42B63-E09D-41AF-1748-AEE944C52A60}"/>
              </a:ext>
            </a:extLst>
          </p:cNvPr>
          <p:cNvSpPr/>
          <p:nvPr/>
        </p:nvSpPr>
        <p:spPr>
          <a:xfrm>
            <a:off x="5329382" y="2327564"/>
            <a:ext cx="581891" cy="230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FAF259A0-8443-2406-0331-74738E594248}"/>
              </a:ext>
            </a:extLst>
          </p:cNvPr>
          <p:cNvSpPr/>
          <p:nvPr/>
        </p:nvSpPr>
        <p:spPr>
          <a:xfrm>
            <a:off x="5329382" y="4252823"/>
            <a:ext cx="581891" cy="230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44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Quicksort Algorithm</a:t>
            </a:r>
            <a:endParaRPr lang="en-US" sz="3200" kern="1200" dirty="0">
              <a:solidFill>
                <a:schemeClr val="bg1"/>
              </a:solidFill>
              <a:latin typeface="+mj-lt"/>
              <a:ea typeface="+mj-ea"/>
              <a:cs typeface="+mj-cs"/>
            </a:endParaRPr>
          </a:p>
        </p:txBody>
      </p:sp>
      <p:pic>
        <p:nvPicPr>
          <p:cNvPr id="11" name="Content Placeholder 4">
            <a:extLst>
              <a:ext uri="{FF2B5EF4-FFF2-40B4-BE49-F238E27FC236}">
                <a16:creationId xmlns:a16="http://schemas.microsoft.com/office/drawing/2014/main" id="{34FC42D5-F698-B013-0BA0-4BB3F9B0D638}"/>
              </a:ext>
            </a:extLst>
          </p:cNvPr>
          <p:cNvPicPr>
            <a:picLocks noGrp="1" noChangeAspect="1"/>
          </p:cNvPicPr>
          <p:nvPr>
            <p:ph idx="1"/>
          </p:nvPr>
        </p:nvPicPr>
        <p:blipFill>
          <a:blip r:embed="rId2"/>
          <a:stretch>
            <a:fillRect/>
          </a:stretch>
        </p:blipFill>
        <p:spPr>
          <a:xfrm>
            <a:off x="838200" y="1621301"/>
            <a:ext cx="4020111" cy="1612835"/>
          </a:xfrm>
        </p:spPr>
      </p:pic>
      <p:pic>
        <p:nvPicPr>
          <p:cNvPr id="12" name="Picture 11">
            <a:extLst>
              <a:ext uri="{FF2B5EF4-FFF2-40B4-BE49-F238E27FC236}">
                <a16:creationId xmlns:a16="http://schemas.microsoft.com/office/drawing/2014/main" id="{B640EE4D-3DBC-7114-558D-2245E26C96A7}"/>
              </a:ext>
            </a:extLst>
          </p:cNvPr>
          <p:cNvPicPr>
            <a:picLocks noChangeAspect="1"/>
          </p:cNvPicPr>
          <p:nvPr/>
        </p:nvPicPr>
        <p:blipFill>
          <a:blip r:embed="rId3"/>
          <a:stretch>
            <a:fillRect/>
          </a:stretch>
        </p:blipFill>
        <p:spPr>
          <a:xfrm>
            <a:off x="7142105" y="1475698"/>
            <a:ext cx="4010585" cy="1418740"/>
          </a:xfrm>
          <a:prstGeom prst="rect">
            <a:avLst/>
          </a:prstGeom>
        </p:spPr>
      </p:pic>
      <p:sp>
        <p:nvSpPr>
          <p:cNvPr id="13" name="Arrow: Right 12">
            <a:extLst>
              <a:ext uri="{FF2B5EF4-FFF2-40B4-BE49-F238E27FC236}">
                <a16:creationId xmlns:a16="http://schemas.microsoft.com/office/drawing/2014/main" id="{9F3328EF-2F53-6C56-07EC-B1B0CA1225C1}"/>
              </a:ext>
            </a:extLst>
          </p:cNvPr>
          <p:cNvSpPr/>
          <p:nvPr/>
        </p:nvSpPr>
        <p:spPr>
          <a:xfrm>
            <a:off x="5676935" y="1962326"/>
            <a:ext cx="646545" cy="323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B6E69B9-8DF5-0B2A-6821-01CDD6ED25DC}"/>
              </a:ext>
            </a:extLst>
          </p:cNvPr>
          <p:cNvPicPr>
            <a:picLocks noChangeAspect="1"/>
          </p:cNvPicPr>
          <p:nvPr/>
        </p:nvPicPr>
        <p:blipFill>
          <a:blip r:embed="rId4"/>
          <a:stretch>
            <a:fillRect/>
          </a:stretch>
        </p:blipFill>
        <p:spPr>
          <a:xfrm>
            <a:off x="6771736" y="3614743"/>
            <a:ext cx="5045536" cy="2885536"/>
          </a:xfrm>
          <a:prstGeom prst="rect">
            <a:avLst/>
          </a:prstGeom>
        </p:spPr>
      </p:pic>
      <p:pic>
        <p:nvPicPr>
          <p:cNvPr id="15" name="Picture 14">
            <a:extLst>
              <a:ext uri="{FF2B5EF4-FFF2-40B4-BE49-F238E27FC236}">
                <a16:creationId xmlns:a16="http://schemas.microsoft.com/office/drawing/2014/main" id="{2D59B26A-80CF-FC1E-71AE-EBEC42AC6544}"/>
              </a:ext>
            </a:extLst>
          </p:cNvPr>
          <p:cNvPicPr>
            <a:picLocks noChangeAspect="1"/>
          </p:cNvPicPr>
          <p:nvPr/>
        </p:nvPicPr>
        <p:blipFill>
          <a:blip r:embed="rId5"/>
          <a:stretch>
            <a:fillRect/>
          </a:stretch>
        </p:blipFill>
        <p:spPr>
          <a:xfrm>
            <a:off x="838200" y="3444742"/>
            <a:ext cx="4699958" cy="3055537"/>
          </a:xfrm>
          <a:prstGeom prst="rect">
            <a:avLst/>
          </a:prstGeom>
        </p:spPr>
      </p:pic>
    </p:spTree>
    <p:extLst>
      <p:ext uri="{BB962C8B-B14F-4D97-AF65-F5344CB8AC3E}">
        <p14:creationId xmlns:p14="http://schemas.microsoft.com/office/powerpoint/2010/main" val="245637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Quicksort function</a:t>
            </a:r>
            <a:endParaRPr lang="en-US" sz="3200" kern="1200" dirty="0">
              <a:solidFill>
                <a:schemeClr val="bg1"/>
              </a:solidFill>
              <a:latin typeface="+mj-lt"/>
              <a:ea typeface="+mj-ea"/>
              <a:cs typeface="+mj-cs"/>
            </a:endParaRPr>
          </a:p>
        </p:txBody>
      </p:sp>
      <p:pic>
        <p:nvPicPr>
          <p:cNvPr id="4" name="Content Placeholder 4">
            <a:extLst>
              <a:ext uri="{FF2B5EF4-FFF2-40B4-BE49-F238E27FC236}">
                <a16:creationId xmlns:a16="http://schemas.microsoft.com/office/drawing/2014/main" id="{6580E14F-873C-70BB-D700-9AFF76A1662B}"/>
              </a:ext>
            </a:extLst>
          </p:cNvPr>
          <p:cNvPicPr>
            <a:picLocks noGrp="1" noChangeAspect="1"/>
          </p:cNvPicPr>
          <p:nvPr>
            <p:ph idx="1"/>
          </p:nvPr>
        </p:nvPicPr>
        <p:blipFill>
          <a:blip r:embed="rId2"/>
          <a:stretch>
            <a:fillRect/>
          </a:stretch>
        </p:blipFill>
        <p:spPr>
          <a:xfrm>
            <a:off x="4002657" y="2416222"/>
            <a:ext cx="7185804" cy="4183812"/>
          </a:xfrm>
        </p:spPr>
      </p:pic>
      <p:cxnSp>
        <p:nvCxnSpPr>
          <p:cNvPr id="5" name="Straight Arrow Connector 4">
            <a:extLst>
              <a:ext uri="{FF2B5EF4-FFF2-40B4-BE49-F238E27FC236}">
                <a16:creationId xmlns:a16="http://schemas.microsoft.com/office/drawing/2014/main" id="{3B8ECA66-8BC4-1FDC-1F15-5D6A287B544E}"/>
              </a:ext>
            </a:extLst>
          </p:cNvPr>
          <p:cNvCxnSpPr>
            <a:cxnSpLocks/>
          </p:cNvCxnSpPr>
          <p:nvPr/>
        </p:nvCxnSpPr>
        <p:spPr>
          <a:xfrm>
            <a:off x="5693434" y="2082610"/>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6D864A96-C5B3-DE35-AF17-647AA7C13E29}"/>
              </a:ext>
            </a:extLst>
          </p:cNvPr>
          <p:cNvCxnSpPr>
            <a:cxnSpLocks/>
          </p:cNvCxnSpPr>
          <p:nvPr/>
        </p:nvCxnSpPr>
        <p:spPr>
          <a:xfrm>
            <a:off x="7389963" y="2082610"/>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0F874DEA-4707-9A91-AB49-64C37E6CB0D1}"/>
              </a:ext>
            </a:extLst>
          </p:cNvPr>
          <p:cNvCxnSpPr>
            <a:cxnSpLocks/>
          </p:cNvCxnSpPr>
          <p:nvPr/>
        </p:nvCxnSpPr>
        <p:spPr>
          <a:xfrm>
            <a:off x="8982974" y="2109984"/>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AC418B6B-58E0-6FBE-538D-70B29D982D59}"/>
              </a:ext>
            </a:extLst>
          </p:cNvPr>
          <p:cNvCxnSpPr>
            <a:cxnSpLocks/>
          </p:cNvCxnSpPr>
          <p:nvPr/>
        </p:nvCxnSpPr>
        <p:spPr>
          <a:xfrm>
            <a:off x="10368952" y="2082610"/>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24D70504-FF15-677E-EA54-DBDAA568CB15}"/>
              </a:ext>
            </a:extLst>
          </p:cNvPr>
          <p:cNvSpPr txBox="1"/>
          <p:nvPr/>
        </p:nvSpPr>
        <p:spPr>
          <a:xfrm>
            <a:off x="5261175" y="1473222"/>
            <a:ext cx="1248791" cy="646331"/>
          </a:xfrm>
          <a:prstGeom prst="rect">
            <a:avLst/>
          </a:prstGeom>
          <a:noFill/>
        </p:spPr>
        <p:txBody>
          <a:bodyPr wrap="square" rtlCol="0">
            <a:spAutoFit/>
          </a:bodyPr>
          <a:lstStyle/>
          <a:p>
            <a:r>
              <a:rPr lang="en-US" dirty="0"/>
              <a:t>Starting iterator</a:t>
            </a:r>
          </a:p>
        </p:txBody>
      </p:sp>
      <p:sp>
        <p:nvSpPr>
          <p:cNvPr id="10" name="TextBox 9">
            <a:extLst>
              <a:ext uri="{FF2B5EF4-FFF2-40B4-BE49-F238E27FC236}">
                <a16:creationId xmlns:a16="http://schemas.microsoft.com/office/drawing/2014/main" id="{99754976-06AD-CB2B-737B-8C1A78883D34}"/>
              </a:ext>
            </a:extLst>
          </p:cNvPr>
          <p:cNvSpPr txBox="1"/>
          <p:nvPr/>
        </p:nvSpPr>
        <p:spPr>
          <a:xfrm>
            <a:off x="6973660" y="1477264"/>
            <a:ext cx="1171586" cy="646331"/>
          </a:xfrm>
          <a:prstGeom prst="rect">
            <a:avLst/>
          </a:prstGeom>
          <a:noFill/>
        </p:spPr>
        <p:txBody>
          <a:bodyPr wrap="square" rtlCol="0">
            <a:spAutoFit/>
          </a:bodyPr>
          <a:lstStyle/>
          <a:p>
            <a:r>
              <a:rPr lang="en-US" dirty="0"/>
              <a:t>Ending iterator</a:t>
            </a:r>
          </a:p>
        </p:txBody>
      </p:sp>
      <p:sp>
        <p:nvSpPr>
          <p:cNvPr id="11" name="TextBox 10">
            <a:extLst>
              <a:ext uri="{FF2B5EF4-FFF2-40B4-BE49-F238E27FC236}">
                <a16:creationId xmlns:a16="http://schemas.microsoft.com/office/drawing/2014/main" id="{741121A7-4021-3238-CB25-F762343A7731}"/>
              </a:ext>
            </a:extLst>
          </p:cNvPr>
          <p:cNvSpPr txBox="1"/>
          <p:nvPr/>
        </p:nvSpPr>
        <p:spPr>
          <a:xfrm>
            <a:off x="8563151" y="1473222"/>
            <a:ext cx="1278623" cy="646331"/>
          </a:xfrm>
          <a:prstGeom prst="rect">
            <a:avLst/>
          </a:prstGeom>
          <a:noFill/>
        </p:spPr>
        <p:txBody>
          <a:bodyPr wrap="square" rtlCol="0">
            <a:spAutoFit/>
          </a:bodyPr>
          <a:lstStyle/>
          <a:p>
            <a:r>
              <a:rPr lang="en-US" dirty="0"/>
              <a:t>Threshold value</a:t>
            </a:r>
          </a:p>
        </p:txBody>
      </p:sp>
      <p:sp>
        <p:nvSpPr>
          <p:cNvPr id="12" name="TextBox 11">
            <a:extLst>
              <a:ext uri="{FF2B5EF4-FFF2-40B4-BE49-F238E27FC236}">
                <a16:creationId xmlns:a16="http://schemas.microsoft.com/office/drawing/2014/main" id="{B474867D-A328-E2CD-E9B5-B236A7A732A0}"/>
              </a:ext>
            </a:extLst>
          </p:cNvPr>
          <p:cNvSpPr txBox="1"/>
          <p:nvPr/>
        </p:nvSpPr>
        <p:spPr>
          <a:xfrm>
            <a:off x="9917503" y="1459069"/>
            <a:ext cx="1512498" cy="646331"/>
          </a:xfrm>
          <a:prstGeom prst="rect">
            <a:avLst/>
          </a:prstGeom>
          <a:noFill/>
        </p:spPr>
        <p:txBody>
          <a:bodyPr wrap="square" rtlCol="0">
            <a:spAutoFit/>
          </a:bodyPr>
          <a:lstStyle/>
          <a:p>
            <a:r>
              <a:rPr lang="en-US" dirty="0"/>
              <a:t>Custom comparator</a:t>
            </a:r>
          </a:p>
        </p:txBody>
      </p:sp>
      <p:sp>
        <p:nvSpPr>
          <p:cNvPr id="13" name="TextBox 12">
            <a:extLst>
              <a:ext uri="{FF2B5EF4-FFF2-40B4-BE49-F238E27FC236}">
                <a16:creationId xmlns:a16="http://schemas.microsoft.com/office/drawing/2014/main" id="{D435BC99-68F2-7FFA-C2D3-CDAA3DD7DB0C}"/>
              </a:ext>
            </a:extLst>
          </p:cNvPr>
          <p:cNvSpPr txBox="1"/>
          <p:nvPr/>
        </p:nvSpPr>
        <p:spPr>
          <a:xfrm>
            <a:off x="1365848" y="5796605"/>
            <a:ext cx="2015706" cy="646331"/>
          </a:xfrm>
          <a:prstGeom prst="rect">
            <a:avLst/>
          </a:prstGeom>
          <a:noFill/>
        </p:spPr>
        <p:txBody>
          <a:bodyPr wrap="square" rtlCol="0">
            <a:spAutoFit/>
          </a:bodyPr>
          <a:lstStyle/>
          <a:p>
            <a:r>
              <a:rPr lang="en-US" dirty="0"/>
              <a:t>Recursive call to </a:t>
            </a:r>
            <a:r>
              <a:rPr lang="en-US" dirty="0" err="1"/>
              <a:t>sortQuick</a:t>
            </a:r>
            <a:r>
              <a:rPr lang="en-US" dirty="0"/>
              <a:t> function</a:t>
            </a:r>
          </a:p>
        </p:txBody>
      </p:sp>
      <p:cxnSp>
        <p:nvCxnSpPr>
          <p:cNvPr id="14" name="Connector: Elbow 13">
            <a:extLst>
              <a:ext uri="{FF2B5EF4-FFF2-40B4-BE49-F238E27FC236}">
                <a16:creationId xmlns:a16="http://schemas.microsoft.com/office/drawing/2014/main" id="{51978E44-10B4-A90F-2967-E349F4EAADA2}"/>
              </a:ext>
            </a:extLst>
          </p:cNvPr>
          <p:cNvCxnSpPr>
            <a:cxnSpLocks/>
          </p:cNvCxnSpPr>
          <p:nvPr/>
        </p:nvCxnSpPr>
        <p:spPr>
          <a:xfrm flipV="1">
            <a:off x="3019245" y="5817847"/>
            <a:ext cx="1708030" cy="301924"/>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C9526AEC-2B7A-456C-2AC4-0E6B0F9C738F}"/>
              </a:ext>
            </a:extLst>
          </p:cNvPr>
          <p:cNvCxnSpPr>
            <a:cxnSpLocks/>
          </p:cNvCxnSpPr>
          <p:nvPr/>
        </p:nvCxnSpPr>
        <p:spPr>
          <a:xfrm>
            <a:off x="3873260" y="6119771"/>
            <a:ext cx="85401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Connector: Elbow 15">
            <a:extLst>
              <a:ext uri="{FF2B5EF4-FFF2-40B4-BE49-F238E27FC236}">
                <a16:creationId xmlns:a16="http://schemas.microsoft.com/office/drawing/2014/main" id="{D3CB2983-EA05-64D7-3ECB-955417C2D60B}"/>
              </a:ext>
            </a:extLst>
          </p:cNvPr>
          <p:cNvCxnSpPr>
            <a:cxnSpLocks/>
          </p:cNvCxnSpPr>
          <p:nvPr/>
        </p:nvCxnSpPr>
        <p:spPr>
          <a:xfrm>
            <a:off x="2838091" y="4508128"/>
            <a:ext cx="1889184" cy="771977"/>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FE9DE272-16A8-C5A5-3B96-0353559B527C}"/>
              </a:ext>
            </a:extLst>
          </p:cNvPr>
          <p:cNvSpPr txBox="1"/>
          <p:nvPr/>
        </p:nvSpPr>
        <p:spPr>
          <a:xfrm>
            <a:off x="1365848" y="3997763"/>
            <a:ext cx="2015706" cy="923330"/>
          </a:xfrm>
          <a:prstGeom prst="rect">
            <a:avLst/>
          </a:prstGeom>
          <a:noFill/>
        </p:spPr>
        <p:txBody>
          <a:bodyPr wrap="square" rtlCol="0">
            <a:spAutoFit/>
          </a:bodyPr>
          <a:lstStyle/>
          <a:p>
            <a:r>
              <a:rPr lang="en-US" dirty="0"/>
              <a:t>Returns the sorted position of the pivot value</a:t>
            </a:r>
          </a:p>
        </p:txBody>
      </p:sp>
      <p:cxnSp>
        <p:nvCxnSpPr>
          <p:cNvPr id="18" name="Connector: Elbow 17">
            <a:extLst>
              <a:ext uri="{FF2B5EF4-FFF2-40B4-BE49-F238E27FC236}">
                <a16:creationId xmlns:a16="http://schemas.microsoft.com/office/drawing/2014/main" id="{D4CAA475-B81D-8905-1EBB-6705F3374923}"/>
              </a:ext>
            </a:extLst>
          </p:cNvPr>
          <p:cNvCxnSpPr>
            <a:cxnSpLocks/>
          </p:cNvCxnSpPr>
          <p:nvPr/>
        </p:nvCxnSpPr>
        <p:spPr>
          <a:xfrm>
            <a:off x="2838091" y="3076187"/>
            <a:ext cx="2559169" cy="61378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9" name="TextBox 18">
            <a:extLst>
              <a:ext uri="{FF2B5EF4-FFF2-40B4-BE49-F238E27FC236}">
                <a16:creationId xmlns:a16="http://schemas.microsoft.com/office/drawing/2014/main" id="{F9E68026-050A-611D-497B-8C00277861D9}"/>
              </a:ext>
            </a:extLst>
          </p:cNvPr>
          <p:cNvSpPr txBox="1"/>
          <p:nvPr/>
        </p:nvSpPr>
        <p:spPr>
          <a:xfrm>
            <a:off x="923026" y="2736747"/>
            <a:ext cx="2352135" cy="646331"/>
          </a:xfrm>
          <a:prstGeom prst="rect">
            <a:avLst/>
          </a:prstGeom>
          <a:noFill/>
        </p:spPr>
        <p:txBody>
          <a:bodyPr wrap="square" rtlCol="0">
            <a:spAutoFit/>
          </a:bodyPr>
          <a:lstStyle/>
          <a:p>
            <a:r>
              <a:rPr lang="en-US" dirty="0"/>
              <a:t>Call to </a:t>
            </a:r>
            <a:r>
              <a:rPr lang="en-US" dirty="0" err="1"/>
              <a:t>sortInsertion</a:t>
            </a:r>
            <a:r>
              <a:rPr lang="en-US" dirty="0"/>
              <a:t> when size &lt; Threshold</a:t>
            </a:r>
          </a:p>
        </p:txBody>
      </p:sp>
    </p:spTree>
    <p:extLst>
      <p:ext uri="{BB962C8B-B14F-4D97-AF65-F5344CB8AC3E}">
        <p14:creationId xmlns:p14="http://schemas.microsoft.com/office/powerpoint/2010/main" val="2609549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Partition function</a:t>
            </a:r>
            <a:endParaRPr lang="en-US" sz="3200" kern="1200" dirty="0">
              <a:solidFill>
                <a:schemeClr val="bg1"/>
              </a:solidFill>
              <a:latin typeface="+mj-lt"/>
              <a:ea typeface="+mj-ea"/>
              <a:cs typeface="+mj-cs"/>
            </a:endParaRPr>
          </a:p>
        </p:txBody>
      </p:sp>
      <p:pic>
        <p:nvPicPr>
          <p:cNvPr id="4" name="Content Placeholder 4">
            <a:extLst>
              <a:ext uri="{FF2B5EF4-FFF2-40B4-BE49-F238E27FC236}">
                <a16:creationId xmlns:a16="http://schemas.microsoft.com/office/drawing/2014/main" id="{141BD579-7C0E-8FA7-DDC7-880D9D7B2E77}"/>
              </a:ext>
            </a:extLst>
          </p:cNvPr>
          <p:cNvPicPr>
            <a:picLocks noGrp="1" noChangeAspect="1"/>
          </p:cNvPicPr>
          <p:nvPr>
            <p:ph idx="1"/>
          </p:nvPr>
        </p:nvPicPr>
        <p:blipFill>
          <a:blip r:embed="rId2"/>
          <a:stretch>
            <a:fillRect/>
          </a:stretch>
        </p:blipFill>
        <p:spPr>
          <a:xfrm>
            <a:off x="4761780" y="1798465"/>
            <a:ext cx="6592020" cy="4694410"/>
          </a:xfrm>
        </p:spPr>
      </p:pic>
      <p:cxnSp>
        <p:nvCxnSpPr>
          <p:cNvPr id="5" name="Straight Arrow Connector 4">
            <a:extLst>
              <a:ext uri="{FF2B5EF4-FFF2-40B4-BE49-F238E27FC236}">
                <a16:creationId xmlns:a16="http://schemas.microsoft.com/office/drawing/2014/main" id="{01EC85AA-AA79-39F1-A4C9-F4D5F0328BB3}"/>
              </a:ext>
            </a:extLst>
          </p:cNvPr>
          <p:cNvCxnSpPr>
            <a:cxnSpLocks/>
          </p:cNvCxnSpPr>
          <p:nvPr/>
        </p:nvCxnSpPr>
        <p:spPr>
          <a:xfrm>
            <a:off x="3994030" y="2596551"/>
            <a:ext cx="143198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9D1E3E6C-A091-5AC6-0507-4D044020669E}"/>
              </a:ext>
            </a:extLst>
          </p:cNvPr>
          <p:cNvSpPr txBox="1"/>
          <p:nvPr/>
        </p:nvSpPr>
        <p:spPr>
          <a:xfrm>
            <a:off x="994913" y="5772834"/>
            <a:ext cx="3180271" cy="646331"/>
          </a:xfrm>
          <a:prstGeom prst="rect">
            <a:avLst/>
          </a:prstGeom>
          <a:noFill/>
        </p:spPr>
        <p:txBody>
          <a:bodyPr wrap="square" rtlCol="0">
            <a:spAutoFit/>
          </a:bodyPr>
          <a:lstStyle/>
          <a:p>
            <a:r>
              <a:rPr lang="en-US" dirty="0"/>
              <a:t>Returns sorted position of the pivot value. </a:t>
            </a:r>
          </a:p>
        </p:txBody>
      </p:sp>
      <p:cxnSp>
        <p:nvCxnSpPr>
          <p:cNvPr id="7" name="Straight Arrow Connector 6">
            <a:extLst>
              <a:ext uri="{FF2B5EF4-FFF2-40B4-BE49-F238E27FC236}">
                <a16:creationId xmlns:a16="http://schemas.microsoft.com/office/drawing/2014/main" id="{4E94ADB2-3A99-E59D-DA0C-43856CD78D75}"/>
              </a:ext>
            </a:extLst>
          </p:cNvPr>
          <p:cNvCxnSpPr>
            <a:cxnSpLocks/>
          </p:cNvCxnSpPr>
          <p:nvPr/>
        </p:nvCxnSpPr>
        <p:spPr>
          <a:xfrm>
            <a:off x="3948021" y="6096000"/>
            <a:ext cx="143198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 name="TextBox 7">
            <a:extLst>
              <a:ext uri="{FF2B5EF4-FFF2-40B4-BE49-F238E27FC236}">
                <a16:creationId xmlns:a16="http://schemas.microsoft.com/office/drawing/2014/main" id="{947A6B10-9C0D-1105-B061-D51A48D6FC1B}"/>
              </a:ext>
            </a:extLst>
          </p:cNvPr>
          <p:cNvSpPr txBox="1"/>
          <p:nvPr/>
        </p:nvSpPr>
        <p:spPr>
          <a:xfrm>
            <a:off x="1851804" y="2411885"/>
            <a:ext cx="2352135" cy="369332"/>
          </a:xfrm>
          <a:prstGeom prst="rect">
            <a:avLst/>
          </a:prstGeom>
          <a:noFill/>
        </p:spPr>
        <p:txBody>
          <a:bodyPr wrap="square" rtlCol="0">
            <a:spAutoFit/>
          </a:bodyPr>
          <a:lstStyle/>
          <a:p>
            <a:r>
              <a:rPr lang="en-US" dirty="0"/>
              <a:t>Last element as pivot </a:t>
            </a:r>
          </a:p>
        </p:txBody>
      </p:sp>
    </p:spTree>
    <p:extLst>
      <p:ext uri="{BB962C8B-B14F-4D97-AF65-F5344CB8AC3E}">
        <p14:creationId xmlns:p14="http://schemas.microsoft.com/office/powerpoint/2010/main" val="321188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Merge Sort Algorithm</a:t>
            </a:r>
            <a:endParaRPr lang="en-US" sz="3200" kern="1200" dirty="0">
              <a:solidFill>
                <a:schemeClr val="bg1"/>
              </a:solidFill>
              <a:latin typeface="+mj-lt"/>
              <a:ea typeface="+mj-ea"/>
              <a:cs typeface="+mj-cs"/>
            </a:endParaRPr>
          </a:p>
        </p:txBody>
      </p:sp>
      <p:sp>
        <p:nvSpPr>
          <p:cNvPr id="4" name="Content Placeholder 2">
            <a:extLst>
              <a:ext uri="{FF2B5EF4-FFF2-40B4-BE49-F238E27FC236}">
                <a16:creationId xmlns:a16="http://schemas.microsoft.com/office/drawing/2014/main" id="{E8101512-4F95-FD87-B1E7-E18799AD1DF9}"/>
              </a:ext>
            </a:extLst>
          </p:cNvPr>
          <p:cNvSpPr>
            <a:spLocks noGrp="1"/>
          </p:cNvSpPr>
          <p:nvPr>
            <p:ph idx="1"/>
          </p:nvPr>
        </p:nvSpPr>
        <p:spPr>
          <a:xfrm>
            <a:off x="838200" y="1800090"/>
            <a:ext cx="10515600" cy="4598329"/>
          </a:xfrm>
        </p:spPr>
        <p:txBody>
          <a:bodyPr/>
          <a:lstStyle/>
          <a:p>
            <a:r>
              <a:rPr lang="en-US" dirty="0"/>
              <a:t>Based on divide and conquer approach.</a:t>
            </a:r>
          </a:p>
          <a:p>
            <a:endParaRPr lang="en-US" dirty="0"/>
          </a:p>
          <a:p>
            <a:r>
              <a:rPr lang="en-US" dirty="0"/>
              <a:t>3 basic operations:</a:t>
            </a:r>
          </a:p>
          <a:p>
            <a:pPr lvl="1"/>
            <a:r>
              <a:rPr lang="en-US" dirty="0"/>
              <a:t>Divide </a:t>
            </a:r>
          </a:p>
          <a:p>
            <a:pPr lvl="2"/>
            <a:r>
              <a:rPr lang="en-US" dirty="0">
                <a:solidFill>
                  <a:schemeClr val="accent6"/>
                </a:solidFill>
              </a:rPr>
              <a:t>Divide the list recursively into two halves </a:t>
            </a:r>
            <a:r>
              <a:rPr lang="en-US" dirty="0"/>
              <a:t>until the threshold value.</a:t>
            </a:r>
          </a:p>
          <a:p>
            <a:pPr lvl="1"/>
            <a:r>
              <a:rPr lang="en-US" dirty="0"/>
              <a:t>Sort</a:t>
            </a:r>
          </a:p>
          <a:p>
            <a:pPr lvl="2"/>
            <a:r>
              <a:rPr lang="en-US" dirty="0">
                <a:solidFill>
                  <a:schemeClr val="accent6"/>
                </a:solidFill>
              </a:rPr>
              <a:t>Insertion sort </a:t>
            </a:r>
            <a:r>
              <a:rPr lang="en-US" dirty="0"/>
              <a:t>for divided list with size &lt; Threshold.</a:t>
            </a:r>
          </a:p>
          <a:p>
            <a:pPr lvl="1"/>
            <a:r>
              <a:rPr lang="en-US" dirty="0"/>
              <a:t>Merge</a:t>
            </a:r>
          </a:p>
          <a:p>
            <a:pPr lvl="2"/>
            <a:r>
              <a:rPr lang="en-US" dirty="0">
                <a:solidFill>
                  <a:schemeClr val="accent6"/>
                </a:solidFill>
              </a:rPr>
              <a:t>Merge</a:t>
            </a:r>
            <a:r>
              <a:rPr lang="en-US" dirty="0"/>
              <a:t> the smaller lists into new list in </a:t>
            </a:r>
            <a:r>
              <a:rPr lang="en-US" dirty="0">
                <a:solidFill>
                  <a:schemeClr val="accent6"/>
                </a:solidFill>
              </a:rPr>
              <a:t>sorted order</a:t>
            </a:r>
            <a:r>
              <a:rPr lang="en-US" dirty="0"/>
              <a:t>. </a:t>
            </a:r>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280753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Merge Sort Algorithm</a:t>
            </a:r>
            <a:endParaRPr lang="en-US" sz="3200" kern="1200" dirty="0">
              <a:solidFill>
                <a:schemeClr val="bg1"/>
              </a:solidFill>
              <a:latin typeface="+mj-lt"/>
              <a:ea typeface="+mj-ea"/>
              <a:cs typeface="+mj-cs"/>
            </a:endParaRPr>
          </a:p>
        </p:txBody>
      </p:sp>
      <p:pic>
        <p:nvPicPr>
          <p:cNvPr id="4" name="Content Placeholder 4">
            <a:extLst>
              <a:ext uri="{FF2B5EF4-FFF2-40B4-BE49-F238E27FC236}">
                <a16:creationId xmlns:a16="http://schemas.microsoft.com/office/drawing/2014/main" id="{C47DF4A0-74B7-A5E0-C426-569E9117854D}"/>
              </a:ext>
            </a:extLst>
          </p:cNvPr>
          <p:cNvPicPr>
            <a:picLocks noGrp="1" noChangeAspect="1"/>
          </p:cNvPicPr>
          <p:nvPr>
            <p:ph idx="1"/>
          </p:nvPr>
        </p:nvPicPr>
        <p:blipFill>
          <a:blip r:embed="rId2"/>
          <a:stretch>
            <a:fillRect/>
          </a:stretch>
        </p:blipFill>
        <p:spPr>
          <a:xfrm>
            <a:off x="838200" y="1690687"/>
            <a:ext cx="5352473" cy="4580803"/>
          </a:xfrm>
        </p:spPr>
      </p:pic>
      <p:pic>
        <p:nvPicPr>
          <p:cNvPr id="5" name="Picture 4">
            <a:extLst>
              <a:ext uri="{FF2B5EF4-FFF2-40B4-BE49-F238E27FC236}">
                <a16:creationId xmlns:a16="http://schemas.microsoft.com/office/drawing/2014/main" id="{62603F6A-172A-2F5F-13D2-A938582FC487}"/>
              </a:ext>
            </a:extLst>
          </p:cNvPr>
          <p:cNvPicPr>
            <a:picLocks noChangeAspect="1"/>
          </p:cNvPicPr>
          <p:nvPr/>
        </p:nvPicPr>
        <p:blipFill>
          <a:blip r:embed="rId3"/>
          <a:stretch>
            <a:fillRect/>
          </a:stretch>
        </p:blipFill>
        <p:spPr>
          <a:xfrm>
            <a:off x="6539346" y="1690687"/>
            <a:ext cx="5163127" cy="4580804"/>
          </a:xfrm>
          <a:prstGeom prst="rect">
            <a:avLst/>
          </a:prstGeom>
        </p:spPr>
      </p:pic>
    </p:spTree>
    <p:extLst>
      <p:ext uri="{BB962C8B-B14F-4D97-AF65-F5344CB8AC3E}">
        <p14:creationId xmlns:p14="http://schemas.microsoft.com/office/powerpoint/2010/main" val="4118178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Merge Sort Function</a:t>
            </a:r>
            <a:endParaRPr lang="en-US" sz="3200" kern="1200" dirty="0">
              <a:solidFill>
                <a:schemeClr val="bg1"/>
              </a:solidFill>
              <a:latin typeface="+mj-lt"/>
              <a:ea typeface="+mj-ea"/>
              <a:cs typeface="+mj-cs"/>
            </a:endParaRPr>
          </a:p>
        </p:txBody>
      </p:sp>
      <p:pic>
        <p:nvPicPr>
          <p:cNvPr id="4" name="Content Placeholder 8">
            <a:extLst>
              <a:ext uri="{FF2B5EF4-FFF2-40B4-BE49-F238E27FC236}">
                <a16:creationId xmlns:a16="http://schemas.microsoft.com/office/drawing/2014/main" id="{9F2FEA4F-A445-F36F-A1ED-B35F18F94356}"/>
              </a:ext>
            </a:extLst>
          </p:cNvPr>
          <p:cNvPicPr>
            <a:picLocks noGrp="1" noChangeAspect="1"/>
          </p:cNvPicPr>
          <p:nvPr>
            <p:ph idx="1"/>
          </p:nvPr>
        </p:nvPicPr>
        <p:blipFill>
          <a:blip r:embed="rId2"/>
          <a:stretch>
            <a:fillRect/>
          </a:stretch>
        </p:blipFill>
        <p:spPr>
          <a:xfrm>
            <a:off x="3597619" y="2291797"/>
            <a:ext cx="7428551" cy="4164770"/>
          </a:xfrm>
        </p:spPr>
      </p:pic>
      <p:cxnSp>
        <p:nvCxnSpPr>
          <p:cNvPr id="5" name="Straight Arrow Connector 4">
            <a:extLst>
              <a:ext uri="{FF2B5EF4-FFF2-40B4-BE49-F238E27FC236}">
                <a16:creationId xmlns:a16="http://schemas.microsoft.com/office/drawing/2014/main" id="{D64D8251-6B1B-5BFC-C72D-4717183BCD52}"/>
              </a:ext>
            </a:extLst>
          </p:cNvPr>
          <p:cNvCxnSpPr>
            <a:cxnSpLocks/>
          </p:cNvCxnSpPr>
          <p:nvPr/>
        </p:nvCxnSpPr>
        <p:spPr>
          <a:xfrm>
            <a:off x="5274268" y="2063007"/>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3B28DA66-C32D-D1F0-D5A6-EBE8965F2C63}"/>
              </a:ext>
            </a:extLst>
          </p:cNvPr>
          <p:cNvCxnSpPr>
            <a:cxnSpLocks/>
          </p:cNvCxnSpPr>
          <p:nvPr/>
        </p:nvCxnSpPr>
        <p:spPr>
          <a:xfrm>
            <a:off x="6970797" y="2063007"/>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4CA89381-BCA3-F91C-1F4C-06AA43232C15}"/>
              </a:ext>
            </a:extLst>
          </p:cNvPr>
          <p:cNvCxnSpPr>
            <a:cxnSpLocks/>
          </p:cNvCxnSpPr>
          <p:nvPr/>
        </p:nvCxnSpPr>
        <p:spPr>
          <a:xfrm>
            <a:off x="8563808" y="2090381"/>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14FDB31A-1249-4808-3355-40A7E18F7D46}"/>
              </a:ext>
            </a:extLst>
          </p:cNvPr>
          <p:cNvCxnSpPr>
            <a:cxnSpLocks/>
          </p:cNvCxnSpPr>
          <p:nvPr/>
        </p:nvCxnSpPr>
        <p:spPr>
          <a:xfrm>
            <a:off x="9949786" y="2063007"/>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6C893B3B-7167-5993-B5DB-6E5C29F1A3D5}"/>
              </a:ext>
            </a:extLst>
          </p:cNvPr>
          <p:cNvSpPr txBox="1"/>
          <p:nvPr/>
        </p:nvSpPr>
        <p:spPr>
          <a:xfrm>
            <a:off x="4842009" y="1453619"/>
            <a:ext cx="1248791" cy="646331"/>
          </a:xfrm>
          <a:prstGeom prst="rect">
            <a:avLst/>
          </a:prstGeom>
          <a:noFill/>
        </p:spPr>
        <p:txBody>
          <a:bodyPr wrap="square" rtlCol="0">
            <a:spAutoFit/>
          </a:bodyPr>
          <a:lstStyle/>
          <a:p>
            <a:r>
              <a:rPr lang="en-US" dirty="0"/>
              <a:t>Starting iterator</a:t>
            </a:r>
          </a:p>
        </p:txBody>
      </p:sp>
      <p:sp>
        <p:nvSpPr>
          <p:cNvPr id="10" name="TextBox 9">
            <a:extLst>
              <a:ext uri="{FF2B5EF4-FFF2-40B4-BE49-F238E27FC236}">
                <a16:creationId xmlns:a16="http://schemas.microsoft.com/office/drawing/2014/main" id="{2BBC22EF-0C26-47A5-E120-FD6493D36243}"/>
              </a:ext>
            </a:extLst>
          </p:cNvPr>
          <p:cNvSpPr txBox="1"/>
          <p:nvPr/>
        </p:nvSpPr>
        <p:spPr>
          <a:xfrm>
            <a:off x="6554494" y="1457661"/>
            <a:ext cx="1171586" cy="646331"/>
          </a:xfrm>
          <a:prstGeom prst="rect">
            <a:avLst/>
          </a:prstGeom>
          <a:noFill/>
        </p:spPr>
        <p:txBody>
          <a:bodyPr wrap="square" rtlCol="0">
            <a:spAutoFit/>
          </a:bodyPr>
          <a:lstStyle/>
          <a:p>
            <a:r>
              <a:rPr lang="en-US" dirty="0"/>
              <a:t>Ending iterator</a:t>
            </a:r>
          </a:p>
        </p:txBody>
      </p:sp>
      <p:sp>
        <p:nvSpPr>
          <p:cNvPr id="11" name="TextBox 10">
            <a:extLst>
              <a:ext uri="{FF2B5EF4-FFF2-40B4-BE49-F238E27FC236}">
                <a16:creationId xmlns:a16="http://schemas.microsoft.com/office/drawing/2014/main" id="{CF252B58-D41E-B7D7-6B5D-1B566DF62F13}"/>
              </a:ext>
            </a:extLst>
          </p:cNvPr>
          <p:cNvSpPr txBox="1"/>
          <p:nvPr/>
        </p:nvSpPr>
        <p:spPr>
          <a:xfrm>
            <a:off x="8143985" y="1453619"/>
            <a:ext cx="1278623" cy="646331"/>
          </a:xfrm>
          <a:prstGeom prst="rect">
            <a:avLst/>
          </a:prstGeom>
          <a:noFill/>
        </p:spPr>
        <p:txBody>
          <a:bodyPr wrap="square" rtlCol="0">
            <a:spAutoFit/>
          </a:bodyPr>
          <a:lstStyle/>
          <a:p>
            <a:r>
              <a:rPr lang="en-US" dirty="0"/>
              <a:t>Threshold value</a:t>
            </a:r>
          </a:p>
        </p:txBody>
      </p:sp>
      <p:sp>
        <p:nvSpPr>
          <p:cNvPr id="12" name="TextBox 11">
            <a:extLst>
              <a:ext uri="{FF2B5EF4-FFF2-40B4-BE49-F238E27FC236}">
                <a16:creationId xmlns:a16="http://schemas.microsoft.com/office/drawing/2014/main" id="{C43DDFB1-F70F-6529-A16E-68C274FA8184}"/>
              </a:ext>
            </a:extLst>
          </p:cNvPr>
          <p:cNvSpPr txBox="1"/>
          <p:nvPr/>
        </p:nvSpPr>
        <p:spPr>
          <a:xfrm>
            <a:off x="9601146" y="1453619"/>
            <a:ext cx="1278623" cy="646331"/>
          </a:xfrm>
          <a:prstGeom prst="rect">
            <a:avLst/>
          </a:prstGeom>
          <a:noFill/>
        </p:spPr>
        <p:txBody>
          <a:bodyPr wrap="square" rtlCol="0">
            <a:spAutoFit/>
          </a:bodyPr>
          <a:lstStyle/>
          <a:p>
            <a:r>
              <a:rPr lang="en-US" dirty="0"/>
              <a:t>Custom comparator</a:t>
            </a:r>
          </a:p>
        </p:txBody>
      </p:sp>
      <p:sp>
        <p:nvSpPr>
          <p:cNvPr id="13" name="TextBox 12">
            <a:extLst>
              <a:ext uri="{FF2B5EF4-FFF2-40B4-BE49-F238E27FC236}">
                <a16:creationId xmlns:a16="http://schemas.microsoft.com/office/drawing/2014/main" id="{22ACCDB6-1FD4-4201-115E-AE6004AD9A1C}"/>
              </a:ext>
            </a:extLst>
          </p:cNvPr>
          <p:cNvSpPr txBox="1"/>
          <p:nvPr/>
        </p:nvSpPr>
        <p:spPr>
          <a:xfrm>
            <a:off x="897223" y="3582018"/>
            <a:ext cx="2015706" cy="646331"/>
          </a:xfrm>
          <a:prstGeom prst="rect">
            <a:avLst/>
          </a:prstGeom>
          <a:noFill/>
        </p:spPr>
        <p:txBody>
          <a:bodyPr wrap="square" rtlCol="0">
            <a:spAutoFit/>
          </a:bodyPr>
          <a:lstStyle/>
          <a:p>
            <a:r>
              <a:rPr lang="en-US" dirty="0"/>
              <a:t>Recursive call to </a:t>
            </a:r>
            <a:r>
              <a:rPr lang="en-US" dirty="0" err="1"/>
              <a:t>sortMerge</a:t>
            </a:r>
            <a:r>
              <a:rPr lang="en-US" dirty="0"/>
              <a:t> function</a:t>
            </a:r>
          </a:p>
        </p:txBody>
      </p:sp>
      <p:cxnSp>
        <p:nvCxnSpPr>
          <p:cNvPr id="14" name="Connector: Elbow 13">
            <a:extLst>
              <a:ext uri="{FF2B5EF4-FFF2-40B4-BE49-F238E27FC236}">
                <a16:creationId xmlns:a16="http://schemas.microsoft.com/office/drawing/2014/main" id="{BED1EF62-1B32-5B22-73DD-7AE920426115}"/>
              </a:ext>
            </a:extLst>
          </p:cNvPr>
          <p:cNvCxnSpPr>
            <a:cxnSpLocks/>
          </p:cNvCxnSpPr>
          <p:nvPr/>
        </p:nvCxnSpPr>
        <p:spPr>
          <a:xfrm>
            <a:off x="2737762" y="2816864"/>
            <a:ext cx="2375479" cy="1295148"/>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5CCDDE54-CAFB-98B7-50D1-57BA69602879}"/>
              </a:ext>
            </a:extLst>
          </p:cNvPr>
          <p:cNvSpPr txBox="1"/>
          <p:nvPr/>
        </p:nvSpPr>
        <p:spPr>
          <a:xfrm>
            <a:off x="822697" y="2477424"/>
            <a:ext cx="2352135" cy="646331"/>
          </a:xfrm>
          <a:prstGeom prst="rect">
            <a:avLst/>
          </a:prstGeom>
          <a:noFill/>
        </p:spPr>
        <p:txBody>
          <a:bodyPr wrap="square" rtlCol="0">
            <a:spAutoFit/>
          </a:bodyPr>
          <a:lstStyle/>
          <a:p>
            <a:r>
              <a:rPr lang="en-US" dirty="0"/>
              <a:t>Call to </a:t>
            </a:r>
            <a:r>
              <a:rPr lang="en-US" dirty="0" err="1"/>
              <a:t>sortInsertion</a:t>
            </a:r>
            <a:r>
              <a:rPr lang="en-US" dirty="0"/>
              <a:t> when size &lt; Threshold</a:t>
            </a:r>
          </a:p>
        </p:txBody>
      </p:sp>
      <p:cxnSp>
        <p:nvCxnSpPr>
          <p:cNvPr id="16" name="Connector: Elbow 15">
            <a:extLst>
              <a:ext uri="{FF2B5EF4-FFF2-40B4-BE49-F238E27FC236}">
                <a16:creationId xmlns:a16="http://schemas.microsoft.com/office/drawing/2014/main" id="{8464EAC6-F877-3475-3549-2AF304681743}"/>
              </a:ext>
            </a:extLst>
          </p:cNvPr>
          <p:cNvCxnSpPr/>
          <p:nvPr/>
        </p:nvCxnSpPr>
        <p:spPr>
          <a:xfrm>
            <a:off x="2611417" y="3905184"/>
            <a:ext cx="1724297" cy="1219200"/>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Connector: Elbow 16">
            <a:extLst>
              <a:ext uri="{FF2B5EF4-FFF2-40B4-BE49-F238E27FC236}">
                <a16:creationId xmlns:a16="http://schemas.microsoft.com/office/drawing/2014/main" id="{57E8EB39-F57F-9C08-67D7-DFB5BD11626F}"/>
              </a:ext>
            </a:extLst>
          </p:cNvPr>
          <p:cNvCxnSpPr>
            <a:cxnSpLocks/>
          </p:cNvCxnSpPr>
          <p:nvPr/>
        </p:nvCxnSpPr>
        <p:spPr>
          <a:xfrm>
            <a:off x="3684059" y="5124384"/>
            <a:ext cx="651655" cy="329233"/>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8" name="Connector: Elbow 17">
            <a:extLst>
              <a:ext uri="{FF2B5EF4-FFF2-40B4-BE49-F238E27FC236}">
                <a16:creationId xmlns:a16="http://schemas.microsoft.com/office/drawing/2014/main" id="{95D0C92E-FD6C-5148-31EB-C2C93A7DE10B}"/>
              </a:ext>
            </a:extLst>
          </p:cNvPr>
          <p:cNvCxnSpPr>
            <a:cxnSpLocks/>
          </p:cNvCxnSpPr>
          <p:nvPr/>
        </p:nvCxnSpPr>
        <p:spPr>
          <a:xfrm>
            <a:off x="2550457" y="5312189"/>
            <a:ext cx="1856999" cy="459769"/>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9" name="TextBox 18">
            <a:extLst>
              <a:ext uri="{FF2B5EF4-FFF2-40B4-BE49-F238E27FC236}">
                <a16:creationId xmlns:a16="http://schemas.microsoft.com/office/drawing/2014/main" id="{32871D1E-2A44-B045-7E3B-5923D348A78B}"/>
              </a:ext>
            </a:extLst>
          </p:cNvPr>
          <p:cNvSpPr txBox="1"/>
          <p:nvPr/>
        </p:nvSpPr>
        <p:spPr>
          <a:xfrm>
            <a:off x="787863" y="4989023"/>
            <a:ext cx="2015706" cy="1200329"/>
          </a:xfrm>
          <a:prstGeom prst="rect">
            <a:avLst/>
          </a:prstGeom>
          <a:noFill/>
        </p:spPr>
        <p:txBody>
          <a:bodyPr wrap="square" rtlCol="0">
            <a:spAutoFit/>
          </a:bodyPr>
          <a:lstStyle/>
          <a:p>
            <a:r>
              <a:rPr lang="en-US" dirty="0"/>
              <a:t>Call to merge function to merge the sorted array/vector.</a:t>
            </a:r>
          </a:p>
        </p:txBody>
      </p:sp>
    </p:spTree>
    <p:extLst>
      <p:ext uri="{BB962C8B-B14F-4D97-AF65-F5344CB8AC3E}">
        <p14:creationId xmlns:p14="http://schemas.microsoft.com/office/powerpoint/2010/main" val="93048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C8739-E028-DC1F-6CFD-C9C76B5A743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Overview of the project</a:t>
            </a:r>
          </a:p>
        </p:txBody>
      </p:sp>
      <p:pic>
        <p:nvPicPr>
          <p:cNvPr id="5" name="Content Placeholder 4">
            <a:extLst>
              <a:ext uri="{FF2B5EF4-FFF2-40B4-BE49-F238E27FC236}">
                <a16:creationId xmlns:a16="http://schemas.microsoft.com/office/drawing/2014/main" id="{DBD4492E-06AD-ED0C-0764-890D95F75086}"/>
              </a:ext>
            </a:extLst>
          </p:cNvPr>
          <p:cNvPicPr>
            <a:picLocks noGrp="1" noChangeAspect="1"/>
          </p:cNvPicPr>
          <p:nvPr>
            <p:ph idx="1"/>
          </p:nvPr>
        </p:nvPicPr>
        <p:blipFill>
          <a:blip r:embed="rId2"/>
          <a:stretch>
            <a:fillRect/>
          </a:stretch>
        </p:blipFill>
        <p:spPr>
          <a:xfrm>
            <a:off x="1744018" y="1682207"/>
            <a:ext cx="8703964" cy="5004779"/>
          </a:xfrm>
          <a:prstGeom prst="rect">
            <a:avLst/>
          </a:prstGeom>
        </p:spPr>
      </p:pic>
    </p:spTree>
    <p:extLst>
      <p:ext uri="{BB962C8B-B14F-4D97-AF65-F5344CB8AC3E}">
        <p14:creationId xmlns:p14="http://schemas.microsoft.com/office/powerpoint/2010/main" val="3543643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Merge function</a:t>
            </a:r>
            <a:endParaRPr lang="en-US" sz="3200" kern="1200" dirty="0">
              <a:solidFill>
                <a:schemeClr val="bg1"/>
              </a:solidFill>
              <a:latin typeface="+mj-lt"/>
              <a:ea typeface="+mj-ea"/>
              <a:cs typeface="+mj-cs"/>
            </a:endParaRPr>
          </a:p>
        </p:txBody>
      </p:sp>
      <p:pic>
        <p:nvPicPr>
          <p:cNvPr id="4" name="Content Placeholder 10">
            <a:extLst>
              <a:ext uri="{FF2B5EF4-FFF2-40B4-BE49-F238E27FC236}">
                <a16:creationId xmlns:a16="http://schemas.microsoft.com/office/drawing/2014/main" id="{B878CDB6-F413-3D7B-070C-E2CDD5760314}"/>
              </a:ext>
            </a:extLst>
          </p:cNvPr>
          <p:cNvPicPr>
            <a:picLocks noGrp="1" noChangeAspect="1"/>
          </p:cNvPicPr>
          <p:nvPr>
            <p:ph idx="1"/>
          </p:nvPr>
        </p:nvPicPr>
        <p:blipFill>
          <a:blip r:embed="rId2"/>
          <a:stretch>
            <a:fillRect/>
          </a:stretch>
        </p:blipFill>
        <p:spPr>
          <a:xfrm>
            <a:off x="2976587" y="1533526"/>
            <a:ext cx="6370814" cy="5018056"/>
          </a:xfrm>
        </p:spPr>
      </p:pic>
    </p:spTree>
    <p:extLst>
      <p:ext uri="{BB962C8B-B14F-4D97-AF65-F5344CB8AC3E}">
        <p14:creationId xmlns:p14="http://schemas.microsoft.com/office/powerpoint/2010/main" val="4003716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Insertion Sort</a:t>
            </a:r>
          </a:p>
        </p:txBody>
      </p:sp>
      <p:sp>
        <p:nvSpPr>
          <p:cNvPr id="8" name="Content Placeholder 2">
            <a:extLst>
              <a:ext uri="{FF2B5EF4-FFF2-40B4-BE49-F238E27FC236}">
                <a16:creationId xmlns:a16="http://schemas.microsoft.com/office/drawing/2014/main" id="{427D6B1D-5D38-A42B-CB88-97B5387E2464}"/>
              </a:ext>
            </a:extLst>
          </p:cNvPr>
          <p:cNvSpPr>
            <a:spLocks noGrp="1"/>
          </p:cNvSpPr>
          <p:nvPr>
            <p:ph idx="1"/>
          </p:nvPr>
        </p:nvSpPr>
        <p:spPr>
          <a:xfrm>
            <a:off x="838200" y="1825625"/>
            <a:ext cx="10515600" cy="4351338"/>
          </a:xfrm>
        </p:spPr>
        <p:txBody>
          <a:bodyPr>
            <a:normAutofit/>
          </a:bodyPr>
          <a:lstStyle/>
          <a:p>
            <a:r>
              <a:rPr lang="en-US" dirty="0"/>
              <a:t>Simple sorting algorithm.</a:t>
            </a:r>
          </a:p>
          <a:p>
            <a:endParaRPr lang="en-US" dirty="0"/>
          </a:p>
          <a:p>
            <a:r>
              <a:rPr lang="en-US" dirty="0"/>
              <a:t>3 basic operations:</a:t>
            </a:r>
          </a:p>
          <a:p>
            <a:pPr lvl="1"/>
            <a:r>
              <a:rPr lang="en-US" dirty="0"/>
              <a:t>Split </a:t>
            </a:r>
          </a:p>
          <a:p>
            <a:pPr lvl="2"/>
            <a:r>
              <a:rPr lang="en-US" dirty="0"/>
              <a:t>Array is </a:t>
            </a:r>
            <a:r>
              <a:rPr lang="en-US" dirty="0">
                <a:solidFill>
                  <a:schemeClr val="accent6"/>
                </a:solidFill>
              </a:rPr>
              <a:t>virtually split </a:t>
            </a:r>
            <a:r>
              <a:rPr lang="en-US" dirty="0"/>
              <a:t>into </a:t>
            </a:r>
            <a:r>
              <a:rPr lang="en-US" dirty="0">
                <a:solidFill>
                  <a:schemeClr val="accent6"/>
                </a:solidFill>
              </a:rPr>
              <a:t>sorted</a:t>
            </a:r>
            <a:r>
              <a:rPr lang="en-US" dirty="0"/>
              <a:t> and </a:t>
            </a:r>
            <a:r>
              <a:rPr lang="en-US" dirty="0">
                <a:solidFill>
                  <a:schemeClr val="accent6"/>
                </a:solidFill>
              </a:rPr>
              <a:t>unsorted</a:t>
            </a:r>
            <a:r>
              <a:rPr lang="en-US" dirty="0"/>
              <a:t> parts.</a:t>
            </a:r>
          </a:p>
          <a:p>
            <a:pPr lvl="1"/>
            <a:r>
              <a:rPr lang="en-US" dirty="0"/>
              <a:t>Compare and swap</a:t>
            </a:r>
          </a:p>
          <a:p>
            <a:pPr lvl="2"/>
            <a:r>
              <a:rPr lang="en-US" dirty="0"/>
              <a:t>Each element in the unsorted part is picked, </a:t>
            </a:r>
            <a:r>
              <a:rPr lang="en-US" dirty="0">
                <a:solidFill>
                  <a:schemeClr val="accent6"/>
                </a:solidFill>
              </a:rPr>
              <a:t>compared</a:t>
            </a:r>
            <a:r>
              <a:rPr lang="en-US" dirty="0"/>
              <a:t> with each element in the sorted part and </a:t>
            </a:r>
            <a:r>
              <a:rPr lang="en-US" dirty="0">
                <a:solidFill>
                  <a:schemeClr val="accent6"/>
                </a:solidFill>
              </a:rPr>
              <a:t>placed at the correct position </a:t>
            </a:r>
            <a:r>
              <a:rPr lang="en-US" dirty="0"/>
              <a:t>in the sorted sub-array.</a:t>
            </a:r>
          </a:p>
          <a:p>
            <a:pPr lvl="1"/>
            <a:r>
              <a:rPr lang="en-US" dirty="0"/>
              <a:t>Repeat</a:t>
            </a:r>
          </a:p>
          <a:p>
            <a:pPr lvl="2"/>
            <a:r>
              <a:rPr lang="en-US" dirty="0">
                <a:solidFill>
                  <a:schemeClr val="accent6"/>
                </a:solidFill>
              </a:rPr>
              <a:t>Repeat</a:t>
            </a:r>
            <a:r>
              <a:rPr lang="en-US" dirty="0"/>
              <a:t> until array is sorted. </a:t>
            </a:r>
          </a:p>
          <a:p>
            <a:pPr lvl="2"/>
            <a:endParaRPr lang="en-US" dirty="0"/>
          </a:p>
          <a:p>
            <a:pPr lvl="2"/>
            <a:endParaRPr lang="en-US" dirty="0"/>
          </a:p>
          <a:p>
            <a:pPr marL="0" indent="0">
              <a:buNone/>
            </a:pPr>
            <a:endParaRPr lang="en-US" dirty="0"/>
          </a:p>
        </p:txBody>
      </p:sp>
    </p:spTree>
    <p:extLst>
      <p:ext uri="{BB962C8B-B14F-4D97-AF65-F5344CB8AC3E}">
        <p14:creationId xmlns:p14="http://schemas.microsoft.com/office/powerpoint/2010/main" val="168961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Insertion Sort</a:t>
            </a:r>
          </a:p>
        </p:txBody>
      </p:sp>
      <p:pic>
        <p:nvPicPr>
          <p:cNvPr id="7" name="Content Placeholder 4">
            <a:extLst>
              <a:ext uri="{FF2B5EF4-FFF2-40B4-BE49-F238E27FC236}">
                <a16:creationId xmlns:a16="http://schemas.microsoft.com/office/drawing/2014/main" id="{8B8D4F70-5699-F711-0BBF-7EB0A2BB8E0E}"/>
              </a:ext>
            </a:extLst>
          </p:cNvPr>
          <p:cNvPicPr>
            <a:picLocks noChangeAspect="1"/>
          </p:cNvPicPr>
          <p:nvPr/>
        </p:nvPicPr>
        <p:blipFill>
          <a:blip r:embed="rId2"/>
          <a:stretch>
            <a:fillRect/>
          </a:stretch>
        </p:blipFill>
        <p:spPr>
          <a:xfrm>
            <a:off x="4309813" y="1665857"/>
            <a:ext cx="3572374" cy="1171739"/>
          </a:xfrm>
          <a:prstGeom prst="rect">
            <a:avLst/>
          </a:prstGeom>
        </p:spPr>
      </p:pic>
      <p:pic>
        <p:nvPicPr>
          <p:cNvPr id="9" name="Picture 8">
            <a:extLst>
              <a:ext uri="{FF2B5EF4-FFF2-40B4-BE49-F238E27FC236}">
                <a16:creationId xmlns:a16="http://schemas.microsoft.com/office/drawing/2014/main" id="{D8B4C189-17D6-9FC3-DA76-2F6ED3097D89}"/>
              </a:ext>
            </a:extLst>
          </p:cNvPr>
          <p:cNvPicPr>
            <a:picLocks noChangeAspect="1"/>
          </p:cNvPicPr>
          <p:nvPr/>
        </p:nvPicPr>
        <p:blipFill>
          <a:blip r:embed="rId3"/>
          <a:stretch>
            <a:fillRect/>
          </a:stretch>
        </p:blipFill>
        <p:spPr>
          <a:xfrm>
            <a:off x="838200" y="3170105"/>
            <a:ext cx="5289506" cy="3238172"/>
          </a:xfrm>
          <a:prstGeom prst="rect">
            <a:avLst/>
          </a:prstGeom>
        </p:spPr>
      </p:pic>
      <p:pic>
        <p:nvPicPr>
          <p:cNvPr id="10" name="Picture 9">
            <a:extLst>
              <a:ext uri="{FF2B5EF4-FFF2-40B4-BE49-F238E27FC236}">
                <a16:creationId xmlns:a16="http://schemas.microsoft.com/office/drawing/2014/main" id="{EB5DA0A6-4CB8-E55E-25F8-E179DA0386E7}"/>
              </a:ext>
            </a:extLst>
          </p:cNvPr>
          <p:cNvPicPr>
            <a:picLocks noChangeAspect="1"/>
          </p:cNvPicPr>
          <p:nvPr/>
        </p:nvPicPr>
        <p:blipFill>
          <a:blip r:embed="rId4"/>
          <a:stretch>
            <a:fillRect/>
          </a:stretch>
        </p:blipFill>
        <p:spPr>
          <a:xfrm>
            <a:off x="6640945" y="3170105"/>
            <a:ext cx="4599709" cy="3435927"/>
          </a:xfrm>
          <a:prstGeom prst="rect">
            <a:avLst/>
          </a:prstGeom>
        </p:spPr>
      </p:pic>
    </p:spTree>
    <p:extLst>
      <p:ext uri="{BB962C8B-B14F-4D97-AF65-F5344CB8AC3E}">
        <p14:creationId xmlns:p14="http://schemas.microsoft.com/office/powerpoint/2010/main" val="930118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Insertion Sort Function</a:t>
            </a:r>
          </a:p>
        </p:txBody>
      </p:sp>
      <p:pic>
        <p:nvPicPr>
          <p:cNvPr id="5" name="Content Placeholder 4">
            <a:extLst>
              <a:ext uri="{FF2B5EF4-FFF2-40B4-BE49-F238E27FC236}">
                <a16:creationId xmlns:a16="http://schemas.microsoft.com/office/drawing/2014/main" id="{C199119C-0A56-A699-AFC0-0D18339962BA}"/>
              </a:ext>
            </a:extLst>
          </p:cNvPr>
          <p:cNvPicPr>
            <a:picLocks noChangeAspect="1"/>
          </p:cNvPicPr>
          <p:nvPr/>
        </p:nvPicPr>
        <p:blipFill>
          <a:blip r:embed="rId2"/>
          <a:stretch>
            <a:fillRect/>
          </a:stretch>
        </p:blipFill>
        <p:spPr>
          <a:xfrm>
            <a:off x="2866574" y="2375927"/>
            <a:ext cx="6458851" cy="4105848"/>
          </a:xfrm>
          <a:prstGeom prst="rect">
            <a:avLst/>
          </a:prstGeom>
        </p:spPr>
      </p:pic>
      <p:cxnSp>
        <p:nvCxnSpPr>
          <p:cNvPr id="6" name="Straight Arrow Connector 5">
            <a:extLst>
              <a:ext uri="{FF2B5EF4-FFF2-40B4-BE49-F238E27FC236}">
                <a16:creationId xmlns:a16="http://schemas.microsoft.com/office/drawing/2014/main" id="{30AE2EFD-1637-2E9F-27FC-7CFF057A402E}"/>
              </a:ext>
            </a:extLst>
          </p:cNvPr>
          <p:cNvCxnSpPr>
            <a:cxnSpLocks/>
          </p:cNvCxnSpPr>
          <p:nvPr/>
        </p:nvCxnSpPr>
        <p:spPr>
          <a:xfrm>
            <a:off x="5510554" y="2196831"/>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C5F1DC68-A65E-4B8E-4BBF-69E9174E40E3}"/>
              </a:ext>
            </a:extLst>
          </p:cNvPr>
          <p:cNvCxnSpPr>
            <a:cxnSpLocks/>
          </p:cNvCxnSpPr>
          <p:nvPr/>
        </p:nvCxnSpPr>
        <p:spPr>
          <a:xfrm>
            <a:off x="6893574" y="2125180"/>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47B8C9DD-5599-0F82-011D-0D9E599DB613}"/>
              </a:ext>
            </a:extLst>
          </p:cNvPr>
          <p:cNvCxnSpPr>
            <a:cxnSpLocks/>
          </p:cNvCxnSpPr>
          <p:nvPr/>
        </p:nvCxnSpPr>
        <p:spPr>
          <a:xfrm>
            <a:off x="7998906" y="2069689"/>
            <a:ext cx="0" cy="612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40F990D1-D392-2176-7F37-09B7A4DD2C14}"/>
              </a:ext>
            </a:extLst>
          </p:cNvPr>
          <p:cNvSpPr txBox="1"/>
          <p:nvPr/>
        </p:nvSpPr>
        <p:spPr>
          <a:xfrm>
            <a:off x="5073461" y="1551683"/>
            <a:ext cx="1248791" cy="646331"/>
          </a:xfrm>
          <a:prstGeom prst="rect">
            <a:avLst/>
          </a:prstGeom>
          <a:noFill/>
        </p:spPr>
        <p:txBody>
          <a:bodyPr wrap="square" rtlCol="0">
            <a:spAutoFit/>
          </a:bodyPr>
          <a:lstStyle/>
          <a:p>
            <a:r>
              <a:rPr lang="en-US" dirty="0"/>
              <a:t>Starting iterator</a:t>
            </a:r>
          </a:p>
        </p:txBody>
      </p:sp>
      <p:sp>
        <p:nvSpPr>
          <p:cNvPr id="10" name="TextBox 9">
            <a:extLst>
              <a:ext uri="{FF2B5EF4-FFF2-40B4-BE49-F238E27FC236}">
                <a16:creationId xmlns:a16="http://schemas.microsoft.com/office/drawing/2014/main" id="{7C1F0748-C158-D5DA-8B95-F68F92CBD4DD}"/>
              </a:ext>
            </a:extLst>
          </p:cNvPr>
          <p:cNvSpPr txBox="1"/>
          <p:nvPr/>
        </p:nvSpPr>
        <p:spPr>
          <a:xfrm>
            <a:off x="6399718" y="1568152"/>
            <a:ext cx="1171586" cy="646331"/>
          </a:xfrm>
          <a:prstGeom prst="rect">
            <a:avLst/>
          </a:prstGeom>
          <a:noFill/>
        </p:spPr>
        <p:txBody>
          <a:bodyPr wrap="square" rtlCol="0">
            <a:spAutoFit/>
          </a:bodyPr>
          <a:lstStyle/>
          <a:p>
            <a:r>
              <a:rPr lang="en-US" dirty="0"/>
              <a:t>Ending iterator</a:t>
            </a:r>
          </a:p>
        </p:txBody>
      </p:sp>
      <p:sp>
        <p:nvSpPr>
          <p:cNvPr id="11" name="TextBox 10">
            <a:extLst>
              <a:ext uri="{FF2B5EF4-FFF2-40B4-BE49-F238E27FC236}">
                <a16:creationId xmlns:a16="http://schemas.microsoft.com/office/drawing/2014/main" id="{13F09082-1961-8214-2E11-8A5DC277DFC7}"/>
              </a:ext>
            </a:extLst>
          </p:cNvPr>
          <p:cNvSpPr txBox="1"/>
          <p:nvPr/>
        </p:nvSpPr>
        <p:spPr>
          <a:xfrm>
            <a:off x="7556477" y="1478849"/>
            <a:ext cx="1278623" cy="646331"/>
          </a:xfrm>
          <a:prstGeom prst="rect">
            <a:avLst/>
          </a:prstGeom>
          <a:noFill/>
        </p:spPr>
        <p:txBody>
          <a:bodyPr wrap="square" rtlCol="0">
            <a:spAutoFit/>
          </a:bodyPr>
          <a:lstStyle/>
          <a:p>
            <a:r>
              <a:rPr lang="en-US" dirty="0"/>
              <a:t>Custom comparator</a:t>
            </a:r>
          </a:p>
        </p:txBody>
      </p:sp>
    </p:spTree>
    <p:extLst>
      <p:ext uri="{BB962C8B-B14F-4D97-AF65-F5344CB8AC3E}">
        <p14:creationId xmlns:p14="http://schemas.microsoft.com/office/powerpoint/2010/main" val="1610375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Unit testing </a:t>
            </a:r>
          </a:p>
        </p:txBody>
      </p:sp>
      <p:sp>
        <p:nvSpPr>
          <p:cNvPr id="4" name="Content Placeholder 4">
            <a:extLst>
              <a:ext uri="{FF2B5EF4-FFF2-40B4-BE49-F238E27FC236}">
                <a16:creationId xmlns:a16="http://schemas.microsoft.com/office/drawing/2014/main" id="{C20E290B-1D54-E50D-66AE-98E72CBD4ED0}"/>
              </a:ext>
            </a:extLst>
          </p:cNvPr>
          <p:cNvSpPr>
            <a:spLocks noGrp="1"/>
          </p:cNvSpPr>
          <p:nvPr>
            <p:ph idx="1"/>
          </p:nvPr>
        </p:nvSpPr>
        <p:spPr>
          <a:xfrm>
            <a:off x="838200" y="1825625"/>
            <a:ext cx="10515600" cy="4351338"/>
          </a:xfrm>
        </p:spPr>
        <p:txBody>
          <a:bodyPr rtlCol="0">
            <a:normAutofit/>
          </a:bodyPr>
          <a:lstStyle/>
          <a:p>
            <a:pPr eaLnBrk="1" fontAlgn="auto" hangingPunct="1">
              <a:spcAft>
                <a:spcPts val="0"/>
              </a:spcAft>
              <a:defRPr/>
            </a:pPr>
            <a:r>
              <a:rPr lang="en-US" dirty="0"/>
              <a:t>Unit testing is a kind of software testing.</a:t>
            </a:r>
          </a:p>
          <a:p>
            <a:pPr eaLnBrk="1" fontAlgn="auto" hangingPunct="1">
              <a:spcAft>
                <a:spcPts val="0"/>
              </a:spcAft>
              <a:defRPr/>
            </a:pPr>
            <a:endParaRPr lang="en-US" dirty="0"/>
          </a:p>
          <a:p>
            <a:pPr eaLnBrk="1" fontAlgn="auto" hangingPunct="1">
              <a:spcAft>
                <a:spcPts val="0"/>
              </a:spcAft>
              <a:defRPr/>
            </a:pPr>
            <a:r>
              <a:rPr lang="en-US" dirty="0"/>
              <a:t>Unit testing is the first level of testing before performing Integration testing.</a:t>
            </a:r>
          </a:p>
          <a:p>
            <a:pPr marL="0" indent="0" eaLnBrk="1" fontAlgn="auto" hangingPunct="1">
              <a:spcAft>
                <a:spcPts val="0"/>
              </a:spcAft>
              <a:buFont typeface="Arial" panose="020B0604020202020204" pitchFamily="34" charset="0"/>
              <a:buNone/>
              <a:defRPr/>
            </a:pPr>
            <a:endParaRPr lang="en-US" dirty="0"/>
          </a:p>
          <a:p>
            <a:pPr eaLnBrk="1" fontAlgn="auto" hangingPunct="1">
              <a:spcAft>
                <a:spcPts val="0"/>
              </a:spcAft>
              <a:defRPr/>
            </a:pPr>
            <a:r>
              <a:rPr lang="en-US" dirty="0"/>
              <a:t>Unit testing will examine individual software units or components.</a:t>
            </a:r>
          </a:p>
          <a:p>
            <a:pPr eaLnBrk="1" fontAlgn="auto" hangingPunct="1">
              <a:spcAft>
                <a:spcPts val="0"/>
              </a:spcAft>
              <a:defRPr/>
            </a:pPr>
            <a:endParaRPr lang="en-US" dirty="0"/>
          </a:p>
          <a:p>
            <a:pPr eaLnBrk="1" fontAlgn="auto" hangingPunct="1">
              <a:spcAft>
                <a:spcPts val="0"/>
              </a:spcAft>
              <a:defRPr/>
            </a:pPr>
            <a:r>
              <a:rPr lang="en-US" dirty="0"/>
              <a:t>The main reason for software testing is to make code error-free.</a:t>
            </a:r>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p:txBody>
      </p:sp>
    </p:spTree>
    <p:extLst>
      <p:ext uri="{BB962C8B-B14F-4D97-AF65-F5344CB8AC3E}">
        <p14:creationId xmlns:p14="http://schemas.microsoft.com/office/powerpoint/2010/main" val="1826625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How does Unit testing work?</a:t>
            </a:r>
          </a:p>
        </p:txBody>
      </p:sp>
      <p:sp>
        <p:nvSpPr>
          <p:cNvPr id="6" name="Content Placeholder 2">
            <a:extLst>
              <a:ext uri="{FF2B5EF4-FFF2-40B4-BE49-F238E27FC236}">
                <a16:creationId xmlns:a16="http://schemas.microsoft.com/office/drawing/2014/main" id="{0D74B133-3C84-5F92-934B-887EADD5184B}"/>
              </a:ext>
            </a:extLst>
          </p:cNvPr>
          <p:cNvSpPr>
            <a:spLocks noGrp="1"/>
          </p:cNvSpPr>
          <p:nvPr>
            <p:ph idx="1"/>
          </p:nvPr>
        </p:nvSpPr>
        <p:spPr>
          <a:xfrm>
            <a:off x="838200" y="1825625"/>
            <a:ext cx="10515600" cy="4351338"/>
          </a:xfrm>
        </p:spPr>
        <p:txBody>
          <a:bodyPr rtlCol="0">
            <a:normAutofit/>
          </a:bodyPr>
          <a:lstStyle/>
          <a:p>
            <a:pPr eaLnBrk="1" fontAlgn="auto" hangingPunct="1">
              <a:spcAft>
                <a:spcPts val="0"/>
              </a:spcAft>
              <a:defRPr/>
            </a:pPr>
            <a:r>
              <a:rPr lang="en-US" dirty="0"/>
              <a:t>In unit testing, every case has been checked and if the code doesn’t have any error, it will run successfully and print the pass message or else it will give error and so that we can see that there is some problem within the code .</a:t>
            </a:r>
          </a:p>
          <a:p>
            <a:pPr eaLnBrk="1" fontAlgn="auto" hangingPunct="1">
              <a:spcAft>
                <a:spcPts val="0"/>
              </a:spcAft>
              <a:defRPr/>
            </a:pPr>
            <a:endParaRPr lang="en-US" dirty="0"/>
          </a:p>
          <a:p>
            <a:pPr marL="0" indent="0" eaLnBrk="1" fontAlgn="auto" hangingPunct="1">
              <a:spcAft>
                <a:spcPts val="0"/>
              </a:spcAft>
              <a:buFont typeface="Arial" panose="020B0604020202020204" pitchFamily="34" charset="0"/>
              <a:buNone/>
              <a:defRPr/>
            </a:pPr>
            <a:endParaRPr lang="en-US" dirty="0"/>
          </a:p>
        </p:txBody>
      </p:sp>
    </p:spTree>
    <p:extLst>
      <p:ext uri="{BB962C8B-B14F-4D97-AF65-F5344CB8AC3E}">
        <p14:creationId xmlns:p14="http://schemas.microsoft.com/office/powerpoint/2010/main" val="3745780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Example of Unit testing</a:t>
            </a:r>
          </a:p>
        </p:txBody>
      </p:sp>
      <p:pic>
        <p:nvPicPr>
          <p:cNvPr id="4" name="Content Placeholder 4">
            <a:extLst>
              <a:ext uri="{FF2B5EF4-FFF2-40B4-BE49-F238E27FC236}">
                <a16:creationId xmlns:a16="http://schemas.microsoft.com/office/drawing/2014/main" id="{1651CDC9-1572-9217-CBA1-2869A28A87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220913"/>
            <a:ext cx="7164388" cy="3756025"/>
          </a:xfrm>
        </p:spPr>
      </p:pic>
      <p:cxnSp>
        <p:nvCxnSpPr>
          <p:cNvPr id="5" name="Straight Arrow Connector 4">
            <a:extLst>
              <a:ext uri="{FF2B5EF4-FFF2-40B4-BE49-F238E27FC236}">
                <a16:creationId xmlns:a16="http://schemas.microsoft.com/office/drawing/2014/main" id="{2643E296-78A3-423B-018D-00950B97C51F}"/>
              </a:ext>
            </a:extLst>
          </p:cNvPr>
          <p:cNvCxnSpPr/>
          <p:nvPr/>
        </p:nvCxnSpPr>
        <p:spPr>
          <a:xfrm>
            <a:off x="3843338" y="3429000"/>
            <a:ext cx="4703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5D93C83-5284-900E-6AE0-F849C1EBAA49}"/>
              </a:ext>
            </a:extLst>
          </p:cNvPr>
          <p:cNvCxnSpPr/>
          <p:nvPr/>
        </p:nvCxnSpPr>
        <p:spPr>
          <a:xfrm>
            <a:off x="3962400" y="4889500"/>
            <a:ext cx="4598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12">
            <a:extLst>
              <a:ext uri="{FF2B5EF4-FFF2-40B4-BE49-F238E27FC236}">
                <a16:creationId xmlns:a16="http://schemas.microsoft.com/office/drawing/2014/main" id="{EA5D47F6-303B-A7BD-F7A1-DC6E68C5905D}"/>
              </a:ext>
            </a:extLst>
          </p:cNvPr>
          <p:cNvSpPr txBox="1">
            <a:spLocks noChangeArrowheads="1"/>
          </p:cNvSpPr>
          <p:nvPr/>
        </p:nvSpPr>
        <p:spPr bwMode="auto">
          <a:xfrm flipH="1">
            <a:off x="8561388" y="4772025"/>
            <a:ext cx="1908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Outplace testing</a:t>
            </a:r>
          </a:p>
        </p:txBody>
      </p:sp>
      <p:sp>
        <p:nvSpPr>
          <p:cNvPr id="8" name="TextBox 13">
            <a:extLst>
              <a:ext uri="{FF2B5EF4-FFF2-40B4-BE49-F238E27FC236}">
                <a16:creationId xmlns:a16="http://schemas.microsoft.com/office/drawing/2014/main" id="{260F2115-AECB-06B3-5961-22D210EFB8AC}"/>
              </a:ext>
            </a:extLst>
          </p:cNvPr>
          <p:cNvSpPr txBox="1">
            <a:spLocks noChangeArrowheads="1"/>
          </p:cNvSpPr>
          <p:nvPr/>
        </p:nvSpPr>
        <p:spPr bwMode="auto">
          <a:xfrm flipH="1">
            <a:off x="8561388" y="3286125"/>
            <a:ext cx="1636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Inplace testing </a:t>
            </a:r>
          </a:p>
        </p:txBody>
      </p:sp>
    </p:spTree>
    <p:extLst>
      <p:ext uri="{BB962C8B-B14F-4D97-AF65-F5344CB8AC3E}">
        <p14:creationId xmlns:p14="http://schemas.microsoft.com/office/powerpoint/2010/main" val="2269063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Integration Testing </a:t>
            </a:r>
          </a:p>
        </p:txBody>
      </p:sp>
      <p:sp>
        <p:nvSpPr>
          <p:cNvPr id="4" name="Content Placeholder 2">
            <a:extLst>
              <a:ext uri="{FF2B5EF4-FFF2-40B4-BE49-F238E27FC236}">
                <a16:creationId xmlns:a16="http://schemas.microsoft.com/office/drawing/2014/main" id="{BDA3E027-B20E-42AF-5CE6-077AE2BE35B3}"/>
              </a:ext>
            </a:extLst>
          </p:cNvPr>
          <p:cNvSpPr>
            <a:spLocks noGrp="1"/>
          </p:cNvSpPr>
          <p:nvPr>
            <p:ph idx="1"/>
          </p:nvPr>
        </p:nvSpPr>
        <p:spPr>
          <a:xfrm>
            <a:off x="838200" y="1825625"/>
            <a:ext cx="10515600" cy="4351338"/>
          </a:xfrm>
        </p:spPr>
        <p:txBody>
          <a:bodyPr rtlCol="0">
            <a:normAutofit/>
          </a:bodyPr>
          <a:lstStyle/>
          <a:p>
            <a:pPr eaLnBrk="1" fontAlgn="auto" hangingPunct="1">
              <a:spcAft>
                <a:spcPts val="0"/>
              </a:spcAft>
              <a:defRPr/>
            </a:pPr>
            <a:r>
              <a:rPr lang="en-US" dirty="0"/>
              <a:t>Integration testing is the second step of the testing.</a:t>
            </a:r>
          </a:p>
          <a:p>
            <a:pPr eaLnBrk="1" fontAlgn="auto" hangingPunct="1">
              <a:spcAft>
                <a:spcPts val="0"/>
              </a:spcAft>
              <a:defRPr/>
            </a:pPr>
            <a:endParaRPr lang="en-US" dirty="0"/>
          </a:p>
          <a:p>
            <a:pPr eaLnBrk="1" fontAlgn="auto" hangingPunct="1">
              <a:spcAft>
                <a:spcPts val="0"/>
              </a:spcAft>
              <a:defRPr/>
            </a:pPr>
            <a:r>
              <a:rPr lang="en-US" dirty="0"/>
              <a:t>And in which each module of the program is integrated together and tested as a group.</a:t>
            </a:r>
          </a:p>
          <a:p>
            <a:pPr eaLnBrk="1" fontAlgn="auto" hangingPunct="1">
              <a:spcAft>
                <a:spcPts val="0"/>
              </a:spcAft>
              <a:defRPr/>
            </a:pPr>
            <a:endParaRPr lang="en-US" dirty="0"/>
          </a:p>
          <a:p>
            <a:pPr eaLnBrk="1" fontAlgn="auto" hangingPunct="1">
              <a:spcAft>
                <a:spcPts val="0"/>
              </a:spcAft>
              <a:defRPr/>
            </a:pPr>
            <a:r>
              <a:rPr lang="en-US" dirty="0"/>
              <a:t>And while performing the integration testing if errors will be generated then report to the developer to fix that defects.</a:t>
            </a:r>
          </a:p>
          <a:p>
            <a:pPr eaLnBrk="1" fontAlgn="auto" hangingPunct="1">
              <a:spcAft>
                <a:spcPts val="0"/>
              </a:spcAft>
              <a:defRPr/>
            </a:pPr>
            <a:endParaRPr lang="en-US" dirty="0"/>
          </a:p>
          <a:p>
            <a:pPr marL="0" indent="0" eaLnBrk="1" fontAlgn="auto" hangingPunct="1">
              <a:spcAft>
                <a:spcPts val="0"/>
              </a:spcAft>
              <a:buFont typeface="Arial" panose="020B0604020202020204" pitchFamily="34" charset="0"/>
              <a:buNone/>
              <a:defRPr/>
            </a:pPr>
            <a:endParaRPr lang="en-US" dirty="0"/>
          </a:p>
        </p:txBody>
      </p:sp>
    </p:spTree>
    <p:extLst>
      <p:ext uri="{BB962C8B-B14F-4D97-AF65-F5344CB8AC3E}">
        <p14:creationId xmlns:p14="http://schemas.microsoft.com/office/powerpoint/2010/main" val="3102727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Integration Testing example</a:t>
            </a:r>
          </a:p>
        </p:txBody>
      </p:sp>
      <p:pic>
        <p:nvPicPr>
          <p:cNvPr id="7" name="Content Placeholder 4">
            <a:extLst>
              <a:ext uri="{FF2B5EF4-FFF2-40B4-BE49-F238E27FC236}">
                <a16:creationId xmlns:a16="http://schemas.microsoft.com/office/drawing/2014/main" id="{EDA480B4-82C3-E002-CFAF-C996A3DBCB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228850"/>
            <a:ext cx="7821613" cy="3783013"/>
          </a:xfrm>
        </p:spPr>
      </p:pic>
      <p:cxnSp>
        <p:nvCxnSpPr>
          <p:cNvPr id="8" name="Straight Arrow Connector 7">
            <a:extLst>
              <a:ext uri="{FF2B5EF4-FFF2-40B4-BE49-F238E27FC236}">
                <a16:creationId xmlns:a16="http://schemas.microsoft.com/office/drawing/2014/main" id="{A7109333-F456-BA4E-18BA-41F076DA48F7}"/>
              </a:ext>
            </a:extLst>
          </p:cNvPr>
          <p:cNvCxnSpPr/>
          <p:nvPr/>
        </p:nvCxnSpPr>
        <p:spPr>
          <a:xfrm>
            <a:off x="3776663" y="2968625"/>
            <a:ext cx="5367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583603F-8EA6-8456-DE2A-32CA950F8644}"/>
              </a:ext>
            </a:extLst>
          </p:cNvPr>
          <p:cNvCxnSpPr/>
          <p:nvPr/>
        </p:nvCxnSpPr>
        <p:spPr>
          <a:xfrm>
            <a:off x="3816350" y="4398963"/>
            <a:ext cx="5407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A2D6288-2A15-A260-80CF-9155A884128F}"/>
              </a:ext>
            </a:extLst>
          </p:cNvPr>
          <p:cNvSpPr txBox="1">
            <a:spLocks noChangeArrowheads="1"/>
          </p:cNvSpPr>
          <p:nvPr/>
        </p:nvSpPr>
        <p:spPr bwMode="auto">
          <a:xfrm>
            <a:off x="9144000" y="2779713"/>
            <a:ext cx="2795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All positive integers</a:t>
            </a:r>
          </a:p>
        </p:txBody>
      </p:sp>
      <p:sp>
        <p:nvSpPr>
          <p:cNvPr id="11" name="TextBox 10">
            <a:extLst>
              <a:ext uri="{FF2B5EF4-FFF2-40B4-BE49-F238E27FC236}">
                <a16:creationId xmlns:a16="http://schemas.microsoft.com/office/drawing/2014/main" id="{5372F3F7-1B1D-14C7-25FA-944E0053D1B5}"/>
              </a:ext>
            </a:extLst>
          </p:cNvPr>
          <p:cNvSpPr txBox="1">
            <a:spLocks noChangeArrowheads="1"/>
          </p:cNvSpPr>
          <p:nvPr/>
        </p:nvSpPr>
        <p:spPr bwMode="auto">
          <a:xfrm>
            <a:off x="9223375" y="4237038"/>
            <a:ext cx="2597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Positive and Negative integers </a:t>
            </a:r>
          </a:p>
        </p:txBody>
      </p:sp>
    </p:spTree>
    <p:extLst>
      <p:ext uri="{BB962C8B-B14F-4D97-AF65-F5344CB8AC3E}">
        <p14:creationId xmlns:p14="http://schemas.microsoft.com/office/powerpoint/2010/main" val="55633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9B6FC-ECC1-CBB1-75DC-F7A881EABE3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Libraries Used</a:t>
            </a:r>
          </a:p>
        </p:txBody>
      </p:sp>
      <p:graphicFrame>
        <p:nvGraphicFramePr>
          <p:cNvPr id="5" name="Content Placeholder 2">
            <a:extLst>
              <a:ext uri="{FF2B5EF4-FFF2-40B4-BE49-F238E27FC236}">
                <a16:creationId xmlns:a16="http://schemas.microsoft.com/office/drawing/2014/main" id="{E1BBD5BF-2B44-D24E-2B20-844B87E77496}"/>
              </a:ext>
            </a:extLst>
          </p:cNvPr>
          <p:cNvGraphicFramePr>
            <a:graphicFrameLocks noGrp="1"/>
          </p:cNvGraphicFramePr>
          <p:nvPr>
            <p:ph idx="1"/>
            <p:extLst>
              <p:ext uri="{D42A27DB-BD31-4B8C-83A1-F6EECF244321}">
                <p14:modId xmlns:p14="http://schemas.microsoft.com/office/powerpoint/2010/main" val="230062996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031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Sorting with a single thread</a:t>
            </a:r>
          </a:p>
        </p:txBody>
      </p:sp>
      <p:grpSp>
        <p:nvGrpSpPr>
          <p:cNvPr id="44" name="Group 43">
            <a:extLst>
              <a:ext uri="{FF2B5EF4-FFF2-40B4-BE49-F238E27FC236}">
                <a16:creationId xmlns:a16="http://schemas.microsoft.com/office/drawing/2014/main" id="{4825904F-02EC-7845-EE57-159B8C09430C}"/>
              </a:ext>
            </a:extLst>
          </p:cNvPr>
          <p:cNvGrpSpPr/>
          <p:nvPr/>
        </p:nvGrpSpPr>
        <p:grpSpPr>
          <a:xfrm>
            <a:off x="2174786" y="1456417"/>
            <a:ext cx="7842427" cy="5401583"/>
            <a:chOff x="4129762" y="838793"/>
            <a:chExt cx="7842427" cy="5401583"/>
          </a:xfrm>
        </p:grpSpPr>
        <p:sp>
          <p:nvSpPr>
            <p:cNvPr id="45" name="TextBox 44">
              <a:extLst>
                <a:ext uri="{FF2B5EF4-FFF2-40B4-BE49-F238E27FC236}">
                  <a16:creationId xmlns:a16="http://schemas.microsoft.com/office/drawing/2014/main" id="{21077966-D37E-0D0F-035B-2E5063C79D9E}"/>
                </a:ext>
              </a:extLst>
            </p:cNvPr>
            <p:cNvSpPr txBox="1"/>
            <p:nvPr/>
          </p:nvSpPr>
          <p:spPr>
            <a:xfrm>
              <a:off x="4129762" y="5594045"/>
              <a:ext cx="1312218" cy="646331"/>
            </a:xfrm>
            <a:prstGeom prst="rect">
              <a:avLst/>
            </a:prstGeom>
            <a:noFill/>
          </p:spPr>
          <p:txBody>
            <a:bodyPr wrap="square" rtlCol="0">
              <a:spAutoFit/>
            </a:bodyPr>
            <a:lstStyle/>
            <a:p>
              <a:pPr algn="ctr"/>
              <a:r>
                <a:rPr lang="en-US" dirty="0">
                  <a:solidFill>
                    <a:srgbClr val="FF0000"/>
                  </a:solidFill>
                </a:rPr>
                <a:t>chrono functions</a:t>
              </a:r>
            </a:p>
          </p:txBody>
        </p:sp>
        <p:pic>
          <p:nvPicPr>
            <p:cNvPr id="46" name="Picture 45">
              <a:extLst>
                <a:ext uri="{FF2B5EF4-FFF2-40B4-BE49-F238E27FC236}">
                  <a16:creationId xmlns:a16="http://schemas.microsoft.com/office/drawing/2014/main" id="{4B4E7B8D-B2E1-8108-921D-6F04B20B2032}"/>
                </a:ext>
              </a:extLst>
            </p:cNvPr>
            <p:cNvPicPr>
              <a:picLocks noChangeAspect="1"/>
            </p:cNvPicPr>
            <p:nvPr/>
          </p:nvPicPr>
          <p:blipFill>
            <a:blip r:embed="rId2"/>
            <a:stretch>
              <a:fillRect/>
            </a:stretch>
          </p:blipFill>
          <p:spPr>
            <a:xfrm>
              <a:off x="4408281" y="1619185"/>
              <a:ext cx="7308148" cy="3957731"/>
            </a:xfrm>
            <a:prstGeom prst="rect">
              <a:avLst/>
            </a:prstGeom>
          </p:spPr>
        </p:pic>
        <p:sp>
          <p:nvSpPr>
            <p:cNvPr id="47" name="Arrow: Down 46">
              <a:extLst>
                <a:ext uri="{FF2B5EF4-FFF2-40B4-BE49-F238E27FC236}">
                  <a16:creationId xmlns:a16="http://schemas.microsoft.com/office/drawing/2014/main" id="{08754CDC-60AE-A693-E8D6-D42F5E3237CC}"/>
                </a:ext>
              </a:extLst>
            </p:cNvPr>
            <p:cNvSpPr/>
            <p:nvPr/>
          </p:nvSpPr>
          <p:spPr>
            <a:xfrm>
              <a:off x="6336929" y="1363353"/>
              <a:ext cx="177377" cy="347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Arrow: Down 47">
              <a:extLst>
                <a:ext uri="{FF2B5EF4-FFF2-40B4-BE49-F238E27FC236}">
                  <a16:creationId xmlns:a16="http://schemas.microsoft.com/office/drawing/2014/main" id="{1AB88780-1629-FF32-4DFD-C38799028E98}"/>
                </a:ext>
              </a:extLst>
            </p:cNvPr>
            <p:cNvSpPr/>
            <p:nvPr/>
          </p:nvSpPr>
          <p:spPr>
            <a:xfrm>
              <a:off x="7767663" y="1363353"/>
              <a:ext cx="177377" cy="347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Arrow: Down 48">
              <a:extLst>
                <a:ext uri="{FF2B5EF4-FFF2-40B4-BE49-F238E27FC236}">
                  <a16:creationId xmlns:a16="http://schemas.microsoft.com/office/drawing/2014/main" id="{8FA591B1-67BD-025A-03E8-C4788CF5C7E6}"/>
                </a:ext>
              </a:extLst>
            </p:cNvPr>
            <p:cNvSpPr/>
            <p:nvPr/>
          </p:nvSpPr>
          <p:spPr>
            <a:xfrm>
              <a:off x="9198398" y="1364783"/>
              <a:ext cx="177377" cy="347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Arrow: Down 49">
              <a:extLst>
                <a:ext uri="{FF2B5EF4-FFF2-40B4-BE49-F238E27FC236}">
                  <a16:creationId xmlns:a16="http://schemas.microsoft.com/office/drawing/2014/main" id="{BBF33F52-7DEA-2875-3C94-0E447117FD6D}"/>
                </a:ext>
              </a:extLst>
            </p:cNvPr>
            <p:cNvSpPr/>
            <p:nvPr/>
          </p:nvSpPr>
          <p:spPr>
            <a:xfrm>
              <a:off x="10521669" y="1363353"/>
              <a:ext cx="177377" cy="347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TextBox 50">
              <a:extLst>
                <a:ext uri="{FF2B5EF4-FFF2-40B4-BE49-F238E27FC236}">
                  <a16:creationId xmlns:a16="http://schemas.microsoft.com/office/drawing/2014/main" id="{445B3DCD-4081-B303-3BB5-B440FC68BCFB}"/>
                </a:ext>
              </a:extLst>
            </p:cNvPr>
            <p:cNvSpPr txBox="1"/>
            <p:nvPr/>
          </p:nvSpPr>
          <p:spPr>
            <a:xfrm>
              <a:off x="5847610" y="863654"/>
              <a:ext cx="1156014" cy="461665"/>
            </a:xfrm>
            <a:prstGeom prst="rect">
              <a:avLst/>
            </a:prstGeom>
            <a:noFill/>
          </p:spPr>
          <p:txBody>
            <a:bodyPr wrap="square" rtlCol="0">
              <a:spAutoFit/>
            </a:bodyPr>
            <a:lstStyle/>
            <a:p>
              <a:pPr algn="ctr"/>
              <a:r>
                <a:rPr lang="en-US" sz="1200" dirty="0"/>
                <a:t>Vector to be sorted</a:t>
              </a:r>
            </a:p>
          </p:txBody>
        </p:sp>
        <p:sp>
          <p:nvSpPr>
            <p:cNvPr id="52" name="TextBox 51">
              <a:extLst>
                <a:ext uri="{FF2B5EF4-FFF2-40B4-BE49-F238E27FC236}">
                  <a16:creationId xmlns:a16="http://schemas.microsoft.com/office/drawing/2014/main" id="{0C8D47C3-E560-7F8D-F454-832CC9E2B83C}"/>
                </a:ext>
              </a:extLst>
            </p:cNvPr>
            <p:cNvSpPr txBox="1"/>
            <p:nvPr/>
          </p:nvSpPr>
          <p:spPr>
            <a:xfrm>
              <a:off x="7242999" y="838793"/>
              <a:ext cx="1226704" cy="461665"/>
            </a:xfrm>
            <a:prstGeom prst="rect">
              <a:avLst/>
            </a:prstGeom>
            <a:noFill/>
          </p:spPr>
          <p:txBody>
            <a:bodyPr wrap="square" rtlCol="0">
              <a:spAutoFit/>
            </a:bodyPr>
            <a:lstStyle/>
            <a:p>
              <a:pPr algn="ctr"/>
              <a:r>
                <a:rPr lang="en-US" sz="1200" dirty="0"/>
                <a:t>Sorting Algorithm</a:t>
              </a:r>
            </a:p>
          </p:txBody>
        </p:sp>
        <p:sp>
          <p:nvSpPr>
            <p:cNvPr id="53" name="TextBox 52">
              <a:extLst>
                <a:ext uri="{FF2B5EF4-FFF2-40B4-BE49-F238E27FC236}">
                  <a16:creationId xmlns:a16="http://schemas.microsoft.com/office/drawing/2014/main" id="{A494A2E5-9C00-1270-58FE-CC20ED9AD54B}"/>
                </a:ext>
              </a:extLst>
            </p:cNvPr>
            <p:cNvSpPr txBox="1"/>
            <p:nvPr/>
          </p:nvSpPr>
          <p:spPr>
            <a:xfrm>
              <a:off x="8707394" y="862636"/>
              <a:ext cx="1262286" cy="461665"/>
            </a:xfrm>
            <a:prstGeom prst="rect">
              <a:avLst/>
            </a:prstGeom>
            <a:noFill/>
          </p:spPr>
          <p:txBody>
            <a:bodyPr wrap="square" rtlCol="0">
              <a:spAutoFit/>
            </a:bodyPr>
            <a:lstStyle/>
            <a:p>
              <a:pPr algn="ctr"/>
              <a:r>
                <a:rPr lang="en-US" sz="1200" dirty="0"/>
                <a:t>Threshold (Insertion sort)</a:t>
              </a:r>
            </a:p>
          </p:txBody>
        </p:sp>
        <p:sp>
          <p:nvSpPr>
            <p:cNvPr id="54" name="TextBox 53">
              <a:extLst>
                <a:ext uri="{FF2B5EF4-FFF2-40B4-BE49-F238E27FC236}">
                  <a16:creationId xmlns:a16="http://schemas.microsoft.com/office/drawing/2014/main" id="{A853DE65-635E-B486-7FC6-56A76F01E283}"/>
                </a:ext>
              </a:extLst>
            </p:cNvPr>
            <p:cNvSpPr txBox="1"/>
            <p:nvPr/>
          </p:nvSpPr>
          <p:spPr>
            <a:xfrm>
              <a:off x="10207371" y="862636"/>
              <a:ext cx="805974" cy="461665"/>
            </a:xfrm>
            <a:prstGeom prst="rect">
              <a:avLst/>
            </a:prstGeom>
            <a:noFill/>
          </p:spPr>
          <p:txBody>
            <a:bodyPr wrap="square" rtlCol="0">
              <a:spAutoFit/>
            </a:bodyPr>
            <a:lstStyle/>
            <a:p>
              <a:pPr algn="ctr"/>
              <a:r>
                <a:rPr lang="en-US" sz="1200" dirty="0"/>
                <a:t>Compare Function</a:t>
              </a:r>
            </a:p>
          </p:txBody>
        </p:sp>
        <p:cxnSp>
          <p:nvCxnSpPr>
            <p:cNvPr id="55" name="Straight Arrow Connector 54">
              <a:extLst>
                <a:ext uri="{FF2B5EF4-FFF2-40B4-BE49-F238E27FC236}">
                  <a16:creationId xmlns:a16="http://schemas.microsoft.com/office/drawing/2014/main" id="{8DE4E74C-E4EC-F48A-4602-8A1254906CA2}"/>
                </a:ext>
              </a:extLst>
            </p:cNvPr>
            <p:cNvCxnSpPr/>
            <p:nvPr/>
          </p:nvCxnSpPr>
          <p:spPr>
            <a:xfrm>
              <a:off x="4296508" y="2455985"/>
              <a:ext cx="474784"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979E1212-3226-14BF-2791-90FEFC84CD95}"/>
                </a:ext>
              </a:extLst>
            </p:cNvPr>
            <p:cNvCxnSpPr/>
            <p:nvPr/>
          </p:nvCxnSpPr>
          <p:spPr>
            <a:xfrm>
              <a:off x="4296508" y="2971806"/>
              <a:ext cx="474784"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7E4C2C0F-18ED-A7E9-E2C1-A5E0A1C98AD6}"/>
                </a:ext>
              </a:extLst>
            </p:cNvPr>
            <p:cNvCxnSpPr/>
            <p:nvPr/>
          </p:nvCxnSpPr>
          <p:spPr>
            <a:xfrm>
              <a:off x="4296508" y="2455985"/>
              <a:ext cx="0" cy="32590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AA0B94B-5255-563F-4149-092449C719F3}"/>
                </a:ext>
              </a:extLst>
            </p:cNvPr>
            <p:cNvCxnSpPr/>
            <p:nvPr/>
          </p:nvCxnSpPr>
          <p:spPr>
            <a:xfrm>
              <a:off x="4299439" y="3120307"/>
              <a:ext cx="474784"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a:extLst>
                <a:ext uri="{FF2B5EF4-FFF2-40B4-BE49-F238E27FC236}">
                  <a16:creationId xmlns:a16="http://schemas.microsoft.com/office/drawing/2014/main" id="{6FBAFF7A-7A21-8817-43F5-D86FEE19EB8D}"/>
                </a:ext>
              </a:extLst>
            </p:cNvPr>
            <p:cNvCxnSpPr>
              <a:cxnSpLocks/>
            </p:cNvCxnSpPr>
            <p:nvPr/>
          </p:nvCxnSpPr>
          <p:spPr>
            <a:xfrm flipH="1">
              <a:off x="9661496" y="2702629"/>
              <a:ext cx="2310693" cy="0"/>
            </a:xfrm>
            <a:prstGeom prst="straightConnector1">
              <a:avLst/>
            </a:prstGeom>
            <a:ln w="1905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id="{DCC1B472-6540-9505-0875-6AA2ED45542F}"/>
                </a:ext>
              </a:extLst>
            </p:cNvPr>
            <p:cNvCxnSpPr>
              <a:cxnSpLocks/>
            </p:cNvCxnSpPr>
            <p:nvPr/>
          </p:nvCxnSpPr>
          <p:spPr>
            <a:xfrm flipH="1">
              <a:off x="5458479" y="2851403"/>
              <a:ext cx="6507850" cy="0"/>
            </a:xfrm>
            <a:prstGeom prst="straightConnector1">
              <a:avLst/>
            </a:prstGeom>
            <a:ln w="1905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D4039951-2481-621F-7635-14389986D9BD}"/>
                </a:ext>
              </a:extLst>
            </p:cNvPr>
            <p:cNvCxnSpPr>
              <a:cxnSpLocks/>
            </p:cNvCxnSpPr>
            <p:nvPr/>
          </p:nvCxnSpPr>
          <p:spPr>
            <a:xfrm>
              <a:off x="11963372" y="2696315"/>
              <a:ext cx="0" cy="301868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03846-C507-C143-2C7B-DE7C89E769ED}"/>
                </a:ext>
              </a:extLst>
            </p:cNvPr>
            <p:cNvSpPr txBox="1"/>
            <p:nvPr/>
          </p:nvSpPr>
          <p:spPr>
            <a:xfrm>
              <a:off x="10810921" y="5560361"/>
              <a:ext cx="1145809" cy="646331"/>
            </a:xfrm>
            <a:prstGeom prst="rect">
              <a:avLst/>
            </a:prstGeom>
            <a:noFill/>
          </p:spPr>
          <p:txBody>
            <a:bodyPr wrap="square" rtlCol="0">
              <a:spAutoFit/>
            </a:bodyPr>
            <a:lstStyle/>
            <a:p>
              <a:pPr algn="ctr"/>
              <a:r>
                <a:rPr lang="en-US" dirty="0">
                  <a:solidFill>
                    <a:srgbClr val="00B050"/>
                  </a:solidFill>
                </a:rPr>
                <a:t>Thread</a:t>
              </a:r>
              <a:r>
                <a:rPr lang="en-US" dirty="0"/>
                <a:t> </a:t>
              </a:r>
              <a:r>
                <a:rPr lang="en-US" dirty="0">
                  <a:solidFill>
                    <a:srgbClr val="00B050"/>
                  </a:solidFill>
                </a:rPr>
                <a:t>Functions</a:t>
              </a:r>
            </a:p>
          </p:txBody>
        </p:sp>
      </p:grpSp>
    </p:spTree>
    <p:extLst>
      <p:ext uri="{BB962C8B-B14F-4D97-AF65-F5344CB8AC3E}">
        <p14:creationId xmlns:p14="http://schemas.microsoft.com/office/powerpoint/2010/main" val="1470648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Sorting with </a:t>
            </a:r>
            <a:r>
              <a:rPr lang="en-US" sz="3200" dirty="0">
                <a:solidFill>
                  <a:schemeClr val="bg1"/>
                </a:solidFill>
              </a:rPr>
              <a:t>Multi-</a:t>
            </a:r>
            <a:r>
              <a:rPr lang="en-US" sz="3200" kern="1200" dirty="0">
                <a:solidFill>
                  <a:schemeClr val="bg1"/>
                </a:solidFill>
                <a:latin typeface="+mj-lt"/>
                <a:ea typeface="+mj-ea"/>
                <a:cs typeface="+mj-cs"/>
              </a:rPr>
              <a:t>threading</a:t>
            </a:r>
          </a:p>
        </p:txBody>
      </p:sp>
      <p:pic>
        <p:nvPicPr>
          <p:cNvPr id="23" name="Content Placeholder 18">
            <a:extLst>
              <a:ext uri="{FF2B5EF4-FFF2-40B4-BE49-F238E27FC236}">
                <a16:creationId xmlns:a16="http://schemas.microsoft.com/office/drawing/2014/main" id="{3B104E27-46C7-B8A6-EE1C-272A559F61C6}"/>
              </a:ext>
            </a:extLst>
          </p:cNvPr>
          <p:cNvPicPr>
            <a:picLocks noGrp="1" noChangeAspect="1"/>
          </p:cNvPicPr>
          <p:nvPr>
            <p:ph idx="1"/>
          </p:nvPr>
        </p:nvPicPr>
        <p:blipFill>
          <a:blip r:embed="rId2"/>
          <a:stretch>
            <a:fillRect/>
          </a:stretch>
        </p:blipFill>
        <p:spPr>
          <a:xfrm>
            <a:off x="2905560" y="1773177"/>
            <a:ext cx="6380880" cy="4351338"/>
          </a:xfrm>
          <a:prstGeom prst="rect">
            <a:avLst/>
          </a:prstGeom>
        </p:spPr>
      </p:pic>
      <p:cxnSp>
        <p:nvCxnSpPr>
          <p:cNvPr id="24" name="Straight Arrow Connector 23">
            <a:extLst>
              <a:ext uri="{FF2B5EF4-FFF2-40B4-BE49-F238E27FC236}">
                <a16:creationId xmlns:a16="http://schemas.microsoft.com/office/drawing/2014/main" id="{F2CC9536-34A4-BCA4-1826-0C04E0A5341B}"/>
              </a:ext>
            </a:extLst>
          </p:cNvPr>
          <p:cNvCxnSpPr/>
          <p:nvPr/>
        </p:nvCxnSpPr>
        <p:spPr>
          <a:xfrm>
            <a:off x="2748065" y="2808661"/>
            <a:ext cx="474784" cy="0"/>
          </a:xfrm>
          <a:prstGeom prst="straightConnector1">
            <a:avLst/>
          </a:prstGeom>
          <a:ln w="1905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31382C25-BB8A-F8C7-0C72-A6420448EF2A}"/>
              </a:ext>
            </a:extLst>
          </p:cNvPr>
          <p:cNvCxnSpPr/>
          <p:nvPr/>
        </p:nvCxnSpPr>
        <p:spPr>
          <a:xfrm>
            <a:off x="2748065" y="2949338"/>
            <a:ext cx="474784" cy="0"/>
          </a:xfrm>
          <a:prstGeom prst="straightConnector1">
            <a:avLst/>
          </a:prstGeom>
          <a:ln w="1905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40855718-0980-6A19-A558-B7AFD7473E53}"/>
              </a:ext>
            </a:extLst>
          </p:cNvPr>
          <p:cNvCxnSpPr/>
          <p:nvPr/>
        </p:nvCxnSpPr>
        <p:spPr>
          <a:xfrm>
            <a:off x="2747299" y="3541354"/>
            <a:ext cx="474784" cy="0"/>
          </a:xfrm>
          <a:prstGeom prst="straightConnector1">
            <a:avLst/>
          </a:prstGeom>
          <a:ln w="19050">
            <a:solidFill>
              <a:srgbClr val="00B05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4262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Compare Function</a:t>
            </a:r>
          </a:p>
        </p:txBody>
      </p:sp>
      <p:pic>
        <p:nvPicPr>
          <p:cNvPr id="10" name="Picture 9">
            <a:extLst>
              <a:ext uri="{FF2B5EF4-FFF2-40B4-BE49-F238E27FC236}">
                <a16:creationId xmlns:a16="http://schemas.microsoft.com/office/drawing/2014/main" id="{78724BE2-2A82-D3DC-097B-C036BC62966A}"/>
              </a:ext>
            </a:extLst>
          </p:cNvPr>
          <p:cNvPicPr>
            <a:picLocks noChangeAspect="1"/>
          </p:cNvPicPr>
          <p:nvPr/>
        </p:nvPicPr>
        <p:blipFill>
          <a:blip r:embed="rId2"/>
          <a:stretch>
            <a:fillRect/>
          </a:stretch>
        </p:blipFill>
        <p:spPr>
          <a:xfrm>
            <a:off x="1603440" y="3593139"/>
            <a:ext cx="3638254" cy="1064188"/>
          </a:xfrm>
          <a:prstGeom prst="rect">
            <a:avLst/>
          </a:prstGeom>
        </p:spPr>
      </p:pic>
      <p:pic>
        <p:nvPicPr>
          <p:cNvPr id="11" name="Content Placeholder 6">
            <a:extLst>
              <a:ext uri="{FF2B5EF4-FFF2-40B4-BE49-F238E27FC236}">
                <a16:creationId xmlns:a16="http://schemas.microsoft.com/office/drawing/2014/main" id="{2ACB08DC-7F19-D6E9-7A7B-2D1EA9C5957F}"/>
              </a:ext>
            </a:extLst>
          </p:cNvPr>
          <p:cNvPicPr>
            <a:picLocks noChangeAspect="1"/>
          </p:cNvPicPr>
          <p:nvPr/>
        </p:nvPicPr>
        <p:blipFill>
          <a:blip r:embed="rId3"/>
          <a:stretch>
            <a:fillRect/>
          </a:stretch>
        </p:blipFill>
        <p:spPr>
          <a:xfrm>
            <a:off x="1603440" y="1978875"/>
            <a:ext cx="1933079" cy="944901"/>
          </a:xfrm>
          <a:prstGeom prst="rect">
            <a:avLst/>
          </a:prstGeom>
        </p:spPr>
      </p:pic>
      <p:pic>
        <p:nvPicPr>
          <p:cNvPr id="12" name="Picture 11">
            <a:extLst>
              <a:ext uri="{FF2B5EF4-FFF2-40B4-BE49-F238E27FC236}">
                <a16:creationId xmlns:a16="http://schemas.microsoft.com/office/drawing/2014/main" id="{346C3B29-CF61-C374-CB65-0372220CDBAE}"/>
              </a:ext>
            </a:extLst>
          </p:cNvPr>
          <p:cNvPicPr>
            <a:picLocks noChangeAspect="1"/>
          </p:cNvPicPr>
          <p:nvPr/>
        </p:nvPicPr>
        <p:blipFill>
          <a:blip r:embed="rId4"/>
          <a:stretch>
            <a:fillRect/>
          </a:stretch>
        </p:blipFill>
        <p:spPr>
          <a:xfrm>
            <a:off x="1603440" y="5368972"/>
            <a:ext cx="4923884" cy="767792"/>
          </a:xfrm>
          <a:prstGeom prst="rect">
            <a:avLst/>
          </a:prstGeom>
        </p:spPr>
      </p:pic>
      <p:sp>
        <p:nvSpPr>
          <p:cNvPr id="13" name="TextBox 12">
            <a:extLst>
              <a:ext uri="{FF2B5EF4-FFF2-40B4-BE49-F238E27FC236}">
                <a16:creationId xmlns:a16="http://schemas.microsoft.com/office/drawing/2014/main" id="{6CF0832C-694C-F340-4728-A48ED205F248}"/>
              </a:ext>
            </a:extLst>
          </p:cNvPr>
          <p:cNvSpPr txBox="1"/>
          <p:nvPr/>
        </p:nvSpPr>
        <p:spPr>
          <a:xfrm>
            <a:off x="3911469" y="2111916"/>
            <a:ext cx="4603968" cy="646331"/>
          </a:xfrm>
          <a:prstGeom prst="rect">
            <a:avLst/>
          </a:prstGeom>
          <a:noFill/>
        </p:spPr>
        <p:txBody>
          <a:bodyPr wrap="square" rtlCol="0">
            <a:spAutoFit/>
          </a:bodyPr>
          <a:lstStyle/>
          <a:p>
            <a:r>
              <a:rPr lang="en-US" dirty="0"/>
              <a:t>For basic datatypes(int, char, float, double etc.)</a:t>
            </a:r>
          </a:p>
          <a:p>
            <a:r>
              <a:rPr lang="en-US" dirty="0"/>
              <a:t>to be sorted in ascending order</a:t>
            </a:r>
          </a:p>
        </p:txBody>
      </p:sp>
      <p:sp>
        <p:nvSpPr>
          <p:cNvPr id="14" name="TextBox 13">
            <a:extLst>
              <a:ext uri="{FF2B5EF4-FFF2-40B4-BE49-F238E27FC236}">
                <a16:creationId xmlns:a16="http://schemas.microsoft.com/office/drawing/2014/main" id="{EA63450F-1E95-0263-F762-2FA5A9B5B633}"/>
              </a:ext>
            </a:extLst>
          </p:cNvPr>
          <p:cNvSpPr txBox="1"/>
          <p:nvPr/>
        </p:nvSpPr>
        <p:spPr>
          <a:xfrm>
            <a:off x="5475934" y="3758753"/>
            <a:ext cx="2928169" cy="646331"/>
          </a:xfrm>
          <a:prstGeom prst="rect">
            <a:avLst/>
          </a:prstGeom>
          <a:noFill/>
        </p:spPr>
        <p:txBody>
          <a:bodyPr wrap="square" rtlCol="0">
            <a:spAutoFit/>
          </a:bodyPr>
          <a:lstStyle/>
          <a:p>
            <a:r>
              <a:rPr lang="en-US" dirty="0"/>
              <a:t>For Strings to be sorted in alphabetical order</a:t>
            </a:r>
          </a:p>
        </p:txBody>
      </p:sp>
      <p:sp>
        <p:nvSpPr>
          <p:cNvPr id="15" name="TextBox 14">
            <a:extLst>
              <a:ext uri="{FF2B5EF4-FFF2-40B4-BE49-F238E27FC236}">
                <a16:creationId xmlns:a16="http://schemas.microsoft.com/office/drawing/2014/main" id="{20B53B88-53DF-031B-C8C4-9FCE4652BCA3}"/>
              </a:ext>
            </a:extLst>
          </p:cNvPr>
          <p:cNvSpPr txBox="1"/>
          <p:nvPr/>
        </p:nvSpPr>
        <p:spPr>
          <a:xfrm>
            <a:off x="6807766" y="5291203"/>
            <a:ext cx="3741711" cy="923330"/>
          </a:xfrm>
          <a:prstGeom prst="rect">
            <a:avLst/>
          </a:prstGeom>
          <a:noFill/>
        </p:spPr>
        <p:txBody>
          <a:bodyPr wrap="square" rtlCol="0">
            <a:spAutoFit/>
          </a:bodyPr>
          <a:lstStyle/>
          <a:p>
            <a:r>
              <a:rPr lang="en-US" dirty="0"/>
              <a:t>For sorting other user defined objects (for e.g., sorting of 2D figures based on their areas)</a:t>
            </a:r>
          </a:p>
        </p:txBody>
      </p:sp>
    </p:spTree>
    <p:extLst>
      <p:ext uri="{BB962C8B-B14F-4D97-AF65-F5344CB8AC3E}">
        <p14:creationId xmlns:p14="http://schemas.microsoft.com/office/powerpoint/2010/main" val="26474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lowchart: Document 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33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Sample output (Integers)</a:t>
            </a:r>
          </a:p>
        </p:txBody>
      </p:sp>
      <p:pic>
        <p:nvPicPr>
          <p:cNvPr id="16" name="Content Placeholder 4">
            <a:extLst>
              <a:ext uri="{FF2B5EF4-FFF2-40B4-BE49-F238E27FC236}">
                <a16:creationId xmlns:a16="http://schemas.microsoft.com/office/drawing/2014/main" id="{8F620E64-675A-BC03-D777-7167DB4E2060}"/>
              </a:ext>
            </a:extLst>
          </p:cNvPr>
          <p:cNvPicPr>
            <a:picLocks noGrp="1" noChangeAspect="1"/>
          </p:cNvPicPr>
          <p:nvPr>
            <p:ph idx="1"/>
          </p:nvPr>
        </p:nvPicPr>
        <p:blipFill>
          <a:blip r:embed="rId2"/>
          <a:stretch>
            <a:fillRect/>
          </a:stretch>
        </p:blipFill>
        <p:spPr>
          <a:xfrm>
            <a:off x="4190478" y="171162"/>
            <a:ext cx="6389415" cy="6553248"/>
          </a:xfrm>
          <a:prstGeom prst="rect">
            <a:avLst/>
          </a:prstGeom>
        </p:spPr>
      </p:pic>
    </p:spTree>
    <p:extLst>
      <p:ext uri="{BB962C8B-B14F-4D97-AF65-F5344CB8AC3E}">
        <p14:creationId xmlns:p14="http://schemas.microsoft.com/office/powerpoint/2010/main" val="87447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lowchart: Document 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33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Sample output (</a:t>
            </a:r>
            <a:r>
              <a:rPr lang="en-US" sz="3200" dirty="0">
                <a:solidFill>
                  <a:srgbClr val="FFFFFF"/>
                </a:solidFill>
              </a:rPr>
              <a:t>characters</a:t>
            </a:r>
            <a:r>
              <a:rPr lang="en-US" sz="3200" kern="1200" dirty="0">
                <a:solidFill>
                  <a:srgbClr val="FFFFFF"/>
                </a:solidFill>
                <a:latin typeface="+mj-lt"/>
                <a:ea typeface="+mj-ea"/>
                <a:cs typeface="+mj-cs"/>
              </a:rPr>
              <a:t>)</a:t>
            </a:r>
          </a:p>
        </p:txBody>
      </p:sp>
      <p:pic>
        <p:nvPicPr>
          <p:cNvPr id="7" name="Content Placeholder 5">
            <a:extLst>
              <a:ext uri="{FF2B5EF4-FFF2-40B4-BE49-F238E27FC236}">
                <a16:creationId xmlns:a16="http://schemas.microsoft.com/office/drawing/2014/main" id="{CE035842-5B1D-E82C-B4C0-8DA7A5F2BDC8}"/>
              </a:ext>
            </a:extLst>
          </p:cNvPr>
          <p:cNvPicPr>
            <a:picLocks noGrp="1" noChangeAspect="1"/>
          </p:cNvPicPr>
          <p:nvPr>
            <p:ph idx="1"/>
          </p:nvPr>
        </p:nvPicPr>
        <p:blipFill>
          <a:blip r:embed="rId2"/>
          <a:stretch>
            <a:fillRect/>
          </a:stretch>
        </p:blipFill>
        <p:spPr>
          <a:xfrm>
            <a:off x="4146600" y="164018"/>
            <a:ext cx="6515229" cy="6529675"/>
          </a:xfrm>
          <a:prstGeom prst="rect">
            <a:avLst/>
          </a:prstGeom>
        </p:spPr>
      </p:pic>
    </p:spTree>
    <p:extLst>
      <p:ext uri="{BB962C8B-B14F-4D97-AF65-F5344CB8AC3E}">
        <p14:creationId xmlns:p14="http://schemas.microsoft.com/office/powerpoint/2010/main" val="357813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lowchart: Document 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33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733CE-58C1-EFC3-D0DA-668BDE6B09F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Sample output (Float)</a:t>
            </a:r>
          </a:p>
        </p:txBody>
      </p:sp>
      <p:pic>
        <p:nvPicPr>
          <p:cNvPr id="7" name="Content Placeholder 4">
            <a:extLst>
              <a:ext uri="{FF2B5EF4-FFF2-40B4-BE49-F238E27FC236}">
                <a16:creationId xmlns:a16="http://schemas.microsoft.com/office/drawing/2014/main" id="{09FC35C6-CACC-0B2A-E7CA-EB78F0F71590}"/>
              </a:ext>
            </a:extLst>
          </p:cNvPr>
          <p:cNvPicPr>
            <a:picLocks noChangeAspect="1"/>
          </p:cNvPicPr>
          <p:nvPr/>
        </p:nvPicPr>
        <p:blipFill>
          <a:blip r:embed="rId2"/>
          <a:stretch>
            <a:fillRect/>
          </a:stretch>
        </p:blipFill>
        <p:spPr>
          <a:xfrm>
            <a:off x="4170540" y="171162"/>
            <a:ext cx="6359347" cy="6539176"/>
          </a:xfrm>
          <a:prstGeom prst="rect">
            <a:avLst/>
          </a:prstGeom>
        </p:spPr>
      </p:pic>
    </p:spTree>
    <p:extLst>
      <p:ext uri="{BB962C8B-B14F-4D97-AF65-F5344CB8AC3E}">
        <p14:creationId xmlns:p14="http://schemas.microsoft.com/office/powerpoint/2010/main" val="3492562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2392</TotalTime>
  <Words>616</Words>
  <Application>Microsoft Office PowerPoint</Application>
  <PresentationFormat>Widescreen</PresentationFormat>
  <Paragraphs>119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Performance comparison of Single vs Multithreading for Merge and Quick Sort</vt:lpstr>
      <vt:lpstr>Overview of the project</vt:lpstr>
      <vt:lpstr>Libraries Used</vt:lpstr>
      <vt:lpstr>Sorting with a single thread</vt:lpstr>
      <vt:lpstr>Sorting with Multi-threading</vt:lpstr>
      <vt:lpstr>Compare Function</vt:lpstr>
      <vt:lpstr>Sample output (Integers)</vt:lpstr>
      <vt:lpstr>Sample output (characters)</vt:lpstr>
      <vt:lpstr>Sample output (Float)</vt:lpstr>
      <vt:lpstr>Creating Input elements using rand()</vt:lpstr>
      <vt:lpstr>Sample Output (for a larger array)</vt:lpstr>
      <vt:lpstr>Quicksort Algorithm</vt:lpstr>
      <vt:lpstr>Quicksort Algorithm</vt:lpstr>
      <vt:lpstr>Quicksort Algorithm</vt:lpstr>
      <vt:lpstr>Quicksort function</vt:lpstr>
      <vt:lpstr>Partition function</vt:lpstr>
      <vt:lpstr>Merge Sort Algorithm</vt:lpstr>
      <vt:lpstr>Merge Sort Algorithm</vt:lpstr>
      <vt:lpstr>Merge Sort Function</vt:lpstr>
      <vt:lpstr>Merge function</vt:lpstr>
      <vt:lpstr>Insertion Sort</vt:lpstr>
      <vt:lpstr>Insertion Sort</vt:lpstr>
      <vt:lpstr>Insertion Sort Function</vt:lpstr>
      <vt:lpstr>Unit testing </vt:lpstr>
      <vt:lpstr>How does Unit testing work?</vt:lpstr>
      <vt:lpstr>Example of Unit testing</vt:lpstr>
      <vt:lpstr>Integration Testing </vt:lpstr>
      <vt:lpstr>Integration Testing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Karthigai Amutha Ezhilarasu</dc:creator>
  <cp:lastModifiedBy>Karthigai Amutha Ezhilarasu</cp:lastModifiedBy>
  <cp:revision>52</cp:revision>
  <dcterms:created xsi:type="dcterms:W3CDTF">2022-05-04T18:43:00Z</dcterms:created>
  <dcterms:modified xsi:type="dcterms:W3CDTF">2022-05-12T23:25:06Z</dcterms:modified>
</cp:coreProperties>
</file>