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ineni, Priyanka" initials="BP" lastIdx="1" clrIdx="0">
    <p:extLst>
      <p:ext uri="{19B8F6BF-5375-455C-9EA6-DF929625EA0E}">
        <p15:presenceInfo xmlns:p15="http://schemas.microsoft.com/office/powerpoint/2012/main" userId="1bf2af7a-2db0-4dab-b541-3d8d2f840e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53"/>
    <p:restoredTop sz="94643"/>
  </p:normalViewPr>
  <p:slideViewPr>
    <p:cSldViewPr snapToGrid="0" snapToObjects="1">
      <p:cViewPr varScale="1">
        <p:scale>
          <a:sx n="129" d="100"/>
          <a:sy n="129" d="100"/>
        </p:scale>
        <p:origin x="3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3T09:33:00.429" idx="1">
    <p:pos x="10" y="10"/>
    <p:text>Importance provides a score that indicates how useful or valuable each feature was in the construction of the model. The more an attribute is used to make key decisions with decision trees, the higher its relative importance.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4CBE7-5815-5743-A9CA-CCD37B990C10}" type="datetimeFigureOut">
              <a:rPr lang="en-US" smtClean="0"/>
              <a:t>4/23/18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707A3-2B1E-7142-9ED6-53EA23E59FFD}" type="slidenum">
              <a:rPr lang="en-US" smtClean="0"/>
              <a:t>‹#›</a:t>
            </a:fld>
            <a:endParaRPr lang="en-US"/>
          </a:p>
        </p:txBody>
      </p:sp>
    </p:spTree>
    <p:extLst>
      <p:ext uri="{BB962C8B-B14F-4D97-AF65-F5344CB8AC3E}">
        <p14:creationId xmlns:p14="http://schemas.microsoft.com/office/powerpoint/2010/main" val="214955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egression_analysi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Statistical_model" TargetMode="External"/><Relationship Id="rId5" Type="http://schemas.openxmlformats.org/officeDocument/2006/relationships/hyperlink" Target="https://en.wikipedia.org/wiki/Regularization_(mathematics)" TargetMode="External"/><Relationship Id="rId4" Type="http://schemas.openxmlformats.org/officeDocument/2006/relationships/hyperlink" Target="https://en.wikipedia.org/wiki/Variable_selec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Overfitt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Bias%E2%80%93variance_tradeof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707A3-2B1E-7142-9ED6-53EA23E59FFD}" type="slidenum">
              <a:rPr lang="en-US" smtClean="0"/>
              <a:t>1</a:t>
            </a:fld>
            <a:endParaRPr lang="en-US"/>
          </a:p>
        </p:txBody>
      </p:sp>
    </p:spTree>
    <p:extLst>
      <p:ext uri="{BB962C8B-B14F-4D97-AF65-F5344CB8AC3E}">
        <p14:creationId xmlns:p14="http://schemas.microsoft.com/office/powerpoint/2010/main" val="181593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Importance provides a score that indicates how useful or valuable each feature was in the construction of the model. The more an attribute is used to make key decisions the higher its relative importance.</a:t>
            </a:r>
          </a:p>
          <a:p>
            <a:r>
              <a:rPr lang="en-US" sz="1200" b="0" i="0" kern="1200" dirty="0">
                <a:solidFill>
                  <a:schemeClr val="tx1"/>
                </a:solidFill>
                <a:effectLst/>
                <a:latin typeface="+mn-lt"/>
                <a:ea typeface="+mn-ea"/>
                <a:cs typeface="+mn-cs"/>
              </a:rPr>
              <a:t>This importance is calculated explicitly for each attribute in the dataset, allowing attributes to be ranked and compared to each other.</a:t>
            </a:r>
            <a:endParaRPr lang="en-US" dirty="0"/>
          </a:p>
        </p:txBody>
      </p:sp>
      <p:sp>
        <p:nvSpPr>
          <p:cNvPr id="4" name="Slide Number Placeholder 3"/>
          <p:cNvSpPr>
            <a:spLocks noGrp="1"/>
          </p:cNvSpPr>
          <p:nvPr>
            <p:ph type="sldNum" sz="quarter" idx="10"/>
          </p:nvPr>
        </p:nvSpPr>
        <p:spPr/>
        <p:txBody>
          <a:bodyPr/>
          <a:lstStyle/>
          <a:p>
            <a:fld id="{D13707A3-2B1E-7142-9ED6-53EA23E59FFD}" type="slidenum">
              <a:rPr lang="en-US" smtClean="0"/>
              <a:t>5</a:t>
            </a:fld>
            <a:endParaRPr lang="en-US"/>
          </a:p>
        </p:txBody>
      </p:sp>
    </p:spTree>
    <p:extLst>
      <p:ext uri="{BB962C8B-B14F-4D97-AF65-F5344CB8AC3E}">
        <p14:creationId xmlns:p14="http://schemas.microsoft.com/office/powerpoint/2010/main" val="347632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Parametric-Algorithms that simplify the function to a known form are called parametric machine learning algorithms.</a:t>
            </a:r>
          </a:p>
          <a:p>
            <a:pPr fontAlgn="base"/>
            <a:r>
              <a:rPr lang="en-US" sz="1200" b="0" i="0" kern="1200" dirty="0">
                <a:solidFill>
                  <a:schemeClr val="tx1"/>
                </a:solidFill>
                <a:effectLst/>
                <a:latin typeface="+mn-lt"/>
                <a:ea typeface="+mn-ea"/>
                <a:cs typeface="+mn-cs"/>
              </a:rPr>
              <a:t>Select a form for the function.</a:t>
            </a:r>
          </a:p>
          <a:p>
            <a:pPr fontAlgn="base"/>
            <a:r>
              <a:rPr lang="en-US" sz="1200" b="0" i="0" kern="1200" dirty="0">
                <a:solidFill>
                  <a:schemeClr val="tx1"/>
                </a:solidFill>
                <a:effectLst/>
                <a:latin typeface="+mn-lt"/>
                <a:ea typeface="+mn-ea"/>
                <a:cs typeface="+mn-cs"/>
              </a:rPr>
              <a:t>Learn the coefficients for the function from the training data.</a:t>
            </a:r>
          </a:p>
          <a:p>
            <a:r>
              <a:rPr lang="en-US" dirty="0"/>
              <a:t>Non-parametric: </a:t>
            </a:r>
            <a:r>
              <a:rPr lang="en-US" sz="1200" b="0" i="0" kern="1200" dirty="0">
                <a:solidFill>
                  <a:schemeClr val="tx1"/>
                </a:solidFill>
                <a:effectLst/>
                <a:latin typeface="+mn-lt"/>
                <a:ea typeface="+mn-ea"/>
                <a:cs typeface="+mn-cs"/>
              </a:rPr>
              <a:t>Algorithms that do not make strong assumptions about the form of the mapping function are called nonparametric machine learning algorithms. By not making assumptions, they are free to learn any functional form from the training data.</a:t>
            </a:r>
            <a:endParaRPr lang="en-US" dirty="0"/>
          </a:p>
        </p:txBody>
      </p:sp>
      <p:sp>
        <p:nvSpPr>
          <p:cNvPr id="4" name="Slide Number Placeholder 3"/>
          <p:cNvSpPr>
            <a:spLocks noGrp="1"/>
          </p:cNvSpPr>
          <p:nvPr>
            <p:ph type="sldNum" sz="quarter" idx="10"/>
          </p:nvPr>
        </p:nvSpPr>
        <p:spPr/>
        <p:txBody>
          <a:bodyPr/>
          <a:lstStyle/>
          <a:p>
            <a:fld id="{D13707A3-2B1E-7142-9ED6-53EA23E59FFD}" type="slidenum">
              <a:rPr lang="en-US" smtClean="0"/>
              <a:t>6</a:t>
            </a:fld>
            <a:endParaRPr lang="en-US"/>
          </a:p>
        </p:txBody>
      </p:sp>
    </p:spTree>
    <p:extLst>
      <p:ext uri="{BB962C8B-B14F-4D97-AF65-F5344CB8AC3E}">
        <p14:creationId xmlns:p14="http://schemas.microsoft.com/office/powerpoint/2010/main" val="140391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linear regression</a:t>
            </a:r>
            <a:r>
              <a:rPr lang="en-US" sz="1200" b="0" i="0" kern="1200" dirty="0">
                <a:solidFill>
                  <a:schemeClr val="tx1"/>
                </a:solidFill>
                <a:effectLst/>
                <a:latin typeface="+mn-lt"/>
                <a:ea typeface="+mn-ea"/>
                <a:cs typeface="+mn-cs"/>
              </a:rPr>
              <a:t> is a linear approach for modelling the relationship between a scalar dependent variable </a:t>
            </a:r>
            <a:r>
              <a:rPr lang="en-US" sz="1200" b="0" i="1" kern="1200" dirty="0">
                <a:solidFill>
                  <a:schemeClr val="tx1"/>
                </a:solidFill>
                <a:effectLst/>
                <a:latin typeface="+mn-lt"/>
                <a:ea typeface="+mn-ea"/>
                <a:cs typeface="+mn-cs"/>
              </a:rPr>
              <a:t>y</a:t>
            </a:r>
            <a:r>
              <a:rPr lang="en-US" sz="1200" b="0" i="0" kern="1200" dirty="0">
                <a:solidFill>
                  <a:schemeClr val="tx1"/>
                </a:solidFill>
                <a:effectLst/>
                <a:latin typeface="+mn-lt"/>
                <a:ea typeface="+mn-ea"/>
                <a:cs typeface="+mn-cs"/>
              </a:rPr>
              <a:t> and one or more </a:t>
            </a:r>
            <a:r>
              <a:rPr lang="en-US" sz="1200" b="0" i="0" u="none" strike="noStrike" kern="1200" dirty="0">
                <a:solidFill>
                  <a:schemeClr val="tx1"/>
                </a:solidFill>
                <a:effectLst/>
                <a:latin typeface="+mn-lt"/>
                <a:ea typeface="+mn-ea"/>
                <a:cs typeface="+mn-cs"/>
              </a:rPr>
              <a:t>explanatory variables</a:t>
            </a: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work by penalizing the magnitude of coefficients of features along with minimizing the error between predicted and actual observations. These are called ‘regularization’ techniques. The key difference is in how they assign penalty to the coefficients:</a:t>
            </a: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Ridge: adds penalty equivalent to </a:t>
            </a:r>
            <a:r>
              <a:rPr lang="en-US" sz="1200" b="1" i="0" kern="1200" dirty="0">
                <a:solidFill>
                  <a:schemeClr val="tx1"/>
                </a:solidFill>
                <a:effectLst/>
                <a:latin typeface="+mn-lt"/>
                <a:ea typeface="+mn-ea"/>
                <a:cs typeface="+mn-cs"/>
              </a:rPr>
              <a:t>square of the magnitude</a:t>
            </a:r>
            <a:r>
              <a:rPr lang="en-US" sz="1200" b="0" i="0" kern="1200" dirty="0">
                <a:solidFill>
                  <a:schemeClr val="tx1"/>
                </a:solidFill>
                <a:effectLst/>
                <a:latin typeface="+mn-lt"/>
                <a:ea typeface="+mn-ea"/>
                <a:cs typeface="+mn-cs"/>
              </a:rPr>
              <a:t> of coefficients</a:t>
            </a:r>
          </a:p>
          <a:p>
            <a:endParaRPr lang="en-US" sz="1200" b="0" i="0"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Laaso</a:t>
            </a:r>
            <a:r>
              <a:rPr lang="en-US" sz="1200" b="0" i="0" u="none" strike="noStrike" kern="1200" dirty="0">
                <a:solidFill>
                  <a:schemeClr val="tx1"/>
                </a:solidFill>
                <a:effectLst/>
                <a:latin typeface="+mn-lt"/>
                <a:ea typeface="+mn-ea"/>
                <a:cs typeface="+mn-cs"/>
              </a:rPr>
              <a:t> regression: </a:t>
            </a:r>
            <a:r>
              <a:rPr lang="en-US" sz="1200" b="1" i="0" kern="1200" dirty="0">
                <a:solidFill>
                  <a:schemeClr val="tx1"/>
                </a:solidFill>
                <a:effectLst/>
                <a:latin typeface="+mn-lt"/>
                <a:ea typeface="+mn-ea"/>
                <a:cs typeface="+mn-cs"/>
              </a:rPr>
              <a:t>lasso (least absolute shrinkage and selection operator)</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Regression analysis"/>
              </a:rPr>
              <a:t>regression analysis</a:t>
            </a:r>
            <a:r>
              <a:rPr lang="en-US" sz="1200" b="0" i="0" kern="1200" dirty="0">
                <a:solidFill>
                  <a:schemeClr val="tx1"/>
                </a:solidFill>
                <a:effectLst/>
                <a:latin typeface="+mn-lt"/>
                <a:ea typeface="+mn-ea"/>
                <a:cs typeface="+mn-cs"/>
              </a:rPr>
              <a:t> method that performs both </a:t>
            </a:r>
            <a:r>
              <a:rPr lang="en-US" sz="1200" b="0" i="0" u="none" strike="noStrike" kern="1200" dirty="0">
                <a:solidFill>
                  <a:schemeClr val="tx1"/>
                </a:solidFill>
                <a:effectLst/>
                <a:latin typeface="+mn-lt"/>
                <a:ea typeface="+mn-ea"/>
                <a:cs typeface="+mn-cs"/>
                <a:hlinkClick r:id="rId4" tooltip="Variable selection"/>
              </a:rPr>
              <a:t>variable selection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Regularization (mathematics)"/>
              </a:rPr>
              <a:t>regularization</a:t>
            </a:r>
            <a:r>
              <a:rPr lang="en-US" sz="1200" b="0" i="0" kern="1200" dirty="0">
                <a:solidFill>
                  <a:schemeClr val="tx1"/>
                </a:solidFill>
                <a:effectLst/>
                <a:latin typeface="+mn-lt"/>
                <a:ea typeface="+mn-ea"/>
                <a:cs typeface="+mn-cs"/>
              </a:rPr>
              <a:t> in order to enhance the prediction accuracy and interpretability of the </a:t>
            </a:r>
            <a:r>
              <a:rPr lang="en-US" sz="1200" b="0" i="0" u="none" strike="noStrike" kern="1200" dirty="0">
                <a:solidFill>
                  <a:schemeClr val="tx1"/>
                </a:solidFill>
                <a:effectLst/>
                <a:latin typeface="+mn-lt"/>
                <a:ea typeface="+mn-ea"/>
                <a:cs typeface="+mn-cs"/>
                <a:hlinkClick r:id="rId6" tooltip="Statistical model"/>
              </a:rPr>
              <a:t>statistical model</a:t>
            </a:r>
            <a:r>
              <a:rPr lang="en-US" sz="1200" b="0" i="0" kern="1200" dirty="0">
                <a:solidFill>
                  <a:schemeClr val="tx1"/>
                </a:solidFill>
                <a:effectLst/>
                <a:latin typeface="+mn-lt"/>
                <a:ea typeface="+mn-ea"/>
                <a:cs typeface="+mn-cs"/>
              </a:rPr>
              <a:t> it produces.</a:t>
            </a:r>
          </a:p>
          <a:p>
            <a:r>
              <a:rPr lang="en-US" sz="1200" b="0" i="0" kern="1200" dirty="0">
                <a:solidFill>
                  <a:schemeClr val="tx1"/>
                </a:solidFill>
                <a:effectLst/>
                <a:latin typeface="+mn-lt"/>
                <a:ea typeface="+mn-ea"/>
                <a:cs typeface="+mn-cs"/>
              </a:rPr>
              <a:t>adds penalty equivalent to </a:t>
            </a:r>
            <a:r>
              <a:rPr lang="en-US" sz="1200" b="1" i="0" kern="1200" dirty="0">
                <a:solidFill>
                  <a:schemeClr val="tx1"/>
                </a:solidFill>
                <a:effectLst/>
                <a:latin typeface="+mn-lt"/>
                <a:ea typeface="+mn-ea"/>
                <a:cs typeface="+mn-cs"/>
              </a:rPr>
              <a:t>absolute value of the magnitude</a:t>
            </a:r>
            <a:r>
              <a:rPr lang="en-US" sz="1200" b="0" i="0" kern="1200" dirty="0">
                <a:solidFill>
                  <a:schemeClr val="tx1"/>
                </a:solidFill>
                <a:effectLst/>
                <a:latin typeface="+mn-lt"/>
                <a:ea typeface="+mn-ea"/>
                <a:cs typeface="+mn-cs"/>
              </a:rPr>
              <a:t> of coefficients</a:t>
            </a:r>
          </a:p>
          <a:p>
            <a:endParaRPr lang="en-US" dirty="0"/>
          </a:p>
        </p:txBody>
      </p:sp>
      <p:sp>
        <p:nvSpPr>
          <p:cNvPr id="4" name="Slide Number Placeholder 3"/>
          <p:cNvSpPr>
            <a:spLocks noGrp="1"/>
          </p:cNvSpPr>
          <p:nvPr>
            <p:ph type="sldNum" sz="quarter" idx="10"/>
          </p:nvPr>
        </p:nvSpPr>
        <p:spPr/>
        <p:txBody>
          <a:bodyPr/>
          <a:lstStyle/>
          <a:p>
            <a:fld id="{D13707A3-2B1E-7142-9ED6-53EA23E59FFD}" type="slidenum">
              <a:rPr lang="en-US" smtClean="0"/>
              <a:t>7</a:t>
            </a:fld>
            <a:endParaRPr lang="en-US"/>
          </a:p>
        </p:txBody>
      </p:sp>
    </p:spTree>
    <p:extLst>
      <p:ext uri="{BB962C8B-B14F-4D97-AF65-F5344CB8AC3E}">
        <p14:creationId xmlns:p14="http://schemas.microsoft.com/office/powerpoint/2010/main" val="286268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Random forest</a:t>
            </a:r>
            <a:r>
              <a:rPr lang="en-US" sz="1200" dirty="0"/>
              <a:t> (or </a:t>
            </a:r>
            <a:r>
              <a:rPr lang="en-US" sz="1200" b="1" dirty="0"/>
              <a:t>random forests</a:t>
            </a:r>
            <a:r>
              <a:rPr lang="en-US" sz="1200" dirty="0"/>
              <a:t>) is an ensemble classifier that consists of many decision trees and outputs the class that is the mode of the class's output by individual trees.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operate by constructing a multitude of </a:t>
            </a:r>
            <a:r>
              <a:rPr lang="en-US" sz="1200" b="0" i="0" u="none" strike="noStrike" kern="1200" dirty="0">
                <a:solidFill>
                  <a:schemeClr val="tx1"/>
                </a:solidFill>
                <a:effectLst/>
                <a:latin typeface="+mn-lt"/>
                <a:ea typeface="+mn-ea"/>
                <a:cs typeface="+mn-cs"/>
              </a:rPr>
              <a:t>decision trees </a:t>
            </a:r>
            <a:r>
              <a:rPr lang="en-US" sz="1200" b="0" i="0" kern="1200" dirty="0">
                <a:solidFill>
                  <a:schemeClr val="tx1"/>
                </a:solidFill>
                <a:effectLst/>
                <a:latin typeface="+mn-lt"/>
                <a:ea typeface="+mn-ea"/>
                <a:cs typeface="+mn-cs"/>
              </a:rPr>
              <a:t>at training time and outputting the mean prediction of the individual trees</a:t>
            </a:r>
          </a:p>
          <a:p>
            <a:r>
              <a:rPr lang="en-US" sz="1200" b="0" i="0" kern="1200" dirty="0">
                <a:solidFill>
                  <a:schemeClr val="tx1"/>
                </a:solidFill>
                <a:effectLst/>
                <a:latin typeface="+mn-lt"/>
                <a:ea typeface="+mn-ea"/>
                <a:cs typeface="+mn-cs"/>
              </a:rPr>
              <a:t>method contains bragging idea and random selection of features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trees that are grown very deep tend to learn highly irregular patterns: they </a:t>
            </a:r>
            <a:r>
              <a:rPr lang="en-US" sz="1200" b="0" i="0" u="none" strike="noStrike" kern="1200" dirty="0">
                <a:solidFill>
                  <a:schemeClr val="tx1"/>
                </a:solidFill>
                <a:effectLst/>
                <a:latin typeface="+mn-lt"/>
                <a:ea typeface="+mn-ea"/>
                <a:cs typeface="+mn-cs"/>
                <a:hlinkClick r:id="rId3" tooltip="Overfitting"/>
              </a:rPr>
              <a:t>overfit</a:t>
            </a:r>
            <a:r>
              <a:rPr lang="en-US" sz="1200" b="0" i="0" kern="1200" dirty="0">
                <a:solidFill>
                  <a:schemeClr val="tx1"/>
                </a:solidFill>
                <a:effectLst/>
                <a:latin typeface="+mn-lt"/>
                <a:ea typeface="+mn-ea"/>
                <a:cs typeface="+mn-cs"/>
              </a:rPr>
              <a:t> their training sets, i.e. have </a:t>
            </a:r>
            <a:r>
              <a:rPr lang="en-US" sz="1200" b="0" i="0" u="none" strike="noStrike" kern="1200" dirty="0">
                <a:solidFill>
                  <a:schemeClr val="tx1"/>
                </a:solidFill>
                <a:effectLst/>
                <a:latin typeface="+mn-lt"/>
                <a:ea typeface="+mn-ea"/>
                <a:cs typeface="+mn-cs"/>
                <a:hlinkClick r:id="rId4" tooltip="Bias–variance tradeoff"/>
              </a:rPr>
              <a:t>low bias, but very high variance</a:t>
            </a:r>
            <a:r>
              <a:rPr lang="en-US" sz="1200" b="0" i="0" kern="1200" dirty="0">
                <a:solidFill>
                  <a:schemeClr val="tx1"/>
                </a:solidFill>
                <a:effectLst/>
                <a:latin typeface="+mn-lt"/>
                <a:ea typeface="+mn-ea"/>
                <a:cs typeface="+mn-cs"/>
              </a:rPr>
              <a:t>. Random forests are a way of averaging multiple deep decision trees, trained on different parts of the same training set, with the goal of reducing the variance.</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This comes at the expense of a small increase in the bias and some loss of interpretability, but generally greatly boosts the performance in the final model.</a:t>
            </a:r>
            <a:endParaRPr lang="en-US" dirty="0"/>
          </a:p>
        </p:txBody>
      </p:sp>
      <p:sp>
        <p:nvSpPr>
          <p:cNvPr id="4" name="Slide Number Placeholder 3"/>
          <p:cNvSpPr>
            <a:spLocks noGrp="1"/>
          </p:cNvSpPr>
          <p:nvPr>
            <p:ph type="sldNum" sz="quarter" idx="10"/>
          </p:nvPr>
        </p:nvSpPr>
        <p:spPr/>
        <p:txBody>
          <a:bodyPr/>
          <a:lstStyle/>
          <a:p>
            <a:fld id="{D13707A3-2B1E-7142-9ED6-53EA23E59FFD}" type="slidenum">
              <a:rPr lang="en-US" smtClean="0"/>
              <a:t>8</a:t>
            </a:fld>
            <a:endParaRPr lang="en-US"/>
          </a:p>
        </p:txBody>
      </p:sp>
    </p:spTree>
    <p:extLst>
      <p:ext uri="{BB962C8B-B14F-4D97-AF65-F5344CB8AC3E}">
        <p14:creationId xmlns:p14="http://schemas.microsoft.com/office/powerpoint/2010/main" val="14813823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4/22/18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4/22/18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4/22/18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4/22/18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liberty-mutual-group-property-inspection-predictio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9BC9-BB09-4E4D-9EB8-B1B9C0365AE4}"/>
              </a:ext>
            </a:extLst>
          </p:cNvPr>
          <p:cNvSpPr>
            <a:spLocks noGrp="1"/>
          </p:cNvSpPr>
          <p:nvPr>
            <p:ph type="ctrTitle"/>
          </p:nvPr>
        </p:nvSpPr>
        <p:spPr/>
        <p:txBody>
          <a:bodyPr/>
          <a:lstStyle/>
          <a:p>
            <a:pPr algn="r"/>
            <a:r>
              <a:rPr lang="en-US" sz="7200" dirty="0"/>
              <a:t>LIBERTY MUTUAL GROUP: PROPERTY INSPECTION PREDICTION</a:t>
            </a:r>
          </a:p>
        </p:txBody>
      </p:sp>
      <p:sp>
        <p:nvSpPr>
          <p:cNvPr id="3" name="Subtitle 2">
            <a:extLst>
              <a:ext uri="{FF2B5EF4-FFF2-40B4-BE49-F238E27FC236}">
                <a16:creationId xmlns:a16="http://schemas.microsoft.com/office/drawing/2014/main" id="{8CE712C0-88F5-8A44-8C61-D5B032B56DB5}"/>
              </a:ext>
            </a:extLst>
          </p:cNvPr>
          <p:cNvSpPr>
            <a:spLocks noGrp="1"/>
          </p:cNvSpPr>
          <p:nvPr>
            <p:ph type="subTitle" idx="1"/>
          </p:nvPr>
        </p:nvSpPr>
        <p:spPr>
          <a:xfrm>
            <a:off x="1918934" y="4468031"/>
            <a:ext cx="7891272" cy="1069848"/>
          </a:xfrm>
        </p:spPr>
        <p:txBody>
          <a:bodyPr/>
          <a:lstStyle/>
          <a:p>
            <a:pPr algn="r"/>
            <a:r>
              <a:rPr lang="en-US" dirty="0"/>
              <a:t>-</a:t>
            </a:r>
            <a:r>
              <a:rPr lang="en-US" sz="3200" dirty="0"/>
              <a:t>BY PRIYANKA BALINENI</a:t>
            </a:r>
          </a:p>
        </p:txBody>
      </p:sp>
    </p:spTree>
    <p:extLst>
      <p:ext uri="{BB962C8B-B14F-4D97-AF65-F5344CB8AC3E}">
        <p14:creationId xmlns:p14="http://schemas.microsoft.com/office/powerpoint/2010/main" val="315393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D67B-B8C0-B448-8BAC-152AEF551438}"/>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A4B93BD-AF0C-3A47-928D-155770998F3F}"/>
              </a:ext>
            </a:extLst>
          </p:cNvPr>
          <p:cNvSpPr>
            <a:spLocks noGrp="1"/>
          </p:cNvSpPr>
          <p:nvPr>
            <p:ph idx="1"/>
          </p:nvPr>
        </p:nvSpPr>
        <p:spPr/>
        <p:txBody>
          <a:bodyPr/>
          <a:lstStyle/>
          <a:p>
            <a:pPr>
              <a:buFont typeface="Wingdings" pitchFamily="2" charset="2"/>
              <a:buChar char="Ø"/>
            </a:pPr>
            <a:r>
              <a:rPr lang="en-US" sz="3200" dirty="0"/>
              <a:t> ID, T2_V1, T1_V2 has more feature importance</a:t>
            </a:r>
          </a:p>
          <a:p>
            <a:pPr>
              <a:buFont typeface="Wingdings" pitchFamily="2" charset="2"/>
              <a:buChar char="Ø"/>
            </a:pPr>
            <a:r>
              <a:rPr lang="en-US" sz="3200" dirty="0"/>
              <a:t>Random forest gives better results with an R</a:t>
            </a:r>
            <a:r>
              <a:rPr lang="en-US" sz="3200" baseline="30000" dirty="0"/>
              <a:t>2 </a:t>
            </a:r>
            <a:r>
              <a:rPr lang="en-US" sz="3200" dirty="0"/>
              <a:t> of 10.1%</a:t>
            </a:r>
          </a:p>
          <a:p>
            <a:pPr marL="0" indent="0">
              <a:buNone/>
            </a:pPr>
            <a:endParaRPr lang="en-US" dirty="0"/>
          </a:p>
        </p:txBody>
      </p:sp>
    </p:spTree>
    <p:extLst>
      <p:ext uri="{BB962C8B-B14F-4D97-AF65-F5344CB8AC3E}">
        <p14:creationId xmlns:p14="http://schemas.microsoft.com/office/powerpoint/2010/main" val="389840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E3435C-0722-1741-BD17-B8F916246B82}"/>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13469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D6AE-1E80-F045-B062-8D761D49C8F8}"/>
              </a:ext>
            </a:extLst>
          </p:cNvPr>
          <p:cNvSpPr>
            <a:spLocks noGrp="1"/>
          </p:cNvSpPr>
          <p:nvPr>
            <p:ph type="title"/>
          </p:nvPr>
        </p:nvSpPr>
        <p:spPr/>
        <p:txBody>
          <a:bodyPr/>
          <a:lstStyle/>
          <a:p>
            <a:pPr algn="ctr"/>
            <a:r>
              <a:rPr lang="en-US" dirty="0"/>
              <a:t>CONTENTS</a:t>
            </a:r>
          </a:p>
        </p:txBody>
      </p:sp>
      <p:sp>
        <p:nvSpPr>
          <p:cNvPr id="3" name="Content Placeholder 2">
            <a:extLst>
              <a:ext uri="{FF2B5EF4-FFF2-40B4-BE49-F238E27FC236}">
                <a16:creationId xmlns:a16="http://schemas.microsoft.com/office/drawing/2014/main" id="{73F4A4A9-2A1B-8C44-BEF5-72B8B5529672}"/>
              </a:ext>
            </a:extLst>
          </p:cNvPr>
          <p:cNvSpPr>
            <a:spLocks noGrp="1"/>
          </p:cNvSpPr>
          <p:nvPr>
            <p:ph idx="1"/>
          </p:nvPr>
        </p:nvSpPr>
        <p:spPr/>
        <p:txBody>
          <a:bodyPr/>
          <a:lstStyle/>
          <a:p>
            <a:pPr>
              <a:buFont typeface="Wingdings" pitchFamily="2" charset="2"/>
              <a:buChar char="Ø"/>
            </a:pPr>
            <a:r>
              <a:rPr lang="en-US" dirty="0"/>
              <a:t>INTRODUCTION</a:t>
            </a:r>
          </a:p>
          <a:p>
            <a:pPr>
              <a:buFont typeface="Wingdings" pitchFamily="2" charset="2"/>
              <a:buChar char="Ø"/>
            </a:pPr>
            <a:r>
              <a:rPr lang="en-US" dirty="0"/>
              <a:t>DATA DESCRIPTION</a:t>
            </a:r>
          </a:p>
          <a:p>
            <a:pPr>
              <a:buFont typeface="Wingdings" pitchFamily="2" charset="2"/>
              <a:buChar char="Ø"/>
            </a:pPr>
            <a:r>
              <a:rPr lang="en-US" dirty="0"/>
              <a:t>DATA PRE-PROCESSING</a:t>
            </a:r>
          </a:p>
          <a:p>
            <a:pPr>
              <a:buFont typeface="Wingdings" pitchFamily="2" charset="2"/>
              <a:buChar char="Ø"/>
            </a:pPr>
            <a:r>
              <a:rPr lang="en-US" dirty="0"/>
              <a:t>MODELS</a:t>
            </a:r>
          </a:p>
          <a:p>
            <a:pPr>
              <a:buFont typeface="Wingdings" pitchFamily="2" charset="2"/>
              <a:buChar char="Ø"/>
            </a:pPr>
            <a:r>
              <a:rPr lang="en-US" dirty="0"/>
              <a:t>PARAMETRIC METHODS</a:t>
            </a:r>
          </a:p>
          <a:p>
            <a:pPr>
              <a:buFont typeface="Wingdings" pitchFamily="2" charset="2"/>
              <a:buChar char="Ø"/>
            </a:pPr>
            <a:r>
              <a:rPr lang="en-US" dirty="0"/>
              <a:t>NON-PARAMETRIC METHODS</a:t>
            </a:r>
          </a:p>
          <a:p>
            <a:pPr>
              <a:buFont typeface="Wingdings" pitchFamily="2" charset="2"/>
              <a:buChar char="Ø"/>
            </a:pPr>
            <a:r>
              <a:rPr lang="en-US" dirty="0"/>
              <a:t>RESULTS</a:t>
            </a:r>
          </a:p>
          <a:p>
            <a:pPr>
              <a:buFont typeface="Wingdings" pitchFamily="2" charset="2"/>
              <a:buChar char="Ø"/>
            </a:pPr>
            <a:r>
              <a:rPr lang="en-US" dirty="0"/>
              <a:t>CONCLUSION</a:t>
            </a:r>
          </a:p>
        </p:txBody>
      </p:sp>
    </p:spTree>
    <p:extLst>
      <p:ext uri="{BB962C8B-B14F-4D97-AF65-F5344CB8AC3E}">
        <p14:creationId xmlns:p14="http://schemas.microsoft.com/office/powerpoint/2010/main" val="221771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EBEA-6950-A148-99BE-67FC16C59854}"/>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56E3CE8D-548F-B34C-B676-CE85E92BB2A5}"/>
              </a:ext>
            </a:extLst>
          </p:cNvPr>
          <p:cNvSpPr>
            <a:spLocks noGrp="1"/>
          </p:cNvSpPr>
          <p:nvPr>
            <p:ph idx="1"/>
          </p:nvPr>
        </p:nvSpPr>
        <p:spPr/>
        <p:txBody>
          <a:bodyPr>
            <a:normAutofit lnSpcReduction="10000"/>
          </a:bodyPr>
          <a:lstStyle/>
          <a:p>
            <a:pPr>
              <a:buFont typeface="Wingdings" pitchFamily="2" charset="2"/>
              <a:buChar char="Ø"/>
            </a:pPr>
            <a:r>
              <a:rPr lang="en-US" dirty="0"/>
              <a:t>Liberty mutual insurance provides wide range of insurance products and services to meet their customer needs.</a:t>
            </a:r>
          </a:p>
          <a:p>
            <a:pPr>
              <a:buFont typeface="Wingdings" pitchFamily="2" charset="2"/>
              <a:buChar char="Ø"/>
            </a:pPr>
            <a:r>
              <a:rPr lang="en-US" dirty="0"/>
              <a:t>New property receives home inspection </a:t>
            </a:r>
          </a:p>
          <a:p>
            <a:pPr>
              <a:buFont typeface="Wingdings" pitchFamily="2" charset="2"/>
              <a:buChar char="Ø"/>
            </a:pPr>
            <a:r>
              <a:rPr lang="en-US" dirty="0"/>
              <a:t>Investigators audit main key attributes of property such as:</a:t>
            </a:r>
          </a:p>
          <a:p>
            <a:pPr lvl="1"/>
            <a:r>
              <a:rPr lang="en-US" dirty="0"/>
              <a:t>Roof</a:t>
            </a:r>
          </a:p>
          <a:p>
            <a:pPr lvl="1"/>
            <a:r>
              <a:rPr lang="en-US" dirty="0"/>
              <a:t>Foundation</a:t>
            </a:r>
          </a:p>
          <a:p>
            <a:pPr lvl="1"/>
            <a:r>
              <a:rPr lang="en-US" dirty="0"/>
              <a:t>Window</a:t>
            </a:r>
          </a:p>
          <a:p>
            <a:pPr lvl="1"/>
            <a:r>
              <a:rPr lang="en-US" dirty="0"/>
              <a:t>Siding</a:t>
            </a:r>
          </a:p>
          <a:p>
            <a:pPr>
              <a:buFont typeface="Wingdings" pitchFamily="2" charset="2"/>
              <a:buChar char="Ø"/>
            </a:pPr>
            <a:r>
              <a:rPr lang="en-US" dirty="0"/>
              <a:t>These results help insurance group to decide whether the property is one they need to insure.</a:t>
            </a:r>
          </a:p>
          <a:p>
            <a:pPr>
              <a:buFont typeface="Wingdings" pitchFamily="2" charset="2"/>
              <a:buChar char="Ø"/>
            </a:pPr>
            <a:r>
              <a:rPr lang="en-US" dirty="0"/>
              <a:t> Based on property information we need to predict the hazard score before the time of inspection</a:t>
            </a:r>
          </a:p>
        </p:txBody>
      </p:sp>
    </p:spTree>
    <p:extLst>
      <p:ext uri="{BB962C8B-B14F-4D97-AF65-F5344CB8AC3E}">
        <p14:creationId xmlns:p14="http://schemas.microsoft.com/office/powerpoint/2010/main" val="116596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CC66-7920-4642-AF46-25A37443ABDA}"/>
              </a:ext>
            </a:extLst>
          </p:cNvPr>
          <p:cNvSpPr>
            <a:spLocks noGrp="1"/>
          </p:cNvSpPr>
          <p:nvPr>
            <p:ph type="title"/>
          </p:nvPr>
        </p:nvSpPr>
        <p:spPr/>
        <p:txBody>
          <a:bodyPr/>
          <a:lstStyle/>
          <a:p>
            <a:pPr algn="ctr"/>
            <a:r>
              <a:rPr lang="en-US" dirty="0"/>
              <a:t>Data description</a:t>
            </a:r>
          </a:p>
        </p:txBody>
      </p:sp>
      <p:sp>
        <p:nvSpPr>
          <p:cNvPr id="3" name="Content Placeholder 2">
            <a:extLst>
              <a:ext uri="{FF2B5EF4-FFF2-40B4-BE49-F238E27FC236}">
                <a16:creationId xmlns:a16="http://schemas.microsoft.com/office/drawing/2014/main" id="{34E82715-D622-B64E-B86C-AE6DF3756CA9}"/>
              </a:ext>
            </a:extLst>
          </p:cNvPr>
          <p:cNvSpPr>
            <a:spLocks noGrp="1"/>
          </p:cNvSpPr>
          <p:nvPr>
            <p:ph idx="1"/>
          </p:nvPr>
        </p:nvSpPr>
        <p:spPr/>
        <p:txBody>
          <a:bodyPr/>
          <a:lstStyle/>
          <a:p>
            <a:pPr>
              <a:buFont typeface="Wingdings" pitchFamily="2" charset="2"/>
              <a:buChar char="Ø"/>
            </a:pPr>
            <a:r>
              <a:rPr lang="en-US" dirty="0"/>
              <a:t> I took dataset from Kaggle.</a:t>
            </a:r>
          </a:p>
          <a:p>
            <a:pPr lvl="1"/>
            <a:r>
              <a:rPr lang="en-US" dirty="0">
                <a:hlinkClick r:id="rId2"/>
              </a:rPr>
              <a:t>https://www.kaggle.com/c/liberty-mutual-group-property-inspection-prediction/data</a:t>
            </a:r>
            <a:endParaRPr lang="en-US" dirty="0"/>
          </a:p>
          <a:p>
            <a:pPr>
              <a:buFont typeface="Wingdings" pitchFamily="2" charset="2"/>
              <a:buChar char="Ø"/>
            </a:pPr>
            <a:r>
              <a:rPr lang="en-US" dirty="0"/>
              <a:t>The dataset contain 32 anonymized columns, ID and a Hazard score</a:t>
            </a:r>
          </a:p>
          <a:p>
            <a:pPr>
              <a:buFont typeface="Wingdings" pitchFamily="2" charset="2"/>
              <a:buChar char="Ø"/>
            </a:pPr>
            <a:r>
              <a:rPr lang="en-US" dirty="0"/>
              <a:t>32 anonymized variables and ID are explanatory variables</a:t>
            </a:r>
          </a:p>
          <a:p>
            <a:pPr>
              <a:buFont typeface="Wingdings" pitchFamily="2" charset="2"/>
              <a:buChar char="Ø"/>
            </a:pPr>
            <a:r>
              <a:rPr lang="en-US" dirty="0"/>
              <a:t>Hazard score is a target variables</a:t>
            </a:r>
          </a:p>
          <a:p>
            <a:pPr>
              <a:buFont typeface="Wingdings" pitchFamily="2" charset="2"/>
              <a:buChar char="Ø"/>
            </a:pPr>
            <a:r>
              <a:rPr lang="en-US" dirty="0"/>
              <a:t>Each row in the dataset corresponds to a property</a:t>
            </a:r>
          </a:p>
          <a:p>
            <a:pPr>
              <a:buFont typeface="Wingdings" pitchFamily="2" charset="2"/>
              <a:buChar char="Ø"/>
            </a:pPr>
            <a:r>
              <a:rPr lang="en-US" dirty="0"/>
              <a:t>The aim of the project is to forecast the hazard score based on explanatory variables.</a:t>
            </a:r>
          </a:p>
        </p:txBody>
      </p:sp>
    </p:spTree>
    <p:extLst>
      <p:ext uri="{BB962C8B-B14F-4D97-AF65-F5344CB8AC3E}">
        <p14:creationId xmlns:p14="http://schemas.microsoft.com/office/powerpoint/2010/main" val="388081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C3F9269-B51E-4556-9221-44C750789B4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FC6015A4-B230-407A-A119-C7CEF83D15E5}"/>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DFD343FD-1A4D-4EB5-A19C-877ECC71A9B2}"/>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362E11DD-B54B-4751-9C17-39DAF9EF46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F9347863-7BB0-2C4E-BDED-50A162DE94E4}"/>
              </a:ext>
            </a:extLst>
          </p:cNvPr>
          <p:cNvPicPr>
            <a:picLocks noGrp="1" noChangeAspect="1"/>
          </p:cNvPicPr>
          <p:nvPr>
            <p:ph sz="half" idx="2"/>
          </p:nvPr>
        </p:nvPicPr>
        <p:blipFill rotWithShape="1">
          <a:blip r:embed="rId7">
            <a:extLst>
              <a:ext uri="{28A0092B-C50C-407E-A947-70E740481C1C}">
                <a14:useLocalDpi xmlns:a14="http://schemas.microsoft.com/office/drawing/2010/main" val="0"/>
              </a:ext>
            </a:extLst>
          </a:blip>
          <a:srcRect r="13960"/>
          <a:stretch/>
        </p:blipFill>
        <p:spPr>
          <a:xfrm>
            <a:off x="7545274" y="10"/>
            <a:ext cx="4646726" cy="6857990"/>
          </a:xfrm>
          <a:prstGeom prst="rect">
            <a:avLst/>
          </a:prstGeom>
        </p:spPr>
      </p:pic>
      <p:grpSp>
        <p:nvGrpSpPr>
          <p:cNvPr id="19" name="Group 18">
            <a:extLst>
              <a:ext uri="{FF2B5EF4-FFF2-40B4-BE49-F238E27FC236}">
                <a16:creationId xmlns:a16="http://schemas.microsoft.com/office/drawing/2014/main" id="{B55DE4E1-F219-45A4-96D9-9A86D0E4DBD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3601C3FF-4A5D-437C-B3DB-A53B99D30804}"/>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61B1BDC9-B583-4F65-8FE9-E2CBE71D93E2}"/>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A5B25463-19B3-AD4A-B3E2-EB0587DA1942}"/>
              </a:ext>
            </a:extLst>
          </p:cNvPr>
          <p:cNvSpPr>
            <a:spLocks noGrp="1"/>
          </p:cNvSpPr>
          <p:nvPr>
            <p:ph type="title"/>
          </p:nvPr>
        </p:nvSpPr>
        <p:spPr>
          <a:xfrm>
            <a:off x="382280" y="484632"/>
            <a:ext cx="6743844" cy="1609344"/>
          </a:xfrm>
        </p:spPr>
        <p:txBody>
          <a:bodyPr vert="horz" lIns="91440" tIns="45720" rIns="91440" bIns="45720" rtlCol="0" anchor="ctr">
            <a:normAutofit/>
          </a:bodyPr>
          <a:lstStyle/>
          <a:p>
            <a:r>
              <a:rPr lang="en-US" sz="4800"/>
              <a:t>Data pre-processing</a:t>
            </a:r>
          </a:p>
        </p:txBody>
      </p:sp>
      <p:sp>
        <p:nvSpPr>
          <p:cNvPr id="3" name="Content Placeholder 2">
            <a:extLst>
              <a:ext uri="{FF2B5EF4-FFF2-40B4-BE49-F238E27FC236}">
                <a16:creationId xmlns:a16="http://schemas.microsoft.com/office/drawing/2014/main" id="{B5854E97-ECA7-A04A-99CD-415D4CB0D73A}"/>
              </a:ext>
            </a:extLst>
          </p:cNvPr>
          <p:cNvSpPr>
            <a:spLocks noGrp="1"/>
          </p:cNvSpPr>
          <p:nvPr>
            <p:ph sz="half" idx="1"/>
          </p:nvPr>
        </p:nvSpPr>
        <p:spPr>
          <a:xfrm>
            <a:off x="382279" y="2121408"/>
            <a:ext cx="6743845" cy="4050792"/>
          </a:xfrm>
        </p:spPr>
        <p:txBody>
          <a:bodyPr vert="horz" lIns="91440" tIns="45720" rIns="91440" bIns="45720" rtlCol="0">
            <a:normAutofit/>
          </a:bodyPr>
          <a:lstStyle/>
          <a:p>
            <a:pPr>
              <a:buFont typeface="Wingdings" pitchFamily="2" charset="2"/>
              <a:buChar char="Ø"/>
            </a:pPr>
            <a:r>
              <a:rPr lang="en-US" sz="1800" dirty="0"/>
              <a:t>Check null values</a:t>
            </a:r>
          </a:p>
          <a:p>
            <a:pPr>
              <a:buFont typeface="Wingdings" pitchFamily="2" charset="2"/>
              <a:buChar char="Ø"/>
            </a:pPr>
            <a:r>
              <a:rPr lang="en-US" sz="1800" dirty="0"/>
              <a:t>Look at the type of data in the variables</a:t>
            </a:r>
          </a:p>
          <a:p>
            <a:pPr>
              <a:buFont typeface="Wingdings" pitchFamily="2" charset="2"/>
              <a:buChar char="Ø"/>
            </a:pPr>
            <a:r>
              <a:rPr lang="en-US" sz="1800" dirty="0"/>
              <a:t>Found categorical variables</a:t>
            </a:r>
          </a:p>
          <a:p>
            <a:pPr>
              <a:buFont typeface="Wingdings" pitchFamily="2" charset="2"/>
              <a:buChar char="Ø"/>
            </a:pPr>
            <a:r>
              <a:rPr lang="en-US" sz="1800" dirty="0"/>
              <a:t>Converting all categorical variables to numbers by grouping the mean values of Hazard score</a:t>
            </a:r>
          </a:p>
          <a:p>
            <a:pPr>
              <a:buFont typeface="Wingdings" pitchFamily="2" charset="2"/>
              <a:buChar char="Ø"/>
            </a:pPr>
            <a:r>
              <a:rPr lang="en-US" sz="1800" dirty="0"/>
              <a:t> Performed </a:t>
            </a:r>
            <a:r>
              <a:rPr lang="en-US" sz="1800" dirty="0" err="1"/>
              <a:t>Xgboost</a:t>
            </a:r>
            <a:r>
              <a:rPr lang="en-US" sz="1800" dirty="0"/>
              <a:t> feature importance to find out the relative importance of each feature in the construction of the model.</a:t>
            </a:r>
          </a:p>
          <a:p>
            <a:pPr>
              <a:buFont typeface="Wingdings" pitchFamily="2" charset="2"/>
              <a:buChar char="Ø"/>
            </a:pPr>
            <a:r>
              <a:rPr lang="en-US" sz="1800" dirty="0"/>
              <a:t>Split our data into training(70%) and test(30%) set</a:t>
            </a:r>
          </a:p>
          <a:p>
            <a:pPr marL="0" indent="0">
              <a:buNone/>
            </a:pPr>
            <a:endParaRPr lang="en-US" sz="1800" dirty="0"/>
          </a:p>
        </p:txBody>
      </p:sp>
    </p:spTree>
    <p:extLst>
      <p:ext uri="{BB962C8B-B14F-4D97-AF65-F5344CB8AC3E}">
        <p14:creationId xmlns:p14="http://schemas.microsoft.com/office/powerpoint/2010/main" val="379394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AA24-D486-D146-9607-7A8E3ACD5F73}"/>
              </a:ext>
            </a:extLst>
          </p:cNvPr>
          <p:cNvSpPr>
            <a:spLocks noGrp="1"/>
          </p:cNvSpPr>
          <p:nvPr>
            <p:ph type="title"/>
          </p:nvPr>
        </p:nvSpPr>
        <p:spPr/>
        <p:txBody>
          <a:bodyPr/>
          <a:lstStyle/>
          <a:p>
            <a:pPr algn="ctr"/>
            <a:r>
              <a:rPr lang="en-US" dirty="0"/>
              <a:t>models</a:t>
            </a:r>
          </a:p>
        </p:txBody>
      </p:sp>
      <p:sp>
        <p:nvSpPr>
          <p:cNvPr id="3" name="Content Placeholder 2">
            <a:extLst>
              <a:ext uri="{FF2B5EF4-FFF2-40B4-BE49-F238E27FC236}">
                <a16:creationId xmlns:a16="http://schemas.microsoft.com/office/drawing/2014/main" id="{787C6DBB-9CD9-1341-B5A8-563E4975FBF9}"/>
              </a:ext>
            </a:extLst>
          </p:cNvPr>
          <p:cNvSpPr>
            <a:spLocks noGrp="1"/>
          </p:cNvSpPr>
          <p:nvPr>
            <p:ph idx="1"/>
          </p:nvPr>
        </p:nvSpPr>
        <p:spPr/>
        <p:txBody>
          <a:bodyPr/>
          <a:lstStyle/>
          <a:p>
            <a:pPr marL="0" indent="0" algn="ctr">
              <a:buNone/>
            </a:pPr>
            <a:r>
              <a:rPr lang="en-US" dirty="0"/>
              <a:t>Two types of models</a:t>
            </a:r>
          </a:p>
          <a:p>
            <a:pPr>
              <a:buFont typeface="Wingdings" pitchFamily="2" charset="2"/>
              <a:buChar char="Ø"/>
            </a:pPr>
            <a:r>
              <a:rPr lang="en-US" dirty="0"/>
              <a:t>Parametric models:</a:t>
            </a:r>
          </a:p>
          <a:p>
            <a:pPr lvl="1"/>
            <a:r>
              <a:rPr lang="en-US" dirty="0"/>
              <a:t>Multivariate Linear Regression</a:t>
            </a:r>
          </a:p>
          <a:p>
            <a:pPr lvl="1"/>
            <a:r>
              <a:rPr lang="en-US" dirty="0"/>
              <a:t>Lasso Regression</a:t>
            </a:r>
          </a:p>
          <a:p>
            <a:pPr lvl="1"/>
            <a:r>
              <a:rPr lang="en-US" dirty="0"/>
              <a:t>Ridge Regression</a:t>
            </a:r>
          </a:p>
          <a:p>
            <a:pPr>
              <a:buFont typeface="Wingdings" pitchFamily="2" charset="2"/>
              <a:buChar char="Ø"/>
            </a:pPr>
            <a:r>
              <a:rPr lang="en-US" dirty="0"/>
              <a:t>Non- parametric models:</a:t>
            </a:r>
          </a:p>
          <a:p>
            <a:pPr lvl="1"/>
            <a:r>
              <a:rPr lang="en-US" dirty="0"/>
              <a:t>Random forest</a:t>
            </a:r>
          </a:p>
        </p:txBody>
      </p:sp>
    </p:spTree>
    <p:extLst>
      <p:ext uri="{BB962C8B-B14F-4D97-AF65-F5344CB8AC3E}">
        <p14:creationId xmlns:p14="http://schemas.microsoft.com/office/powerpoint/2010/main" val="130189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214B-5659-8B4F-8074-90DFE1A98BF5}"/>
              </a:ext>
            </a:extLst>
          </p:cNvPr>
          <p:cNvSpPr>
            <a:spLocks noGrp="1"/>
          </p:cNvSpPr>
          <p:nvPr>
            <p:ph type="title"/>
          </p:nvPr>
        </p:nvSpPr>
        <p:spPr/>
        <p:txBody>
          <a:bodyPr/>
          <a:lstStyle/>
          <a:p>
            <a:pPr algn="ctr"/>
            <a:r>
              <a:rPr lang="en-US" dirty="0"/>
              <a:t>PARAMETRIC MODELS</a:t>
            </a:r>
          </a:p>
        </p:txBody>
      </p:sp>
      <p:sp>
        <p:nvSpPr>
          <p:cNvPr id="3" name="Content Placeholder 2">
            <a:extLst>
              <a:ext uri="{FF2B5EF4-FFF2-40B4-BE49-F238E27FC236}">
                <a16:creationId xmlns:a16="http://schemas.microsoft.com/office/drawing/2014/main" id="{88C81365-315F-264B-8003-CD3926B3E911}"/>
              </a:ext>
            </a:extLst>
          </p:cNvPr>
          <p:cNvSpPr>
            <a:spLocks noGrp="1"/>
          </p:cNvSpPr>
          <p:nvPr>
            <p:ph idx="1"/>
          </p:nvPr>
        </p:nvSpPr>
        <p:spPr/>
        <p:txBody>
          <a:bodyPr/>
          <a:lstStyle/>
          <a:p>
            <a:pPr>
              <a:buFont typeface="Wingdings" pitchFamily="2" charset="2"/>
              <a:buChar char="Ø"/>
            </a:pPr>
            <a:r>
              <a:rPr lang="en-US" dirty="0"/>
              <a:t>Multivariate Linear Regression</a:t>
            </a:r>
          </a:p>
          <a:p>
            <a:pPr lvl="1">
              <a:buFont typeface="Arial" panose="020B0604020202020204" pitchFamily="34" charset="0"/>
              <a:buChar char="•"/>
            </a:pPr>
            <a:r>
              <a:rPr lang="en-US" dirty="0"/>
              <a:t>Linear relation between explanatory variables and target variable</a:t>
            </a:r>
          </a:p>
          <a:p>
            <a:pPr lvl="1">
              <a:buFont typeface="Arial" panose="020B0604020202020204" pitchFamily="34" charset="0"/>
              <a:buChar char="•"/>
            </a:pPr>
            <a:r>
              <a:rPr lang="en-US" dirty="0"/>
              <a:t>Resulted R</a:t>
            </a:r>
            <a:r>
              <a:rPr lang="en-US" baseline="30000" dirty="0"/>
              <a:t>2 </a:t>
            </a:r>
            <a:r>
              <a:rPr lang="en-US" dirty="0"/>
              <a:t> of 0.0885</a:t>
            </a:r>
          </a:p>
          <a:p>
            <a:pPr>
              <a:buFont typeface="Wingdings" pitchFamily="2" charset="2"/>
              <a:buChar char="Ø"/>
            </a:pPr>
            <a:r>
              <a:rPr lang="en-US" dirty="0"/>
              <a:t>Ridge Regression</a:t>
            </a:r>
          </a:p>
          <a:p>
            <a:pPr lvl="1"/>
            <a:r>
              <a:rPr lang="en-US" dirty="0"/>
              <a:t>L2-norm </a:t>
            </a:r>
            <a:r>
              <a:rPr lang="en-US" dirty="0" err="1"/>
              <a:t>penality</a:t>
            </a:r>
            <a:r>
              <a:rPr lang="en-US" dirty="0"/>
              <a:t> form</a:t>
            </a:r>
          </a:p>
          <a:p>
            <a:pPr lvl="1"/>
            <a:r>
              <a:rPr lang="en-US" dirty="0"/>
              <a:t>Resulted R</a:t>
            </a:r>
            <a:r>
              <a:rPr lang="en-US" baseline="30000" dirty="0"/>
              <a:t>2 </a:t>
            </a:r>
            <a:r>
              <a:rPr lang="en-US" dirty="0"/>
              <a:t> of 0.0886</a:t>
            </a:r>
          </a:p>
          <a:p>
            <a:pPr>
              <a:buFont typeface="Wingdings" pitchFamily="2" charset="2"/>
              <a:buChar char="Ø"/>
            </a:pPr>
            <a:r>
              <a:rPr lang="en-US" dirty="0"/>
              <a:t>Lasso Regression</a:t>
            </a:r>
          </a:p>
          <a:p>
            <a:pPr lvl="1">
              <a:buFont typeface="Arial" panose="020B0604020202020204" pitchFamily="34" charset="0"/>
              <a:buChar char="•"/>
            </a:pPr>
            <a:r>
              <a:rPr lang="en-US" dirty="0"/>
              <a:t>L1-norm </a:t>
            </a:r>
            <a:r>
              <a:rPr lang="en-US" dirty="0" err="1"/>
              <a:t>penality</a:t>
            </a:r>
            <a:r>
              <a:rPr lang="en-US" dirty="0"/>
              <a:t> form</a:t>
            </a:r>
          </a:p>
          <a:p>
            <a:pPr lvl="1">
              <a:buFont typeface="Arial" panose="020B0604020202020204" pitchFamily="34" charset="0"/>
              <a:buChar char="•"/>
            </a:pPr>
            <a:r>
              <a:rPr lang="en-US" dirty="0"/>
              <a:t>Resulted R</a:t>
            </a:r>
            <a:r>
              <a:rPr lang="en-US" baseline="30000" dirty="0"/>
              <a:t>2 </a:t>
            </a:r>
            <a:r>
              <a:rPr lang="en-US" dirty="0"/>
              <a:t> of 0.0887</a:t>
            </a:r>
          </a:p>
          <a:p>
            <a:pPr marL="274320" lvl="1" indent="0">
              <a:buNone/>
            </a:pPr>
            <a:endParaRPr lang="en-US" dirty="0"/>
          </a:p>
          <a:p>
            <a:pPr lvl="1"/>
            <a:endParaRPr lang="en-US" dirty="0"/>
          </a:p>
        </p:txBody>
      </p:sp>
    </p:spTree>
    <p:extLst>
      <p:ext uri="{BB962C8B-B14F-4D97-AF65-F5344CB8AC3E}">
        <p14:creationId xmlns:p14="http://schemas.microsoft.com/office/powerpoint/2010/main" val="302917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A50C-6ABB-2043-B042-B976E9C4C1DA}"/>
              </a:ext>
            </a:extLst>
          </p:cNvPr>
          <p:cNvSpPr>
            <a:spLocks noGrp="1"/>
          </p:cNvSpPr>
          <p:nvPr>
            <p:ph type="title"/>
          </p:nvPr>
        </p:nvSpPr>
        <p:spPr/>
        <p:txBody>
          <a:bodyPr/>
          <a:lstStyle/>
          <a:p>
            <a:pPr algn="ctr"/>
            <a:r>
              <a:rPr lang="en-US" dirty="0"/>
              <a:t>NON-PARAMETRIC MODELS</a:t>
            </a:r>
          </a:p>
        </p:txBody>
      </p:sp>
      <p:sp>
        <p:nvSpPr>
          <p:cNvPr id="3" name="Content Placeholder 2">
            <a:extLst>
              <a:ext uri="{FF2B5EF4-FFF2-40B4-BE49-F238E27FC236}">
                <a16:creationId xmlns:a16="http://schemas.microsoft.com/office/drawing/2014/main" id="{41F8F47B-54BA-F94F-ABCC-FEEC0ECF8DBF}"/>
              </a:ext>
            </a:extLst>
          </p:cNvPr>
          <p:cNvSpPr>
            <a:spLocks noGrp="1"/>
          </p:cNvSpPr>
          <p:nvPr>
            <p:ph idx="1"/>
          </p:nvPr>
        </p:nvSpPr>
        <p:spPr/>
        <p:txBody>
          <a:bodyPr/>
          <a:lstStyle/>
          <a:p>
            <a:pPr marL="0" indent="0" algn="ctr">
              <a:buNone/>
            </a:pPr>
            <a:r>
              <a:rPr lang="en-US" dirty="0"/>
              <a:t>RANDOM FOREST</a:t>
            </a:r>
          </a:p>
          <a:p>
            <a:r>
              <a:rPr lang="en-US" dirty="0"/>
              <a:t>A random forest fits the number of decision tree classifiers on various sub-samples of the dataset.</a:t>
            </a:r>
          </a:p>
          <a:p>
            <a:r>
              <a:rPr lang="en-US" dirty="0"/>
              <a:t>Uses averaging to improve accuracy </a:t>
            </a:r>
          </a:p>
          <a:p>
            <a:r>
              <a:rPr lang="en-US" dirty="0"/>
              <a:t>Control over-fitting</a:t>
            </a:r>
          </a:p>
          <a:p>
            <a:r>
              <a:rPr lang="en-US" dirty="0"/>
              <a:t>Number of trees, m= 500</a:t>
            </a:r>
          </a:p>
          <a:p>
            <a:r>
              <a:rPr lang="en-US" dirty="0"/>
              <a:t>Number of sub-samples= 11</a:t>
            </a:r>
          </a:p>
          <a:p>
            <a:r>
              <a:rPr lang="en-US" dirty="0"/>
              <a:t>Resulted R</a:t>
            </a:r>
            <a:r>
              <a:rPr lang="en-US" baseline="30000" dirty="0"/>
              <a:t>2 </a:t>
            </a:r>
            <a:r>
              <a:rPr lang="en-US" dirty="0"/>
              <a:t> of 0.101</a:t>
            </a:r>
          </a:p>
        </p:txBody>
      </p:sp>
    </p:spTree>
    <p:extLst>
      <p:ext uri="{BB962C8B-B14F-4D97-AF65-F5344CB8AC3E}">
        <p14:creationId xmlns:p14="http://schemas.microsoft.com/office/powerpoint/2010/main" val="247540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6846-1DC0-1B45-8C9D-A5539F17F36D}"/>
              </a:ext>
            </a:extLst>
          </p:cNvPr>
          <p:cNvSpPr>
            <a:spLocks noGrp="1"/>
          </p:cNvSpPr>
          <p:nvPr>
            <p:ph type="title"/>
          </p:nvPr>
        </p:nvSpPr>
        <p:spPr/>
        <p:txBody>
          <a:bodyPr/>
          <a:lstStyle/>
          <a:p>
            <a:pPr algn="ctr"/>
            <a:r>
              <a:rPr lang="en-US" dirty="0"/>
              <a:t>Analysis</a:t>
            </a:r>
          </a:p>
        </p:txBody>
      </p:sp>
      <p:pic>
        <p:nvPicPr>
          <p:cNvPr id="4" name="Content Placeholder 3">
            <a:extLst>
              <a:ext uri="{FF2B5EF4-FFF2-40B4-BE49-F238E27FC236}">
                <a16:creationId xmlns:a16="http://schemas.microsoft.com/office/drawing/2014/main" id="{7C2F7747-7134-C54C-AEE6-97D6FF976BE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2732" y="2225158"/>
            <a:ext cx="8781092" cy="3707810"/>
          </a:xfrm>
          <a:prstGeom prst="rect">
            <a:avLst/>
          </a:prstGeom>
        </p:spPr>
      </p:pic>
    </p:spTree>
    <p:extLst>
      <p:ext uri="{BB962C8B-B14F-4D97-AF65-F5344CB8AC3E}">
        <p14:creationId xmlns:p14="http://schemas.microsoft.com/office/powerpoint/2010/main" val="1422684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497</Words>
  <Application>Microsoft Macintosh PowerPoint</Application>
  <PresentationFormat>Widescreen</PresentationFormat>
  <Paragraphs>92</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Rockwell Condensed</vt:lpstr>
      <vt:lpstr>Rockwell Extra Bold</vt:lpstr>
      <vt:lpstr>Wingdings</vt:lpstr>
      <vt:lpstr>Wood Type</vt:lpstr>
      <vt:lpstr>LIBERTY MUTUAL GROUP: PROPERTY INSPECTION PREDICTION</vt:lpstr>
      <vt:lpstr>CONTENTS</vt:lpstr>
      <vt:lpstr>INTRODUCTION</vt:lpstr>
      <vt:lpstr>Data description</vt:lpstr>
      <vt:lpstr>Data pre-processing</vt:lpstr>
      <vt:lpstr>models</vt:lpstr>
      <vt:lpstr>PARAMETRIC MODELS</vt:lpstr>
      <vt:lpstr>NON-PARAMETRIC MODELS</vt:lpstr>
      <vt:lpstr>Analysis</vt:lpstr>
      <vt:lpstr>conclusion</vt:lpstr>
      <vt:lpstr>THANK YOU</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LIBERTY MUTUAL GROUP: PROPERTY INSPECTION PREDICTION</dc:title>
  <dc:creator>Balineni, Priyanka</dc:creator>
  <cp:lastModifiedBy>Balineni, Priyanka</cp:lastModifiedBy>
  <cp:revision>17</cp:revision>
  <dcterms:created xsi:type="dcterms:W3CDTF">2018-04-16T16:54:39Z</dcterms:created>
  <dcterms:modified xsi:type="dcterms:W3CDTF">2018-04-23T18:51:23Z</dcterms:modified>
</cp:coreProperties>
</file>