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9" roundtripDataSignature="AMtx7mhcF5p00RMt86E8MqDfouUQzL/3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– SR are very popular in evidence based science.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– They drive the decision making process as they require thorough investigation in order to justify certain treatment/method/approach etc and it’s an exhaustive process.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– They are a credible source as they are comprehensive, reproducible and precise in stating outcomes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Each stage is pre-planned which means the whole process is well thought through and all the steps are pre- defined which makes the SR’s  transparent, reproducible and bias free.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Ability to fuel a decision making process for ex:- efficacy of a vitamin c in treating common cold.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-So traditionally speaking if we were to perform every step manually then it’s just too much to handle.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- with the boom in research and technology there are tons of papers being published it’s just not possible to perform an extensive SR manually.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-On an average an SLR takes 2 to 4 years to complete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-since it’s a method driven process it take various steps and each consumes time.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- therefore the motivation is to fully or semi automate the process.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-Few of the steps can further be divided into sub steps but overall the main idea around each stage remains same.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-starting with the need of the SLR we next define the RQ and formulate it precisely, generally an S:R has 1 or 2 main questions to answer.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4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5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5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5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5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5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priyanka.bhargava@st.ovgu.de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15.png"/><Relationship Id="rId6" Type="http://schemas.openxmlformats.org/officeDocument/2006/relationships/image" Target="../media/image14.png"/><Relationship Id="rId7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0.png"/><Relationship Id="rId4" Type="http://schemas.openxmlformats.org/officeDocument/2006/relationships/image" Target="../media/image25.png"/><Relationship Id="rId5" Type="http://schemas.openxmlformats.org/officeDocument/2006/relationships/image" Target="../media/image2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oi.org/10.1016/j.infsof.2021.106589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2.gif"/><Relationship Id="rId5" Type="http://schemas.openxmlformats.org/officeDocument/2006/relationships/image" Target="../media/image8.png"/><Relationship Id="rId6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Relationship Id="rId5" Type="http://schemas.openxmlformats.org/officeDocument/2006/relationships/image" Target="../media/image31.png"/><Relationship Id="rId6" Type="http://schemas.openxmlformats.org/officeDocument/2006/relationships/image" Target="../media/image24.png"/><Relationship Id="rId7" Type="http://schemas.openxmlformats.org/officeDocument/2006/relationships/image" Target="../media/image2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"/>
          <p:cNvSpPr txBox="1"/>
          <p:nvPr>
            <p:ph type="ctrTitle"/>
          </p:nvPr>
        </p:nvSpPr>
        <p:spPr>
          <a:xfrm>
            <a:off x="311700" y="744575"/>
            <a:ext cx="8520600" cy="17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3000"/>
              <a:t>Enhancing Literature filtering using NLP</a:t>
            </a:r>
            <a:endParaRPr sz="3000"/>
          </a:p>
        </p:txBody>
      </p:sp>
      <p:sp>
        <p:nvSpPr>
          <p:cNvPr id="55" name="Google Shape;55;p5"/>
          <p:cNvSpPr txBox="1"/>
          <p:nvPr>
            <p:ph idx="1" type="subTitle"/>
          </p:nvPr>
        </p:nvSpPr>
        <p:spPr>
          <a:xfrm>
            <a:off x="311700" y="2834125"/>
            <a:ext cx="8520600" cy="11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1280"/>
              <a:t>Master Thesis Topic Presentation</a:t>
            </a:r>
            <a:endParaRPr sz="128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1280"/>
              <a:t>Priyanka Bhargava</a:t>
            </a:r>
            <a:endParaRPr sz="128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1280" u="sng">
                <a:solidFill>
                  <a:schemeClr val="hlink"/>
                </a:solidFill>
                <a:hlinkClick r:id="rId3"/>
              </a:rPr>
              <a:t>priyanka.bhargava@st.ovgu.de</a:t>
            </a:r>
            <a:endParaRPr sz="128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28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1280"/>
              <a:t>October 12, 2022</a:t>
            </a:r>
            <a:endParaRPr sz="1280"/>
          </a:p>
        </p:txBody>
      </p:sp>
      <p:pic>
        <p:nvPicPr>
          <p:cNvPr id="56" name="Google Shape;5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60750" y="799613"/>
            <a:ext cx="855350" cy="85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69650" y="850488"/>
            <a:ext cx="855350" cy="85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50125" y="799613"/>
            <a:ext cx="957075" cy="95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877475" y="4271625"/>
            <a:ext cx="2182124" cy="71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"/>
          <p:cNvSpPr txBox="1"/>
          <p:nvPr/>
        </p:nvSpPr>
        <p:spPr>
          <a:xfrm>
            <a:off x="6617650" y="3000375"/>
            <a:ext cx="81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4"/>
          <p:cNvSpPr txBox="1"/>
          <p:nvPr/>
        </p:nvSpPr>
        <p:spPr>
          <a:xfrm>
            <a:off x="496800" y="409150"/>
            <a:ext cx="5611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State of Art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" name="Google Shape;19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9150" y="909100"/>
            <a:ext cx="8280251" cy="352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4"/>
          <p:cNvSpPr txBox="1"/>
          <p:nvPr/>
        </p:nvSpPr>
        <p:spPr>
          <a:xfrm>
            <a:off x="1806988" y="4442850"/>
            <a:ext cx="5611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Fig. 5: Machine Learning automation techniques and tasks per SLR step(</a:t>
            </a:r>
            <a:r>
              <a:rPr b="0" i="0" lang="en-GB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Raymon van Dinter, Bedir Tekinerdogan, Cagatay Catal</a:t>
            </a: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5"/>
          <p:cNvSpPr txBox="1"/>
          <p:nvPr/>
        </p:nvSpPr>
        <p:spPr>
          <a:xfrm>
            <a:off x="496800" y="409150"/>
            <a:ext cx="5611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Proposed Approach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5"/>
          <p:cNvSpPr/>
          <p:nvPr/>
        </p:nvSpPr>
        <p:spPr>
          <a:xfrm>
            <a:off x="570425" y="1186050"/>
            <a:ext cx="1702800" cy="109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Google Shape;20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5800" y="1488225"/>
            <a:ext cx="1072050" cy="60445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5"/>
          <p:cNvSpPr txBox="1"/>
          <p:nvPr/>
        </p:nvSpPr>
        <p:spPr>
          <a:xfrm>
            <a:off x="845825" y="1186050"/>
            <a:ext cx="115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CrossRef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5"/>
          <p:cNvSpPr/>
          <p:nvPr/>
        </p:nvSpPr>
        <p:spPr>
          <a:xfrm>
            <a:off x="3170875" y="1417450"/>
            <a:ext cx="862500" cy="6753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Mongo Database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5"/>
          <p:cNvSpPr/>
          <p:nvPr/>
        </p:nvSpPr>
        <p:spPr>
          <a:xfrm>
            <a:off x="4715225" y="263025"/>
            <a:ext cx="2145000" cy="4257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5"/>
          <p:cNvSpPr/>
          <p:nvPr/>
        </p:nvSpPr>
        <p:spPr>
          <a:xfrm>
            <a:off x="845825" y="2695525"/>
            <a:ext cx="935100" cy="604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Query</a:t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5"/>
          <p:cNvSpPr/>
          <p:nvPr/>
        </p:nvSpPr>
        <p:spPr>
          <a:xfrm>
            <a:off x="5155025" y="3471550"/>
            <a:ext cx="1265400" cy="342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GB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Lowercase</a:t>
            </a:r>
            <a:endParaRPr b="1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5"/>
          <p:cNvSpPr/>
          <p:nvPr/>
        </p:nvSpPr>
        <p:spPr>
          <a:xfrm>
            <a:off x="5173175" y="390400"/>
            <a:ext cx="1207200" cy="342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GB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pre-trained embeddings</a:t>
            </a:r>
            <a:endParaRPr b="1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5"/>
          <p:cNvSpPr/>
          <p:nvPr/>
        </p:nvSpPr>
        <p:spPr>
          <a:xfrm>
            <a:off x="5199275" y="903925"/>
            <a:ext cx="1152000" cy="342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GB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Vectorization</a:t>
            </a:r>
            <a:endParaRPr b="1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5"/>
          <p:cNvSpPr/>
          <p:nvPr/>
        </p:nvSpPr>
        <p:spPr>
          <a:xfrm>
            <a:off x="5155025" y="2958025"/>
            <a:ext cx="1265400" cy="342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GB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Remove punctuations, numbers</a:t>
            </a:r>
            <a:endParaRPr b="1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5"/>
          <p:cNvSpPr/>
          <p:nvPr/>
        </p:nvSpPr>
        <p:spPr>
          <a:xfrm>
            <a:off x="5173175" y="3985075"/>
            <a:ext cx="1207200" cy="342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GB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Deduplication</a:t>
            </a:r>
            <a:endParaRPr b="1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5"/>
          <p:cNvSpPr/>
          <p:nvPr/>
        </p:nvSpPr>
        <p:spPr>
          <a:xfrm>
            <a:off x="5181900" y="1930975"/>
            <a:ext cx="1207200" cy="342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GB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Remove Stopwords</a:t>
            </a:r>
            <a:endParaRPr b="1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5"/>
          <p:cNvSpPr/>
          <p:nvPr/>
        </p:nvSpPr>
        <p:spPr>
          <a:xfrm>
            <a:off x="5197125" y="1417450"/>
            <a:ext cx="1152000" cy="342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GB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Stemming</a:t>
            </a:r>
            <a:endParaRPr b="1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5"/>
          <p:cNvSpPr/>
          <p:nvPr/>
        </p:nvSpPr>
        <p:spPr>
          <a:xfrm>
            <a:off x="5184125" y="2444500"/>
            <a:ext cx="1207200" cy="342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GB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Tokenization</a:t>
            </a:r>
            <a:endParaRPr b="1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5"/>
          <p:cNvSpPr/>
          <p:nvPr/>
        </p:nvSpPr>
        <p:spPr>
          <a:xfrm>
            <a:off x="7795400" y="1881525"/>
            <a:ext cx="1036800" cy="1020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Similarity calculation and Ranking</a:t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5"/>
          <p:cNvSpPr/>
          <p:nvPr/>
        </p:nvSpPr>
        <p:spPr>
          <a:xfrm>
            <a:off x="6860300" y="1930975"/>
            <a:ext cx="935100" cy="4275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GB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5"/>
          <p:cNvSpPr/>
          <p:nvPr/>
        </p:nvSpPr>
        <p:spPr>
          <a:xfrm>
            <a:off x="6860300" y="2444500"/>
            <a:ext cx="935100" cy="4275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C982"/>
              </a:gs>
              <a:gs pos="100000">
                <a:srgbClr val="F58F09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GB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Query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5"/>
          <p:cNvSpPr/>
          <p:nvPr/>
        </p:nvSpPr>
        <p:spPr>
          <a:xfrm>
            <a:off x="2273225" y="1604000"/>
            <a:ext cx="935100" cy="3420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GB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 Metadata</a:t>
            </a:r>
            <a:endParaRPr b="1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5"/>
          <p:cNvSpPr/>
          <p:nvPr/>
        </p:nvSpPr>
        <p:spPr>
          <a:xfrm rot="-5400000">
            <a:off x="1116025" y="2343500"/>
            <a:ext cx="417600" cy="292200"/>
          </a:xfrm>
          <a:prstGeom prst="rightArrow">
            <a:avLst>
              <a:gd fmla="val 50000" name="adj1"/>
              <a:gd fmla="val 51012" name="adj2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1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5"/>
          <p:cNvSpPr/>
          <p:nvPr/>
        </p:nvSpPr>
        <p:spPr>
          <a:xfrm>
            <a:off x="4033375" y="1604000"/>
            <a:ext cx="681900" cy="3420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1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5"/>
          <p:cNvSpPr/>
          <p:nvPr/>
        </p:nvSpPr>
        <p:spPr>
          <a:xfrm>
            <a:off x="1780925" y="2826775"/>
            <a:ext cx="1353600" cy="3420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C982"/>
              </a:gs>
              <a:gs pos="100000">
                <a:srgbClr val="F58F09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1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5"/>
          <p:cNvSpPr/>
          <p:nvPr/>
        </p:nvSpPr>
        <p:spPr>
          <a:xfrm>
            <a:off x="3134575" y="2648250"/>
            <a:ext cx="935100" cy="751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Query Enhancer</a:t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5"/>
          <p:cNvSpPr/>
          <p:nvPr/>
        </p:nvSpPr>
        <p:spPr>
          <a:xfrm>
            <a:off x="4069675" y="2853150"/>
            <a:ext cx="645600" cy="3420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C982"/>
              </a:gs>
              <a:gs pos="100000">
                <a:srgbClr val="F58F09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1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5"/>
          <p:cNvSpPr/>
          <p:nvPr/>
        </p:nvSpPr>
        <p:spPr>
          <a:xfrm>
            <a:off x="697350" y="2648250"/>
            <a:ext cx="292200" cy="2760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chemeClr val="l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5"/>
          <p:cNvSpPr/>
          <p:nvPr/>
        </p:nvSpPr>
        <p:spPr>
          <a:xfrm>
            <a:off x="496800" y="1066675"/>
            <a:ext cx="292200" cy="2760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chemeClr val="l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5"/>
          <p:cNvSpPr/>
          <p:nvPr/>
        </p:nvSpPr>
        <p:spPr>
          <a:xfrm>
            <a:off x="3134525" y="1248150"/>
            <a:ext cx="292200" cy="2760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chemeClr val="l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5"/>
          <p:cNvSpPr/>
          <p:nvPr/>
        </p:nvSpPr>
        <p:spPr>
          <a:xfrm>
            <a:off x="3024925" y="2571750"/>
            <a:ext cx="292200" cy="2760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chemeClr val="l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5"/>
          <p:cNvSpPr/>
          <p:nvPr/>
        </p:nvSpPr>
        <p:spPr>
          <a:xfrm>
            <a:off x="4715275" y="199025"/>
            <a:ext cx="292200" cy="2760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chemeClr val="l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5"/>
          <p:cNvSpPr/>
          <p:nvPr/>
        </p:nvSpPr>
        <p:spPr>
          <a:xfrm>
            <a:off x="7795475" y="1759450"/>
            <a:ext cx="292200" cy="2760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chemeClr val="l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2" name="Google Shape;232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37988" y="3087275"/>
            <a:ext cx="751628" cy="67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15"/>
          <p:cNvSpPr txBox="1"/>
          <p:nvPr/>
        </p:nvSpPr>
        <p:spPr>
          <a:xfrm>
            <a:off x="4802575" y="732400"/>
            <a:ext cx="292200" cy="3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4" name="Google Shape;234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19738" y="3471550"/>
            <a:ext cx="564769" cy="67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15"/>
          <p:cNvSpPr txBox="1"/>
          <p:nvPr/>
        </p:nvSpPr>
        <p:spPr>
          <a:xfrm rot="-1220076">
            <a:off x="205224" y="3609106"/>
            <a:ext cx="1353661" cy="3384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GB" sz="1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Machine Learning</a:t>
            </a:r>
            <a:endParaRPr b="1" i="0" sz="10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5"/>
          <p:cNvSpPr txBox="1"/>
          <p:nvPr/>
        </p:nvSpPr>
        <p:spPr>
          <a:xfrm rot="815">
            <a:off x="570416" y="3903023"/>
            <a:ext cx="1265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GB" sz="1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Literature Review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5"/>
          <p:cNvSpPr txBox="1"/>
          <p:nvPr/>
        </p:nvSpPr>
        <p:spPr>
          <a:xfrm rot="289440">
            <a:off x="1005538" y="3741049"/>
            <a:ext cx="638562" cy="338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GB" sz="1000" u="none" cap="none" strike="noStrike">
                <a:solidFill>
                  <a:srgbClr val="741B47"/>
                </a:solidFill>
                <a:latin typeface="Arial"/>
                <a:ea typeface="Arial"/>
                <a:cs typeface="Arial"/>
                <a:sym typeface="Arial"/>
              </a:rPr>
              <a:t>Filter</a:t>
            </a:r>
            <a:endParaRPr b="1" i="0" sz="1000" u="none" cap="none" strike="noStrike">
              <a:solidFill>
                <a:srgbClr val="741B4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5"/>
          <p:cNvSpPr txBox="1"/>
          <p:nvPr/>
        </p:nvSpPr>
        <p:spPr>
          <a:xfrm rot="-515755">
            <a:off x="136697" y="3289872"/>
            <a:ext cx="1304655" cy="4924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GB" sz="1000" u="none" cap="none" strike="noStrike">
                <a:solidFill>
                  <a:srgbClr val="B4A7D6"/>
                </a:solidFill>
                <a:latin typeface="Arial"/>
                <a:ea typeface="Arial"/>
                <a:cs typeface="Arial"/>
                <a:sym typeface="Arial"/>
              </a:rPr>
              <a:t>Natural Language Processing</a:t>
            </a:r>
            <a:endParaRPr b="1" i="0" sz="1000" u="none" cap="none" strike="noStrike">
              <a:solidFill>
                <a:srgbClr val="B4A7D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5"/>
          <p:cNvSpPr txBox="1"/>
          <p:nvPr/>
        </p:nvSpPr>
        <p:spPr>
          <a:xfrm rot="270578">
            <a:off x="1292677" y="3454076"/>
            <a:ext cx="1034001" cy="492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GB" sz="10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Software engineering</a:t>
            </a:r>
            <a:endParaRPr b="1" i="0" sz="10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6"/>
          <p:cNvSpPr txBox="1"/>
          <p:nvPr/>
        </p:nvSpPr>
        <p:spPr>
          <a:xfrm>
            <a:off x="496800" y="409150"/>
            <a:ext cx="5611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6"/>
          <p:cNvSpPr txBox="1"/>
          <p:nvPr/>
        </p:nvSpPr>
        <p:spPr>
          <a:xfrm>
            <a:off x="496800" y="1246900"/>
            <a:ext cx="5611200" cy="3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[1] </a:t>
            </a: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Raymon van Dinter, Bedir Tekinerdogan, Cagatay Catal,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Automation of systematic literature reviews: A systematic literature review,Information and Software Technology,Volume 136,2021,106589,ISSN 0950-5849,</a:t>
            </a:r>
            <a:r>
              <a:rPr b="0" i="0" lang="en-GB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https://doi.org/10.1016/j.infsof.2021.106589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[2] Kitchenham, Barbara &amp; Charters, Stuart. (2007). Guidelines for performing Systematic Literature Reviews in Software Engineering.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7"/>
          <p:cNvSpPr txBox="1"/>
          <p:nvPr/>
        </p:nvSpPr>
        <p:spPr>
          <a:xfrm>
            <a:off x="1568400" y="1625100"/>
            <a:ext cx="5611200" cy="18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-GB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THANKYOU! </a:t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t/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-GB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Questions ?</a:t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 txBox="1"/>
          <p:nvPr/>
        </p:nvSpPr>
        <p:spPr>
          <a:xfrm>
            <a:off x="496800" y="409150"/>
            <a:ext cx="5611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6"/>
          <p:cNvSpPr txBox="1"/>
          <p:nvPr/>
        </p:nvSpPr>
        <p:spPr>
          <a:xfrm>
            <a:off x="1096225" y="1224100"/>
            <a:ext cx="7023900" cy="3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66"/>
              <a:buFont typeface="Arial"/>
              <a:buNone/>
            </a:pPr>
            <a:r>
              <a:rPr b="1" i="0" lang="en-GB" sz="2066" u="none" cap="none" strike="noStrike">
                <a:solidFill>
                  <a:srgbClr val="1A1A1A"/>
                </a:solidFill>
                <a:latin typeface="Calibri"/>
                <a:ea typeface="Calibri"/>
                <a:cs typeface="Calibri"/>
                <a:sym typeface="Calibri"/>
              </a:rPr>
              <a:t>1. Introduction                                                                  </a:t>
            </a:r>
            <a:r>
              <a:rPr b="1" i="0" lang="en-GB" sz="1166" u="none" cap="none" strike="noStrike">
                <a:solidFill>
                  <a:srgbClr val="1A1A1A"/>
                </a:solidFill>
                <a:latin typeface="Calibri"/>
                <a:ea typeface="Calibri"/>
                <a:cs typeface="Calibri"/>
                <a:sym typeface="Calibri"/>
              </a:rPr>
              <a:t>                 –About SLR</a:t>
            </a:r>
            <a:endParaRPr b="1" i="0" sz="1166" u="none" cap="none" strike="noStrike">
              <a:solidFill>
                <a:srgbClr val="1A1A1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66"/>
              <a:buFont typeface="Arial"/>
              <a:buNone/>
            </a:pPr>
            <a:r>
              <a:rPr b="1" i="0" lang="en-GB" sz="2066" u="none" cap="none" strike="noStrike">
                <a:solidFill>
                  <a:srgbClr val="1A1A1A"/>
                </a:solidFill>
                <a:latin typeface="Calibri"/>
                <a:ea typeface="Calibri"/>
                <a:cs typeface="Calibri"/>
                <a:sym typeface="Calibri"/>
              </a:rPr>
              <a:t>2. Benefits of Systematic Literature Review</a:t>
            </a:r>
            <a:endParaRPr b="1" i="0" sz="2066" u="none" cap="none" strike="noStrike">
              <a:solidFill>
                <a:srgbClr val="1A1A1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66"/>
              <a:buFont typeface="Arial"/>
              <a:buNone/>
            </a:pPr>
            <a:r>
              <a:rPr b="1" i="0" lang="en-GB" sz="2066" u="none" cap="none" strike="noStrike">
                <a:solidFill>
                  <a:srgbClr val="1A1A1A"/>
                </a:solidFill>
                <a:latin typeface="Calibri"/>
                <a:ea typeface="Calibri"/>
                <a:cs typeface="Calibri"/>
                <a:sym typeface="Calibri"/>
              </a:rPr>
              <a:t>3. Motivation</a:t>
            </a:r>
            <a:endParaRPr b="1" i="0" sz="2066" u="none" cap="none" strike="noStrike">
              <a:solidFill>
                <a:srgbClr val="1A1A1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66"/>
              <a:buFont typeface="Arial"/>
              <a:buNone/>
            </a:pPr>
            <a:r>
              <a:rPr b="1" i="0" lang="en-GB" sz="2066" u="none" cap="none" strike="noStrike">
                <a:solidFill>
                  <a:srgbClr val="1A1A1A"/>
                </a:solidFill>
                <a:latin typeface="Calibri"/>
                <a:ea typeface="Calibri"/>
                <a:cs typeface="Calibri"/>
                <a:sym typeface="Calibri"/>
              </a:rPr>
              <a:t>4. Research Problem</a:t>
            </a:r>
            <a:endParaRPr b="1" i="0" sz="2066" u="none" cap="none" strike="noStrike">
              <a:solidFill>
                <a:srgbClr val="1A1A1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6"/>
              <a:buFont typeface="Arial"/>
              <a:buNone/>
            </a:pPr>
            <a:r>
              <a:rPr b="0" i="0" lang="en-GB" sz="1766" u="none" cap="none" strike="noStrike">
                <a:solidFill>
                  <a:srgbClr val="1A1A1A"/>
                </a:solidFill>
                <a:latin typeface="Calibri"/>
                <a:ea typeface="Calibri"/>
                <a:cs typeface="Calibri"/>
                <a:sym typeface="Calibri"/>
              </a:rPr>
              <a:t>4.1 Phases of SLR</a:t>
            </a:r>
            <a:endParaRPr b="0" i="0" sz="1766" u="none" cap="none" strike="noStrike">
              <a:solidFill>
                <a:srgbClr val="1A1A1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6"/>
              <a:buFont typeface="Arial"/>
              <a:buNone/>
            </a:pPr>
            <a:r>
              <a:rPr b="0" i="0" lang="en-GB" sz="1766" u="none" cap="none" strike="noStrike">
                <a:solidFill>
                  <a:srgbClr val="1A1A1A"/>
                </a:solidFill>
                <a:latin typeface="Calibri"/>
                <a:ea typeface="Calibri"/>
                <a:cs typeface="Calibri"/>
                <a:sym typeface="Calibri"/>
              </a:rPr>
              <a:t>4.2 Research questions</a:t>
            </a:r>
            <a:endParaRPr b="0" i="0" sz="1766" u="none" cap="none" strike="noStrike">
              <a:solidFill>
                <a:srgbClr val="1A1A1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6"/>
              <a:buFont typeface="Arial"/>
              <a:buNone/>
            </a:pPr>
            <a:r>
              <a:rPr b="0" i="0" lang="en-GB" sz="1766" u="none" cap="none" strike="noStrike">
                <a:solidFill>
                  <a:srgbClr val="1A1A1A"/>
                </a:solidFill>
                <a:latin typeface="Calibri"/>
                <a:ea typeface="Calibri"/>
                <a:cs typeface="Calibri"/>
                <a:sym typeface="Calibri"/>
              </a:rPr>
              <a:t>4.3 State of The Art</a:t>
            </a:r>
            <a:endParaRPr b="0" i="0" sz="1766" u="none" cap="none" strike="noStrike">
              <a:solidFill>
                <a:srgbClr val="1A1A1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66"/>
              <a:buFont typeface="Arial"/>
              <a:buNone/>
            </a:pPr>
            <a:r>
              <a:rPr b="1" i="0" lang="en-GB" sz="2066" u="none" cap="none" strike="noStrike">
                <a:solidFill>
                  <a:srgbClr val="1A1A1A"/>
                </a:solidFill>
                <a:latin typeface="Calibri"/>
                <a:ea typeface="Calibri"/>
                <a:cs typeface="Calibri"/>
                <a:sym typeface="Calibri"/>
              </a:rPr>
              <a:t>5. Proposed Approach</a:t>
            </a:r>
            <a:endParaRPr b="1" i="0" sz="2066" u="none" cap="none" strike="noStrike">
              <a:solidFill>
                <a:srgbClr val="1A1A1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66"/>
              <a:buFont typeface="Arial"/>
              <a:buNone/>
            </a:pPr>
            <a:r>
              <a:rPr b="1" i="0" lang="en-GB" sz="2066" u="none" cap="none" strike="noStrike">
                <a:solidFill>
                  <a:srgbClr val="1A1A1A"/>
                </a:solidFill>
                <a:latin typeface="Calibri"/>
                <a:ea typeface="Calibri"/>
                <a:cs typeface="Calibri"/>
                <a:sym typeface="Calibri"/>
              </a:rPr>
              <a:t>6. References</a:t>
            </a:r>
            <a:endParaRPr b="1" i="0" sz="2066" u="none" cap="none" strike="noStrike">
              <a:solidFill>
                <a:srgbClr val="1A1A1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 txBox="1"/>
          <p:nvPr/>
        </p:nvSpPr>
        <p:spPr>
          <a:xfrm>
            <a:off x="5046075" y="3010125"/>
            <a:ext cx="412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7"/>
          <p:cNvSpPr txBox="1"/>
          <p:nvPr/>
        </p:nvSpPr>
        <p:spPr>
          <a:xfrm>
            <a:off x="496800" y="409150"/>
            <a:ext cx="5611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7"/>
          <p:cNvSpPr/>
          <p:nvPr/>
        </p:nvSpPr>
        <p:spPr>
          <a:xfrm>
            <a:off x="2990500" y="292475"/>
            <a:ext cx="2581500" cy="341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TYPES OF LITERATURE</a:t>
            </a:r>
            <a:endParaRPr b="1" i="0" sz="1400" u="none" cap="none" strike="noStrike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7"/>
          <p:cNvSpPr/>
          <p:nvPr/>
        </p:nvSpPr>
        <p:spPr>
          <a:xfrm>
            <a:off x="496800" y="2772800"/>
            <a:ext cx="2628000" cy="2175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Systematic Review</a:t>
            </a:r>
            <a:endParaRPr b="1" i="0" sz="13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Identify, Evaluate and Interpret available literature to answer a research question.</a:t>
            </a:r>
            <a:endParaRPr b="0" i="0" sz="11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Includes review of </a:t>
            </a:r>
            <a:r>
              <a:rPr b="1" i="0" lang="en-GB" sz="11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Primary studies.</a:t>
            </a:r>
            <a:endParaRPr b="1" i="0" sz="11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7"/>
          <p:cNvSpPr/>
          <p:nvPr/>
        </p:nvSpPr>
        <p:spPr>
          <a:xfrm>
            <a:off x="3204850" y="2741950"/>
            <a:ext cx="2795700" cy="2175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Systematic Mapping/Scoping Studies</a:t>
            </a:r>
            <a:endParaRPr b="1" i="0" sz="12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The goal is to pave the path for future primary studies by performing a wide overview of research area.Helps in discovering suitable areas for systematic  reviews as well.</a:t>
            </a:r>
            <a:endParaRPr b="1" i="0" sz="12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7"/>
          <p:cNvSpPr/>
          <p:nvPr/>
        </p:nvSpPr>
        <p:spPr>
          <a:xfrm>
            <a:off x="6096475" y="2724650"/>
            <a:ext cx="2628000" cy="2175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Tertiary Reviews</a:t>
            </a:r>
            <a:endParaRPr b="1" i="0" sz="12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Systematic review of systematic reviews.The idea is to answer a wider research question</a:t>
            </a:r>
            <a:r>
              <a:rPr b="1" i="0" lang="en-GB" sz="11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.Less resource intenseful.</a:t>
            </a:r>
            <a:endParaRPr b="1" i="0" sz="12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" name="Google Shape;76;p7"/>
          <p:cNvCxnSpPr>
            <a:stCxn id="72" idx="2"/>
            <a:endCxn id="77" idx="0"/>
          </p:cNvCxnSpPr>
          <p:nvPr/>
        </p:nvCxnSpPr>
        <p:spPr>
          <a:xfrm flipH="1">
            <a:off x="1485550" y="633575"/>
            <a:ext cx="2795700" cy="39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med" w="med" type="triangle"/>
          </a:ln>
        </p:spPr>
      </p:cxnSp>
      <p:cxnSp>
        <p:nvCxnSpPr>
          <p:cNvPr id="78" name="Google Shape;78;p7"/>
          <p:cNvCxnSpPr>
            <a:stCxn id="72" idx="2"/>
            <a:endCxn id="79" idx="0"/>
          </p:cNvCxnSpPr>
          <p:nvPr/>
        </p:nvCxnSpPr>
        <p:spPr>
          <a:xfrm>
            <a:off x="4281250" y="633575"/>
            <a:ext cx="290700" cy="37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med" w="med" type="triangle"/>
          </a:ln>
        </p:spPr>
      </p:cxnSp>
      <p:cxnSp>
        <p:nvCxnSpPr>
          <p:cNvPr id="80" name="Google Shape;80;p7"/>
          <p:cNvCxnSpPr>
            <a:stCxn id="72" idx="2"/>
            <a:endCxn id="81" idx="0"/>
          </p:cNvCxnSpPr>
          <p:nvPr/>
        </p:nvCxnSpPr>
        <p:spPr>
          <a:xfrm>
            <a:off x="4281250" y="633575"/>
            <a:ext cx="3297600" cy="37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med" w="med" type="triangle"/>
          </a:ln>
        </p:spPr>
      </p:cxnSp>
      <p:sp>
        <p:nvSpPr>
          <p:cNvPr id="77" name="Google Shape;77;p7"/>
          <p:cNvSpPr/>
          <p:nvPr/>
        </p:nvSpPr>
        <p:spPr>
          <a:xfrm>
            <a:off x="496800" y="1023825"/>
            <a:ext cx="1977600" cy="162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Primary Literature</a:t>
            </a:r>
            <a:endParaRPr b="1" i="0" sz="1400" u="none" cap="none" strike="noStrike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Original research</a:t>
            </a:r>
            <a:endParaRPr b="0" i="0" sz="11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7"/>
          <p:cNvSpPr/>
          <p:nvPr/>
        </p:nvSpPr>
        <p:spPr>
          <a:xfrm>
            <a:off x="3494250" y="1008400"/>
            <a:ext cx="2155500" cy="162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Secondary Literature</a:t>
            </a:r>
            <a:endParaRPr b="1" i="0" sz="1400" u="none" cap="none" strike="noStrike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Summary and synthesis of primary literature</a:t>
            </a:r>
            <a:endParaRPr b="0" i="0" sz="11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7"/>
          <p:cNvSpPr/>
          <p:nvPr/>
        </p:nvSpPr>
        <p:spPr>
          <a:xfrm>
            <a:off x="6501150" y="1008388"/>
            <a:ext cx="2155500" cy="162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Tertiary Literature</a:t>
            </a:r>
            <a:endParaRPr b="1" i="0" sz="1400" u="none" cap="none" strike="noStrike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Usually with references to primary of secondary sources</a:t>
            </a:r>
            <a:endParaRPr b="0" i="0" sz="11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" name="Google Shape;8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0200" y="4416700"/>
            <a:ext cx="456300" cy="45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50310" y="1970561"/>
            <a:ext cx="695775" cy="547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52975" y="2028875"/>
            <a:ext cx="695775" cy="6957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7"/>
          <p:cNvSpPr txBox="1"/>
          <p:nvPr/>
        </p:nvSpPr>
        <p:spPr>
          <a:xfrm>
            <a:off x="1446600" y="4337050"/>
            <a:ext cx="456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GB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5075" y="1924825"/>
            <a:ext cx="615600" cy="61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01550" y="4284650"/>
            <a:ext cx="547750" cy="5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307975" y="4284650"/>
            <a:ext cx="547750" cy="5477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7"/>
          <p:cNvSpPr txBox="1"/>
          <p:nvPr/>
        </p:nvSpPr>
        <p:spPr>
          <a:xfrm>
            <a:off x="7027625" y="4337050"/>
            <a:ext cx="456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GB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06875" y="4401185"/>
            <a:ext cx="547750" cy="431217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350750" y="4416688"/>
            <a:ext cx="400200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7"/>
          <p:cNvSpPr txBox="1"/>
          <p:nvPr/>
        </p:nvSpPr>
        <p:spPr>
          <a:xfrm>
            <a:off x="3682296" y="4371375"/>
            <a:ext cx="290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GB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95675" y="4512475"/>
            <a:ext cx="400200" cy="3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7"/>
          <p:cNvSpPr txBox="1"/>
          <p:nvPr/>
        </p:nvSpPr>
        <p:spPr>
          <a:xfrm>
            <a:off x="4465296" y="4371375"/>
            <a:ext cx="290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GB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48075" y="4416710"/>
            <a:ext cx="456300" cy="4563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7"/>
          <p:cNvSpPr txBox="1"/>
          <p:nvPr/>
        </p:nvSpPr>
        <p:spPr>
          <a:xfrm>
            <a:off x="5280896" y="4371375"/>
            <a:ext cx="290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GB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61650" y="4444750"/>
            <a:ext cx="400200" cy="4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/>
          <p:nvPr/>
        </p:nvSpPr>
        <p:spPr>
          <a:xfrm>
            <a:off x="5046075" y="3010125"/>
            <a:ext cx="412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8"/>
          <p:cNvSpPr txBox="1"/>
          <p:nvPr/>
        </p:nvSpPr>
        <p:spPr>
          <a:xfrm>
            <a:off x="496800" y="409150"/>
            <a:ext cx="5611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Benefits of Systematic Literature Review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8"/>
          <p:cNvSpPr/>
          <p:nvPr/>
        </p:nvSpPr>
        <p:spPr>
          <a:xfrm>
            <a:off x="535775" y="1196800"/>
            <a:ext cx="1739400" cy="22137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Specificity</a:t>
            </a:r>
            <a:endParaRPr b="1" i="0" sz="1400" u="none" cap="none" strike="noStrike">
              <a:solidFill>
                <a:srgbClr val="000000"/>
              </a:solidFill>
              <a:highlight>
                <a:srgbClr val="00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Summarise existing evidence concerning treatment and technology.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Answers important questions.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8"/>
          <p:cNvSpPr/>
          <p:nvPr/>
        </p:nvSpPr>
        <p:spPr>
          <a:xfrm>
            <a:off x="2716063" y="1196625"/>
            <a:ext cx="1664700" cy="22137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Comprehensive</a:t>
            </a:r>
            <a:endParaRPr b="1" i="0" sz="1400" u="none" cap="none" strike="noStrike">
              <a:solidFill>
                <a:schemeClr val="dk1"/>
              </a:solidFill>
              <a:highlight>
                <a:srgbClr val="00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highlight>
                <a:srgbClr val="00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highlight>
                <a:srgbClr val="00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highlight>
                <a:srgbClr val="00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Identify Gaps in current research and hence opening areas for future research.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8"/>
          <p:cNvSpPr/>
          <p:nvPr/>
        </p:nvSpPr>
        <p:spPr>
          <a:xfrm>
            <a:off x="4819825" y="1196625"/>
            <a:ext cx="1583400" cy="22137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Decision making</a:t>
            </a:r>
            <a:endParaRPr b="1" i="0" sz="1400" u="none" cap="none" strike="noStrike">
              <a:solidFill>
                <a:schemeClr val="dk1"/>
              </a:solidFill>
              <a:highlight>
                <a:srgbClr val="00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highlight>
                <a:srgbClr val="00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highlight>
                <a:srgbClr val="00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help in providing a framework for new activities.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1000" y="938550"/>
            <a:ext cx="400200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90200" y="889025"/>
            <a:ext cx="400200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49388" y="938550"/>
            <a:ext cx="400200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8"/>
          <p:cNvSpPr/>
          <p:nvPr/>
        </p:nvSpPr>
        <p:spPr>
          <a:xfrm>
            <a:off x="6842275" y="1175025"/>
            <a:ext cx="1664700" cy="22470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Methodical</a:t>
            </a:r>
            <a:endParaRPr b="1" i="0" sz="1400" u="none" cap="none" strike="noStrike">
              <a:solidFill>
                <a:srgbClr val="000000"/>
              </a:solidFill>
              <a:highlight>
                <a:srgbClr val="00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highlight>
                <a:srgbClr val="00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Makes the literature less biased if well-defined methodology is followed.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74525" y="889025"/>
            <a:ext cx="400200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96387" y="3708037"/>
            <a:ext cx="956475" cy="863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73973" y="3708013"/>
            <a:ext cx="1077805" cy="86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27238" y="3708037"/>
            <a:ext cx="956475" cy="886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039175" y="3795000"/>
            <a:ext cx="1077800" cy="689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"/>
          <p:cNvSpPr txBox="1"/>
          <p:nvPr/>
        </p:nvSpPr>
        <p:spPr>
          <a:xfrm>
            <a:off x="5046075" y="3010125"/>
            <a:ext cx="412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9"/>
          <p:cNvSpPr txBox="1"/>
          <p:nvPr/>
        </p:nvSpPr>
        <p:spPr>
          <a:xfrm>
            <a:off x="496800" y="409150"/>
            <a:ext cx="5611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Motivation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9"/>
          <p:cNvSpPr txBox="1"/>
          <p:nvPr/>
        </p:nvSpPr>
        <p:spPr>
          <a:xfrm>
            <a:off x="496800" y="1246900"/>
            <a:ext cx="4753800" cy="3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Performing a manual SLR takes anywhere from 2 to 4 years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 the time the SLR study is completed the data is already outdated.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Several steps include in the SLR process and automating them would save time and manual efforts.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Manual search is error prone and insensitive to precision.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6925" y="3506928"/>
            <a:ext cx="604451" cy="604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97463" y="1317875"/>
            <a:ext cx="3018025" cy="297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"/>
          <p:cNvSpPr txBox="1"/>
          <p:nvPr/>
        </p:nvSpPr>
        <p:spPr>
          <a:xfrm>
            <a:off x="6617650" y="3000375"/>
            <a:ext cx="81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0"/>
          <p:cNvSpPr txBox="1"/>
          <p:nvPr/>
        </p:nvSpPr>
        <p:spPr>
          <a:xfrm>
            <a:off x="496800" y="409150"/>
            <a:ext cx="5611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Research Problem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0"/>
          <p:cNvSpPr/>
          <p:nvPr/>
        </p:nvSpPr>
        <p:spPr>
          <a:xfrm>
            <a:off x="272825" y="1419525"/>
            <a:ext cx="1344000" cy="1308000"/>
          </a:xfrm>
          <a:prstGeom prst="ellipse">
            <a:avLst/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0"/>
          <p:cNvSpPr/>
          <p:nvPr/>
        </p:nvSpPr>
        <p:spPr>
          <a:xfrm>
            <a:off x="883700" y="2985075"/>
            <a:ext cx="1344000" cy="1308000"/>
          </a:xfrm>
          <a:prstGeom prst="ellipse">
            <a:avLst/>
          </a:prstGeom>
          <a:gradFill>
            <a:gsLst>
              <a:gs pos="0">
                <a:srgbClr val="FDECDB"/>
              </a:gs>
              <a:gs pos="100000">
                <a:srgbClr val="F0A96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0"/>
          <p:cNvSpPr/>
          <p:nvPr/>
        </p:nvSpPr>
        <p:spPr>
          <a:xfrm>
            <a:off x="1983451" y="1390350"/>
            <a:ext cx="1377600" cy="1358100"/>
          </a:xfrm>
          <a:prstGeom prst="ellipse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0"/>
          <p:cNvSpPr/>
          <p:nvPr/>
        </p:nvSpPr>
        <p:spPr>
          <a:xfrm>
            <a:off x="2727850" y="2960075"/>
            <a:ext cx="1344000" cy="1308000"/>
          </a:xfrm>
          <a:prstGeom prst="ellipse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0"/>
          <p:cNvSpPr/>
          <p:nvPr/>
        </p:nvSpPr>
        <p:spPr>
          <a:xfrm>
            <a:off x="3780475" y="1390350"/>
            <a:ext cx="1275900" cy="1308000"/>
          </a:xfrm>
          <a:prstGeom prst="ellipse">
            <a:avLst/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0"/>
          <p:cNvSpPr/>
          <p:nvPr/>
        </p:nvSpPr>
        <p:spPr>
          <a:xfrm>
            <a:off x="4572000" y="2960075"/>
            <a:ext cx="1344000" cy="1308000"/>
          </a:xfrm>
          <a:prstGeom prst="ellipse">
            <a:avLst/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0"/>
          <p:cNvSpPr/>
          <p:nvPr/>
        </p:nvSpPr>
        <p:spPr>
          <a:xfrm>
            <a:off x="5475887" y="1411200"/>
            <a:ext cx="1275900" cy="1266300"/>
          </a:xfrm>
          <a:prstGeom prst="ellipse">
            <a:avLst/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0"/>
          <p:cNvSpPr/>
          <p:nvPr/>
        </p:nvSpPr>
        <p:spPr>
          <a:xfrm>
            <a:off x="6351625" y="2949575"/>
            <a:ext cx="1344000" cy="1329000"/>
          </a:xfrm>
          <a:prstGeom prst="ellipse">
            <a:avLst/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0"/>
          <p:cNvSpPr/>
          <p:nvPr/>
        </p:nvSpPr>
        <p:spPr>
          <a:xfrm>
            <a:off x="7106125" y="1411200"/>
            <a:ext cx="1275900" cy="1266300"/>
          </a:xfrm>
          <a:prstGeom prst="ellipse">
            <a:avLst/>
          </a:prstGeom>
          <a:gradFill>
            <a:gsLst>
              <a:gs pos="0">
                <a:srgbClr val="FDECDB"/>
              </a:gs>
              <a:gs pos="100000">
                <a:srgbClr val="F0A96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0"/>
          <p:cNvSpPr/>
          <p:nvPr/>
        </p:nvSpPr>
        <p:spPr>
          <a:xfrm rot="3233789">
            <a:off x="1376690" y="2527047"/>
            <a:ext cx="331950" cy="185539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0"/>
          <p:cNvSpPr/>
          <p:nvPr/>
        </p:nvSpPr>
        <p:spPr>
          <a:xfrm rot="-2700000">
            <a:off x="1994597" y="2988331"/>
            <a:ext cx="331775" cy="185403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0"/>
          <p:cNvSpPr/>
          <p:nvPr/>
        </p:nvSpPr>
        <p:spPr>
          <a:xfrm rot="-2700000">
            <a:off x="3787647" y="2938893"/>
            <a:ext cx="331775" cy="185403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0"/>
          <p:cNvSpPr/>
          <p:nvPr/>
        </p:nvSpPr>
        <p:spPr>
          <a:xfrm rot="-2700000">
            <a:off x="5664347" y="2938893"/>
            <a:ext cx="331775" cy="185403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0"/>
          <p:cNvSpPr/>
          <p:nvPr/>
        </p:nvSpPr>
        <p:spPr>
          <a:xfrm rot="-2700000">
            <a:off x="7445247" y="2938893"/>
            <a:ext cx="331775" cy="185403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0"/>
          <p:cNvSpPr/>
          <p:nvPr/>
        </p:nvSpPr>
        <p:spPr>
          <a:xfrm rot="3233789">
            <a:off x="3108178" y="2567272"/>
            <a:ext cx="331950" cy="185539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0"/>
          <p:cNvSpPr/>
          <p:nvPr/>
        </p:nvSpPr>
        <p:spPr>
          <a:xfrm rot="3233789">
            <a:off x="4782740" y="2527047"/>
            <a:ext cx="331950" cy="185539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0"/>
          <p:cNvSpPr/>
          <p:nvPr/>
        </p:nvSpPr>
        <p:spPr>
          <a:xfrm rot="3233789">
            <a:off x="6543290" y="2478972"/>
            <a:ext cx="331950" cy="185539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0"/>
          <p:cNvSpPr txBox="1"/>
          <p:nvPr/>
        </p:nvSpPr>
        <p:spPr>
          <a:xfrm>
            <a:off x="652675" y="1540300"/>
            <a:ext cx="639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1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0"/>
          <p:cNvSpPr txBox="1"/>
          <p:nvPr/>
        </p:nvSpPr>
        <p:spPr>
          <a:xfrm>
            <a:off x="1338025" y="3117825"/>
            <a:ext cx="639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2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0"/>
          <p:cNvSpPr txBox="1"/>
          <p:nvPr/>
        </p:nvSpPr>
        <p:spPr>
          <a:xfrm>
            <a:off x="2378850" y="1540300"/>
            <a:ext cx="639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3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0"/>
          <p:cNvSpPr txBox="1"/>
          <p:nvPr/>
        </p:nvSpPr>
        <p:spPr>
          <a:xfrm>
            <a:off x="3096038" y="3117825"/>
            <a:ext cx="639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4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0"/>
          <p:cNvSpPr txBox="1"/>
          <p:nvPr/>
        </p:nvSpPr>
        <p:spPr>
          <a:xfrm>
            <a:off x="4098663" y="1540300"/>
            <a:ext cx="639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5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0"/>
          <p:cNvSpPr txBox="1"/>
          <p:nvPr/>
        </p:nvSpPr>
        <p:spPr>
          <a:xfrm>
            <a:off x="5007775" y="3117825"/>
            <a:ext cx="639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6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0"/>
          <p:cNvSpPr txBox="1"/>
          <p:nvPr/>
        </p:nvSpPr>
        <p:spPr>
          <a:xfrm>
            <a:off x="5896875" y="1540300"/>
            <a:ext cx="639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7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0"/>
          <p:cNvSpPr txBox="1"/>
          <p:nvPr/>
        </p:nvSpPr>
        <p:spPr>
          <a:xfrm>
            <a:off x="6703825" y="3117825"/>
            <a:ext cx="639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8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0"/>
          <p:cNvSpPr txBox="1"/>
          <p:nvPr/>
        </p:nvSpPr>
        <p:spPr>
          <a:xfrm>
            <a:off x="7489375" y="1473225"/>
            <a:ext cx="639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9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0"/>
          <p:cNvSpPr txBox="1"/>
          <p:nvPr/>
        </p:nvSpPr>
        <p:spPr>
          <a:xfrm>
            <a:off x="424325" y="1811925"/>
            <a:ext cx="1139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Identify need for SLR</a:t>
            </a:r>
            <a:endParaRPr b="1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0"/>
          <p:cNvSpPr txBox="1"/>
          <p:nvPr/>
        </p:nvSpPr>
        <p:spPr>
          <a:xfrm>
            <a:off x="2158500" y="1787675"/>
            <a:ext cx="1173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Identify sources and exclusion/exclusion criteria</a:t>
            </a:r>
            <a:endParaRPr b="1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0"/>
          <p:cNvSpPr txBox="1"/>
          <p:nvPr/>
        </p:nvSpPr>
        <p:spPr>
          <a:xfrm>
            <a:off x="1119950" y="3413613"/>
            <a:ext cx="1139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Research Question Formulation</a:t>
            </a:r>
            <a:endParaRPr b="1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0"/>
          <p:cNvSpPr txBox="1"/>
          <p:nvPr/>
        </p:nvSpPr>
        <p:spPr>
          <a:xfrm>
            <a:off x="2845975" y="3364850"/>
            <a:ext cx="1139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Definition of search strategy</a:t>
            </a:r>
            <a:endParaRPr b="1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0"/>
          <p:cNvSpPr txBox="1"/>
          <p:nvPr/>
        </p:nvSpPr>
        <p:spPr>
          <a:xfrm>
            <a:off x="3983250" y="1807788"/>
            <a:ext cx="1139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 primary studies</a:t>
            </a:r>
            <a:endParaRPr b="1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0"/>
          <p:cNvSpPr txBox="1"/>
          <p:nvPr/>
        </p:nvSpPr>
        <p:spPr>
          <a:xfrm>
            <a:off x="4774900" y="3385700"/>
            <a:ext cx="1139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Screen articles based on criteria</a:t>
            </a:r>
            <a:endParaRPr b="1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0"/>
          <p:cNvSpPr txBox="1"/>
          <p:nvPr/>
        </p:nvSpPr>
        <p:spPr>
          <a:xfrm>
            <a:off x="5703013" y="1782738"/>
            <a:ext cx="1139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Extraction</a:t>
            </a:r>
            <a:endParaRPr b="1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0"/>
          <p:cNvSpPr txBox="1"/>
          <p:nvPr/>
        </p:nvSpPr>
        <p:spPr>
          <a:xfrm>
            <a:off x="6502325" y="3456525"/>
            <a:ext cx="1139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Synthesis</a:t>
            </a:r>
            <a:endParaRPr b="1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0"/>
          <p:cNvSpPr txBox="1"/>
          <p:nvPr/>
        </p:nvSpPr>
        <p:spPr>
          <a:xfrm>
            <a:off x="7084225" y="1782750"/>
            <a:ext cx="1449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Presentation and Interpretation</a:t>
            </a:r>
            <a:endParaRPr b="1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0"/>
          <p:cNvSpPr txBox="1"/>
          <p:nvPr/>
        </p:nvSpPr>
        <p:spPr>
          <a:xfrm>
            <a:off x="1612875" y="4550650"/>
            <a:ext cx="561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Fig. 2: Phases of Systematic Literature Review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"/>
          <p:cNvSpPr txBox="1"/>
          <p:nvPr/>
        </p:nvSpPr>
        <p:spPr>
          <a:xfrm>
            <a:off x="6617650" y="3000375"/>
            <a:ext cx="81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1"/>
          <p:cNvSpPr txBox="1"/>
          <p:nvPr/>
        </p:nvSpPr>
        <p:spPr>
          <a:xfrm>
            <a:off x="496800" y="409150"/>
            <a:ext cx="5611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Research Questions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1"/>
          <p:cNvSpPr txBox="1"/>
          <p:nvPr/>
        </p:nvSpPr>
        <p:spPr>
          <a:xfrm>
            <a:off x="496800" y="1246900"/>
            <a:ext cx="74637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are the similarities and differences in terms of approaches and goals of the existing literature on automated literature review?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does automating the screening phase of Systematic Literature Review affect the following metrics 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Manual Screening time vs Automated Screening time.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Quality of articles/primary studies(Recall/Precision)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"/>
          <p:cNvSpPr txBox="1"/>
          <p:nvPr/>
        </p:nvSpPr>
        <p:spPr>
          <a:xfrm>
            <a:off x="6617650" y="3000375"/>
            <a:ext cx="81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2"/>
          <p:cNvSpPr txBox="1"/>
          <p:nvPr/>
        </p:nvSpPr>
        <p:spPr>
          <a:xfrm>
            <a:off x="496800" y="409150"/>
            <a:ext cx="5611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State of The Art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1450" y="1219750"/>
            <a:ext cx="4972050" cy="312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2"/>
          <p:cNvSpPr txBox="1"/>
          <p:nvPr/>
        </p:nvSpPr>
        <p:spPr>
          <a:xfrm>
            <a:off x="1006450" y="4461575"/>
            <a:ext cx="561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Fig. 3: Objective of automation(</a:t>
            </a:r>
            <a:r>
              <a:rPr b="0" i="0" lang="en-GB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Raymon van Dinter, Bedir Tekinerdogan, Cagatay Catal</a:t>
            </a: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3"/>
          <p:cNvSpPr txBox="1"/>
          <p:nvPr/>
        </p:nvSpPr>
        <p:spPr>
          <a:xfrm>
            <a:off x="6617650" y="3000375"/>
            <a:ext cx="81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3"/>
          <p:cNvSpPr txBox="1"/>
          <p:nvPr/>
        </p:nvSpPr>
        <p:spPr>
          <a:xfrm>
            <a:off x="496800" y="409150"/>
            <a:ext cx="5611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State of Art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5175" y="993625"/>
            <a:ext cx="7503600" cy="3516676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3"/>
          <p:cNvSpPr txBox="1"/>
          <p:nvPr/>
        </p:nvSpPr>
        <p:spPr>
          <a:xfrm>
            <a:off x="1714475" y="4510300"/>
            <a:ext cx="5611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Fig. 4: Document features used in automation(</a:t>
            </a:r>
            <a:r>
              <a:rPr b="0" i="0" lang="en-GB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Raymon van Dinter, Bedir Tekinerdogan, Cagatay Catal</a:t>
            </a: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