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5" r:id="rId8"/>
    <p:sldId id="266" r:id="rId9"/>
    <p:sldId id="267" r:id="rId10"/>
    <p:sldId id="2146847056" r:id="rId11"/>
    <p:sldId id="2146847057" r:id="rId12"/>
    <p:sldId id="2146847059" r:id="rId13"/>
    <p:sldId id="2146847058"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9E26CD-7F30-4E0F-B330-E1D82523017E}" v="38" dt="2025-06-16T16:32:56.4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GB"/>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6/16/2025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t>6/16/2025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GB"/>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6/16/2025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GB"/>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6/16/2025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GB"/>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6/16/2025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GB"/>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t>6/16/2025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GB"/>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t>6/16/2025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t>6/16/2025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GB"/>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6/16/2025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GB"/>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GB"/>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6/16/2025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riyankaboda09/Steganography_AICTE-Project"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pencv.org/" TargetMode="External"/><Relationship Id="rId2" Type="http://schemas.openxmlformats.org/officeDocument/2006/relationships/hyperlink" Target="https://www.geeksforgeeks.org/python/image-based-steganography-using-python/" TargetMode="External"/><Relationship Id="rId1" Type="http://schemas.openxmlformats.org/officeDocument/2006/relationships/slideLayout" Target="../slideLayouts/slideLayout2.xml"/><Relationship Id="rId6" Type="http://schemas.openxmlformats.org/officeDocument/2006/relationships/hyperlink" Target="https://www.garykessler.net/library/steganography.html" TargetMode="External"/><Relationship Id="rId5" Type="http://schemas.openxmlformats.org/officeDocument/2006/relationships/hyperlink" Target="https://docs.python.org/3/" TargetMode="External"/><Relationship Id="rId4" Type="http://schemas.openxmlformats.org/officeDocument/2006/relationships/hyperlink" Target="https://numpy.org/doc"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8" name="TextBox 7">
            <a:extLst>
              <a:ext uri="{FF2B5EF4-FFF2-40B4-BE49-F238E27FC236}">
                <a16:creationId xmlns:a16="http://schemas.microsoft.com/office/drawing/2014/main" id="{50660CB5-280C-6B9E-11C6-0603440B8CEF}"/>
              </a:ext>
            </a:extLst>
          </p:cNvPr>
          <p:cNvSpPr txBox="1"/>
          <p:nvPr/>
        </p:nvSpPr>
        <p:spPr>
          <a:xfrm>
            <a:off x="348343" y="3105835"/>
            <a:ext cx="9459686" cy="1569660"/>
          </a:xfrm>
          <a:prstGeom prst="rect">
            <a:avLst/>
          </a:prstGeom>
          <a:noFill/>
        </p:spPr>
        <p:txBody>
          <a:bodyPr wrap="square">
            <a:spAutoFit/>
          </a:bodyPr>
          <a:lstStyle/>
          <a:p>
            <a:pPr algn="just"/>
            <a:r>
              <a:rPr lang="en-US" sz="3200" dirty="0">
                <a:solidFill>
                  <a:schemeClr val="bg1">
                    <a:lumMod val="95000"/>
                  </a:schemeClr>
                </a:solidFill>
                <a:effectLst/>
              </a:rPr>
              <a:t>Presented by </a:t>
            </a:r>
            <a:r>
              <a:rPr lang="en-US" sz="3200" dirty="0" err="1">
                <a:solidFill>
                  <a:schemeClr val="bg1">
                    <a:lumMod val="95000"/>
                  </a:schemeClr>
                </a:solidFill>
                <a:effectLst/>
              </a:rPr>
              <a:t>Boda.Priyanka</a:t>
            </a:r>
            <a:r>
              <a:rPr lang="en-US" sz="3200" dirty="0">
                <a:solidFill>
                  <a:schemeClr val="bg1">
                    <a:lumMod val="95000"/>
                  </a:schemeClr>
                </a:solidFill>
                <a:effectLst/>
              </a:rPr>
              <a:t> </a:t>
            </a:r>
          </a:p>
          <a:p>
            <a:pPr algn="just"/>
            <a:r>
              <a:rPr lang="en-US" sz="3200" dirty="0">
                <a:solidFill>
                  <a:schemeClr val="bg1">
                    <a:lumMod val="95000"/>
                  </a:schemeClr>
                </a:solidFill>
                <a:effectLst/>
              </a:rPr>
              <a:t>College Name : Acharya Nagarjuna University</a:t>
            </a:r>
          </a:p>
          <a:p>
            <a:pPr algn="just"/>
            <a:r>
              <a:rPr lang="en-US" sz="3200" dirty="0">
                <a:solidFill>
                  <a:schemeClr val="bg1">
                    <a:lumMod val="95000"/>
                  </a:schemeClr>
                </a:solidFill>
                <a:effectLst/>
              </a:rPr>
              <a:t> Department: BCA final year</a:t>
            </a:r>
            <a:endParaRPr lang="en-IN" sz="3200" dirty="0">
              <a:solidFill>
                <a:schemeClr val="bg1">
                  <a:lumMod val="9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B3983-A309-13A2-7AC3-84DBD1F6E287}"/>
              </a:ext>
            </a:extLst>
          </p:cNvPr>
          <p:cNvSpPr>
            <a:spLocks noGrp="1"/>
          </p:cNvSpPr>
          <p:nvPr>
            <p:ph type="title"/>
          </p:nvPr>
        </p:nvSpPr>
        <p:spPr/>
        <p:txBody>
          <a:bodyPr/>
          <a:lstStyle/>
          <a:p>
            <a:r>
              <a:rPr lang="en-US" b="1" dirty="0">
                <a:solidFill>
                  <a:schemeClr val="accent1"/>
                </a:solidFill>
                <a:latin typeface="Arial"/>
                <a:ea typeface="+mj-lt"/>
                <a:cs typeface="Arial"/>
              </a:rPr>
              <a:t>GITHUB LINK</a:t>
            </a:r>
            <a:endParaRPr lang="en-IN" dirty="0"/>
          </a:p>
        </p:txBody>
      </p:sp>
      <p:sp>
        <p:nvSpPr>
          <p:cNvPr id="4" name="TextBox 3">
            <a:extLst>
              <a:ext uri="{FF2B5EF4-FFF2-40B4-BE49-F238E27FC236}">
                <a16:creationId xmlns:a16="http://schemas.microsoft.com/office/drawing/2014/main" id="{A2C2B8DD-57B3-C634-5BCD-3F1A767B4A31}"/>
              </a:ext>
            </a:extLst>
          </p:cNvPr>
          <p:cNvSpPr txBox="1"/>
          <p:nvPr/>
        </p:nvSpPr>
        <p:spPr>
          <a:xfrm>
            <a:off x="499694" y="2844225"/>
            <a:ext cx="8724900" cy="584775"/>
          </a:xfrm>
          <a:prstGeom prst="rect">
            <a:avLst/>
          </a:prstGeom>
          <a:noFill/>
        </p:spPr>
        <p:txBody>
          <a:bodyPr wrap="square">
            <a:spAutoFit/>
          </a:bodyPr>
          <a:lstStyle/>
          <a:p>
            <a:r>
              <a:rPr lang="en-IN" sz="3200" dirty="0">
                <a:solidFill>
                  <a:schemeClr val="tx1">
                    <a:lumMod val="75000"/>
                    <a:lumOff val="25000"/>
                  </a:schemeClr>
                </a:solidFill>
                <a:hlinkClick r:id="rId2">
                  <a:extLst>
                    <a:ext uri="{A12FA001-AC4F-418D-AE19-62706E023703}">
                      <ahyp:hlinkClr xmlns:ahyp="http://schemas.microsoft.com/office/drawing/2018/hyperlinkcolor" val="tx"/>
                    </a:ext>
                  </a:extLst>
                </a:hlinkClick>
              </a:rPr>
              <a:t>priyankaboda09/</a:t>
            </a:r>
            <a:r>
              <a:rPr lang="en-IN" sz="3200" dirty="0" err="1">
                <a:solidFill>
                  <a:schemeClr val="tx1">
                    <a:lumMod val="75000"/>
                    <a:lumOff val="25000"/>
                  </a:schemeClr>
                </a:solidFill>
                <a:hlinkClick r:id="rId2">
                  <a:extLst>
                    <a:ext uri="{A12FA001-AC4F-418D-AE19-62706E023703}">
                      <ahyp:hlinkClr xmlns:ahyp="http://schemas.microsoft.com/office/drawing/2018/hyperlinkcolor" val="tx"/>
                    </a:ext>
                  </a:extLst>
                </a:hlinkClick>
              </a:rPr>
              <a:t>Steganography_AICTE</a:t>
            </a:r>
            <a:r>
              <a:rPr lang="en-IN" sz="3200" dirty="0">
                <a:solidFill>
                  <a:schemeClr val="tx1">
                    <a:lumMod val="75000"/>
                    <a:lumOff val="25000"/>
                  </a:schemeClr>
                </a:solidFill>
                <a:hlinkClick r:id="rId2">
                  <a:extLst>
                    <a:ext uri="{A12FA001-AC4F-418D-AE19-62706E023703}">
                      <ahyp:hlinkClr xmlns:ahyp="http://schemas.microsoft.com/office/drawing/2018/hyperlinkcolor" val="tx"/>
                    </a:ext>
                  </a:extLst>
                </a:hlinkClick>
              </a:rPr>
              <a:t>-Project</a:t>
            </a:r>
            <a:endParaRPr lang="en-IN" sz="3200" dirty="0">
              <a:solidFill>
                <a:schemeClr val="tx1">
                  <a:lumMod val="75000"/>
                  <a:lumOff val="25000"/>
                </a:schemeClr>
              </a:solidFill>
            </a:endParaRPr>
          </a:p>
        </p:txBody>
      </p:sp>
    </p:spTree>
    <p:extLst>
      <p:ext uri="{BB962C8B-B14F-4D97-AF65-F5344CB8AC3E}">
        <p14:creationId xmlns:p14="http://schemas.microsoft.com/office/powerpoint/2010/main" val="4141691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892300" y="368300"/>
            <a:ext cx="13503107" cy="6489700"/>
          </a:xfrm>
        </p:spPr>
        <p:txBody>
          <a:bodyPr>
            <a:normAutofit/>
          </a:bodyPr>
          <a:lstStyle/>
          <a:p>
            <a:pPr marL="2494000" lvl="8" indent="0">
              <a:buNone/>
            </a:pPr>
            <a:r>
              <a:rPr lang="en-US" sz="2400" dirty="0">
                <a:solidFill>
                  <a:schemeClr val="tx1"/>
                </a:solidFill>
              </a:rPr>
              <a:t>This project successfully demonstrates how steganography</a:t>
            </a:r>
          </a:p>
          <a:p>
            <a:pPr marL="2494000" lvl="8" indent="0">
              <a:buNone/>
            </a:pPr>
            <a:r>
              <a:rPr lang="en-US" sz="2400" dirty="0">
                <a:solidFill>
                  <a:schemeClr val="tx1"/>
                </a:solidFill>
              </a:rPr>
              <a:t> can be used to securely hide messages within images using</a:t>
            </a:r>
          </a:p>
          <a:p>
            <a:pPr marL="2494000" lvl="8" indent="0">
              <a:buNone/>
            </a:pPr>
            <a:r>
              <a:rPr lang="en-US" sz="2400" dirty="0">
                <a:solidFill>
                  <a:schemeClr val="tx1"/>
                </a:solidFill>
              </a:rPr>
              <a:t> XOR-based encryption and password protection.</a:t>
            </a:r>
          </a:p>
          <a:p>
            <a:pPr marL="2494000" lvl="8" indent="0">
              <a:buNone/>
            </a:pPr>
            <a:r>
              <a:rPr lang="en-US" sz="2400" dirty="0">
                <a:solidFill>
                  <a:schemeClr val="tx1"/>
                </a:solidFill>
              </a:rPr>
              <a:t> It ensures confidentiality without altering the image's appearance,</a:t>
            </a:r>
          </a:p>
          <a:p>
            <a:pPr marL="2494000" lvl="8" indent="0">
              <a:buNone/>
            </a:pPr>
            <a:r>
              <a:rPr lang="en-US" sz="2400" dirty="0">
                <a:solidFill>
                  <a:schemeClr val="tx1"/>
                </a:solidFill>
              </a:rPr>
              <a:t>making it a practical solution for covert communication. </a:t>
            </a:r>
          </a:p>
          <a:p>
            <a:pPr marL="2494000" lvl="8" indent="0">
              <a:buNone/>
            </a:pPr>
            <a:r>
              <a:rPr lang="en-US" sz="2400" dirty="0">
                <a:solidFill>
                  <a:schemeClr val="tx1"/>
                </a:solidFill>
              </a:rPr>
              <a:t>The implementation is simple, efficient, and requires no external storage or complex tools.</a:t>
            </a:r>
            <a:endParaRPr lang="en-IN" sz="2300" dirty="0">
              <a:solidFill>
                <a:schemeClr val="tx1"/>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800" b="1" dirty="0">
              <a:ea typeface="+mn-lt"/>
              <a:cs typeface="+mn-lt"/>
            </a:endParaRPr>
          </a:p>
          <a:p>
            <a:pPr marL="0" indent="0">
              <a:buNone/>
            </a:pPr>
            <a:r>
              <a:rPr lang="en-US" sz="2800" b="1" dirty="0">
                <a:ea typeface="+mn-lt"/>
                <a:cs typeface="+mn-lt"/>
              </a:rPr>
              <a:t> </a:t>
            </a:r>
            <a:endParaRPr lang="en-US" sz="28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4" name="Rectangle 2">
            <a:extLst>
              <a:ext uri="{FF2B5EF4-FFF2-40B4-BE49-F238E27FC236}">
                <a16:creationId xmlns:a16="http://schemas.microsoft.com/office/drawing/2014/main" id="{49DE3912-7473-4306-296D-50FEA91163C2}"/>
              </a:ext>
            </a:extLst>
          </p:cNvPr>
          <p:cNvSpPr>
            <a:spLocks noChangeArrowheads="1"/>
          </p:cNvSpPr>
          <p:nvPr/>
        </p:nvSpPr>
        <p:spPr bwMode="auto">
          <a:xfrm>
            <a:off x="762000" y="2020838"/>
            <a:ext cx="1056571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Add a graphical user interface (GUI) for easier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Support hiding larger data types like files, audio, or video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Implement advanced steganography methods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(e.g., DCT or frequency domain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Integrate message compression and stronger encryption before embedding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Deploy as a secure web or mobile application for real-time use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b="1" dirty="0" err="1"/>
              <a:t>GeeksforGeeks</a:t>
            </a:r>
            <a:r>
              <a:rPr lang="en-IN" b="1" dirty="0"/>
              <a:t>:</a:t>
            </a:r>
            <a:r>
              <a:rPr lang="en-IN" dirty="0"/>
              <a:t> Helped understand how to hide messages in images using Python.</a:t>
            </a:r>
            <a:br>
              <a:rPr lang="en-IN" dirty="0"/>
            </a:br>
            <a:r>
              <a:rPr lang="en-IN" dirty="0"/>
              <a:t>🔗 </a:t>
            </a:r>
            <a:r>
              <a:rPr lang="en-IN" dirty="0">
                <a:hlinkClick r:id="rId2"/>
              </a:rPr>
              <a:t>Image-Based Steganography</a:t>
            </a:r>
            <a:endParaRPr lang="en-IN" dirty="0"/>
          </a:p>
          <a:p>
            <a:r>
              <a:rPr lang="en-IN" b="1" dirty="0"/>
              <a:t>OpenCV Docs:</a:t>
            </a:r>
            <a:r>
              <a:rPr lang="en-IN" dirty="0"/>
              <a:t> Used for editing and processing images in the project.</a:t>
            </a:r>
            <a:br>
              <a:rPr lang="en-IN" dirty="0"/>
            </a:br>
            <a:r>
              <a:rPr lang="en-IN" dirty="0"/>
              <a:t>🔗 </a:t>
            </a:r>
            <a:r>
              <a:rPr lang="en-IN" dirty="0">
                <a:hlinkClick r:id="rId3"/>
              </a:rPr>
              <a:t>OpenCV Documentation</a:t>
            </a:r>
            <a:endParaRPr lang="en-IN" dirty="0"/>
          </a:p>
          <a:p>
            <a:r>
              <a:rPr lang="en-IN" b="1" dirty="0"/>
              <a:t>NumPy Docs:</a:t>
            </a:r>
            <a:r>
              <a:rPr lang="en-IN" dirty="0"/>
              <a:t> Helped in working with image pixel data as arrays.</a:t>
            </a:r>
            <a:br>
              <a:rPr lang="en-IN" dirty="0"/>
            </a:br>
            <a:r>
              <a:rPr lang="en-IN" dirty="0"/>
              <a:t>🔗 </a:t>
            </a:r>
            <a:r>
              <a:rPr lang="en-IN" dirty="0">
                <a:hlinkClick r:id="rId4"/>
              </a:rPr>
              <a:t>NumPy Documentation</a:t>
            </a:r>
            <a:endParaRPr lang="en-IN" dirty="0"/>
          </a:p>
          <a:p>
            <a:r>
              <a:rPr lang="en-IN" b="1" dirty="0"/>
              <a:t>Python Docs:</a:t>
            </a:r>
            <a:r>
              <a:rPr lang="en-IN" dirty="0"/>
              <a:t> Referred for using built-in Python functions and OS module.</a:t>
            </a:r>
            <a:br>
              <a:rPr lang="en-IN" dirty="0"/>
            </a:br>
            <a:r>
              <a:rPr lang="en-IN" dirty="0"/>
              <a:t>🔗 </a:t>
            </a:r>
            <a:r>
              <a:rPr lang="en-IN" dirty="0">
                <a:hlinkClick r:id="rId5"/>
              </a:rPr>
              <a:t>Python Official Docs</a:t>
            </a:r>
            <a:endParaRPr lang="en-IN" dirty="0"/>
          </a:p>
          <a:p>
            <a:r>
              <a:rPr lang="en-IN" b="1" dirty="0"/>
              <a:t>Gary Kessler’s Article:</a:t>
            </a:r>
            <a:r>
              <a:rPr lang="en-IN" dirty="0"/>
              <a:t> Gave a clear overview of what steganography is.</a:t>
            </a:r>
            <a:br>
              <a:rPr lang="en-IN" dirty="0"/>
            </a:br>
            <a:r>
              <a:rPr lang="en-IN" dirty="0"/>
              <a:t>🔗 </a:t>
            </a:r>
            <a:r>
              <a:rPr lang="en-IN" dirty="0">
                <a:hlinkClick r:id="rId6"/>
              </a:rPr>
              <a:t>Overview of Steganography</a:t>
            </a:r>
            <a:endParaRPr lang="en-IN" dirty="0"/>
          </a:p>
          <a:p>
            <a:pPr marL="324000" lvl="1" indent="0">
              <a:buNone/>
            </a:pPr>
            <a:endParaRPr lang="en-IN" sz="2100"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97863"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Rectangle 1">
            <a:extLst>
              <a:ext uri="{FF2B5EF4-FFF2-40B4-BE49-F238E27FC236}">
                <a16:creationId xmlns:a16="http://schemas.microsoft.com/office/drawing/2014/main" id="{2A8F98E1-63F6-49EC-DAA7-88B6660E7814}"/>
              </a:ext>
            </a:extLst>
          </p:cNvPr>
          <p:cNvSpPr>
            <a:spLocks noGrp="1" noChangeArrowheads="1"/>
          </p:cNvSpPr>
          <p:nvPr>
            <p:ph idx="1"/>
          </p:nvPr>
        </p:nvSpPr>
        <p:spPr bwMode="auto">
          <a:xfrm>
            <a:off x="-71099" y="1866099"/>
            <a:ext cx="1207702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Problem Statement: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To securely transmit secret messages without drawing attention, this project uses steganography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embed encrypted text into image pixels, avoiding traditional and detectable encryption formats.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System Development &amp; Working: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Developed using Python, OpenCV, NumPy, and OS module.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The system encrypts a message using XOR with a password and embeds it into the image’s RGB pixels.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same password is required to decrypt and retrieve the message.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It supports PNG/JPG formats and does not require external storage.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Outcome &amp; Scope: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project successfully hides sensitive data inside images with password protection.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It’s efficient, discreet, and visually lossless. Future enhancements could include GUI support or media file expansion.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IN" sz="2800" dirty="0"/>
              <a:t>Python – Core programming language used for building the entire application</a:t>
            </a:r>
          </a:p>
          <a:p>
            <a:r>
              <a:rPr lang="en-IN" sz="2800" dirty="0"/>
              <a:t>OpenCV (cv2) – For loading, editing, and saving image files</a:t>
            </a:r>
          </a:p>
          <a:p>
            <a:r>
              <a:rPr lang="en-IN" sz="2800" dirty="0"/>
              <a:t>NumPy – For pixel-level array manipulations and efficient image data handling</a:t>
            </a:r>
          </a:p>
          <a:p>
            <a:r>
              <a:rPr lang="en-IN" sz="2800" dirty="0"/>
              <a:t>OS module – To open files automatically after processing</a:t>
            </a:r>
          </a:p>
          <a:p>
            <a:r>
              <a:rPr lang="en-IN" sz="2800" dirty="0"/>
              <a:t>IDEs used: VS Code / PyCharm / </a:t>
            </a:r>
            <a:r>
              <a:rPr lang="en-IN" sz="2800" dirty="0" err="1"/>
              <a:t>Jupyter</a:t>
            </a:r>
            <a:r>
              <a:rPr lang="en-IN" sz="2800" dirty="0"/>
              <a:t> Notebook (any Python-supported IDE)</a:t>
            </a:r>
          </a:p>
          <a:p>
            <a:pPr marL="0" indent="0">
              <a:buNone/>
            </a:pPr>
            <a:endParaRPr lang="en-US" sz="2800" dirty="0"/>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sz="2800" dirty="0"/>
              <a:t>The project begins by importing required libraries like OpenCV and NumPy. An input image is selected, and the secret message is encrypted using XOR logic with a user-defined password. The encrypted data is then embedded into the image’s pixel values. The modified image is saved without any visible change. During decryption, the image is read, pixel data is extracted, and the original message is retrieved using the same password. The project is tested for accuracy, and results are documented.</a:t>
            </a:r>
            <a:endParaRPr lang="en-US" sz="2800" b="1" dirty="0"/>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28792" y="617502"/>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US" sz="2800" b="1" dirty="0"/>
          </a:p>
          <a:p>
            <a:pPr marL="0" indent="0">
              <a:buNone/>
            </a:pPr>
            <a:endParaRPr lang="en-US" sz="2800" b="1" dirty="0"/>
          </a:p>
        </p:txBody>
      </p:sp>
      <p:pic>
        <p:nvPicPr>
          <p:cNvPr id="4" name="Picture 3" descr="A screenshot of a computer&#10;&#10;AI-generated content may be incorrect.">
            <a:extLst>
              <a:ext uri="{FF2B5EF4-FFF2-40B4-BE49-F238E27FC236}">
                <a16:creationId xmlns:a16="http://schemas.microsoft.com/office/drawing/2014/main" id="{BC8E8FC5-8772-8668-983C-6E6543818032}"/>
              </a:ext>
            </a:extLst>
          </p:cNvPr>
          <p:cNvPicPr>
            <a:picLocks noChangeAspect="1"/>
          </p:cNvPicPr>
          <p:nvPr/>
        </p:nvPicPr>
        <p:blipFill>
          <a:blip r:embed="rId2"/>
          <a:stretch>
            <a:fillRect/>
          </a:stretch>
        </p:blipFill>
        <p:spPr>
          <a:xfrm>
            <a:off x="381000" y="1232452"/>
            <a:ext cx="9144000" cy="4673323"/>
          </a:xfrm>
          <a:prstGeom prst="rect">
            <a:avLst/>
          </a:prstGeom>
        </p:spPr>
      </p:pic>
      <p:sp>
        <p:nvSpPr>
          <p:cNvPr id="7" name="AutoShape 4">
            <a:extLst>
              <a:ext uri="{FF2B5EF4-FFF2-40B4-BE49-F238E27FC236}">
                <a16:creationId xmlns:a16="http://schemas.microsoft.com/office/drawing/2014/main" id="{9387F4F2-73AA-E37D-7498-E26563AEBBC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58EB-3F23-8042-6593-2D5B14E408A6}"/>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8" name="Content Placeholder 7" descr="A screenshot of a computer&#10;&#10;AI-generated content may be incorrect.">
            <a:extLst>
              <a:ext uri="{FF2B5EF4-FFF2-40B4-BE49-F238E27FC236}">
                <a16:creationId xmlns:a16="http://schemas.microsoft.com/office/drawing/2014/main" id="{80A473D6-995E-2A09-28E7-4D8FB30610DD}"/>
              </a:ext>
            </a:extLst>
          </p:cNvPr>
          <p:cNvPicPr>
            <a:picLocks noGrp="1" noChangeAspect="1"/>
          </p:cNvPicPr>
          <p:nvPr>
            <p:ph idx="1"/>
          </p:nvPr>
        </p:nvPicPr>
        <p:blipFill>
          <a:blip r:embed="rId2"/>
          <a:stretch>
            <a:fillRect/>
          </a:stretch>
        </p:blipFill>
        <p:spPr bwMode="auto">
          <a:xfrm>
            <a:off x="215900" y="1232452"/>
            <a:ext cx="10845799" cy="5269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352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5D1B-A45B-1695-0EDB-CD83283ACFBF}"/>
              </a:ext>
            </a:extLst>
          </p:cNvPr>
          <p:cNvSpPr>
            <a:spLocks noGrp="1"/>
          </p:cNvSpPr>
          <p:nvPr>
            <p:ph type="title"/>
          </p:nvPr>
        </p:nvSpPr>
        <p:spPr>
          <a:xfrm>
            <a:off x="581192" y="729658"/>
            <a:ext cx="11029616" cy="592246"/>
          </a:xfrm>
        </p:spPr>
        <p:txBody>
          <a:bodyPr/>
          <a:lstStyle/>
          <a:p>
            <a:r>
              <a:rPr lang="en-US" b="1" dirty="0">
                <a:solidFill>
                  <a:schemeClr val="accent1"/>
                </a:solidFill>
                <a:latin typeface="Arial"/>
                <a:ea typeface="+mj-lt"/>
                <a:cs typeface="Arial"/>
              </a:rPr>
              <a:t>Result</a:t>
            </a:r>
            <a:endParaRPr lang="en-IN" dirty="0"/>
          </a:p>
        </p:txBody>
      </p:sp>
      <p:pic>
        <p:nvPicPr>
          <p:cNvPr id="4" name="Picture 3">
            <a:extLst>
              <a:ext uri="{FF2B5EF4-FFF2-40B4-BE49-F238E27FC236}">
                <a16:creationId xmlns:a16="http://schemas.microsoft.com/office/drawing/2014/main" id="{8B72FD0E-FCA1-EF31-A1F1-228A95FF2A26}"/>
              </a:ext>
            </a:extLst>
          </p:cNvPr>
          <p:cNvPicPr>
            <a:picLocks noChangeAspect="1"/>
          </p:cNvPicPr>
          <p:nvPr/>
        </p:nvPicPr>
        <p:blipFill>
          <a:blip r:embed="rId2"/>
          <a:stretch>
            <a:fillRect/>
          </a:stretch>
        </p:blipFill>
        <p:spPr>
          <a:xfrm>
            <a:off x="901700" y="1321904"/>
            <a:ext cx="9652000" cy="4570896"/>
          </a:xfrm>
          <a:prstGeom prst="rect">
            <a:avLst/>
          </a:prstGeom>
        </p:spPr>
      </p:pic>
    </p:spTree>
    <p:extLst>
      <p:ext uri="{BB962C8B-B14F-4D97-AF65-F5344CB8AC3E}">
        <p14:creationId xmlns:p14="http://schemas.microsoft.com/office/powerpoint/2010/main" val="4051203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3A139-B0D1-2021-0902-05C982F236AE}"/>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4" name="Picture 3">
            <a:extLst>
              <a:ext uri="{FF2B5EF4-FFF2-40B4-BE49-F238E27FC236}">
                <a16:creationId xmlns:a16="http://schemas.microsoft.com/office/drawing/2014/main" id="{335C19E2-5A06-E8F4-C010-1D82AEAC9AC0}"/>
              </a:ext>
            </a:extLst>
          </p:cNvPr>
          <p:cNvPicPr>
            <a:picLocks noChangeAspect="1"/>
          </p:cNvPicPr>
          <p:nvPr/>
        </p:nvPicPr>
        <p:blipFill>
          <a:blip r:embed="rId2"/>
          <a:stretch>
            <a:fillRect/>
          </a:stretch>
        </p:blipFill>
        <p:spPr>
          <a:xfrm>
            <a:off x="1727200" y="2260600"/>
            <a:ext cx="8902700" cy="3098800"/>
          </a:xfrm>
          <a:prstGeom prst="rect">
            <a:avLst/>
          </a:prstGeom>
        </p:spPr>
      </p:pic>
    </p:spTree>
    <p:extLst>
      <p:ext uri="{BB962C8B-B14F-4D97-AF65-F5344CB8AC3E}">
        <p14:creationId xmlns:p14="http://schemas.microsoft.com/office/powerpoint/2010/main" val="26093425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AICTE^</Template>
  <TotalTime>83</TotalTime>
  <Words>550</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System  Approach</vt:lpstr>
      <vt:lpstr>Algorithm &amp; Deployment</vt:lpstr>
      <vt:lpstr>Result</vt:lpstr>
      <vt:lpstr>Result</vt:lpstr>
      <vt:lpstr>Result</vt:lpstr>
      <vt:lpstr>Result</vt:lpstr>
      <vt:lpstr>GITHUB LINK</vt:lpstr>
      <vt:lpstr>Conclusion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Boda</dc:creator>
  <cp:lastModifiedBy>Priyanka Boda</cp:lastModifiedBy>
  <cp:revision>1</cp:revision>
  <dcterms:created xsi:type="dcterms:W3CDTF">2025-06-16T14:50:52Z</dcterms:created>
  <dcterms:modified xsi:type="dcterms:W3CDTF">2025-06-16T16:38:15Z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