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3" d="100"/>
          <a:sy n="63" d="100"/>
        </p:scale>
        <p:origin x="72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Boda" userId="c195730bf5351424" providerId="LiveId" clId="{9095C313-3C54-470F-8977-9C1E09F19655}"/>
    <pc:docChg chg="modSld">
      <pc:chgData name="Priyanka Boda" userId="c195730bf5351424" providerId="LiveId" clId="{9095C313-3C54-470F-8977-9C1E09F19655}" dt="2025-10-08T10:16:24.465" v="18" actId="20577"/>
      <pc:docMkLst>
        <pc:docMk/>
      </pc:docMkLst>
      <pc:sldChg chg="modSp mod">
        <pc:chgData name="Priyanka Boda" userId="c195730bf5351424" providerId="LiveId" clId="{9095C313-3C54-470F-8977-9C1E09F19655}" dt="2025-10-08T10:16:24.465" v="18" actId="20577"/>
        <pc:sldMkLst>
          <pc:docMk/>
          <pc:sldMk cId="1341901065" sldId="302"/>
        </pc:sldMkLst>
        <pc:spChg chg="mod">
          <ac:chgData name="Priyanka Boda" userId="c195730bf5351424" providerId="LiveId" clId="{9095C313-3C54-470F-8977-9C1E09F19655}" dt="2025-10-08T10:16:24.465" v="18" actId="20577"/>
          <ac:spMkLst>
            <pc:docMk/>
            <pc:sldMk cId="1341901065" sldId="302"/>
            <ac:spMk id="3" creationId="{671A0025-4C13-F2B3-96CD-17452F8FC7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470401" y="3860801"/>
            <a:ext cx="6106160" cy="1142696"/>
          </a:xfrm>
        </p:spPr>
        <p:txBody>
          <a:bodyPr>
            <a:normAutofit/>
          </a:bodyPr>
          <a:lstStyle/>
          <a:p>
            <a:r>
              <a:rPr lang="en-US" sz="2400" dirty="0">
                <a:solidFill>
                  <a:schemeClr val="tx1"/>
                </a:solidFill>
              </a:rPr>
              <a:t>Boda Priyanka</a:t>
            </a:r>
          </a:p>
          <a:p>
            <a:r>
              <a:rPr lang="en-IN" dirty="0">
                <a:solidFill>
                  <a:schemeClr val="tx1"/>
                </a:solidFill>
              </a:rPr>
              <a:t>INTERNSHIP_17546440516895be537820f </a:t>
            </a:r>
            <a:endParaRPr lang="en-IN" b="0" dirty="0">
              <a:solidFill>
                <a:schemeClr val="tx1"/>
              </a:solidFill>
            </a:endParaRPr>
          </a:p>
          <a:p>
            <a:pPr algn="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05120" y="2050552"/>
            <a:ext cx="6248400" cy="1378447"/>
          </a:xfrm>
        </p:spPr>
        <p:txBody>
          <a:bodyPr>
            <a:normAutofit fontScale="90000"/>
          </a:bodyPr>
          <a:lstStyle/>
          <a:p>
            <a:r>
              <a:rPr lang="en-US" b="1" dirty="0"/>
              <a:t>Netflix Dataset Analysis - </a:t>
            </a:r>
            <a:r>
              <a:rPr lang="en-US" dirty="0"/>
              <a:t>Content Trends Analysis for Strategic Recommendations</a:t>
            </a:r>
            <a:br>
              <a:rPr lang="en-IN"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2" y="1183153"/>
            <a:ext cx="10492298" cy="5304258"/>
          </a:xfrm>
        </p:spPr>
        <p:txBody>
          <a:bodyPr/>
          <a:lstStyle/>
          <a:p>
            <a:pPr marL="0" indent="0">
              <a:buNone/>
            </a:pPr>
            <a:endParaRPr lang="en-IN" dirty="0"/>
          </a:p>
        </p:txBody>
      </p:sp>
      <p:pic>
        <p:nvPicPr>
          <p:cNvPr id="3" name="Picture 2">
            <a:extLst>
              <a:ext uri="{FF2B5EF4-FFF2-40B4-BE49-F238E27FC236}">
                <a16:creationId xmlns:a16="http://schemas.microsoft.com/office/drawing/2014/main" id="{0B232EFA-588B-A862-39E1-57A7D0403A1D}"/>
              </a:ext>
            </a:extLst>
          </p:cNvPr>
          <p:cNvPicPr>
            <a:picLocks noChangeAspect="1"/>
          </p:cNvPicPr>
          <p:nvPr/>
        </p:nvPicPr>
        <p:blipFill>
          <a:blip r:embed="rId3"/>
          <a:stretch>
            <a:fillRect/>
          </a:stretch>
        </p:blipFill>
        <p:spPr>
          <a:xfrm>
            <a:off x="675957" y="1035586"/>
            <a:ext cx="10683001" cy="562937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9005021" cy="4986292"/>
          </a:xfrm>
        </p:spPr>
        <p:txBody>
          <a:bodyPr/>
          <a:lstStyle/>
          <a:p>
            <a:pPr marL="0" indent="0">
              <a:buNone/>
            </a:pPr>
            <a:endParaRPr lang="en-IN" dirty="0"/>
          </a:p>
        </p:txBody>
      </p:sp>
      <p:pic>
        <p:nvPicPr>
          <p:cNvPr id="3" name="Picture 2">
            <a:extLst>
              <a:ext uri="{FF2B5EF4-FFF2-40B4-BE49-F238E27FC236}">
                <a16:creationId xmlns:a16="http://schemas.microsoft.com/office/drawing/2014/main" id="{809DB0D8-FBD2-2886-6A65-89A86396A5A2}"/>
              </a:ext>
            </a:extLst>
          </p:cNvPr>
          <p:cNvPicPr>
            <a:picLocks noChangeAspect="1"/>
          </p:cNvPicPr>
          <p:nvPr/>
        </p:nvPicPr>
        <p:blipFill>
          <a:blip r:embed="rId3"/>
          <a:stretch>
            <a:fillRect/>
          </a:stretch>
        </p:blipFill>
        <p:spPr>
          <a:xfrm>
            <a:off x="675958" y="1079653"/>
            <a:ext cx="9162106" cy="508979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82156" y="1340527"/>
            <a:ext cx="7148004" cy="5131393"/>
          </a:xfrm>
        </p:spPr>
        <p:txBody>
          <a:bodyPr>
            <a:normAutofit/>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A8EB7768-84D6-C032-94DE-602708E06633}"/>
              </a:ext>
            </a:extLst>
          </p:cNvPr>
          <p:cNvSpPr txBox="1"/>
          <p:nvPr/>
        </p:nvSpPr>
        <p:spPr>
          <a:xfrm>
            <a:off x="274320" y="751344"/>
            <a:ext cx="8877300" cy="5078313"/>
          </a:xfrm>
          <a:prstGeom prst="rect">
            <a:avLst/>
          </a:prstGeom>
          <a:noFill/>
        </p:spPr>
        <p:txBody>
          <a:bodyPr wrap="square">
            <a:sp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pPr>
              <a:buFont typeface="Arial" panose="020B0604020202020204" pitchFamily="34" charset="0"/>
              <a:buChar char="•"/>
            </a:pPr>
            <a:r>
              <a:rPr lang="en-US" dirty="0"/>
              <a:t>This project analyzes </a:t>
            </a:r>
            <a:r>
              <a:rPr lang="en-US" b="1" dirty="0"/>
              <a:t>Netflix’s Movies and TV Shows dataset</a:t>
            </a:r>
            <a:r>
              <a:rPr lang="en-US" dirty="0"/>
              <a:t> (7,789 records, 11 columns).</a:t>
            </a:r>
          </a:p>
          <a:p>
            <a:pPr>
              <a:buFont typeface="Arial" panose="020B0604020202020204" pitchFamily="34" charset="0"/>
              <a:buChar char="•"/>
            </a:pPr>
            <a:r>
              <a:rPr lang="en-US" dirty="0"/>
              <a:t>Focuses on understanding </a:t>
            </a:r>
            <a:r>
              <a:rPr lang="en-US" b="1" dirty="0"/>
              <a:t>content trends over the years</a:t>
            </a:r>
            <a:r>
              <a:rPr lang="en-US" dirty="0"/>
              <a:t> (2008–2021).</a:t>
            </a:r>
          </a:p>
          <a:p>
            <a:pPr>
              <a:buFont typeface="Arial" panose="020B0604020202020204" pitchFamily="34" charset="0"/>
              <a:buChar char="•"/>
            </a:pPr>
            <a:r>
              <a:rPr lang="en-US" b="1" dirty="0"/>
              <a:t>Key data points include</a:t>
            </a:r>
            <a:r>
              <a:rPr lang="en-US" dirty="0"/>
              <a:t>:</a:t>
            </a:r>
          </a:p>
          <a:p>
            <a:pPr marL="742950" lvl="1" indent="-285750">
              <a:buFont typeface="Arial" panose="020B0604020202020204" pitchFamily="34" charset="0"/>
              <a:buChar char="•"/>
            </a:pPr>
            <a:r>
              <a:rPr lang="en-US" dirty="0"/>
              <a:t>Title, Director, Cast</a:t>
            </a:r>
          </a:p>
          <a:p>
            <a:pPr marL="742950" lvl="1" indent="-285750">
              <a:buFont typeface="Arial" panose="020B0604020202020204" pitchFamily="34" charset="0"/>
              <a:buChar char="•"/>
            </a:pPr>
            <a:r>
              <a:rPr lang="en-US" dirty="0"/>
              <a:t>Country of origin</a:t>
            </a:r>
          </a:p>
          <a:p>
            <a:pPr marL="742950" lvl="1" indent="-285750">
              <a:buFont typeface="Arial" panose="020B0604020202020204" pitchFamily="34" charset="0"/>
              <a:buChar char="•"/>
            </a:pPr>
            <a:r>
              <a:rPr lang="en-US" dirty="0"/>
              <a:t>Release year &amp; Date added</a:t>
            </a:r>
          </a:p>
          <a:p>
            <a:pPr marL="742950" lvl="1" indent="-285750">
              <a:buFont typeface="Arial" panose="020B0604020202020204" pitchFamily="34" charset="0"/>
              <a:buChar char="•"/>
            </a:pPr>
            <a:r>
              <a:rPr lang="en-US" dirty="0"/>
              <a:t>Type (Movie / TV Show)</a:t>
            </a:r>
          </a:p>
          <a:p>
            <a:pPr marL="742950" lvl="1" indent="-285750">
              <a:buFont typeface="Arial" panose="020B0604020202020204" pitchFamily="34" charset="0"/>
              <a:buChar char="•"/>
            </a:pPr>
            <a:r>
              <a:rPr lang="en-US" dirty="0"/>
              <a:t>Duration and Genre</a:t>
            </a:r>
          </a:p>
          <a:p>
            <a:pPr>
              <a:buFont typeface="Arial" panose="020B0604020202020204" pitchFamily="34" charset="0"/>
              <a:buChar char="•"/>
            </a:pPr>
            <a:r>
              <a:rPr lang="en-US" b="1" dirty="0"/>
              <a:t>Goals of the analysis</a:t>
            </a:r>
            <a:r>
              <a:rPr lang="en-US" dirty="0"/>
              <a:t>:</a:t>
            </a:r>
          </a:p>
          <a:p>
            <a:pPr marL="742950" lvl="1" indent="-285750">
              <a:buFont typeface="Arial" panose="020B0604020202020204" pitchFamily="34" charset="0"/>
              <a:buChar char="•"/>
            </a:pPr>
            <a:r>
              <a:rPr lang="en-US" dirty="0"/>
              <a:t>Compare </a:t>
            </a:r>
            <a:r>
              <a:rPr lang="en-US" b="1" dirty="0"/>
              <a:t>Movies vs. TV Shows</a:t>
            </a:r>
            <a:r>
              <a:rPr lang="en-US" dirty="0"/>
              <a:t> over time.</a:t>
            </a:r>
          </a:p>
          <a:p>
            <a:pPr marL="742950" lvl="1" indent="-285750">
              <a:buFont typeface="Arial" panose="020B0604020202020204" pitchFamily="34" charset="0"/>
              <a:buChar char="•"/>
            </a:pPr>
            <a:r>
              <a:rPr lang="en-US" dirty="0"/>
              <a:t>Identify </a:t>
            </a:r>
            <a:r>
              <a:rPr lang="en-US" b="1" dirty="0"/>
              <a:t>popular and underrepresented genres</a:t>
            </a:r>
            <a:r>
              <a:rPr lang="en-US" dirty="0"/>
              <a:t>.</a:t>
            </a:r>
          </a:p>
          <a:p>
            <a:pPr marL="742950" lvl="1" indent="-285750">
              <a:buFont typeface="Arial" panose="020B0604020202020204" pitchFamily="34" charset="0"/>
              <a:buChar char="•"/>
            </a:pPr>
            <a:r>
              <a:rPr lang="en-US" dirty="0"/>
              <a:t>Evaluate </a:t>
            </a:r>
            <a:r>
              <a:rPr lang="en-US" b="1" dirty="0"/>
              <a:t>country-wise contributions</a:t>
            </a:r>
            <a:r>
              <a:rPr lang="en-US" dirty="0"/>
              <a:t> to global content.</a:t>
            </a:r>
          </a:p>
          <a:p>
            <a:pPr marL="742950" lvl="1" indent="-285750">
              <a:buFont typeface="Arial" panose="020B0604020202020204" pitchFamily="34" charset="0"/>
              <a:buChar char="•"/>
            </a:pPr>
            <a:r>
              <a:rPr lang="en-US" dirty="0"/>
              <a:t>Provide </a:t>
            </a:r>
            <a:r>
              <a:rPr lang="en-US" b="1" dirty="0"/>
              <a:t>strategic recommendations</a:t>
            </a:r>
            <a:r>
              <a:rPr lang="en-US" dirty="0"/>
              <a:t> for Netflix’s content strategy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92500" lnSpcReduction="20000"/>
          </a:bodyPr>
          <a:lstStyle/>
          <a:p>
            <a:r>
              <a:rPr lang="en-US" b="1" dirty="0"/>
              <a:t>Netflix Content Strategists &amp; Analysts</a:t>
            </a:r>
            <a:endParaRPr lang="en-US" dirty="0"/>
          </a:p>
          <a:p>
            <a:pPr lvl="1"/>
            <a:r>
              <a:rPr lang="en-US" dirty="0"/>
              <a:t>To understand which content types perform best and plan acquisitions.</a:t>
            </a:r>
          </a:p>
          <a:p>
            <a:r>
              <a:rPr lang="en-US" b="1" dirty="0"/>
              <a:t>Marketing &amp; Regional Teams</a:t>
            </a:r>
            <a:endParaRPr lang="en-US" dirty="0"/>
          </a:p>
          <a:p>
            <a:pPr lvl="1"/>
            <a:r>
              <a:rPr lang="en-US" dirty="0"/>
              <a:t>To tailor campaigns based on country-wise preferences and trends.</a:t>
            </a:r>
          </a:p>
          <a:p>
            <a:r>
              <a:rPr lang="en-US" b="1" dirty="0"/>
              <a:t>Data Analysts &amp; Researchers</a:t>
            </a:r>
            <a:endParaRPr lang="en-US" dirty="0"/>
          </a:p>
          <a:p>
            <a:pPr lvl="1"/>
            <a:r>
              <a:rPr lang="en-US" dirty="0"/>
              <a:t>To explore </a:t>
            </a:r>
            <a:r>
              <a:rPr lang="en-US" sz="2200" dirty="0"/>
              <a:t>viewing</a:t>
            </a:r>
            <a:r>
              <a:rPr lang="en-US" dirty="0"/>
              <a:t> trends, genre popularity, and content gaps.</a:t>
            </a:r>
          </a:p>
          <a:p>
            <a:r>
              <a:rPr lang="en-US" b="1" dirty="0"/>
              <a:t>Business Decision Makers</a:t>
            </a:r>
            <a:endParaRPr lang="en-US" dirty="0"/>
          </a:p>
          <a:p>
            <a:pPr lvl="1"/>
            <a:r>
              <a:rPr lang="en-US" dirty="0"/>
              <a:t>To make informed decisions on content investment, production, and global expansion.</a:t>
            </a:r>
          </a:p>
          <a:p>
            <a:r>
              <a:rPr lang="en-US" b="1" dirty="0"/>
              <a:t>OTT Competitor Benchmarking Teams</a:t>
            </a:r>
            <a:endParaRPr lang="en-US" dirty="0"/>
          </a:p>
          <a:p>
            <a:pPr lvl="1"/>
            <a:r>
              <a:rPr lang="en-US" dirty="0"/>
              <a:t>To compare Netflix’s content library against competitors like Amazon Prime, Disney+, etc.</a:t>
            </a:r>
          </a:p>
          <a:p>
            <a:pPr marL="0" indent="0" algn="just">
              <a:lnSpc>
                <a:spcPct val="150000"/>
              </a:lnSpc>
              <a:buNone/>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1000"/>
                                        <p:tgtEl>
                                          <p:spTgt spid="2">
                                            <p:txEl>
                                              <p:pRg st="7" end="7"/>
                                            </p:txEl>
                                          </p:spTgt>
                                        </p:tgtEl>
                                      </p:cBhvr>
                                    </p:animEffect>
                                    <p:anim calcmode="lin" valueType="num">
                                      <p:cBhvr>
                                        <p:cTn id="5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Effect transition="in" filter="fade">
                                      <p:cBhvr>
                                        <p:cTn id="62" dur="1000"/>
                                        <p:tgtEl>
                                          <p:spTgt spid="2">
                                            <p:txEl>
                                              <p:pRg st="8" end="8"/>
                                            </p:txEl>
                                          </p:spTgt>
                                        </p:tgtEl>
                                      </p:cBhvr>
                                    </p:animEffect>
                                    <p:anim calcmode="lin" valueType="num">
                                      <p:cBhvr>
                                        <p:cTn id="6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
                                            <p:txEl>
                                              <p:pRg st="9" end="9"/>
                                            </p:txEl>
                                          </p:spTgt>
                                        </p:tgtEl>
                                        <p:attrNameLst>
                                          <p:attrName>style.visibility</p:attrName>
                                        </p:attrNameLst>
                                      </p:cBhvr>
                                      <p:to>
                                        <p:strVal val="visible"/>
                                      </p:to>
                                    </p:set>
                                    <p:animEffect transition="in" filter="fade">
                                      <p:cBhvr>
                                        <p:cTn id="67" dur="1000"/>
                                        <p:tgtEl>
                                          <p:spTgt spid="2">
                                            <p:txEl>
                                              <p:pRg st="9" end="9"/>
                                            </p:txEl>
                                          </p:spTgt>
                                        </p:tgtEl>
                                      </p:cBhvr>
                                    </p:animEffect>
                                    <p:anim calcmode="lin" valueType="num">
                                      <p:cBhvr>
                                        <p:cTn id="6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671A0025-4C13-F2B3-96CD-17452F8FC7EA}"/>
              </a:ext>
            </a:extLst>
          </p:cNvPr>
          <p:cNvSpPr>
            <a:spLocks noGrp="1" noChangeArrowheads="1"/>
          </p:cNvSpPr>
          <p:nvPr>
            <p:ph type="body" sz="quarter" idx="12"/>
          </p:nvPr>
        </p:nvSpPr>
        <p:spPr bwMode="auto">
          <a:xfrm>
            <a:off x="1422400" y="1531635"/>
            <a:ext cx="77520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Python</a:t>
            </a:r>
            <a:r>
              <a:rPr kumimoji="0" lang="en-US" altLang="en-US" sz="1800" b="0" i="0" u="none" strike="noStrike" cap="none" normalizeH="0" baseline="0" dirty="0">
                <a:ln>
                  <a:noFill/>
                </a:ln>
                <a:solidFill>
                  <a:schemeClr val="tx1"/>
                </a:solidFill>
                <a:effectLst/>
              </a:rPr>
              <a:t> – Main programming language for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Pandas</a:t>
            </a:r>
            <a:r>
              <a:rPr kumimoji="0" lang="en-US" altLang="en-US" sz="1800" b="0" i="0" u="none" strike="noStrike" cap="none" normalizeH="0" baseline="0" dirty="0">
                <a:ln>
                  <a:noFill/>
                </a:ln>
                <a:solidFill>
                  <a:schemeClr val="tx1"/>
                </a:solidFill>
                <a:effectLst/>
              </a:rPr>
              <a:t> – Data cleaning, manipulation, and aggregation.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NumPy</a:t>
            </a:r>
            <a:r>
              <a:rPr kumimoji="0" lang="en-US" altLang="en-US" sz="1800" b="0" i="0" u="none" strike="noStrike" cap="none" normalizeH="0" baseline="0" dirty="0">
                <a:ln>
                  <a:noFill/>
                </a:ln>
                <a:solidFill>
                  <a:schemeClr val="tx1"/>
                </a:solidFill>
                <a:effectLst/>
              </a:rPr>
              <a:t> – Numerical computations and handling missing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Matplotlib &amp; Seaborn</a:t>
            </a:r>
            <a:r>
              <a:rPr kumimoji="0" lang="en-US" altLang="en-US" sz="1800" b="0" i="0" u="none" strike="noStrike" cap="none" normalizeH="0" baseline="0" dirty="0">
                <a:ln>
                  <a:noFill/>
                </a:ln>
                <a:solidFill>
                  <a:schemeClr val="tx1"/>
                </a:solidFill>
                <a:effectLst/>
              </a:rPr>
              <a:t> – Static data visualizations (bar charts, line plots, heatmaps).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rPr>
              <a:t>Plotly</a:t>
            </a:r>
            <a:r>
              <a:rPr kumimoji="0" lang="en-US" altLang="en-US" sz="1800" b="0" i="0" u="none" strike="noStrike" cap="none" normalizeH="0" baseline="0" dirty="0">
                <a:ln>
                  <a:noFill/>
                </a:ln>
                <a:solidFill>
                  <a:schemeClr val="tx1"/>
                </a:solidFill>
                <a:effectLst/>
              </a:rPr>
              <a:t> – Interactive visualizations (line charts, choropleth maps).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Google </a:t>
            </a:r>
            <a:r>
              <a:rPr kumimoji="0" lang="en-US" altLang="en-US" sz="1800" b="1" i="0" u="none" strike="noStrike" cap="none" normalizeH="0" baseline="0" dirty="0" err="1">
                <a:ln>
                  <a:noFill/>
                </a:ln>
                <a:solidFill>
                  <a:schemeClr val="tx1"/>
                </a:solidFill>
                <a:effectLst/>
              </a:rPr>
              <a:t>Colab</a:t>
            </a:r>
            <a:r>
              <a:rPr kumimoji="0" lang="en-US" altLang="en-US" sz="1800" b="0" i="0" u="none" strike="noStrike" cap="none" normalizeH="0" baseline="0" dirty="0">
                <a:ln>
                  <a:noFill/>
                </a:ln>
                <a:solidFill>
                  <a:schemeClr val="tx1"/>
                </a:solidFill>
                <a:effectLst/>
              </a:rPr>
              <a:t> – Interactive environment to write, test, and document the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Scikit-learn</a:t>
            </a:r>
            <a:r>
              <a:rPr kumimoji="0" lang="en-US" altLang="en-US" sz="1800" b="0" i="0" u="none" strike="noStrike" cap="none" normalizeH="0" baseline="0" dirty="0">
                <a:ln>
                  <a:noFill/>
                </a:ln>
                <a:solidFill>
                  <a:schemeClr val="tx1"/>
                </a:solidFill>
                <a:effectLst/>
              </a:rPr>
              <a:t> (Optional) – Clustering analysis using TF-IDF and </a:t>
            </a:r>
            <a:r>
              <a:rPr kumimoji="0" lang="en-US" altLang="en-US" sz="1800" b="0" i="0" u="none" strike="noStrike" cap="none" normalizeH="0" baseline="0" dirty="0" err="1">
                <a:ln>
                  <a:noFill/>
                </a:ln>
                <a:solidFill>
                  <a:schemeClr val="tx1"/>
                </a:solidFill>
                <a:effectLst/>
              </a:rPr>
              <a:t>KMeans</a:t>
            </a:r>
            <a:r>
              <a:rPr kumimoji="0" lang="en-US" altLang="en-US" sz="1800" b="0" i="0" u="none" strike="noStrike" cap="none" normalizeH="0" baseline="0" dirty="0">
                <a:ln>
                  <a:noFill/>
                </a:ln>
                <a:solidFill>
                  <a:schemeClr val="tx1"/>
                </a:solidFill>
                <a:effectLst/>
              </a:rPr>
              <a:t> on content descriptions.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Excel / CSV</a:t>
            </a:r>
            <a:r>
              <a:rPr kumimoji="0" lang="en-US" altLang="en-US" sz="1800" b="0" i="0" u="none" strike="noStrike" cap="none" normalizeH="0" baseline="0" dirty="0">
                <a:ln>
                  <a:noFill/>
                </a:ln>
                <a:solidFill>
                  <a:schemeClr val="tx1"/>
                </a:solidFill>
                <a:effectLst/>
              </a:rPr>
              <a:t> – Input data storage format.</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rot="10800000">
            <a:off x="243840" y="1036319"/>
            <a:ext cx="11627178" cy="5821678"/>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757113CF-42D5-7F12-FFFE-9FE1C1ABA733}"/>
              </a:ext>
            </a:extLst>
          </p:cNvPr>
          <p:cNvPicPr>
            <a:picLocks noChangeAspect="1"/>
          </p:cNvPicPr>
          <p:nvPr/>
        </p:nvPicPr>
        <p:blipFill>
          <a:blip r:embed="rId3"/>
          <a:stretch>
            <a:fillRect/>
          </a:stretch>
        </p:blipFill>
        <p:spPr>
          <a:xfrm>
            <a:off x="320982" y="1036318"/>
            <a:ext cx="10059427" cy="2800435"/>
          </a:xfrm>
          <a:prstGeom prst="rect">
            <a:avLst/>
          </a:prstGeom>
        </p:spPr>
      </p:pic>
      <p:pic>
        <p:nvPicPr>
          <p:cNvPr id="9" name="Picture 8">
            <a:extLst>
              <a:ext uri="{FF2B5EF4-FFF2-40B4-BE49-F238E27FC236}">
                <a16:creationId xmlns:a16="http://schemas.microsoft.com/office/drawing/2014/main" id="{4E61F2FE-E7FC-8BBD-1B2A-5E42330CD246}"/>
              </a:ext>
            </a:extLst>
          </p:cNvPr>
          <p:cNvPicPr>
            <a:picLocks noChangeAspect="1"/>
          </p:cNvPicPr>
          <p:nvPr/>
        </p:nvPicPr>
        <p:blipFill>
          <a:blip r:embed="rId4"/>
          <a:stretch>
            <a:fillRect/>
          </a:stretch>
        </p:blipFill>
        <p:spPr>
          <a:xfrm>
            <a:off x="243840" y="3722411"/>
            <a:ext cx="10136569" cy="294254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320982" y="1046480"/>
            <a:ext cx="11332538" cy="5425439"/>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ECC56974-926A-AF4B-2EF5-46C73632CBBB}"/>
              </a:ext>
            </a:extLst>
          </p:cNvPr>
          <p:cNvPicPr>
            <a:picLocks noChangeAspect="1"/>
          </p:cNvPicPr>
          <p:nvPr/>
        </p:nvPicPr>
        <p:blipFill>
          <a:blip r:embed="rId3"/>
          <a:stretch>
            <a:fillRect/>
          </a:stretch>
        </p:blipFill>
        <p:spPr>
          <a:xfrm>
            <a:off x="428172" y="1430477"/>
            <a:ext cx="6344223" cy="4153484"/>
          </a:xfrm>
          <a:prstGeom prst="rect">
            <a:avLst/>
          </a:prstGeom>
        </p:spPr>
      </p:pic>
      <p:pic>
        <p:nvPicPr>
          <p:cNvPr id="9" name="Picture 8">
            <a:extLst>
              <a:ext uri="{FF2B5EF4-FFF2-40B4-BE49-F238E27FC236}">
                <a16:creationId xmlns:a16="http://schemas.microsoft.com/office/drawing/2014/main" id="{D91BF259-88D7-9567-E2AE-2E19F55D7C80}"/>
              </a:ext>
            </a:extLst>
          </p:cNvPr>
          <p:cNvPicPr>
            <a:picLocks noChangeAspect="1"/>
          </p:cNvPicPr>
          <p:nvPr/>
        </p:nvPicPr>
        <p:blipFill>
          <a:blip r:embed="rId4"/>
          <a:stretch>
            <a:fillRect/>
          </a:stretch>
        </p:blipFill>
        <p:spPr>
          <a:xfrm>
            <a:off x="6699198" y="1046479"/>
            <a:ext cx="4907579" cy="542543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320982" y="1201586"/>
            <a:ext cx="11550036" cy="5463374"/>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C3A98AAC-C0E7-29C3-24A8-666271E9B782}"/>
              </a:ext>
            </a:extLst>
          </p:cNvPr>
          <p:cNvPicPr>
            <a:picLocks noChangeAspect="1"/>
          </p:cNvPicPr>
          <p:nvPr/>
        </p:nvPicPr>
        <p:blipFill>
          <a:blip r:embed="rId3"/>
          <a:stretch>
            <a:fillRect/>
          </a:stretch>
        </p:blipFill>
        <p:spPr>
          <a:xfrm>
            <a:off x="163931" y="1201586"/>
            <a:ext cx="4859761" cy="5463374"/>
          </a:xfrm>
          <a:prstGeom prst="rect">
            <a:avLst/>
          </a:prstGeom>
        </p:spPr>
      </p:pic>
      <p:pic>
        <p:nvPicPr>
          <p:cNvPr id="9" name="Picture 8">
            <a:extLst>
              <a:ext uri="{FF2B5EF4-FFF2-40B4-BE49-F238E27FC236}">
                <a16:creationId xmlns:a16="http://schemas.microsoft.com/office/drawing/2014/main" id="{241BEBE6-EF83-8705-67B7-E311F1093A51}"/>
              </a:ext>
            </a:extLst>
          </p:cNvPr>
          <p:cNvPicPr>
            <a:picLocks noChangeAspect="1"/>
          </p:cNvPicPr>
          <p:nvPr/>
        </p:nvPicPr>
        <p:blipFill>
          <a:blip r:embed="rId4"/>
          <a:stretch>
            <a:fillRect/>
          </a:stretch>
        </p:blipFill>
        <p:spPr>
          <a:xfrm>
            <a:off x="5815069" y="1201586"/>
            <a:ext cx="6055949" cy="2836422"/>
          </a:xfrm>
          <a:prstGeom prst="rect">
            <a:avLst/>
          </a:prstGeom>
        </p:spPr>
      </p:pic>
      <p:pic>
        <p:nvPicPr>
          <p:cNvPr id="12" name="Picture 11">
            <a:extLst>
              <a:ext uri="{FF2B5EF4-FFF2-40B4-BE49-F238E27FC236}">
                <a16:creationId xmlns:a16="http://schemas.microsoft.com/office/drawing/2014/main" id="{4CEAE1BA-B613-6B0E-6729-5B8FDD089A90}"/>
              </a:ext>
            </a:extLst>
          </p:cNvPr>
          <p:cNvPicPr>
            <a:picLocks noChangeAspect="1"/>
          </p:cNvPicPr>
          <p:nvPr/>
        </p:nvPicPr>
        <p:blipFill>
          <a:blip r:embed="rId5"/>
          <a:stretch>
            <a:fillRect/>
          </a:stretch>
        </p:blipFill>
        <p:spPr>
          <a:xfrm>
            <a:off x="5972120" y="4038008"/>
            <a:ext cx="5898898" cy="262695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[Add the working </a:t>
            </a:r>
            <a:r>
              <a:rPr lang="en-US" dirty="0" err="1"/>
              <a:t>url</a:t>
            </a:r>
            <a:r>
              <a:rPr lang="en-US" dirty="0"/>
              <a:t> of your </a:t>
            </a:r>
            <a:r>
              <a:rPr lang="en-US" dirty="0" err="1"/>
              <a:t>github</a:t>
            </a:r>
            <a:r>
              <a:rPr lang="en-US" dirty="0"/>
              <a:t> repository ]  </a:t>
            </a:r>
          </a:p>
          <a:p>
            <a:pPr marL="0" indent="0">
              <a:buNone/>
            </a:pPr>
            <a:endParaRPr lang="en-US" dirty="0"/>
          </a:p>
          <a:p>
            <a:pPr marL="0" indent="0">
              <a:buNone/>
            </a:pPr>
            <a:r>
              <a:rPr lang="en-US" dirty="0"/>
              <a:t>Create </a:t>
            </a:r>
            <a:r>
              <a:rPr lang="en-US" dirty="0" err="1"/>
              <a:t>github</a:t>
            </a:r>
            <a:r>
              <a:rPr lang="en-US" dirty="0"/>
              <a:t> repository with format VOIS_AICTE_Oct2025_MajorProject_YourName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626</TotalTime>
  <Words>463</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 - Content Trends Analysis for Strategic Recommendations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Priyanka Boda</cp:lastModifiedBy>
  <cp:revision>107</cp:revision>
  <dcterms:created xsi:type="dcterms:W3CDTF">2021-07-11T13:13:15Z</dcterms:created>
  <dcterms:modified xsi:type="dcterms:W3CDTF">2025-10-08T10:16:30Z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