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  <p:sldMasterId id="2147484200" r:id="rId2"/>
  </p:sldMasterIdLst>
  <p:notesMasterIdLst>
    <p:notesMasterId r:id="rId21"/>
  </p:notesMasterIdLst>
  <p:sldIdLst>
    <p:sldId id="257" r:id="rId3"/>
    <p:sldId id="258" r:id="rId4"/>
    <p:sldId id="259" r:id="rId5"/>
    <p:sldId id="260" r:id="rId6"/>
    <p:sldId id="299" r:id="rId7"/>
    <p:sldId id="300" r:id="rId8"/>
    <p:sldId id="263" r:id="rId9"/>
    <p:sldId id="264" r:id="rId10"/>
    <p:sldId id="265" r:id="rId11"/>
    <p:sldId id="304" r:id="rId12"/>
    <p:sldId id="303" r:id="rId13"/>
    <p:sldId id="302" r:id="rId14"/>
    <p:sldId id="306" r:id="rId15"/>
    <p:sldId id="307" r:id="rId16"/>
    <p:sldId id="308" r:id="rId17"/>
    <p:sldId id="301" r:id="rId18"/>
    <p:sldId id="283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51E89-818B-4D8B-9F52-29CFEB680241}" type="datetimeFigureOut">
              <a:rPr lang="en-IN" smtClean="0"/>
              <a:pPr/>
              <a:t>03-09-2023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B8735-77D3-4EFF-A2BE-4517AF4C850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2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ED41-0B4B-FB09-23BC-965740F1D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A6357-5D29-2E29-5E5E-5BE857CAE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D68CA-762E-8675-81C7-76802BE9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E297-5A9B-DEB4-8B12-05EE306D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56344-0892-91F0-DAD8-61DE78C5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7CC3-4223-D1EE-48C8-52431CBE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24392-7F44-84B7-3AE9-6CF6466A5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BF349-95CA-479D-8FA6-F7755DCA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CAC48-5723-FB65-3468-5A104A91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5DE63-E4A4-9775-6526-0C8E1794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71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FBF4B-4447-0927-B846-5FE4C2303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951AA-2768-7E09-4785-C94821E9B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CA8AC-9D46-F0E1-4985-1401B10B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5D4CA-6900-D62E-4ACB-0B33ED6F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54897-958F-E005-B321-46CB99F0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39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951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158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43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20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084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95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439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71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69DB-F952-B4CE-644C-8A8CEF75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3F5B-461E-C2D3-20AA-AC4DD0D9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B8599-05B3-14C9-A8A9-236F9A49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B381F-5129-FB08-3638-DB0E6DC9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4841-0909-7822-1BB2-71914A33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759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65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31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19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536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8178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7031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C492-2340-F238-193B-6017F7CB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914BF-7030-3FF5-D211-C8A2E470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D9C3-CDAC-452C-B6D6-925EAE62A7AE}" type="datetimeFigureOut">
              <a:rPr lang="en-IN" smtClean="0"/>
              <a:pPr/>
              <a:t>03-09-2023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FD5F6-BA0F-3E99-F01C-B4A55147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76A73-8A10-AABF-6AB3-381648B3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7163-0C68-4116-B2DA-80F59A55770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518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932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3403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9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8AA0-2C97-E864-BA85-4F3E722D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53A5E-1787-043F-B014-22A701BC8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9F306-0CD5-0A5F-056D-01169BBF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6CB8-017C-8DE2-349A-940113D0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B0D84-16E9-2458-4246-2D6CAE4E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2508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9771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892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414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710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936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7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3856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1324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4964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3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F63E-C959-B7E5-6A2A-40D2D13B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DAA1-FF82-5EAB-BB9D-DC3DF9CCE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2FD1D-3D5D-6AA9-7C74-68F1FA796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5B4D1-6B03-3DE3-4779-ED84D7AA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C0867-594E-D2FF-45AC-CD4A0F99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9EDEB-3E1D-01A8-442A-9B2CB842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3264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3969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1139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459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16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2535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2747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5276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2850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7589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53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3C54-6D49-2054-2BB0-DD9F28B2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8F8CF-8746-C59A-65FC-C0B04FB55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57386-2893-FDDC-3A5F-24D5EA15F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AD5DF-EEBE-F9E3-31AF-ECB3206F1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B1D2C-9C51-F0FE-C19A-24EA0224A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C9974-046A-EF88-7E99-34B4A860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8826B-D4F5-7673-733E-E0BE679F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06E13-2508-A3CD-6ECE-6BE236E7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92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6882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5486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1919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099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4178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2C4BD76-24EA-5926-CB32-50F0BEE8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79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A3CD-62E9-0D17-4C25-81309409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9B9F4-2DB6-D140-C6F2-2C79DEB6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A637F-0D68-569F-FA8A-ACB92603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F6895-B1E1-904B-D2F8-BFA254A2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7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C5620-3074-660D-9336-4F0EF909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77CAD-800C-5127-FEE6-FEFE2F62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9681E-40C4-7558-D721-88AB346E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BB6A-3085-F44C-BB5D-7D083517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7727-5C13-5C35-3FAF-397E0F8E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F69C1-0869-79EC-4A5B-C084186A6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EF271-D5D9-60E7-8764-4AB9BB3F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3C848-27D5-04BA-B53A-8F2D935C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5630F-E2E2-70CC-5934-3E0E88C9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53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3BC8-0694-02EA-DA06-4D7AD1EA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3F5CE-9F61-F294-C675-BE96EE8F4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2579-48AB-F347-4F7A-C3027D1A3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39414-022D-EECC-6C08-81BF6867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7BB8-4681-DBC7-DCDF-81093853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81AA3-BCA2-012C-52FA-F8C3EE27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8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5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slideLayout" Target="../slideLayouts/slideLayout56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98169-BB38-8A3D-A4D4-72C75846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E655A-C0ED-4C0B-CB90-349D9045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7A369-7DA1-0DBD-9B34-7254D1119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EC14-0FDC-CD2B-5EE1-F9A754288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B6B76-5595-26C4-0ED2-3DCEB9EB5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74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  <p:sldLayoutId id="2147483853" r:id="rId19"/>
    <p:sldLayoutId id="2147483854" r:id="rId20"/>
    <p:sldLayoutId id="2147483855" r:id="rId21"/>
    <p:sldLayoutId id="2147483856" r:id="rId22"/>
    <p:sldLayoutId id="2147483857" r:id="rId23"/>
    <p:sldLayoutId id="2147483858" r:id="rId24"/>
    <p:sldLayoutId id="2147483859" r:id="rId25"/>
    <p:sldLayoutId id="2147483833" r:id="rId2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7165DB-C5FD-4E1E-BE40-70FB07446748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E90114-1F50-4723-9C84-7A361367C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67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  <p:sldLayoutId id="2147484212" r:id="rId12"/>
    <p:sldLayoutId id="2147484213" r:id="rId13"/>
    <p:sldLayoutId id="2147484214" r:id="rId14"/>
    <p:sldLayoutId id="2147484215" r:id="rId15"/>
    <p:sldLayoutId id="2147484216" r:id="rId16"/>
    <p:sldLayoutId id="2147484217" r:id="rId17"/>
    <p:sldLayoutId id="2147484218" r:id="rId18"/>
    <p:sldLayoutId id="2147483879" r:id="rId19"/>
    <p:sldLayoutId id="2147483880" r:id="rId20"/>
    <p:sldLayoutId id="2147483881" r:id="rId21"/>
    <p:sldLayoutId id="2147483882" r:id="rId22"/>
    <p:sldLayoutId id="2147483883" r:id="rId23"/>
    <p:sldLayoutId id="2147483884" r:id="rId24"/>
    <p:sldLayoutId id="2147483885" r:id="rId25"/>
    <p:sldLayoutId id="2147483886" r:id="rId26"/>
    <p:sldLayoutId id="2147483887" r:id="rId27"/>
    <p:sldLayoutId id="2147483888" r:id="rId28"/>
    <p:sldLayoutId id="2147483889" r:id="rId29"/>
    <p:sldLayoutId id="2147483890" r:id="rId30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724AA2-AE92-4CEC-0DAF-93042EB7AB41}"/>
              </a:ext>
            </a:extLst>
          </p:cNvPr>
          <p:cNvSpPr txBox="1"/>
          <p:nvPr/>
        </p:nvSpPr>
        <p:spPr>
          <a:xfrm>
            <a:off x="800100" y="1331709"/>
            <a:ext cx="672569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SREE VAHINI INSTITUTE OF SCIENCE AND TECHNOLOGY</a:t>
            </a:r>
            <a:endParaRPr lang="en-IN" sz="20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1587B-17DE-2425-B78F-F94BE4670B71}"/>
              </a:ext>
            </a:extLst>
          </p:cNvPr>
          <p:cNvSpPr txBox="1"/>
          <p:nvPr/>
        </p:nvSpPr>
        <p:spPr>
          <a:xfrm>
            <a:off x="1470291" y="2074917"/>
            <a:ext cx="568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Narrow" panose="020B0606020202030204" pitchFamily="34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62781-0D1B-9417-5F1E-E3EC1F9D379A}"/>
              </a:ext>
            </a:extLst>
          </p:cNvPr>
          <p:cNvSpPr txBox="1"/>
          <p:nvPr/>
        </p:nvSpPr>
        <p:spPr>
          <a:xfrm>
            <a:off x="558754" y="4718378"/>
            <a:ext cx="4013245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Mr. </a:t>
            </a:r>
            <a:r>
              <a:rPr lang="en-US" sz="135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K.V.Pandurangarao</a:t>
            </a:r>
            <a:r>
              <a:rPr lang="en-US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M.tech,Phd</a:t>
            </a:r>
            <a:r>
              <a:rPr lang="en-US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750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Prof.Dept of CSE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256CC2-C5ED-B16D-67EE-4665037F748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9920" y="650879"/>
            <a:ext cx="1604976" cy="13274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02368" y="4139804"/>
            <a:ext cx="3273137" cy="16158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5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pPr algn="just"/>
            <a:r>
              <a:rPr lang="en-US" sz="165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B.Priyanka</a:t>
            </a:r>
            <a:r>
              <a:rPr lang="en-US" sz="165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(19MG1A0513)</a:t>
            </a:r>
          </a:p>
          <a:p>
            <a:pPr algn="just"/>
            <a:r>
              <a:rPr lang="en-US" sz="165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G.Anusha              (19MG1AO525)</a:t>
            </a:r>
          </a:p>
          <a:p>
            <a:pPr algn="just"/>
            <a:r>
              <a:rPr lang="en-US" sz="1650" b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K.Amani</a:t>
            </a:r>
            <a:r>
              <a:rPr lang="en-US" sz="165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(19MG1A0529)     K.Hiranmai           (19MG1A0538)</a:t>
            </a:r>
          </a:p>
          <a:p>
            <a:pPr algn="just"/>
            <a:r>
              <a:rPr lang="en-US" sz="165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J.Balaji                 (19MG1A0551)</a:t>
            </a:r>
            <a:r>
              <a:rPr lang="en-US" sz="165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88670" y="2473716"/>
            <a:ext cx="756666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err="1"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Usimg</a:t>
            </a:r>
            <a:r>
              <a:rPr lang="en-US" sz="2400" b="1" u="sng" dirty="0"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 Heterogeneous Graph Transformer To </a:t>
            </a:r>
          </a:p>
          <a:p>
            <a:pPr algn="ctr"/>
            <a:r>
              <a:rPr lang="en-US" sz="2400" b="1" u="sng" dirty="0"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Identify </a:t>
            </a:r>
            <a:r>
              <a:rPr lang="en-US" sz="2400" b="1" u="sng" dirty="0" err="1"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Fke</a:t>
            </a:r>
            <a:r>
              <a:rPr lang="en-US" sz="2400" b="1" u="sng" dirty="0"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Online Product Reviews</a:t>
            </a:r>
            <a:endParaRPr lang="en-IN" sz="2400" b="1" u="sng" dirty="0">
              <a:solidFill>
                <a:schemeClr val="accent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US" sz="2700" u="sng" spc="225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43961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CF24-FD2A-86F8-BB61-9E2DC75C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666750"/>
            <a:ext cx="6798734" cy="428625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3"/>
                </a:solidFill>
              </a:rPr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08A19-E542-35E9-70DA-633BD782A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162050"/>
            <a:ext cx="73818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7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8631-0229-A9B0-0131-EC7E29EC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1296337"/>
            <a:ext cx="6504940" cy="56294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UML DIAGRAMS</a:t>
            </a:r>
            <a:endParaRPr lang="en-IN" sz="2400" b="1" dirty="0">
              <a:solidFill>
                <a:schemeClr val="accent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65785-3A17-3E36-CBE7-49DD9016B1D7}"/>
              </a:ext>
            </a:extLst>
          </p:cNvPr>
          <p:cNvSpPr txBox="1"/>
          <p:nvPr/>
        </p:nvSpPr>
        <p:spPr>
          <a:xfrm>
            <a:off x="1089660" y="2484121"/>
            <a:ext cx="7117080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A use case diagram in the Unified Modeling Language (UML) is a type of behavioral diagram defined by and created from a Use-case analysis. Its purpose is to present a graphical overview of the functionality provided by a system in terms of actors, their goals (represented as use cases), and any dependencies between those use cases. The main purpose of a use case diagram is to show what system functions are performed for which actor. Roles of the actors in the system can be depicted.</a:t>
            </a:r>
            <a:endParaRPr lang="en-IN" sz="1600" kern="150" dirty="0">
              <a:effectLst/>
              <a:latin typeface="Liberation Serif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32047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7F0B960-19DF-3CEB-DAD1-FA3B0A534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140" y="666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A8315-C125-0CEB-83BD-C74906EBE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39" y="571500"/>
            <a:ext cx="5290185" cy="56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5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471C-A955-E7F5-B43B-40BE1008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437213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3"/>
                </a:solidFill>
              </a:rPr>
              <a:t>SYSTEM SOFTWARES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F7B94-FB49-AAF2-8157-8EE7B0A4BCFA}"/>
              </a:ext>
            </a:extLst>
          </p:cNvPr>
          <p:cNvSpPr txBox="1"/>
          <p:nvPr/>
        </p:nvSpPr>
        <p:spPr>
          <a:xfrm>
            <a:off x="704850" y="1859340"/>
            <a:ext cx="77343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1600" b="1" u="sng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sz="1600" b="1" u="sng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chosen Java language for developing the code.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the language was called as “oak” but it was renamed as “Java” in 1995. The primary motivation of this language was the need for a platform-independent (i.e., architecture neutral) language that could be used to create software to be embedded in various consumer electronic devices.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1600" b="1" u="sng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1600" b="1" u="sng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is an integrated development environment (IDE) used in computer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programming.It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 base workspace and an extensible plug-in system for customizing the environment. It is the second-most-popular IDE for Java development, and, until 2016, was the most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popular.Eclipse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written mostly in Java and its primary use is for developing Java applications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may also be used to develop applications in other programming languages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68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1650-86E1-B5F1-CC1E-58605C25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8"/>
            <a:ext cx="6798734" cy="922988"/>
          </a:xfrm>
        </p:spPr>
        <p:txBody>
          <a:bodyPr>
            <a:normAutofit/>
          </a:bodyPr>
          <a:lstStyle/>
          <a:p>
            <a:r>
              <a:rPr lang="en-IN" altLang="en-US" sz="2000" b="1" u="sng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MYSQL</a:t>
            </a:r>
            <a:endParaRPr lang="en-IN" sz="2000" dirty="0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F75CA-B865-0CB4-D0CB-FFC39E5293A0}"/>
              </a:ext>
            </a:extLst>
          </p:cNvPr>
          <p:cNvSpPr txBox="1"/>
          <p:nvPr/>
        </p:nvSpPr>
        <p:spPr>
          <a:xfrm>
            <a:off x="1000125" y="2886075"/>
            <a:ext cx="7077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“SQL” part of “MySQL” stands for “Structured Query Language.” SQL is the most common standardized language used to access databases. Depending on your programming environment</a:t>
            </a:r>
          </a:p>
          <a:p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Databases are the essential data repository for all software applications.</a:t>
            </a:r>
          </a:p>
          <a:p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For example, whenever someone conducts a web search, logs in to an account, or completes a transaction, a database system is storing the information so it can be accessed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79251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DF48-D4B6-5F05-87E8-096E2BD1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Tomcat </a:t>
            </a:r>
            <a:r>
              <a:rPr lang="en-IN" altLang="en-US" sz="2000" b="1" u="sng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b="1" u="sng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 web server</a:t>
            </a:r>
            <a:endParaRPr lang="en-IN" sz="2000" dirty="0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31341-7A0E-385F-9D2D-20B3CE54E773}"/>
              </a:ext>
            </a:extLst>
          </p:cNvPr>
          <p:cNvSpPr txBox="1"/>
          <p:nvPr/>
        </p:nvSpPr>
        <p:spPr>
          <a:xfrm>
            <a:off x="847725" y="2219204"/>
            <a:ext cx="7439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dirty="0"/>
              <a:t>Tomcat is an open source web server developed by Apache Group. 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dirty="0"/>
              <a:t>Apache Tomcat is the servlet container that is used in the official Reference </a:t>
            </a:r>
            <a:r>
              <a:rPr lang="en-IN" altLang="en-US" dirty="0"/>
              <a:t>          </a:t>
            </a:r>
            <a:r>
              <a:rPr lang="en-US" dirty="0"/>
              <a:t>Implementation for the Java Servlet and Java Server Pages technologies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998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673F7F-7EF5-C6A1-6148-0E7D297E3AF3}"/>
              </a:ext>
            </a:extLst>
          </p:cNvPr>
          <p:cNvSpPr txBox="1"/>
          <p:nvPr/>
        </p:nvSpPr>
        <p:spPr>
          <a:xfrm>
            <a:off x="3453289" y="1415980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114A1-E63A-DE05-0955-871450AED758}"/>
              </a:ext>
            </a:extLst>
          </p:cNvPr>
          <p:cNvSpPr txBox="1"/>
          <p:nvPr/>
        </p:nvSpPr>
        <p:spPr>
          <a:xfrm>
            <a:off x="888683" y="1865456"/>
            <a:ext cx="7366635" cy="2881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v"/>
            </a:pPr>
            <a:r>
              <a:rPr lang="en-US" sz="135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propose FAHGT, a novel </a:t>
            </a:r>
            <a:r>
              <a:rPr lang="en-US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heterogeneous</a:t>
            </a:r>
            <a:r>
              <a:rPr lang="en-US" sz="1350" b="1" spc="-176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graph neural network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for fraudulent user detection in online</a:t>
            </a:r>
            <a:r>
              <a:rPr lang="en-US" sz="135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review systems</a:t>
            </a:r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handle inconsistent features, we adopt</a:t>
            </a:r>
            <a:r>
              <a:rPr lang="en-US" sz="135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heterogeneous</a:t>
            </a:r>
            <a:r>
              <a:rPr lang="en-US" sz="135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mutual</a:t>
            </a:r>
            <a:r>
              <a:rPr lang="en-US" sz="1350" spc="-26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attention</a:t>
            </a:r>
            <a:r>
              <a:rPr lang="en-US" sz="1350" spc="-26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35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automatic</a:t>
            </a:r>
            <a:r>
              <a:rPr lang="en-US" sz="1350" spc="-26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meta</a:t>
            </a:r>
            <a:r>
              <a:rPr lang="en-US" sz="1350" spc="-26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path</a:t>
            </a:r>
            <a:r>
              <a:rPr lang="en-US" sz="1350" spc="-26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construction. To detect </a:t>
            </a:r>
            <a:r>
              <a:rPr lang="en-US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camouflage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behaviors, we design the</a:t>
            </a:r>
            <a:r>
              <a:rPr lang="en-US" sz="135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label aware scoring to filter </a:t>
            </a:r>
            <a:r>
              <a:rPr lang="en-US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noisy neighbors</a:t>
            </a:r>
          </a:p>
          <a:p>
            <a:pPr marL="263366" marR="18098" indent="-214313" algn="just">
              <a:lnSpc>
                <a:spcPct val="103000"/>
              </a:lnSpc>
              <a:spcBef>
                <a:spcPts val="79"/>
              </a:spcBef>
              <a:buFont typeface="Wingdings" panose="05000000000000000000" pitchFamily="2" charset="2"/>
              <a:buChar char="v"/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Two neural</a:t>
            </a:r>
            <a:r>
              <a:rPr lang="en-US" sz="135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modules</a:t>
            </a:r>
            <a:r>
              <a:rPr lang="en-US" sz="1350" spc="146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350" spc="143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combined</a:t>
            </a:r>
            <a:r>
              <a:rPr lang="en-US" sz="1350" spc="146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350" spc="143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350" spc="146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unified</a:t>
            </a:r>
            <a:r>
              <a:rPr lang="en-US" sz="1350" spc="146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manner</a:t>
            </a:r>
            <a:r>
              <a:rPr lang="en-US" sz="1350" spc="146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called</a:t>
            </a:r>
            <a:r>
              <a:rPr lang="en-US" sz="1350" spc="143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score</a:t>
            </a:r>
            <a:r>
              <a:rPr lang="en-IN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head mechanism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 and both contribute to edge weight computation in final feature aggregation</a:t>
            </a:r>
            <a:endParaRPr lang="en-IN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3366" marR="18098" indent="-214313" algn="just">
              <a:lnSpc>
                <a:spcPct val="103000"/>
              </a:lnSpc>
              <a:spcBef>
                <a:spcPts val="79"/>
              </a:spcBef>
              <a:buFont typeface="Wingdings" panose="05000000000000000000" pitchFamily="2" charset="2"/>
              <a:buChar char="v"/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summary, FAHGT is capable of alleviating</a:t>
            </a:r>
            <a:r>
              <a:rPr lang="en-US" sz="1350" spc="-176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inconsistency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discover </a:t>
            </a:r>
            <a:r>
              <a:rPr lang="en-US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camouflage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thus achieves</a:t>
            </a:r>
            <a:r>
              <a:rPr lang="en-US" sz="135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state-of-art </a:t>
            </a:r>
            <a:r>
              <a:rPr lang="en-US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 most scenarios. </a:t>
            </a:r>
          </a:p>
          <a:p>
            <a:pPr marL="263366" marR="18098" indent="-214313" algn="just">
              <a:lnSpc>
                <a:spcPct val="103000"/>
              </a:lnSpc>
              <a:spcBef>
                <a:spcPts val="79"/>
              </a:spcBef>
              <a:buFont typeface="Wingdings" panose="05000000000000000000" pitchFamily="2" charset="2"/>
              <a:buChar char="v"/>
            </a:pP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future, we</a:t>
            </a:r>
            <a:r>
              <a:rPr lang="en-US" sz="1350" spc="-176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plan to extend our model in handing dynamic graphs data</a:t>
            </a:r>
            <a:r>
              <a:rPr lang="en-US" sz="135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incorporate fraud detection into other areas, such as</a:t>
            </a:r>
            <a:r>
              <a:rPr lang="en-US" sz="135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robust item recommendation in E-commerce or loan default</a:t>
            </a:r>
            <a:r>
              <a:rPr lang="en-US" sz="1350" spc="-176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prediction</a:t>
            </a:r>
            <a:r>
              <a:rPr lang="en-US" sz="1350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350" spc="-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financial</a:t>
            </a:r>
            <a:r>
              <a:rPr lang="en-US" sz="1350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services.</a:t>
            </a:r>
            <a:endParaRPr lang="en-IN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3366" marR="18098" indent="-214313" algn="just">
              <a:lnSpc>
                <a:spcPct val="103000"/>
              </a:lnSpc>
              <a:spcBef>
                <a:spcPts val="79"/>
              </a:spcBef>
              <a:buFont typeface="Wingdings" panose="05000000000000000000" pitchFamily="2" charset="2"/>
              <a:buChar char="v"/>
            </a:pPr>
            <a:endParaRPr lang="en-US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464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787 Any Questions Stock Photos - Free &amp; Royalty-Free Stock Photos from  Dreamstime">
            <a:extLst>
              <a:ext uri="{FF2B5EF4-FFF2-40B4-BE49-F238E27FC236}">
                <a16:creationId xmlns:a16="http://schemas.microsoft.com/office/drawing/2014/main" id="{944BFF47-5832-A1D0-18F9-85AB3670D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" y="1079127"/>
            <a:ext cx="8834717" cy="464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9815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B6EEA-E261-88F6-0FE5-F9FC0F6E447E}"/>
              </a:ext>
            </a:extLst>
          </p:cNvPr>
          <p:cNvSpPr txBox="1"/>
          <p:nvPr/>
        </p:nvSpPr>
        <p:spPr>
          <a:xfrm>
            <a:off x="3062796" y="2175584"/>
            <a:ext cx="15092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350" dirty="0"/>
          </a:p>
        </p:txBody>
      </p:sp>
      <p:pic>
        <p:nvPicPr>
          <p:cNvPr id="4098" name="Picture 2" descr="Thank you banner Images | Free Vectors, Stock Photos &amp; PSD">
            <a:extLst>
              <a:ext uri="{FF2B5EF4-FFF2-40B4-BE49-F238E27FC236}">
                <a16:creationId xmlns:a16="http://schemas.microsoft.com/office/drawing/2014/main" id="{675BB53B-9A27-FAA4-D0DB-F7B0FB76D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023546"/>
            <a:ext cx="8543925" cy="466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0192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E1F317-F09A-1009-75E6-5CB3BEFEDAA2}"/>
              </a:ext>
            </a:extLst>
          </p:cNvPr>
          <p:cNvSpPr txBox="1"/>
          <p:nvPr/>
        </p:nvSpPr>
        <p:spPr>
          <a:xfrm>
            <a:off x="2486013" y="822173"/>
            <a:ext cx="374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DC47C-1D50-B1E4-4317-9D2523CF2C39}"/>
              </a:ext>
            </a:extLst>
          </p:cNvPr>
          <p:cNvSpPr txBox="1"/>
          <p:nvPr/>
        </p:nvSpPr>
        <p:spPr>
          <a:xfrm>
            <a:off x="954157" y="1844046"/>
            <a:ext cx="6512118" cy="38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accent3"/>
                </a:solidFill>
                <a:latin typeface="Eras Bold ITC" panose="020B0907030504020204" pitchFamily="34" charset="0"/>
                <a:cs typeface="Times New Roman" panose="02020603050405020304" pitchFamily="18" charset="0"/>
              </a:rPr>
              <a:t>ABSTRACT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accent3"/>
                </a:solidFill>
                <a:latin typeface="Eras Bold ITC" panose="020B090703050402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accent3"/>
                </a:solidFill>
                <a:latin typeface="Eras Bold ITC" panose="020B0907030504020204" pitchFamily="34" charset="0"/>
                <a:cs typeface="Times New Roman" panose="02020603050405020304" pitchFamily="18" charset="0"/>
              </a:rPr>
              <a:t>SYSTEM  ANALYSYS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accent3"/>
                </a:solidFill>
                <a:latin typeface="Eras Bold ITC" panose="020B0907030504020204" pitchFamily="34" charset="0"/>
                <a:cs typeface="Times New Roman" panose="02020603050405020304" pitchFamily="18" charset="0"/>
              </a:rPr>
              <a:t>EXISTING SYSTEM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accent3"/>
                </a:solidFill>
                <a:latin typeface="Eras Bold ITC" panose="020B0907030504020204" pitchFamily="34" charset="0"/>
                <a:cs typeface="Times New Roman" panose="02020603050405020304" pitchFamily="18" charset="0"/>
              </a:rPr>
              <a:t>PROPOSED SYSTEM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accent3"/>
                </a:solidFill>
                <a:latin typeface="Eras Bold ITC" panose="020B0907030504020204" pitchFamily="34" charset="0"/>
                <a:cs typeface="Times New Roman" panose="02020603050405020304" pitchFamily="18" charset="0"/>
              </a:rPr>
              <a:t>ADVANTAGES &amp;DISADVANTAGES OF ES AND PS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accent3"/>
                </a:solidFill>
                <a:latin typeface="Eras Bold ITC" panose="020B0907030504020204" pitchFamily="34" charset="0"/>
                <a:cs typeface="Times New Roman" panose="02020603050405020304" pitchFamily="18" charset="0"/>
              </a:rPr>
              <a:t>SOFTWARE REQUIREMENT SPECIFICATIONS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accent3"/>
                </a:solidFill>
                <a:latin typeface="Eras Bold ITC" panose="020B0907030504020204" pitchFamily="34" charset="0"/>
                <a:cs typeface="Times New Roman" panose="02020603050405020304" pitchFamily="18" charset="0"/>
              </a:rPr>
              <a:t>SYSTEM ARCHITECTURE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accent3"/>
                </a:solidFill>
                <a:latin typeface="Eras Bold ITC" panose="020B0907030504020204" pitchFamily="34" charset="0"/>
                <a:cs typeface="Times New Roman" panose="02020603050405020304" pitchFamily="18" charset="0"/>
              </a:rPr>
              <a:t>UML DIAGRAM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accent3"/>
                </a:solidFill>
                <a:latin typeface="Eras Bold ITC" panose="020B0907030504020204" pitchFamily="34" charset="0"/>
                <a:cs typeface="Times New Roman" panose="02020603050405020304" pitchFamily="18" charset="0"/>
              </a:rPr>
              <a:t>SYSTEM SOFTWARES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accent3"/>
                </a:solidFill>
                <a:latin typeface="Eras Bold ITC" panose="020B0907030504020204" pitchFamily="34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883213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DABAA1-2B36-A7F6-5A53-9A957AB7462F}"/>
              </a:ext>
            </a:extLst>
          </p:cNvPr>
          <p:cNvSpPr txBox="1"/>
          <p:nvPr/>
        </p:nvSpPr>
        <p:spPr>
          <a:xfrm>
            <a:off x="1977991" y="1115657"/>
            <a:ext cx="435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0811E-7201-CB13-4A01-D0465E2699C8}"/>
              </a:ext>
            </a:extLst>
          </p:cNvPr>
          <p:cNvSpPr txBox="1"/>
          <p:nvPr/>
        </p:nvSpPr>
        <p:spPr>
          <a:xfrm>
            <a:off x="632460" y="1234440"/>
            <a:ext cx="7885899" cy="5414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         </a:t>
            </a:r>
          </a:p>
          <a:p>
            <a:pPr marL="214313" indent="-214313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400" spc="-19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online</a:t>
            </a:r>
            <a:r>
              <a:rPr lang="en-US" sz="14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r>
              <a:rPr lang="en-US" sz="1400" spc="-19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review</a:t>
            </a:r>
            <a:r>
              <a:rPr lang="en-US" sz="1400" spc="-19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systems,</a:t>
            </a:r>
            <a:r>
              <a:rPr lang="en-US" sz="1400" spc="-19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z="1400" spc="-19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400" spc="-19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allowed</a:t>
            </a:r>
            <a:r>
              <a:rPr lang="en-US" sz="1400" spc="-19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4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submit</a:t>
            </a:r>
            <a:r>
              <a:rPr lang="en-US" sz="1400" spc="-19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reviews</a:t>
            </a:r>
            <a:r>
              <a:rPr lang="en-US" sz="1400" spc="-19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about</a:t>
            </a:r>
            <a:r>
              <a:rPr lang="en-US" sz="1400" spc="-19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1400" spc="-19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purchased</a:t>
            </a:r>
            <a:r>
              <a:rPr lang="en-US" sz="1400" spc="-176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items or services. However, fake reviews posted by fraudulent users often mislead consumers and bring</a:t>
            </a:r>
            <a:r>
              <a:rPr lang="en-US" sz="14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losses to enterprises.</a:t>
            </a:r>
          </a:p>
          <a:p>
            <a:pPr marL="214313" indent="-214313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Traditional fraud detection algorithm mainly utilizes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rule-based methods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which is</a:t>
            </a:r>
            <a:r>
              <a:rPr lang="en-US" sz="14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insufficient for the rich user interactions and graph-structured data</a:t>
            </a:r>
          </a:p>
          <a:p>
            <a:pPr marL="214313" indent="-214313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Existing methods have either not addressed these two</a:t>
            </a:r>
            <a:r>
              <a:rPr lang="en-US" sz="14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problems or only partially, which results in poor performance. Alternatively, we propose a new model</a:t>
            </a:r>
            <a:r>
              <a:rPr lang="en-US" sz="14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named Fraud Aware Heterogeneous Graph Transformer(FAHGT), to address camouflages and inconsistency</a:t>
            </a:r>
            <a:r>
              <a:rPr lang="en-US" sz="14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problems</a:t>
            </a:r>
            <a:r>
              <a:rPr lang="en-US" sz="14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4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4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unified</a:t>
            </a:r>
            <a:r>
              <a:rPr lang="en-US" sz="14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manner.</a:t>
            </a:r>
          </a:p>
          <a:p>
            <a:pPr marL="214313" indent="-214313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FAHGT</a:t>
            </a:r>
            <a:r>
              <a:rPr lang="en-US" sz="14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adopts</a:t>
            </a:r>
            <a:r>
              <a:rPr lang="en-US" sz="14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4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type-aware</a:t>
            </a:r>
            <a:r>
              <a:rPr lang="en-US" sz="14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feature</a:t>
            </a:r>
            <a:r>
              <a:rPr lang="en-US" sz="14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mapping</a:t>
            </a:r>
            <a:r>
              <a:rPr lang="en-US" sz="14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mechanism</a:t>
            </a:r>
            <a:r>
              <a:rPr lang="en-US" sz="14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4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handle</a:t>
            </a:r>
            <a:r>
              <a:rPr lang="en-US" sz="1400" spc="-176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heterogeneous graph data, then implementing various relation scoring methods to alleviate inconsistency</a:t>
            </a:r>
            <a:r>
              <a:rPr lang="en-US" sz="14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discover camouflage. Finally, the neighbors’ features are aggregated together to build an informative</a:t>
            </a:r>
            <a:r>
              <a:rPr lang="en-US" sz="14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representation. Experimental results on different types of real-world datasets demonstrate that FAHGT</a:t>
            </a:r>
            <a:r>
              <a:rPr lang="en-US" sz="14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outperforms</a:t>
            </a:r>
            <a:r>
              <a:rPr lang="en-US" sz="1400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400" spc="-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state-of-the-art</a:t>
            </a:r>
            <a:r>
              <a:rPr lang="en-US" sz="1400" spc="-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baselines.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750"/>
              </a:spcAft>
            </a:pP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97529-ACE4-842D-9C3C-A68E1C666500}"/>
              </a:ext>
            </a:extLst>
          </p:cNvPr>
          <p:cNvSpPr txBox="1"/>
          <p:nvPr/>
        </p:nvSpPr>
        <p:spPr>
          <a:xfrm>
            <a:off x="2342549" y="861323"/>
            <a:ext cx="361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F2DF8-33A8-0985-1C0A-22D7E2AD7CFD}"/>
              </a:ext>
            </a:extLst>
          </p:cNvPr>
          <p:cNvSpPr txBox="1"/>
          <p:nvPr/>
        </p:nvSpPr>
        <p:spPr>
          <a:xfrm>
            <a:off x="563881" y="1242061"/>
            <a:ext cx="8061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v"/>
            </a:pPr>
            <a:r>
              <a:rPr lang="en-US" sz="1600" spc="10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Fraudsters</a:t>
            </a:r>
            <a:r>
              <a:rPr lang="en-US" sz="1600" spc="109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disguise</a:t>
            </a:r>
            <a:r>
              <a:rPr lang="en-US" sz="1600" spc="10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themselves</a:t>
            </a:r>
            <a:r>
              <a:rPr lang="en-US" sz="1600" spc="-1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 ordinary users to publish spam information  or collect</a:t>
            </a:r>
            <a:r>
              <a:rPr lang="en-US" sz="16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 privacy, compromising the interest of both platforms</a:t>
            </a:r>
            <a:r>
              <a:rPr lang="en-US" sz="16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users. </a:t>
            </a:r>
          </a:p>
          <a:p>
            <a:pPr marL="257175" indent="-257175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addition, multiple entities on the Internet are</a:t>
            </a:r>
            <a:r>
              <a:rPr lang="en-US" sz="16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connected with multiple relationships.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Traditional machine</a:t>
            </a:r>
            <a:r>
              <a:rPr lang="en-US" sz="16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learning algorithms cannot handle this complicated hetero-</a:t>
            </a:r>
            <a:r>
              <a:rPr lang="en-US" sz="16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genious  graph data well. The current approach is to model</a:t>
            </a:r>
            <a:r>
              <a:rPr lang="en-US" sz="16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data as a heterogeneous information network so that</a:t>
            </a:r>
            <a:r>
              <a:rPr lang="en-US" sz="16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similarities in characteristics and structure of fraudsters can</a:t>
            </a:r>
            <a:r>
              <a:rPr lang="en-US" sz="16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600" spc="-1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discovered.</a:t>
            </a:r>
          </a:p>
          <a:p>
            <a:pPr marL="257175" indent="-257175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 sz="1600" spc="-1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Due</a:t>
            </a:r>
            <a:r>
              <a:rPr lang="en-US" sz="1600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-1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effectiveness</a:t>
            </a:r>
            <a:r>
              <a:rPr lang="en-US" sz="1600" spc="-1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1600" spc="-1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graph</a:t>
            </a:r>
            <a:r>
              <a:rPr lang="en-US" sz="1600" spc="-1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representation,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Graph neural networks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(GNNs) have already</a:t>
            </a:r>
            <a:r>
              <a:rPr lang="en-US" sz="16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been introduced into fraud detection areas including product</a:t>
            </a:r>
            <a:r>
              <a:rPr lang="en-US" sz="1600" spc="-176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review , mobile application distribution , cyber</a:t>
            </a:r>
            <a:r>
              <a:rPr lang="en-US" sz="16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crime</a:t>
            </a:r>
            <a:r>
              <a:rPr lang="en-US" sz="16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identification</a:t>
            </a:r>
            <a:r>
              <a:rPr lang="en-US" sz="16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financial</a:t>
            </a:r>
            <a:r>
              <a:rPr lang="en-US" sz="16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services</a:t>
            </a:r>
            <a:r>
              <a:rPr lang="en-US" sz="1600" spc="8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sz="1600" spc="8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GNN based solutions just directly apply</a:t>
            </a:r>
            <a:r>
              <a:rPr lang="en-US" sz="16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homogeneous</a:t>
            </a:r>
            <a:r>
              <a:rPr lang="en-US" sz="1600" spc="-3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GNNs,</a:t>
            </a:r>
            <a:r>
              <a:rPr lang="en-US" sz="1600" spc="-3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ignoring</a:t>
            </a:r>
            <a:r>
              <a:rPr lang="en-US" sz="1600" spc="-3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3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underlying</a:t>
            </a:r>
            <a:r>
              <a:rPr lang="en-US" sz="1600" spc="-3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heterogeneous</a:t>
            </a:r>
            <a:r>
              <a:rPr lang="en-US" sz="1600" spc="-1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graph nature and camouflage node behaviors.</a:t>
            </a:r>
            <a:endParaRPr lang="en-US" sz="1600" spc="8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v"/>
            </a:pPr>
            <a:endParaRPr lang="en-US" sz="1600" spc="8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further</a:t>
            </a:r>
            <a:r>
              <a:rPr lang="en-US" sz="1600" spc="-176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proposed two camouflage behaviors. These problems could</a:t>
            </a:r>
            <a:r>
              <a:rPr lang="en-US" sz="16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600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summarized</a:t>
            </a:r>
            <a:r>
              <a:rPr lang="en-US" sz="1600" spc="-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600" spc="-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follows: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Camouflage</a:t>
            </a:r>
            <a:endParaRPr lang="en-US" sz="1600" spc="8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Inconsistency</a:t>
            </a:r>
            <a:r>
              <a:rPr lang="en-US" sz="1600" spc="8" dirty="0">
                <a:latin typeface="Times New Roman" panose="02020603050405020304" pitchFamily="18" charset="0"/>
                <a:cs typeface="Times New Roman" pitchFamily="18" charset="0"/>
              </a:rPr>
              <a:t>       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917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CE4D95-8B34-669B-0424-48B96B568C87}"/>
              </a:ext>
            </a:extLst>
          </p:cNvPr>
          <p:cNvSpPr txBox="1"/>
          <p:nvPr/>
        </p:nvSpPr>
        <p:spPr>
          <a:xfrm>
            <a:off x="2784007" y="902934"/>
            <a:ext cx="4587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407FD-7540-0CB7-24C7-0ADBABB1AFF7}"/>
              </a:ext>
            </a:extLst>
          </p:cNvPr>
          <p:cNvSpPr txBox="1"/>
          <p:nvPr/>
        </p:nvSpPr>
        <p:spPr>
          <a:xfrm>
            <a:off x="807720" y="1546860"/>
            <a:ext cx="7307580" cy="3782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lvl="1" indent="-214313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</a:rPr>
              <a:t>Traditional machine learning algorithms cannot handle this complicated  heterogeneous graph data well. </a:t>
            </a:r>
          </a:p>
          <a:p>
            <a:pPr marL="214313" lvl="1" indent="-214313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</a:rPr>
              <a:t>In exiting system to detect fraud reviews in online product we used rule based methods.</a:t>
            </a:r>
          </a:p>
          <a:p>
            <a:pPr marL="214313" lvl="1" indent="-214313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</a:rPr>
              <a:t>However we observed mainly two problems are camouflage, inconsistency</a:t>
            </a:r>
          </a:p>
          <a:p>
            <a:pPr marL="214313" lvl="1" indent="-214313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</a:rPr>
              <a:t>To address the above two problems many methods have been proposed which cannot distinguish node with different types.</a:t>
            </a:r>
          </a:p>
          <a:p>
            <a:pPr marL="214313" lvl="1" indent="-214313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</a:rPr>
              <a:t>CAREGNN enhances GNN</a:t>
            </a:r>
            <a:r>
              <a:rPr lang="en-IN" sz="1600" dirty="0">
                <a:latin typeface="Times New Roman" panose="02020603050405020304" pitchFamily="18" charset="0"/>
              </a:rPr>
              <a:t>-based fraud detectors against camouflaged fraudsters by reinforcement learning based neighbor selector and relation aware aggregator </a:t>
            </a:r>
            <a:endParaRPr lang="en-US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1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21047F-4825-26F5-DA3A-37629A3D417B}"/>
              </a:ext>
            </a:extLst>
          </p:cNvPr>
          <p:cNvSpPr txBox="1"/>
          <p:nvPr/>
        </p:nvSpPr>
        <p:spPr>
          <a:xfrm>
            <a:off x="625642" y="1446798"/>
            <a:ext cx="362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/>
                </a:solidFill>
              </a:rPr>
              <a:t>DIS 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C6484-6866-2A3D-BB3E-CD142FC4DB74}"/>
              </a:ext>
            </a:extLst>
          </p:cNvPr>
          <p:cNvSpPr txBox="1"/>
          <p:nvPr/>
        </p:nvSpPr>
        <p:spPr>
          <a:xfrm>
            <a:off x="698133" y="1909111"/>
            <a:ext cx="7765783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v"/>
            </a:pPr>
            <a:r>
              <a:rPr lang="en-IN" sz="2000" b="1" dirty="0"/>
              <a:t>Camouflage</a:t>
            </a:r>
            <a:r>
              <a:rPr lang="en-IN" sz="2000" dirty="0"/>
              <a:t> :-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1350" b="1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      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Previous work showed that crowd work</a:t>
            </a:r>
            <a:r>
              <a:rPr lang="en-US" sz="1600" spc="-176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ers could adjust their behavior to alleviate their suspicion</a:t>
            </a:r>
            <a:r>
              <a:rPr lang="en-US" sz="1600" spc="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via</a:t>
            </a:r>
            <a:r>
              <a:rPr lang="en-US" sz="1600" spc="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connecting</a:t>
            </a:r>
            <a:r>
              <a:rPr lang="en-US" sz="1600" spc="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600" spc="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benign</a:t>
            </a:r>
            <a:r>
              <a:rPr lang="en-US" sz="1600" spc="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entities</a:t>
            </a:r>
            <a:r>
              <a:rPr lang="en-US" sz="1600" spc="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like</a:t>
            </a:r>
            <a:r>
              <a:rPr lang="en-US" sz="1600" spc="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connecting to highly reputable users, disguise fraudulent</a:t>
            </a:r>
            <a:r>
              <a:rPr lang="en-US" sz="1600" spc="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URLs</a:t>
            </a:r>
            <a:r>
              <a:rPr lang="en-US" sz="1600" spc="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with</a:t>
            </a:r>
            <a:r>
              <a:rPr lang="en-US" sz="1600" spc="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special</a:t>
            </a:r>
            <a:r>
              <a:rPr lang="en-US" sz="1600" spc="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characters</a:t>
            </a:r>
            <a:r>
              <a:rPr lang="en-US" sz="1600" spc="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</a:t>
            </a:r>
            <a:r>
              <a:rPr lang="en-US" sz="1600" spc="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generate</a:t>
            </a:r>
            <a:r>
              <a:rPr lang="en-US" sz="1600" spc="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domain independent fake reviews via generative language</a:t>
            </a:r>
            <a:r>
              <a:rPr lang="en-US" sz="1600" spc="-15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model</a:t>
            </a:r>
            <a:r>
              <a:rPr lang="en-US" sz="1600" spc="-11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600" spc="-15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conceal</a:t>
            </a:r>
            <a:r>
              <a:rPr lang="en-US" sz="1600" spc="-11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their</a:t>
            </a:r>
            <a:r>
              <a:rPr lang="en-US" sz="1600" spc="-11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suspicious</a:t>
            </a:r>
            <a:r>
              <a:rPr lang="en-US" sz="1600" spc="-15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activities.</a:t>
            </a:r>
            <a:endParaRPr lang="en-IN" sz="1600" dirty="0">
              <a:latin typeface="Times New Roman" panose="020206030504050203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IN" sz="1600" dirty="0"/>
          </a:p>
          <a:p>
            <a:endParaRPr lang="en-IN" sz="1350" dirty="0"/>
          </a:p>
          <a:p>
            <a:pPr marL="214313" indent="-214313">
              <a:buFont typeface="Wingdings" panose="05000000000000000000" pitchFamily="2" charset="2"/>
              <a:buChar char="v"/>
            </a:pPr>
            <a:endParaRPr lang="en-IN" sz="1350" dirty="0"/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en-IN" sz="2000" b="1" dirty="0"/>
              <a:t>Inconsistency:-</a:t>
            </a:r>
            <a:endParaRPr lang="en-IN" sz="20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Two users with distinct interests could</a:t>
            </a:r>
            <a:r>
              <a:rPr lang="en-US" sz="1600" spc="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 connected via reviewing a common product such as</a:t>
            </a:r>
            <a:r>
              <a:rPr lang="en-US" sz="1600" spc="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food</a:t>
            </a:r>
            <a:r>
              <a:rPr lang="en-US" sz="1600" spc="-38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</a:t>
            </a:r>
            <a:r>
              <a:rPr lang="en-US" sz="1600" spc="-3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movies.</a:t>
            </a:r>
            <a:r>
              <a:rPr lang="en-US" sz="1600" spc="-3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Direct</a:t>
            </a:r>
            <a:r>
              <a:rPr lang="en-US" sz="1600" spc="-38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aggregation</a:t>
            </a:r>
            <a:r>
              <a:rPr lang="en-US" sz="1600" spc="-3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makes</a:t>
            </a:r>
            <a:r>
              <a:rPr lang="en-US" sz="1600" spc="-3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GNNs</a:t>
            </a:r>
            <a:r>
              <a:rPr lang="en-US" sz="1600" spc="-34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hardly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the unique semantic user pattern. Also, if a</a:t>
            </a:r>
            <a:r>
              <a:rPr lang="en-US" sz="16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 is suspicious, then the other one should be more</a:t>
            </a:r>
            <a:r>
              <a:rPr lang="en-US" sz="16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4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likely</a:t>
            </a:r>
            <a:r>
              <a:rPr lang="en-US" sz="16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4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-4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4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600" spc="-4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4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distrustful</a:t>
            </a:r>
            <a:r>
              <a:rPr lang="en-US" sz="1600" spc="-4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z="1600" spc="-4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1600" spc="-4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6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connected</a:t>
            </a:r>
            <a:r>
              <a:rPr lang="en-US" sz="1600" spc="-4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600" spc="-4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common-</a:t>
            </a:r>
            <a:r>
              <a:rPr lang="en-US" sz="1600" spc="-1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4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activity</a:t>
            </a:r>
            <a:r>
              <a:rPr lang="en-US" sz="1600" spc="-4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4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relation</a:t>
            </a:r>
            <a:r>
              <a:rPr lang="en-US" sz="1600" spc="-3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4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since</a:t>
            </a:r>
            <a:r>
              <a:rPr lang="en-US" sz="1600" spc="-4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spc="-4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fraudulent</a:t>
            </a:r>
            <a:r>
              <a:rPr lang="en-US" sz="1600" spc="-3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z="1600" spc="-3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tend</a:t>
            </a:r>
            <a:r>
              <a:rPr lang="en-US" sz="1600" spc="-3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-3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post</a:t>
            </a:r>
            <a:r>
              <a:rPr lang="en-US" sz="1600" spc="-4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many</a:t>
            </a:r>
            <a:r>
              <a:rPr lang="en-US" sz="1600" spc="-176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fraudulent</a:t>
            </a:r>
            <a:r>
              <a:rPr lang="en-US" sz="1600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reviews</a:t>
            </a:r>
            <a:r>
              <a:rPr lang="en-US" sz="1600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same</a:t>
            </a:r>
            <a:r>
              <a:rPr lang="en-US" sz="1600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en-US" sz="1600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period.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IN" sz="1350" dirty="0">
              <a:latin typeface="Times New Roman" panose="020206030504050203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en-IN" sz="1350" b="1" dirty="0"/>
          </a:p>
          <a:p>
            <a:pPr marL="214313" indent="-214313">
              <a:buFont typeface="Wingdings" panose="05000000000000000000" pitchFamily="2" charset="2"/>
              <a:buChar char="v"/>
            </a:pP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55276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E4373C-D2BA-BE8C-39B8-4D4F804EE032}"/>
              </a:ext>
            </a:extLst>
          </p:cNvPr>
          <p:cNvSpPr txBox="1"/>
          <p:nvPr/>
        </p:nvSpPr>
        <p:spPr>
          <a:xfrm>
            <a:off x="2634515" y="1019276"/>
            <a:ext cx="338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lang="en-US" sz="2400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lang="en-IN" sz="24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9469" y="1735557"/>
            <a:ext cx="8011911" cy="2755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proposed system to over come disadvantages in existing system we develop a new model called Fraud Aware Heterogenous Graph Transformer(FAHGT)</a:t>
            </a: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address camouflage and inconsistency problems in a unified manaer called the “</a:t>
            </a:r>
            <a:r>
              <a:rPr lang="en-IN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score head mechanism</a:t>
            </a:r>
            <a:r>
              <a:rPr lang="en-IN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”.</a:t>
            </a: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demonstrate the effectiveness and efficiency of FAHGT on many real world data set </a:t>
            </a: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example :-E-commerce, Social networking and Entertainment </a:t>
            </a:r>
            <a:r>
              <a:rPr lang="en-IN" sz="13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Platfom</a:t>
            </a:r>
            <a:endParaRPr lang="en-IN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Experimental results suggest that FAHGT can significantly improves KS and AUC over state-of-the- art GNNs as well as </a:t>
            </a:r>
          </a:p>
          <a:p>
            <a:pPr algn="just">
              <a:lnSpc>
                <a:spcPct val="150000"/>
              </a:lnSpc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GNN based fraud detectors.</a:t>
            </a: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3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000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5937" y="3744138"/>
            <a:ext cx="76617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Wingdings" pitchFamily="2" charset="2"/>
              <a:buChar char="Ø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8895D-99EF-A262-5A6B-D85916CC6B56}"/>
              </a:ext>
            </a:extLst>
          </p:cNvPr>
          <p:cNvSpPr txBox="1"/>
          <p:nvPr/>
        </p:nvSpPr>
        <p:spPr>
          <a:xfrm>
            <a:off x="644056" y="591352"/>
            <a:ext cx="7792278" cy="5860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625" algn="just">
              <a:lnSpc>
                <a:spcPct val="150000"/>
              </a:lnSpc>
              <a:spcBef>
                <a:spcPts val="615"/>
              </a:spcBef>
            </a:pPr>
            <a:r>
              <a:rPr lang="en-US" sz="2000" b="1" kern="0" dirty="0"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ADVANTAGES</a:t>
            </a:r>
            <a:endParaRPr lang="en-IN" sz="2000" b="1" kern="0" dirty="0">
              <a:solidFill>
                <a:schemeClr val="accent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1938" indent="-214313" algn="just">
              <a:lnSpc>
                <a:spcPct val="150000"/>
              </a:lnSpc>
              <a:spcBef>
                <a:spcPts val="615"/>
              </a:spcBef>
              <a:buFont typeface="Wingdings" panose="05000000000000000000" pitchFamily="2" charset="2"/>
              <a:buChar char="v"/>
            </a:pP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advantages of using FAHGT model are</a:t>
            </a:r>
          </a:p>
          <a:p>
            <a:pPr marL="261938" indent="-214313" algn="just">
              <a:lnSpc>
                <a:spcPct val="150000"/>
              </a:lnSpc>
              <a:spcBef>
                <a:spcPts val="615"/>
              </a:spcBef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Heterogeneity</a:t>
            </a:r>
            <a:r>
              <a:rPr lang="en-US" dirty="0"/>
              <a:t>: FAHGT is able to handle heterogeneous graphs with multi-relation and multi-node type without designing meta-path manually. </a:t>
            </a:r>
          </a:p>
          <a:p>
            <a:pPr marL="261938" indent="-214313" algn="just">
              <a:lnSpc>
                <a:spcPct val="150000"/>
              </a:lnSpc>
              <a:spcBef>
                <a:spcPts val="615"/>
              </a:spcBef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Adaptability</a:t>
            </a:r>
            <a:r>
              <a:rPr lang="en-US" dirty="0"/>
              <a:t>: FAHGT attentively selects neighbors given a noise graph from real-world data. The selected neighbors are either informative for feature aggregation or risky for fraud detection. •</a:t>
            </a:r>
          </a:p>
          <a:p>
            <a:pPr marL="261938" indent="-214313" algn="just">
              <a:lnSpc>
                <a:spcPct val="150000"/>
              </a:lnSpc>
              <a:spcBef>
                <a:spcPts val="615"/>
              </a:spcBef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Efficiency</a:t>
            </a:r>
            <a:r>
              <a:rPr lang="en-US" dirty="0"/>
              <a:t>: FAHGT admits a low computational complexity via a parallelizable multi-head mechanism in relation scoring and feature aggregation. •</a:t>
            </a:r>
          </a:p>
          <a:p>
            <a:pPr marL="261938" indent="-214313" algn="just">
              <a:lnSpc>
                <a:spcPct val="150000"/>
              </a:lnSpc>
              <a:spcBef>
                <a:spcPts val="615"/>
              </a:spcBef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Flexibility:</a:t>
            </a:r>
            <a:r>
              <a:rPr lang="en-US" dirty="0"/>
              <a:t> FAHGT injects domain knowledge by introducing a flexible relation scoring mechanism. The score of a relation connecting two nodes not only comes from direct feature interaction but is also constrained by domain knowledge</a:t>
            </a:r>
            <a:endParaRPr lang="en-IN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1938" indent="-214313" algn="just">
              <a:lnSpc>
                <a:spcPct val="150000"/>
              </a:lnSpc>
              <a:spcBef>
                <a:spcPts val="615"/>
              </a:spcBef>
              <a:buFont typeface="Wingdings" panose="05000000000000000000" pitchFamily="2" charset="2"/>
              <a:buChar char="Ø"/>
            </a:pPr>
            <a:endParaRPr lang="en-IN" sz="135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723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692225-77AB-25B4-8641-E48A8FFFA2DF}"/>
              </a:ext>
            </a:extLst>
          </p:cNvPr>
          <p:cNvSpPr txBox="1"/>
          <p:nvPr/>
        </p:nvSpPr>
        <p:spPr>
          <a:xfrm>
            <a:off x="1562582" y="892613"/>
            <a:ext cx="5897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SOFTWARE REQUIREMENT </a:t>
            </a:r>
            <a:endParaRPr lang="en-IN" sz="2000" b="1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66B8-789B-7668-BBAD-9F84565D9565}"/>
              </a:ext>
            </a:extLst>
          </p:cNvPr>
          <p:cNvSpPr txBox="1"/>
          <p:nvPr/>
        </p:nvSpPr>
        <p:spPr>
          <a:xfrm>
            <a:off x="629326" y="1773457"/>
            <a:ext cx="5795006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075" marR="2462213">
              <a:lnSpc>
                <a:spcPct val="150000"/>
              </a:lnSpc>
            </a:pPr>
            <a:r>
              <a:rPr lang="en-US" sz="1600" b="1" dirty="0"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</a:t>
            </a:r>
            <a:endParaRPr lang="en-IN" sz="1600" dirty="0">
              <a:solidFill>
                <a:schemeClr val="accent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175" indent="-257175">
              <a:lnSpc>
                <a:spcPct val="150000"/>
              </a:lnSpc>
              <a:spcAft>
                <a:spcPts val="45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 	       -           Windows 7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175" indent="-257175">
              <a:lnSpc>
                <a:spcPct val="150000"/>
              </a:lnSpc>
              <a:spcAft>
                <a:spcPts val="45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Coding Language		        - 	        Java/J2EE (JSP, Servlet)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7175" indent="-257175">
              <a:lnSpc>
                <a:spcPct val="150000"/>
              </a:lnSpc>
              <a:spcAft>
                <a:spcPts val="450"/>
              </a:spcAft>
              <a:buFont typeface="Wingdings" panose="05000000000000000000" pitchFamily="2" charset="2"/>
              <a:buChar char=""/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 End			        -	        J2EE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Back End			        -	        MySQL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326" y="3781699"/>
            <a:ext cx="64202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1524" y="4407274"/>
            <a:ext cx="445437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66214-A2C1-95E5-A22F-DBAFC04D5E2B}"/>
              </a:ext>
            </a:extLst>
          </p:cNvPr>
          <p:cNvSpPr txBox="1"/>
          <p:nvPr/>
        </p:nvSpPr>
        <p:spPr>
          <a:xfrm>
            <a:off x="559469" y="3429000"/>
            <a:ext cx="6283291" cy="1941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9075" marR="2418874">
              <a:lnSpc>
                <a:spcPct val="150000"/>
              </a:lnSpc>
            </a:pPr>
            <a:r>
              <a:rPr lang="en-US" sz="1200" b="1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HARDWARE  REQUIREMENTS</a:t>
            </a:r>
            <a:endParaRPr lang="en-IN" sz="1600" dirty="0">
              <a:solidFill>
                <a:schemeClr val="accent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7648">
              <a:lnSpc>
                <a:spcPct val="150000"/>
              </a:lnSpc>
            </a:pPr>
            <a:r>
              <a:rPr lang="en-US" sz="1200" dirty="0"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➢ 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Processor                       -                  </a:t>
            </a:r>
            <a:r>
              <a:rPr lang="en-US" sz="12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intel-3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7648">
              <a:lnSpc>
                <a:spcPct val="150000"/>
              </a:lnSpc>
            </a:pPr>
            <a:r>
              <a:rPr lang="en-US" sz="1200" dirty="0"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➢ 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RAM                             -                  </a:t>
            </a:r>
            <a:r>
              <a:rPr lang="en-US" sz="1200" spc="22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GB(min)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7648">
              <a:lnSpc>
                <a:spcPct val="150000"/>
              </a:lnSpc>
              <a:spcBef>
                <a:spcPts val="349"/>
              </a:spcBef>
            </a:pPr>
            <a:r>
              <a:rPr lang="en-US" sz="1200" dirty="0"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➢ 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200" spc="-4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rd </a:t>
            </a:r>
            <a:r>
              <a:rPr lang="en-US" sz="1200" spc="-4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isk                     -                  20 GB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124">
              <a:lnSpc>
                <a:spcPct val="150000"/>
              </a:lnSpc>
              <a:spcBef>
                <a:spcPts val="360"/>
              </a:spcBef>
            </a:pPr>
            <a:r>
              <a:rPr lang="en-US" sz="1200" dirty="0"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➢ 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200" spc="1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 </a:t>
            </a:r>
            <a:r>
              <a:rPr lang="en-US" sz="1200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200" spc="8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1200" spc="-4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rd                     -                 </a:t>
            </a:r>
            <a:r>
              <a:rPr lang="en-US" sz="12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Samsung keyboard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124">
              <a:lnSpc>
                <a:spcPct val="150000"/>
              </a:lnSpc>
              <a:spcBef>
                <a:spcPts val="349"/>
              </a:spcBef>
            </a:pPr>
            <a:r>
              <a:rPr lang="en-US" sz="1200" dirty="0"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➢ 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Mouse                           -                  T</a:t>
            </a:r>
            <a:r>
              <a:rPr lang="en-US" sz="1200" spc="-4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  </a:t>
            </a:r>
            <a:r>
              <a:rPr lang="en-US" sz="1200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ut</a:t>
            </a:r>
            <a:r>
              <a:rPr lang="en-US" sz="1200" spc="4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 Mouse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741856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</TotalTime>
  <Words>1426</Words>
  <Application>Microsoft Office PowerPoint</Application>
  <PresentationFormat>On-screen Show (4:3)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Algerian</vt:lpstr>
      <vt:lpstr>Arial</vt:lpstr>
      <vt:lpstr>Arial Narrow</vt:lpstr>
      <vt:lpstr>Calibri</vt:lpstr>
      <vt:lpstr>Calibri Light</vt:lpstr>
      <vt:lpstr>Eras Bold ITC</vt:lpstr>
      <vt:lpstr>Garamond</vt:lpstr>
      <vt:lpstr>Liberation Serif</vt:lpstr>
      <vt:lpstr>Segoe UI Symbol</vt:lpstr>
      <vt:lpstr>Times New Roman</vt:lpstr>
      <vt:lpstr>Wingdings</vt:lpstr>
      <vt:lpstr>Custom Design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ARCHITECTURE</vt:lpstr>
      <vt:lpstr>UML DIAGRAMS</vt:lpstr>
      <vt:lpstr>PowerPoint Presentation</vt:lpstr>
      <vt:lpstr>SYSTEM SOFTWARES</vt:lpstr>
      <vt:lpstr>MYSQL</vt:lpstr>
      <vt:lpstr>Tomcat 9.0 web server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Sireesha Chembeti</dc:creator>
  <cp:lastModifiedBy>Bontha priyanka</cp:lastModifiedBy>
  <cp:revision>69</cp:revision>
  <dcterms:created xsi:type="dcterms:W3CDTF">2022-05-28T04:16:33Z</dcterms:created>
  <dcterms:modified xsi:type="dcterms:W3CDTF">2023-09-03T13:41:35Z</dcterms:modified>
  <cp:contentStatus/>
</cp:coreProperties>
</file>