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4"/>
  </p:sldMasterIdLst>
  <p:notesMasterIdLst>
    <p:notesMasterId r:id="rId27"/>
  </p:notesMasterIdLst>
  <p:sldIdLst>
    <p:sldId id="257" r:id="rId5"/>
    <p:sldId id="263" r:id="rId6"/>
    <p:sldId id="303" r:id="rId7"/>
    <p:sldId id="256" r:id="rId8"/>
    <p:sldId id="258" r:id="rId9"/>
    <p:sldId id="259" r:id="rId10"/>
    <p:sldId id="260" r:id="rId11"/>
    <p:sldId id="261" r:id="rId12"/>
    <p:sldId id="273" r:id="rId13"/>
    <p:sldId id="274" r:id="rId14"/>
    <p:sldId id="265" r:id="rId15"/>
    <p:sldId id="320" r:id="rId16"/>
    <p:sldId id="272" r:id="rId17"/>
    <p:sldId id="266" r:id="rId18"/>
    <p:sldId id="267" r:id="rId19"/>
    <p:sldId id="271" r:id="rId20"/>
    <p:sldId id="268" r:id="rId21"/>
    <p:sldId id="269" r:id="rId22"/>
    <p:sldId id="318" r:id="rId23"/>
    <p:sldId id="319" r:id="rId24"/>
    <p:sldId id="311" r:id="rId25"/>
    <p:sldId id="26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608238-80D4-460F-AE2D-26B7047AAB1A}" v="33" dt="2022-06-24T04:41:40.958"/>
    <p1510:client id="{6831475B-7992-463A-98B9-F0013C7A901D}" v="5" dt="2022-06-24T08:46:48.426"/>
    <p1510:client id="{83459D9B-4DD4-458A-891B-BE3EA85E219F}" v="1316" dt="2022-06-24T05:12:32.964"/>
    <p1510:client id="{C7DAF381-2E10-48A3-9DE1-D4ED70F2FBFE}" v="5" dt="2022-06-24T04:31:50.4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ystal Liu" userId="28ceb4bc6ae5a90b" providerId="LiveId" clId="{C7DAF381-2E10-48A3-9DE1-D4ED70F2FBFE}"/>
    <pc:docChg chg="undo custSel addSld delSld modSld sldOrd">
      <pc:chgData name="Crystal Liu" userId="28ceb4bc6ae5a90b" providerId="LiveId" clId="{C7DAF381-2E10-48A3-9DE1-D4ED70F2FBFE}" dt="2022-06-24T04:34:20.051" v="32" actId="108"/>
      <pc:docMkLst>
        <pc:docMk/>
      </pc:docMkLst>
      <pc:sldChg chg="modSp mod">
        <pc:chgData name="Crystal Liu" userId="28ceb4bc6ae5a90b" providerId="LiveId" clId="{C7DAF381-2E10-48A3-9DE1-D4ED70F2FBFE}" dt="2022-06-24T04:32:50.502" v="29"/>
        <pc:sldMkLst>
          <pc:docMk/>
          <pc:sldMk cId="3490797357" sldId="264"/>
        </pc:sldMkLst>
        <pc:spChg chg="mod">
          <ac:chgData name="Crystal Liu" userId="28ceb4bc6ae5a90b" providerId="LiveId" clId="{C7DAF381-2E10-48A3-9DE1-D4ED70F2FBFE}" dt="2022-06-24T04:32:50.502" v="29"/>
          <ac:spMkLst>
            <pc:docMk/>
            <pc:sldMk cId="3490797357" sldId="264"/>
            <ac:spMk id="3" creationId="{D6842EFB-2017-0C9C-7A6F-F0512A120372}"/>
          </ac:spMkLst>
        </pc:spChg>
      </pc:sldChg>
      <pc:sldChg chg="addSp delSp modSp del mod">
        <pc:chgData name="Crystal Liu" userId="28ceb4bc6ae5a90b" providerId="LiveId" clId="{C7DAF381-2E10-48A3-9DE1-D4ED70F2FBFE}" dt="2022-06-24T04:32:54.583" v="30" actId="2696"/>
        <pc:sldMkLst>
          <pc:docMk/>
          <pc:sldMk cId="3113096420" sldId="270"/>
        </pc:sldMkLst>
        <pc:spChg chg="del mod">
          <ac:chgData name="Crystal Liu" userId="28ceb4bc6ae5a90b" providerId="LiveId" clId="{C7DAF381-2E10-48A3-9DE1-D4ED70F2FBFE}" dt="2022-06-24T04:26:29.245" v="4"/>
          <ac:spMkLst>
            <pc:docMk/>
            <pc:sldMk cId="3113096420" sldId="270"/>
            <ac:spMk id="2" creationId="{237DAB45-AF64-3700-E0F7-86339F8E3768}"/>
          </ac:spMkLst>
        </pc:spChg>
        <pc:spChg chg="add mod">
          <ac:chgData name="Crystal Liu" userId="28ceb4bc6ae5a90b" providerId="LiveId" clId="{C7DAF381-2E10-48A3-9DE1-D4ED70F2FBFE}" dt="2022-06-24T04:26:29.245" v="4"/>
          <ac:spMkLst>
            <pc:docMk/>
            <pc:sldMk cId="3113096420" sldId="270"/>
            <ac:spMk id="5" creationId="{D003D797-701A-0C38-0539-9C0E50EDBE64}"/>
          </ac:spMkLst>
        </pc:spChg>
        <pc:spChg chg="add del">
          <ac:chgData name="Crystal Liu" userId="28ceb4bc6ae5a90b" providerId="LiveId" clId="{C7DAF381-2E10-48A3-9DE1-D4ED70F2FBFE}" dt="2022-06-24T04:26:44.469" v="6" actId="22"/>
          <ac:spMkLst>
            <pc:docMk/>
            <pc:sldMk cId="3113096420" sldId="270"/>
            <ac:spMk id="7" creationId="{49556A32-3120-CA9A-DE47-1C36DA9B02BD}"/>
          </ac:spMkLst>
        </pc:spChg>
      </pc:sldChg>
      <pc:sldChg chg="addSp delSp modSp add mod ord setBg delDesignElem">
        <pc:chgData name="Crystal Liu" userId="28ceb4bc6ae5a90b" providerId="LiveId" clId="{C7DAF381-2E10-48A3-9DE1-D4ED70F2FBFE}" dt="2022-06-24T04:34:20.051" v="32" actId="108"/>
        <pc:sldMkLst>
          <pc:docMk/>
          <pc:sldMk cId="3159288639" sldId="303"/>
        </pc:sldMkLst>
        <pc:spChg chg="mod">
          <ac:chgData name="Crystal Liu" userId="28ceb4bc6ae5a90b" providerId="LiveId" clId="{C7DAF381-2E10-48A3-9DE1-D4ED70F2FBFE}" dt="2022-06-24T04:34:20.051" v="32" actId="108"/>
          <ac:spMkLst>
            <pc:docMk/>
            <pc:sldMk cId="3159288639" sldId="303"/>
            <ac:spMk id="2" creationId="{66485278-3D07-466F-8351-667A2EBEABB8}"/>
          </ac:spMkLst>
        </pc:spChg>
        <pc:spChg chg="mod">
          <ac:chgData name="Crystal Liu" userId="28ceb4bc6ae5a90b" providerId="LiveId" clId="{C7DAF381-2E10-48A3-9DE1-D4ED70F2FBFE}" dt="2022-06-24T04:29:06.474" v="13" actId="26606"/>
          <ac:spMkLst>
            <pc:docMk/>
            <pc:sldMk cId="3159288639" sldId="303"/>
            <ac:spMk id="6" creationId="{AB55FF1C-3CBD-419A-9DE4-7A8AA6371B6A}"/>
          </ac:spMkLst>
        </pc:spChg>
        <pc:spChg chg="add del">
          <ac:chgData name="Crystal Liu" userId="28ceb4bc6ae5a90b" providerId="LiveId" clId="{C7DAF381-2E10-48A3-9DE1-D4ED70F2FBFE}" dt="2022-06-24T04:29:04.770" v="10" actId="26606"/>
          <ac:spMkLst>
            <pc:docMk/>
            <pc:sldMk cId="3159288639" sldId="303"/>
            <ac:spMk id="19" creationId="{6C4028FD-8BAA-4A19-BFDE-594D991B7552}"/>
          </ac:spMkLst>
        </pc:spChg>
        <pc:spChg chg="add del">
          <ac:chgData name="Crystal Liu" userId="28ceb4bc6ae5a90b" providerId="LiveId" clId="{C7DAF381-2E10-48A3-9DE1-D4ED70F2FBFE}" dt="2022-06-24T04:29:06.445" v="12" actId="26606"/>
          <ac:spMkLst>
            <pc:docMk/>
            <pc:sldMk cId="3159288639" sldId="303"/>
            <ac:spMk id="21" creationId="{955A2079-FA98-4876-80F0-72364A7D2EA4}"/>
          </ac:spMkLst>
        </pc:spChg>
        <pc:spChg chg="add del">
          <ac:chgData name="Crystal Liu" userId="28ceb4bc6ae5a90b" providerId="LiveId" clId="{C7DAF381-2E10-48A3-9DE1-D4ED70F2FBFE}" dt="2022-06-24T04:30:06.087" v="14" actId="26606"/>
          <ac:spMkLst>
            <pc:docMk/>
            <pc:sldMk cId="3159288639" sldId="303"/>
            <ac:spMk id="23" creationId="{6C4028FD-8BAA-4A19-BFDE-594D991B7552}"/>
          </ac:spMkLst>
        </pc:spChg>
        <pc:spChg chg="add">
          <ac:chgData name="Crystal Liu" userId="28ceb4bc6ae5a90b" providerId="LiveId" clId="{C7DAF381-2E10-48A3-9DE1-D4ED70F2FBFE}" dt="2022-06-24T04:30:06.087" v="14" actId="26606"/>
          <ac:spMkLst>
            <pc:docMk/>
            <pc:sldMk cId="3159288639" sldId="303"/>
            <ac:spMk id="28" creationId="{6C4028FD-8BAA-4A19-BFDE-594D991B7552}"/>
          </ac:spMkLst>
        </pc:spChg>
        <pc:spChg chg="del">
          <ac:chgData name="Crystal Liu" userId="28ceb4bc6ae5a90b" providerId="LiveId" clId="{C7DAF381-2E10-48A3-9DE1-D4ED70F2FBFE}" dt="2022-06-24T04:28:33.691" v="8"/>
          <ac:spMkLst>
            <pc:docMk/>
            <pc:sldMk cId="3159288639" sldId="303"/>
            <ac:spMk id="32" creationId="{16AC3602-3348-4F31-9E43-076B03514ECB}"/>
          </ac:spMkLst>
        </pc:spChg>
        <pc:spChg chg="del">
          <ac:chgData name="Crystal Liu" userId="28ceb4bc6ae5a90b" providerId="LiveId" clId="{C7DAF381-2E10-48A3-9DE1-D4ED70F2FBFE}" dt="2022-06-24T04:28:33.691" v="8"/>
          <ac:spMkLst>
            <pc:docMk/>
            <pc:sldMk cId="3159288639" sldId="303"/>
            <ac:spMk id="34" creationId="{394094B0-A6C9-44BE-9042-66EF0612F625}"/>
          </ac:spMkLst>
        </pc:spChg>
        <pc:spChg chg="del">
          <ac:chgData name="Crystal Liu" userId="28ceb4bc6ae5a90b" providerId="LiveId" clId="{C7DAF381-2E10-48A3-9DE1-D4ED70F2FBFE}" dt="2022-06-24T04:28:33.691" v="8"/>
          <ac:spMkLst>
            <pc:docMk/>
            <pc:sldMk cId="3159288639" sldId="303"/>
            <ac:spMk id="36" creationId="{64C2CA96-0B16-4AA7-B340-33044D238597}"/>
          </ac:spMkLst>
        </pc:spChg>
        <pc:spChg chg="del">
          <ac:chgData name="Crystal Liu" userId="28ceb4bc6ae5a90b" providerId="LiveId" clId="{C7DAF381-2E10-48A3-9DE1-D4ED70F2FBFE}" dt="2022-06-24T04:28:33.691" v="8"/>
          <ac:spMkLst>
            <pc:docMk/>
            <pc:sldMk cId="3159288639" sldId="303"/>
            <ac:spMk id="40" creationId="{1D50D7A8-F1D5-4306-8A9B-DD7A73EB8BCE}"/>
          </ac:spMkLst>
        </pc:spChg>
        <pc:graphicFrameChg chg="mod modGraphic">
          <ac:chgData name="Crystal Liu" userId="28ceb4bc6ae5a90b" providerId="LiveId" clId="{C7DAF381-2E10-48A3-9DE1-D4ED70F2FBFE}" dt="2022-06-24T04:30:06.087" v="14" actId="26606"/>
          <ac:graphicFrameMkLst>
            <pc:docMk/>
            <pc:sldMk cId="3159288639" sldId="303"/>
            <ac:graphicFrameMk id="14" creationId="{CEC6DA80-0404-4CED-A682-9D41A16B341E}"/>
          </ac:graphicFrameMkLst>
        </pc:graphicFrameChg>
        <pc:cxnChg chg="del">
          <ac:chgData name="Crystal Liu" userId="28ceb4bc6ae5a90b" providerId="LiveId" clId="{C7DAF381-2E10-48A3-9DE1-D4ED70F2FBFE}" dt="2022-06-24T04:28:33.691" v="8"/>
          <ac:cxnSpMkLst>
            <pc:docMk/>
            <pc:sldMk cId="3159288639" sldId="303"/>
            <ac:cxnSpMk id="38" creationId="{94169334-264D-4176-8BDE-037249A61B4E}"/>
          </ac:cxnSpMkLst>
        </pc:cxnChg>
      </pc:sldChg>
      <pc:sldChg chg="modSp add mod">
        <pc:chgData name="Crystal Liu" userId="28ceb4bc6ae5a90b" providerId="LiveId" clId="{C7DAF381-2E10-48A3-9DE1-D4ED70F2FBFE}" dt="2022-06-24T04:31:50.597" v="26" actId="27636"/>
        <pc:sldMkLst>
          <pc:docMk/>
          <pc:sldMk cId="3584772686" sldId="311"/>
        </pc:sldMkLst>
        <pc:spChg chg="mod">
          <ac:chgData name="Crystal Liu" userId="28ceb4bc6ae5a90b" providerId="LiveId" clId="{C7DAF381-2E10-48A3-9DE1-D4ED70F2FBFE}" dt="2022-06-24T04:31:50.597" v="26" actId="27636"/>
          <ac:spMkLst>
            <pc:docMk/>
            <pc:sldMk cId="3584772686" sldId="311"/>
            <ac:spMk id="8" creationId="{50061247-EA4F-4DFA-AFCE-648487762CF7}"/>
          </ac:spMkLst>
        </pc:spChg>
      </pc:sldChg>
      <pc:sldChg chg="addSp delSp modSp add mod ord setBg delDesignElem">
        <pc:chgData name="Crystal Liu" userId="28ceb4bc6ae5a90b" providerId="LiveId" clId="{C7DAF381-2E10-48A3-9DE1-D4ED70F2FBFE}" dt="2022-06-24T04:33:14.897" v="31" actId="26606"/>
        <pc:sldMkLst>
          <pc:docMk/>
          <pc:sldMk cId="1110852395" sldId="318"/>
        </pc:sldMkLst>
        <pc:spChg chg="mod">
          <ac:chgData name="Crystal Liu" userId="28ceb4bc6ae5a90b" providerId="LiveId" clId="{C7DAF381-2E10-48A3-9DE1-D4ED70F2FBFE}" dt="2022-06-24T04:33:14.897" v="31" actId="26606"/>
          <ac:spMkLst>
            <pc:docMk/>
            <pc:sldMk cId="1110852395" sldId="318"/>
            <ac:spMk id="3" creationId="{BF1CC711-C3C2-E606-FEEA-30DEE1399F1D}"/>
          </ac:spMkLst>
        </pc:spChg>
        <pc:spChg chg="mod">
          <ac:chgData name="Crystal Liu" userId="28ceb4bc6ae5a90b" providerId="LiveId" clId="{C7DAF381-2E10-48A3-9DE1-D4ED70F2FBFE}" dt="2022-06-24T04:33:14.897" v="31" actId="26606"/>
          <ac:spMkLst>
            <pc:docMk/>
            <pc:sldMk cId="1110852395" sldId="318"/>
            <ac:spMk id="4" creationId="{55E27C7C-4B68-4BBC-BF36-8959D8493E4A}"/>
          </ac:spMkLst>
        </pc:spChg>
        <pc:spChg chg="mod">
          <ac:chgData name="Crystal Liu" userId="28ceb4bc6ae5a90b" providerId="LiveId" clId="{C7DAF381-2E10-48A3-9DE1-D4ED70F2FBFE}" dt="2022-06-24T04:33:14.897" v="31" actId="26606"/>
          <ac:spMkLst>
            <pc:docMk/>
            <pc:sldMk cId="1110852395" sldId="318"/>
            <ac:spMk id="9" creationId="{4FC290B8-BF94-4636-BFAB-9FD67F4AAC6D}"/>
          </ac:spMkLst>
        </pc:spChg>
        <pc:spChg chg="add">
          <ac:chgData name="Crystal Liu" userId="28ceb4bc6ae5a90b" providerId="LiveId" clId="{C7DAF381-2E10-48A3-9DE1-D4ED70F2FBFE}" dt="2022-06-24T04:33:14.897" v="31" actId="26606"/>
          <ac:spMkLst>
            <pc:docMk/>
            <pc:sldMk cId="1110852395" sldId="318"/>
            <ac:spMk id="11" creationId="{D55CD764-972B-4CA5-A885-53E55C63E174}"/>
          </ac:spMkLst>
        </pc:spChg>
        <pc:spChg chg="del">
          <ac:chgData name="Crystal Liu" userId="28ceb4bc6ae5a90b" providerId="LiveId" clId="{C7DAF381-2E10-48A3-9DE1-D4ED70F2FBFE}" dt="2022-06-24T04:30:41.619" v="16"/>
          <ac:spMkLst>
            <pc:docMk/>
            <pc:sldMk cId="1110852395" sldId="318"/>
            <ac:spMk id="14" creationId="{8D1AA55E-40D5-461B-A5A8-4AE8AAB71B08}"/>
          </ac:spMkLst>
        </pc:spChg>
        <pc:spChg chg="del">
          <ac:chgData name="Crystal Liu" userId="28ceb4bc6ae5a90b" providerId="LiveId" clId="{C7DAF381-2E10-48A3-9DE1-D4ED70F2FBFE}" dt="2022-06-24T04:30:41.619" v="16"/>
          <ac:spMkLst>
            <pc:docMk/>
            <pc:sldMk cId="1110852395" sldId="318"/>
            <ac:spMk id="18" creationId="{6CB927A4-E432-4310-9CD5-E89FF5063179}"/>
          </ac:spMkLst>
        </pc:spChg>
        <pc:spChg chg="del">
          <ac:chgData name="Crystal Liu" userId="28ceb4bc6ae5a90b" providerId="LiveId" clId="{C7DAF381-2E10-48A3-9DE1-D4ED70F2FBFE}" dt="2022-06-24T04:30:41.619" v="16"/>
          <ac:spMkLst>
            <pc:docMk/>
            <pc:sldMk cId="1110852395" sldId="318"/>
            <ac:spMk id="20" creationId="{E3020543-B24B-4EC4-8FFC-8DD88EEA91A8}"/>
          </ac:spMkLst>
        </pc:spChg>
        <pc:spChg chg="del">
          <ac:chgData name="Crystal Liu" userId="28ceb4bc6ae5a90b" providerId="LiveId" clId="{C7DAF381-2E10-48A3-9DE1-D4ED70F2FBFE}" dt="2022-06-24T04:30:41.619" v="16"/>
          <ac:spMkLst>
            <pc:docMk/>
            <pc:sldMk cId="1110852395" sldId="318"/>
            <ac:spMk id="22" creationId="{1453BF6C-B012-48B7-B4E8-6D7AC7C27D02}"/>
          </ac:spMkLst>
        </pc:spChg>
        <pc:spChg chg="add">
          <ac:chgData name="Crystal Liu" userId="28ceb4bc6ae5a90b" providerId="LiveId" clId="{C7DAF381-2E10-48A3-9DE1-D4ED70F2FBFE}" dt="2022-06-24T04:33:14.897" v="31" actId="26606"/>
          <ac:spMkLst>
            <pc:docMk/>
            <pc:sldMk cId="1110852395" sldId="318"/>
            <ac:spMk id="38" creationId="{E3E51905-F374-4E1A-97CF-B741584B74D5}"/>
          </ac:spMkLst>
        </pc:spChg>
        <pc:spChg chg="add">
          <ac:chgData name="Crystal Liu" userId="28ceb4bc6ae5a90b" providerId="LiveId" clId="{C7DAF381-2E10-48A3-9DE1-D4ED70F2FBFE}" dt="2022-06-24T04:33:14.897" v="31" actId="26606"/>
          <ac:spMkLst>
            <pc:docMk/>
            <pc:sldMk cId="1110852395" sldId="318"/>
            <ac:spMk id="40" creationId="{A210685A-6235-45A7-850D-A6F555466EF7}"/>
          </ac:spMkLst>
        </pc:spChg>
        <pc:grpChg chg="add">
          <ac:chgData name="Crystal Liu" userId="28ceb4bc6ae5a90b" providerId="LiveId" clId="{C7DAF381-2E10-48A3-9DE1-D4ED70F2FBFE}" dt="2022-06-24T04:33:14.897" v="31" actId="26606"/>
          <ac:grpSpMkLst>
            <pc:docMk/>
            <pc:sldMk cId="1110852395" sldId="318"/>
            <ac:grpSpMk id="12" creationId="{2FA2A407-516C-4590-9403-34038E9BB6AF}"/>
          </ac:grpSpMkLst>
        </pc:grpChg>
        <pc:cxnChg chg="del">
          <ac:chgData name="Crystal Liu" userId="28ceb4bc6ae5a90b" providerId="LiveId" clId="{C7DAF381-2E10-48A3-9DE1-D4ED70F2FBFE}" dt="2022-06-24T04:30:41.619" v="16"/>
          <ac:cxnSpMkLst>
            <pc:docMk/>
            <pc:sldMk cId="1110852395" sldId="318"/>
            <ac:cxnSpMk id="16" creationId="{7EB498BD-8089-4626-91EA-4978EBEF535E}"/>
          </ac:cxnSpMkLst>
        </pc:cxnChg>
      </pc:sldChg>
      <pc:sldChg chg="delSp add setBg delDesignElem">
        <pc:chgData name="Crystal Liu" userId="28ceb4bc6ae5a90b" providerId="LiveId" clId="{C7DAF381-2E10-48A3-9DE1-D4ED70F2FBFE}" dt="2022-06-24T04:31:32.817" v="24"/>
        <pc:sldMkLst>
          <pc:docMk/>
          <pc:sldMk cId="919435311" sldId="319"/>
        </pc:sldMkLst>
        <pc:spChg chg="del">
          <ac:chgData name="Crystal Liu" userId="28ceb4bc6ae5a90b" providerId="LiveId" clId="{C7DAF381-2E10-48A3-9DE1-D4ED70F2FBFE}" dt="2022-06-24T04:31:32.817" v="24"/>
          <ac:spMkLst>
            <pc:docMk/>
            <pc:sldMk cId="919435311" sldId="319"/>
            <ac:spMk id="14" creationId="{16B067B1-F4E5-4FDF-813D-C9E872E80075}"/>
          </ac:spMkLst>
        </pc:spChg>
        <pc:cxnChg chg="del">
          <ac:chgData name="Crystal Liu" userId="28ceb4bc6ae5a90b" providerId="LiveId" clId="{C7DAF381-2E10-48A3-9DE1-D4ED70F2FBFE}" dt="2022-06-24T04:31:32.817" v="24"/>
          <ac:cxnSpMkLst>
            <pc:docMk/>
            <pc:sldMk cId="919435311" sldId="319"/>
            <ac:cxnSpMk id="12" creationId="{353C1207-D1C8-49E3-8837-E2B89D366FAE}"/>
          </ac:cxnSpMkLst>
        </pc:cxnChg>
      </pc:sldChg>
    </pc:docChg>
  </pc:docChgLst>
  <pc:docChgLst>
    <pc:chgData name="Neha Adarsh" userId="S::neha.n@northeastern.edu::0be70289-c445-4578-ad39-0a37afd3b0fa" providerId="AD" clId="Web-{6831475B-7992-463A-98B9-F0013C7A901D}"/>
    <pc:docChg chg="modSld">
      <pc:chgData name="Neha Adarsh" userId="S::neha.n@northeastern.edu::0be70289-c445-4578-ad39-0a37afd3b0fa" providerId="AD" clId="Web-{6831475B-7992-463A-98B9-F0013C7A901D}" dt="2022-06-24T08:46:48.176" v="1" actId="20577"/>
      <pc:docMkLst>
        <pc:docMk/>
      </pc:docMkLst>
      <pc:sldChg chg="modSp">
        <pc:chgData name="Neha Adarsh" userId="S::neha.n@northeastern.edu::0be70289-c445-4578-ad39-0a37afd3b0fa" providerId="AD" clId="Web-{6831475B-7992-463A-98B9-F0013C7A901D}" dt="2022-06-24T08:46:48.176" v="1" actId="20577"/>
        <pc:sldMkLst>
          <pc:docMk/>
          <pc:sldMk cId="2774032918" sldId="257"/>
        </pc:sldMkLst>
        <pc:spChg chg="mod">
          <ac:chgData name="Neha Adarsh" userId="S::neha.n@northeastern.edu::0be70289-c445-4578-ad39-0a37afd3b0fa" providerId="AD" clId="Web-{6831475B-7992-463A-98B9-F0013C7A901D}" dt="2022-06-24T08:46:48.176" v="1" actId="20577"/>
          <ac:spMkLst>
            <pc:docMk/>
            <pc:sldMk cId="2774032918" sldId="257"/>
            <ac:spMk id="6" creationId="{D371CAFE-395F-9F52-1DCE-FBBCE26EF322}"/>
          </ac:spMkLst>
        </pc:spChg>
      </pc:sldChg>
    </pc:docChg>
  </pc:docChgLst>
  <pc:docChgLst>
    <pc:chgData name="Neha Adarsh" userId="S::neha.n@northeastern.edu::0be70289-c445-4578-ad39-0a37afd3b0fa" providerId="AD" clId="Web-{02608238-80D4-460F-AE2D-26B7047AAB1A}"/>
    <pc:docChg chg="modSld">
      <pc:chgData name="Neha Adarsh" userId="S::neha.n@northeastern.edu::0be70289-c445-4578-ad39-0a37afd3b0fa" providerId="AD" clId="Web-{02608238-80D4-460F-AE2D-26B7047AAB1A}" dt="2022-06-24T04:41:40.958" v="32" actId="14100"/>
      <pc:docMkLst>
        <pc:docMk/>
      </pc:docMkLst>
      <pc:sldChg chg="modSp">
        <pc:chgData name="Neha Adarsh" userId="S::neha.n@northeastern.edu::0be70289-c445-4578-ad39-0a37afd3b0fa" providerId="AD" clId="Web-{02608238-80D4-460F-AE2D-26B7047AAB1A}" dt="2022-06-24T04:40:09.533" v="9" actId="1076"/>
        <pc:sldMkLst>
          <pc:docMk/>
          <pc:sldMk cId="1492152071" sldId="266"/>
        </pc:sldMkLst>
        <pc:picChg chg="mod">
          <ac:chgData name="Neha Adarsh" userId="S::neha.n@northeastern.edu::0be70289-c445-4578-ad39-0a37afd3b0fa" providerId="AD" clId="Web-{02608238-80D4-460F-AE2D-26B7047AAB1A}" dt="2022-06-24T04:39:59.673" v="7" actId="1076"/>
          <ac:picMkLst>
            <pc:docMk/>
            <pc:sldMk cId="1492152071" sldId="266"/>
            <ac:picMk id="5" creationId="{A38B283C-C2AC-EE52-93AC-167F56F3DED7}"/>
          </ac:picMkLst>
        </pc:picChg>
        <pc:picChg chg="mod">
          <ac:chgData name="Neha Adarsh" userId="S::neha.n@northeastern.edu::0be70289-c445-4578-ad39-0a37afd3b0fa" providerId="AD" clId="Web-{02608238-80D4-460F-AE2D-26B7047AAB1A}" dt="2022-06-24T04:40:09.533" v="9" actId="1076"/>
          <ac:picMkLst>
            <pc:docMk/>
            <pc:sldMk cId="1492152071" sldId="266"/>
            <ac:picMk id="7" creationId="{5A283F36-FB5B-255A-80B3-4F57AC0D2C50}"/>
          </ac:picMkLst>
        </pc:picChg>
      </pc:sldChg>
      <pc:sldChg chg="modSp">
        <pc:chgData name="Neha Adarsh" userId="S::neha.n@northeastern.edu::0be70289-c445-4578-ad39-0a37afd3b0fa" providerId="AD" clId="Web-{02608238-80D4-460F-AE2D-26B7047AAB1A}" dt="2022-06-24T04:39:44.532" v="4" actId="1076"/>
        <pc:sldMkLst>
          <pc:docMk/>
          <pc:sldMk cId="2003329929" sldId="267"/>
        </pc:sldMkLst>
        <pc:picChg chg="mod">
          <ac:chgData name="Neha Adarsh" userId="S::neha.n@northeastern.edu::0be70289-c445-4578-ad39-0a37afd3b0fa" providerId="AD" clId="Web-{02608238-80D4-460F-AE2D-26B7047AAB1A}" dt="2022-06-24T04:39:44.532" v="4" actId="1076"/>
          <ac:picMkLst>
            <pc:docMk/>
            <pc:sldMk cId="2003329929" sldId="267"/>
            <ac:picMk id="7" creationId="{F52F79C7-1A64-A58F-92EC-A1D4592EBE3B}"/>
          </ac:picMkLst>
        </pc:picChg>
      </pc:sldChg>
      <pc:sldChg chg="modSp">
        <pc:chgData name="Neha Adarsh" userId="S::neha.n@northeastern.edu::0be70289-c445-4578-ad39-0a37afd3b0fa" providerId="AD" clId="Web-{02608238-80D4-460F-AE2D-26B7047AAB1A}" dt="2022-06-24T04:41:40.958" v="32" actId="14100"/>
        <pc:sldMkLst>
          <pc:docMk/>
          <pc:sldMk cId="1903508453" sldId="269"/>
        </pc:sldMkLst>
        <pc:picChg chg="mod">
          <ac:chgData name="Neha Adarsh" userId="S::neha.n@northeastern.edu::0be70289-c445-4578-ad39-0a37afd3b0fa" providerId="AD" clId="Web-{02608238-80D4-460F-AE2D-26B7047AAB1A}" dt="2022-06-24T04:41:40.958" v="32" actId="14100"/>
          <ac:picMkLst>
            <pc:docMk/>
            <pc:sldMk cId="1903508453" sldId="269"/>
            <ac:picMk id="4" creationId="{0EFDC1D8-F0C8-9C08-1BAE-90E763C51746}"/>
          </ac:picMkLst>
        </pc:picChg>
      </pc:sldChg>
      <pc:sldChg chg="modSp">
        <pc:chgData name="Neha Adarsh" userId="S::neha.n@northeastern.edu::0be70289-c445-4578-ad39-0a37afd3b0fa" providerId="AD" clId="Web-{02608238-80D4-460F-AE2D-26B7047AAB1A}" dt="2022-06-24T04:41:06.816" v="29" actId="14100"/>
        <pc:sldMkLst>
          <pc:docMk/>
          <pc:sldMk cId="4263124336" sldId="271"/>
        </pc:sldMkLst>
        <pc:spChg chg="mod">
          <ac:chgData name="Neha Adarsh" userId="S::neha.n@northeastern.edu::0be70289-c445-4578-ad39-0a37afd3b0fa" providerId="AD" clId="Web-{02608238-80D4-460F-AE2D-26B7047AAB1A}" dt="2022-06-24T04:41:06.816" v="29" actId="14100"/>
          <ac:spMkLst>
            <pc:docMk/>
            <pc:sldMk cId="4263124336" sldId="271"/>
            <ac:spMk id="3" creationId="{0C667DAD-0C8C-8D66-1686-D02241BF25C2}"/>
          </ac:spMkLst>
        </pc:spChg>
      </pc:sldChg>
    </pc:docChg>
  </pc:docChgLst>
  <pc:docChgLst>
    <pc:chgData name="Shuijing Liu" userId="7329a8b1-9ddf-4d8b-9d90-6f7b09c685a4" providerId="ADAL" clId="{83459D9B-4DD4-458A-891B-BE3EA85E219F}"/>
    <pc:docChg chg="undo custSel addSld modSld sldOrd">
      <pc:chgData name="Shuijing Liu" userId="7329a8b1-9ddf-4d8b-9d90-6f7b09c685a4" providerId="ADAL" clId="{83459D9B-4DD4-458A-891B-BE3EA85E219F}" dt="2022-06-24T05:12:32.964" v="1317" actId="1076"/>
      <pc:docMkLst>
        <pc:docMk/>
      </pc:docMkLst>
      <pc:sldChg chg="addSp delSp modSp mod">
        <pc:chgData name="Shuijing Liu" userId="7329a8b1-9ddf-4d8b-9d90-6f7b09c685a4" providerId="ADAL" clId="{83459D9B-4DD4-458A-891B-BE3EA85E219F}" dt="2022-06-24T04:50:50.937" v="161" actId="20577"/>
        <pc:sldMkLst>
          <pc:docMk/>
          <pc:sldMk cId="1567073781" sldId="265"/>
        </pc:sldMkLst>
        <pc:spChg chg="add mod ord">
          <ac:chgData name="Shuijing Liu" userId="7329a8b1-9ddf-4d8b-9d90-6f7b09c685a4" providerId="ADAL" clId="{83459D9B-4DD4-458A-891B-BE3EA85E219F}" dt="2022-06-24T04:50:50.937" v="161" actId="20577"/>
          <ac:spMkLst>
            <pc:docMk/>
            <pc:sldMk cId="1567073781" sldId="265"/>
            <ac:spMk id="9" creationId="{56D87C56-D46F-3189-00F3-F949277B025F}"/>
          </ac:spMkLst>
        </pc:spChg>
        <pc:spChg chg="del">
          <ac:chgData name="Shuijing Liu" userId="7329a8b1-9ddf-4d8b-9d90-6f7b09c685a4" providerId="ADAL" clId="{83459D9B-4DD4-458A-891B-BE3EA85E219F}" dt="2022-06-24T04:49:41.152" v="112" actId="26606"/>
          <ac:spMkLst>
            <pc:docMk/>
            <pc:sldMk cId="1567073781" sldId="265"/>
            <ac:spMk id="1042" creationId="{A9F529C3-C941-49FD-8C67-82F134F64BDB}"/>
          </ac:spMkLst>
        </pc:spChg>
        <pc:spChg chg="del">
          <ac:chgData name="Shuijing Liu" userId="7329a8b1-9ddf-4d8b-9d90-6f7b09c685a4" providerId="ADAL" clId="{83459D9B-4DD4-458A-891B-BE3EA85E219F}" dt="2022-06-24T04:49:41.152" v="112" actId="26606"/>
          <ac:spMkLst>
            <pc:docMk/>
            <pc:sldMk cId="1567073781" sldId="265"/>
            <ac:spMk id="1043" creationId="{20586029-32A0-47E5-9AEC-AE3ABA6B94D0}"/>
          </ac:spMkLst>
        </pc:spChg>
        <pc:spChg chg="add">
          <ac:chgData name="Shuijing Liu" userId="7329a8b1-9ddf-4d8b-9d90-6f7b09c685a4" providerId="ADAL" clId="{83459D9B-4DD4-458A-891B-BE3EA85E219F}" dt="2022-06-24T04:49:41.152" v="112" actId="26606"/>
          <ac:spMkLst>
            <pc:docMk/>
            <pc:sldMk cId="1567073781" sldId="265"/>
            <ac:spMk id="1049" creationId="{53F29798-D584-4792-9B62-3F5F5C36D619}"/>
          </ac:spMkLst>
        </pc:spChg>
        <pc:picChg chg="mod">
          <ac:chgData name="Shuijing Liu" userId="7329a8b1-9ddf-4d8b-9d90-6f7b09c685a4" providerId="ADAL" clId="{83459D9B-4DD4-458A-891B-BE3EA85E219F}" dt="2022-06-24T04:49:41.152" v="112" actId="26606"/>
          <ac:picMkLst>
            <pc:docMk/>
            <pc:sldMk cId="1567073781" sldId="265"/>
            <ac:picMk id="4" creationId="{7899A8FA-9F1A-BD99-5F3E-EBA3E3BED16A}"/>
          </ac:picMkLst>
        </pc:picChg>
        <pc:picChg chg="del">
          <ac:chgData name="Shuijing Liu" userId="7329a8b1-9ddf-4d8b-9d90-6f7b09c685a4" providerId="ADAL" clId="{83459D9B-4DD4-458A-891B-BE3EA85E219F}" dt="2022-06-24T04:49:25.592" v="106" actId="21"/>
          <ac:picMkLst>
            <pc:docMk/>
            <pc:sldMk cId="1567073781" sldId="265"/>
            <ac:picMk id="1026" creationId="{2D1CAB4E-46C8-D348-4C44-18F17C9A63EA}"/>
          </ac:picMkLst>
        </pc:picChg>
        <pc:cxnChg chg="del">
          <ac:chgData name="Shuijing Liu" userId="7329a8b1-9ddf-4d8b-9d90-6f7b09c685a4" providerId="ADAL" clId="{83459D9B-4DD4-458A-891B-BE3EA85E219F}" dt="2022-06-24T04:49:41.152" v="112" actId="26606"/>
          <ac:cxnSpMkLst>
            <pc:docMk/>
            <pc:sldMk cId="1567073781" sldId="265"/>
            <ac:cxnSpMk id="1044" creationId="{8C730EAB-A532-4295-A302-FB4B90DB9F5E}"/>
          </ac:cxnSpMkLst>
        </pc:cxnChg>
      </pc:sldChg>
      <pc:sldChg chg="addSp delSp modSp mod modNotesTx">
        <pc:chgData name="Shuijing Liu" userId="7329a8b1-9ddf-4d8b-9d90-6f7b09c685a4" providerId="ADAL" clId="{83459D9B-4DD4-458A-891B-BE3EA85E219F}" dt="2022-06-24T05:12:32.964" v="1317" actId="1076"/>
        <pc:sldMkLst>
          <pc:docMk/>
          <pc:sldMk cId="2473718983" sldId="272"/>
        </pc:sldMkLst>
        <pc:spChg chg="mod">
          <ac:chgData name="Shuijing Liu" userId="7329a8b1-9ddf-4d8b-9d90-6f7b09c685a4" providerId="ADAL" clId="{83459D9B-4DD4-458A-891B-BE3EA85E219F}" dt="2022-06-24T04:47:18.964" v="91" actId="20577"/>
          <ac:spMkLst>
            <pc:docMk/>
            <pc:sldMk cId="2473718983" sldId="272"/>
            <ac:spMk id="2" creationId="{733400BD-84C3-F6E3-24B1-3936F53E3FE1}"/>
          </ac:spMkLst>
        </pc:spChg>
        <pc:spChg chg="add del mod">
          <ac:chgData name="Shuijing Liu" userId="7329a8b1-9ddf-4d8b-9d90-6f7b09c685a4" providerId="ADAL" clId="{83459D9B-4DD4-458A-891B-BE3EA85E219F}" dt="2022-06-24T05:01:03.539" v="411"/>
          <ac:spMkLst>
            <pc:docMk/>
            <pc:sldMk cId="2473718983" sldId="272"/>
            <ac:spMk id="3" creationId="{44D86D70-55E3-9DB4-3B97-FD26B1A310FA}"/>
          </ac:spMkLst>
        </pc:spChg>
        <pc:spChg chg="add mod">
          <ac:chgData name="Shuijing Liu" userId="7329a8b1-9ddf-4d8b-9d90-6f7b09c685a4" providerId="ADAL" clId="{83459D9B-4DD4-458A-891B-BE3EA85E219F}" dt="2022-06-24T05:12:32.964" v="1317" actId="1076"/>
          <ac:spMkLst>
            <pc:docMk/>
            <pc:sldMk cId="2473718983" sldId="272"/>
            <ac:spMk id="6" creationId="{0EC5A3F3-E56E-C6BC-C8FA-3C172E768F78}"/>
          </ac:spMkLst>
        </pc:spChg>
        <pc:graphicFrameChg chg="mod">
          <ac:chgData name="Shuijing Liu" userId="7329a8b1-9ddf-4d8b-9d90-6f7b09c685a4" providerId="ADAL" clId="{83459D9B-4DD4-458A-891B-BE3EA85E219F}" dt="2022-06-24T04:56:07.972" v="290" actId="1076"/>
          <ac:graphicFrameMkLst>
            <pc:docMk/>
            <pc:sldMk cId="2473718983" sldId="272"/>
            <ac:graphicFrameMk id="5" creationId="{C616B3AC-699B-E747-0BAB-C60C05726FD4}"/>
          </ac:graphicFrameMkLst>
        </pc:graphicFrameChg>
      </pc:sldChg>
      <pc:sldChg chg="modSp mod">
        <pc:chgData name="Shuijing Liu" userId="7329a8b1-9ddf-4d8b-9d90-6f7b09c685a4" providerId="ADAL" clId="{83459D9B-4DD4-458A-891B-BE3EA85E219F}" dt="2022-06-24T04:44:42.261" v="0" actId="1076"/>
        <pc:sldMkLst>
          <pc:docMk/>
          <pc:sldMk cId="4113800132" sldId="273"/>
        </pc:sldMkLst>
        <pc:spChg chg="mod">
          <ac:chgData name="Shuijing Liu" userId="7329a8b1-9ddf-4d8b-9d90-6f7b09c685a4" providerId="ADAL" clId="{83459D9B-4DD4-458A-891B-BE3EA85E219F}" dt="2022-06-24T04:44:42.261" v="0" actId="1076"/>
          <ac:spMkLst>
            <pc:docMk/>
            <pc:sldMk cId="4113800132" sldId="273"/>
            <ac:spMk id="16" creationId="{45D7798E-CD2A-5541-4AFA-BAE294274EC4}"/>
          </ac:spMkLst>
        </pc:spChg>
      </pc:sldChg>
      <pc:sldChg chg="addSp modSp mod ord">
        <pc:chgData name="Shuijing Liu" userId="7329a8b1-9ddf-4d8b-9d90-6f7b09c685a4" providerId="ADAL" clId="{83459D9B-4DD4-458A-891B-BE3EA85E219F}" dt="2022-06-24T04:48:29.372" v="103" actId="1076"/>
        <pc:sldMkLst>
          <pc:docMk/>
          <pc:sldMk cId="692710755" sldId="274"/>
        </pc:sldMkLst>
        <pc:spChg chg="add mod">
          <ac:chgData name="Shuijing Liu" userId="7329a8b1-9ddf-4d8b-9d90-6f7b09c685a4" providerId="ADAL" clId="{83459D9B-4DD4-458A-891B-BE3EA85E219F}" dt="2022-06-24T04:48:29.372" v="103" actId="1076"/>
          <ac:spMkLst>
            <pc:docMk/>
            <pc:sldMk cId="692710755" sldId="274"/>
            <ac:spMk id="9" creationId="{0FC1FAF3-F65E-B059-0942-0C979FB3DE2E}"/>
          </ac:spMkLst>
        </pc:spChg>
      </pc:sldChg>
      <pc:sldChg chg="addSp delSp modSp new mod setBg">
        <pc:chgData name="Shuijing Liu" userId="7329a8b1-9ddf-4d8b-9d90-6f7b09c685a4" providerId="ADAL" clId="{83459D9B-4DD4-458A-891B-BE3EA85E219F}" dt="2022-06-24T04:53:51.778" v="282" actId="20577"/>
        <pc:sldMkLst>
          <pc:docMk/>
          <pc:sldMk cId="2251009792" sldId="320"/>
        </pc:sldMkLst>
        <pc:spChg chg="mod">
          <ac:chgData name="Shuijing Liu" userId="7329a8b1-9ddf-4d8b-9d90-6f7b09c685a4" providerId="ADAL" clId="{83459D9B-4DD4-458A-891B-BE3EA85E219F}" dt="2022-06-24T04:53:51.778" v="282" actId="20577"/>
          <ac:spMkLst>
            <pc:docMk/>
            <pc:sldMk cId="2251009792" sldId="320"/>
            <ac:spMk id="2" creationId="{FE6432FE-EC54-B874-0AD8-5555673424C8}"/>
          </ac:spMkLst>
        </pc:spChg>
        <pc:spChg chg="mod ord">
          <ac:chgData name="Shuijing Liu" userId="7329a8b1-9ddf-4d8b-9d90-6f7b09c685a4" providerId="ADAL" clId="{83459D9B-4DD4-458A-891B-BE3EA85E219F}" dt="2022-06-24T04:49:34.784" v="111" actId="26606"/>
          <ac:spMkLst>
            <pc:docMk/>
            <pc:sldMk cId="2251009792" sldId="320"/>
            <ac:spMk id="3" creationId="{2E3CD2AA-EFAE-AA77-02E8-7993ED5993E3}"/>
          </ac:spMkLst>
        </pc:spChg>
        <pc:spChg chg="add del">
          <ac:chgData name="Shuijing Liu" userId="7329a8b1-9ddf-4d8b-9d90-6f7b09c685a4" providerId="ADAL" clId="{83459D9B-4DD4-458A-891B-BE3EA85E219F}" dt="2022-06-24T04:49:34.778" v="110" actId="26606"/>
          <ac:spMkLst>
            <pc:docMk/>
            <pc:sldMk cId="2251009792" sldId="320"/>
            <ac:spMk id="9" creationId="{BCED4D40-4B67-4331-AC48-79B82B4A47D8}"/>
          </ac:spMkLst>
        </pc:spChg>
        <pc:spChg chg="add del">
          <ac:chgData name="Shuijing Liu" userId="7329a8b1-9ddf-4d8b-9d90-6f7b09c685a4" providerId="ADAL" clId="{83459D9B-4DD4-458A-891B-BE3EA85E219F}" dt="2022-06-24T04:49:34.778" v="110" actId="26606"/>
          <ac:spMkLst>
            <pc:docMk/>
            <pc:sldMk cId="2251009792" sldId="320"/>
            <ac:spMk id="11" creationId="{670CEDEF-4F34-412E-84EE-329C1E936AF5}"/>
          </ac:spMkLst>
        </pc:spChg>
        <pc:spChg chg="add">
          <ac:chgData name="Shuijing Liu" userId="7329a8b1-9ddf-4d8b-9d90-6f7b09c685a4" providerId="ADAL" clId="{83459D9B-4DD4-458A-891B-BE3EA85E219F}" dt="2022-06-24T04:49:34.784" v="111" actId="26606"/>
          <ac:spMkLst>
            <pc:docMk/>
            <pc:sldMk cId="2251009792" sldId="320"/>
            <ac:spMk id="13" creationId="{53F29798-D584-4792-9B62-3F5F5C36D619}"/>
          </ac:spMkLst>
        </pc:spChg>
        <pc:picChg chg="add mod">
          <ac:chgData name="Shuijing Liu" userId="7329a8b1-9ddf-4d8b-9d90-6f7b09c685a4" providerId="ADAL" clId="{83459D9B-4DD4-458A-891B-BE3EA85E219F}" dt="2022-06-24T04:49:34.784" v="111" actId="26606"/>
          <ac:picMkLst>
            <pc:docMk/>
            <pc:sldMk cId="2251009792" sldId="320"/>
            <ac:picMk id="4" creationId="{83D9D3B0-1D7D-126C-D43F-7E02152520E4}"/>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shuij\OneDrive\Desktop\Cryptocurrency%20project\Cryptocurrency%20survey-occupation.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[Cryptocurrency survey-occupation.csv]Sheet2!PivotTable27</c:name>
    <c:fmtId val="10"/>
  </c:pivotSource>
  <c:chart>
    <c:autoTitleDeleted val="0"/>
    <c:pivotFmts>
      <c:pivotFmt>
        <c:idx val="0"/>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9525" cap="flat" cmpd="sng" algn="ctr">
            <a:solidFill>
              <a:schemeClr val="accent6">
                <a:shade val="95000"/>
              </a:schemeClr>
            </a:solidFill>
            <a:round/>
          </a:ln>
          <a:effectLst/>
        </c:spPr>
        <c:marker>
          <c:symbol val="circle"/>
          <c:size val="4"/>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9525" cap="flat" cmpd="sng" algn="ctr">
              <a:solidFill>
                <a:schemeClr val="accent6">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9525" cap="flat" cmpd="sng" algn="ctr">
            <a:solidFill>
              <a:schemeClr val="accent6">
                <a:shade val="95000"/>
              </a:schemeClr>
            </a:solidFill>
            <a:round/>
          </a:ln>
          <a:effectLst/>
        </c:spPr>
        <c:marker>
          <c:symbol val="circle"/>
          <c:size val="4"/>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9525" cap="flat" cmpd="sng" algn="ctr">
              <a:solidFill>
                <a:schemeClr val="accent5">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9525" cap="flat" cmpd="sng" algn="ctr">
            <a:solidFill>
              <a:schemeClr val="accent6">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9525" cap="flat" cmpd="sng" algn="ctr">
            <a:solidFill>
              <a:schemeClr val="accent6">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9525" cap="flat" cmpd="sng" algn="ctr">
            <a:solidFill>
              <a:schemeClr val="accent6">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9525" cap="flat" cmpd="sng" algn="ctr">
            <a:solidFill>
              <a:schemeClr val="accent6">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c:f>
              <c:strCache>
                <c:ptCount val="1"/>
                <c:pt idx="0">
                  <c:v>Average of The Likelihood to use cryptocurrency to buy commodities</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strRef>
              <c:f>Sheet2!$A$4:$A$7</c:f>
              <c:strCache>
                <c:ptCount val="4"/>
                <c:pt idx="0">
                  <c:v>Administration, management and business operation</c:v>
                </c:pt>
                <c:pt idx="1">
                  <c:v>Business and Financial Related</c:v>
                </c:pt>
                <c:pt idx="2">
                  <c:v>Computer Science Related</c:v>
                </c:pt>
                <c:pt idx="3">
                  <c:v>Natural and Applied Science Related</c:v>
                </c:pt>
              </c:strCache>
            </c:strRef>
          </c:cat>
          <c:val>
            <c:numRef>
              <c:f>Sheet2!$B$4:$B$7</c:f>
              <c:numCache>
                <c:formatCode>General</c:formatCode>
                <c:ptCount val="4"/>
                <c:pt idx="0">
                  <c:v>0.41764705882352943</c:v>
                </c:pt>
                <c:pt idx="1">
                  <c:v>0.42962962962962947</c:v>
                </c:pt>
                <c:pt idx="2">
                  <c:v>0.2464285714285715</c:v>
                </c:pt>
                <c:pt idx="3">
                  <c:v>0.39473684210526316</c:v>
                </c:pt>
              </c:numCache>
            </c:numRef>
          </c:val>
          <c:extLst>
            <c:ext xmlns:c16="http://schemas.microsoft.com/office/drawing/2014/chart" uri="{C3380CC4-5D6E-409C-BE32-E72D297353CC}">
              <c16:uniqueId val="{00000000-572C-42FC-98FA-5B27FDEBA7F5}"/>
            </c:ext>
          </c:extLst>
        </c:ser>
        <c:ser>
          <c:idx val="1"/>
          <c:order val="1"/>
          <c:tx>
            <c:strRef>
              <c:f>Sheet2!$C$3</c:f>
              <c:strCache>
                <c:ptCount val="1"/>
                <c:pt idx="0">
                  <c:v>Average of Trust to cryptocurrency market in percentage</c:v>
                </c:pt>
              </c:strCache>
            </c:strRef>
          </c:tx>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invertIfNegative val="0"/>
          <c:cat>
            <c:strRef>
              <c:f>Sheet2!$A$4:$A$7</c:f>
              <c:strCache>
                <c:ptCount val="4"/>
                <c:pt idx="0">
                  <c:v>Administration, management and business operation</c:v>
                </c:pt>
                <c:pt idx="1">
                  <c:v>Business and Financial Related</c:v>
                </c:pt>
                <c:pt idx="2">
                  <c:v>Computer Science Related</c:v>
                </c:pt>
                <c:pt idx="3">
                  <c:v>Natural and Applied Science Related</c:v>
                </c:pt>
              </c:strCache>
            </c:strRef>
          </c:cat>
          <c:val>
            <c:numRef>
              <c:f>Sheet2!$C$4:$C$7</c:f>
              <c:numCache>
                <c:formatCode>General</c:formatCode>
                <c:ptCount val="4"/>
                <c:pt idx="0">
                  <c:v>0.37058823529411766</c:v>
                </c:pt>
                <c:pt idx="1">
                  <c:v>0.38148148148148142</c:v>
                </c:pt>
                <c:pt idx="2">
                  <c:v>0.2857142857142857</c:v>
                </c:pt>
                <c:pt idx="3">
                  <c:v>0.48421052631578937</c:v>
                </c:pt>
              </c:numCache>
            </c:numRef>
          </c:val>
          <c:extLst>
            <c:ext xmlns:c16="http://schemas.microsoft.com/office/drawing/2014/chart" uri="{C3380CC4-5D6E-409C-BE32-E72D297353CC}">
              <c16:uniqueId val="{00000001-572C-42FC-98FA-5B27FDEBA7F5}"/>
            </c:ext>
          </c:extLst>
        </c:ser>
        <c:dLbls>
          <c:showLegendKey val="0"/>
          <c:showVal val="0"/>
          <c:showCatName val="0"/>
          <c:showSerName val="0"/>
          <c:showPercent val="0"/>
          <c:showBubbleSize val="0"/>
        </c:dLbls>
        <c:gapWidth val="100"/>
        <c:overlap val="-24"/>
        <c:axId val="15550048"/>
        <c:axId val="15544640"/>
      </c:barChart>
      <c:catAx>
        <c:axId val="15550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50000"/>
                    <a:lumOff val="50000"/>
                  </a:schemeClr>
                </a:solidFill>
                <a:latin typeface="+mn-lt"/>
                <a:ea typeface="+mn-ea"/>
                <a:cs typeface="+mn-cs"/>
              </a:defRPr>
            </a:pPr>
            <a:endParaRPr lang="en-US"/>
          </a:p>
        </c:txPr>
        <c:crossAx val="15544640"/>
        <c:crosses val="autoZero"/>
        <c:auto val="1"/>
        <c:lblAlgn val="ctr"/>
        <c:lblOffset val="100"/>
        <c:noMultiLvlLbl val="0"/>
      </c:catAx>
      <c:valAx>
        <c:axId val="155446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15550048"/>
        <c:crosses val="autoZero"/>
        <c:crossBetween val="between"/>
      </c:valAx>
      <c:spPr>
        <a:noFill/>
        <a:ln>
          <a:noFill/>
        </a:ln>
        <a:effectLst/>
      </c:spPr>
    </c:plotArea>
    <c:legend>
      <c:legendPos val="r"/>
      <c:layout>
        <c:manualLayout>
          <c:xMode val="edge"/>
          <c:yMode val="edge"/>
          <c:x val="0.6790505534634258"/>
          <c:y val="0.19068893961784189"/>
          <c:w val="0.20549662138394564"/>
          <c:h val="0.4607471983527772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045DA4-5FCB-40A1-932E-0E45E13D8D48}" type="doc">
      <dgm:prSet loTypeId="urn:microsoft.com/office/officeart/2005/8/layout/vProcess5" loCatId="process" qsTypeId="urn:microsoft.com/office/officeart/2005/8/quickstyle/simple4" qsCatId="simple" csTypeId="urn:microsoft.com/office/officeart/2005/8/colors/colorful2" csCatId="colorful"/>
      <dgm:spPr/>
      <dgm:t>
        <a:bodyPr/>
        <a:lstStyle/>
        <a:p>
          <a:endParaRPr lang="en-US"/>
        </a:p>
      </dgm:t>
    </dgm:pt>
    <dgm:pt modelId="{65021476-16BC-4C93-985F-99F5957B8041}">
      <dgm:prSet/>
      <dgm:spPr/>
      <dgm:t>
        <a:bodyPr/>
        <a:lstStyle/>
        <a:p>
          <a:r>
            <a:rPr lang="en-US" b="1">
              <a:solidFill>
                <a:schemeClr val="bg1">
                  <a:lumMod val="95000"/>
                  <a:lumOff val="5000"/>
                </a:schemeClr>
              </a:solidFill>
              <a:latin typeface="Calibri"/>
              <a:cs typeface="Calibri"/>
            </a:rPr>
            <a:t>Introduction</a:t>
          </a:r>
        </a:p>
      </dgm:t>
    </dgm:pt>
    <dgm:pt modelId="{511051E3-A8F6-4C0E-945B-07D9B7542766}" type="parTrans" cxnId="{39F9B173-1DDC-461E-877E-ACFEC239221B}">
      <dgm:prSet/>
      <dgm:spPr/>
      <dgm:t>
        <a:bodyPr/>
        <a:lstStyle/>
        <a:p>
          <a:endParaRPr lang="en-US"/>
        </a:p>
      </dgm:t>
    </dgm:pt>
    <dgm:pt modelId="{09D92132-798D-49B4-B8C4-EEDBB54B5C48}" type="sibTrans" cxnId="{39F9B173-1DDC-461E-877E-ACFEC239221B}">
      <dgm:prSet/>
      <dgm:spPr/>
      <dgm:t>
        <a:bodyPr/>
        <a:lstStyle/>
        <a:p>
          <a:endParaRPr lang="en-US"/>
        </a:p>
      </dgm:t>
    </dgm:pt>
    <dgm:pt modelId="{49046462-5431-43C1-BAD9-5AE7AC16696C}">
      <dgm:prSet/>
      <dgm:spPr/>
      <dgm:t>
        <a:bodyPr/>
        <a:lstStyle/>
        <a:p>
          <a:r>
            <a:rPr lang="en-US" b="1">
              <a:solidFill>
                <a:schemeClr val="bg1">
                  <a:lumMod val="95000"/>
                  <a:lumOff val="5000"/>
                </a:schemeClr>
              </a:solidFill>
              <a:latin typeface="Calibri"/>
              <a:cs typeface="Calibri"/>
            </a:rPr>
            <a:t>Survey results summary and analysis.</a:t>
          </a:r>
        </a:p>
      </dgm:t>
    </dgm:pt>
    <dgm:pt modelId="{08DAB833-7F17-403D-B015-40BB9A7E552A}" type="parTrans" cxnId="{8FBBC360-6763-4433-9A48-17E586EB63F6}">
      <dgm:prSet/>
      <dgm:spPr/>
      <dgm:t>
        <a:bodyPr/>
        <a:lstStyle/>
        <a:p>
          <a:endParaRPr lang="en-US"/>
        </a:p>
      </dgm:t>
    </dgm:pt>
    <dgm:pt modelId="{6A70BA1D-22BE-478A-BF14-A742CAB46EB5}" type="sibTrans" cxnId="{8FBBC360-6763-4433-9A48-17E586EB63F6}">
      <dgm:prSet/>
      <dgm:spPr/>
      <dgm:t>
        <a:bodyPr/>
        <a:lstStyle/>
        <a:p>
          <a:endParaRPr lang="en-US"/>
        </a:p>
      </dgm:t>
    </dgm:pt>
    <dgm:pt modelId="{6859C24F-8424-4DAF-B81B-791AD07FDF6A}">
      <dgm:prSet/>
      <dgm:spPr/>
      <dgm:t>
        <a:bodyPr/>
        <a:lstStyle/>
        <a:p>
          <a:r>
            <a:rPr lang="en-US" b="1">
              <a:solidFill>
                <a:schemeClr val="bg1">
                  <a:lumMod val="95000"/>
                  <a:lumOff val="5000"/>
                </a:schemeClr>
              </a:solidFill>
              <a:latin typeface="Calibri"/>
              <a:cs typeface="Calibri"/>
            </a:rPr>
            <a:t>Factors for people adopting/not adopting cryptocurrencies.</a:t>
          </a:r>
        </a:p>
      </dgm:t>
    </dgm:pt>
    <dgm:pt modelId="{1957FFCB-0F3E-4237-B274-BF7F7C847680}" type="parTrans" cxnId="{50DFFCC7-A6C9-4EEC-9003-9390B68415A3}">
      <dgm:prSet/>
      <dgm:spPr/>
      <dgm:t>
        <a:bodyPr/>
        <a:lstStyle/>
        <a:p>
          <a:endParaRPr lang="en-US"/>
        </a:p>
      </dgm:t>
    </dgm:pt>
    <dgm:pt modelId="{F5B711E5-E31C-44F7-8E11-C1255A74A7C8}" type="sibTrans" cxnId="{50DFFCC7-A6C9-4EEC-9003-9390B68415A3}">
      <dgm:prSet/>
      <dgm:spPr/>
      <dgm:t>
        <a:bodyPr/>
        <a:lstStyle/>
        <a:p>
          <a:endParaRPr lang="en-US"/>
        </a:p>
      </dgm:t>
    </dgm:pt>
    <dgm:pt modelId="{6D7ECA80-EF9A-4A75-9552-928C5B536228}">
      <dgm:prSet/>
      <dgm:spPr/>
      <dgm:t>
        <a:bodyPr/>
        <a:lstStyle/>
        <a:p>
          <a:r>
            <a:rPr lang="en-US" b="1">
              <a:solidFill>
                <a:schemeClr val="bg1">
                  <a:lumMod val="95000"/>
                  <a:lumOff val="5000"/>
                </a:schemeClr>
              </a:solidFill>
              <a:latin typeface="Calibri"/>
              <a:cs typeface="Calibri"/>
            </a:rPr>
            <a:t>Motivation of using the cryptocurrency as online payment.</a:t>
          </a:r>
        </a:p>
      </dgm:t>
    </dgm:pt>
    <dgm:pt modelId="{EC52EB28-5CE6-4E53-B810-E37787626753}" type="parTrans" cxnId="{7B538DA1-C8F4-4A9D-9A6A-DA341B52BF1F}">
      <dgm:prSet/>
      <dgm:spPr/>
      <dgm:t>
        <a:bodyPr/>
        <a:lstStyle/>
        <a:p>
          <a:endParaRPr lang="en-US"/>
        </a:p>
      </dgm:t>
    </dgm:pt>
    <dgm:pt modelId="{9889C681-7FA6-4BA7-A2AD-83484A609871}" type="sibTrans" cxnId="{7B538DA1-C8F4-4A9D-9A6A-DA341B52BF1F}">
      <dgm:prSet/>
      <dgm:spPr/>
      <dgm:t>
        <a:bodyPr/>
        <a:lstStyle/>
        <a:p>
          <a:endParaRPr lang="en-US"/>
        </a:p>
      </dgm:t>
    </dgm:pt>
    <dgm:pt modelId="{7EC73FD5-0AAF-4F5A-AFD7-2F56ABAD8845}">
      <dgm:prSet/>
      <dgm:spPr/>
      <dgm:t>
        <a:bodyPr/>
        <a:lstStyle/>
        <a:p>
          <a:r>
            <a:rPr lang="en-US" b="1">
              <a:solidFill>
                <a:schemeClr val="bg1">
                  <a:lumMod val="95000"/>
                  <a:lumOff val="5000"/>
                </a:schemeClr>
              </a:solidFill>
              <a:latin typeface="Calibri"/>
              <a:cs typeface="Calibri"/>
            </a:rPr>
            <a:t>Conclusion </a:t>
          </a:r>
        </a:p>
      </dgm:t>
    </dgm:pt>
    <dgm:pt modelId="{DE6446E8-C12E-4E4C-947C-FBC26F09D8E8}" type="parTrans" cxnId="{43CBC841-70E7-4218-9D94-C095F45B0F90}">
      <dgm:prSet/>
      <dgm:spPr/>
      <dgm:t>
        <a:bodyPr/>
        <a:lstStyle/>
        <a:p>
          <a:endParaRPr lang="en-US"/>
        </a:p>
      </dgm:t>
    </dgm:pt>
    <dgm:pt modelId="{FE30A701-662D-4D6E-B812-1EB7708CD302}" type="sibTrans" cxnId="{43CBC841-70E7-4218-9D94-C095F45B0F90}">
      <dgm:prSet/>
      <dgm:spPr/>
      <dgm:t>
        <a:bodyPr/>
        <a:lstStyle/>
        <a:p>
          <a:endParaRPr lang="en-US"/>
        </a:p>
      </dgm:t>
    </dgm:pt>
    <dgm:pt modelId="{124BDCEC-1769-4E89-B3C2-1ECA1EF1B874}" type="pres">
      <dgm:prSet presAssocID="{3E045DA4-5FCB-40A1-932E-0E45E13D8D48}" presName="outerComposite" presStyleCnt="0">
        <dgm:presLayoutVars>
          <dgm:chMax val="5"/>
          <dgm:dir/>
          <dgm:resizeHandles val="exact"/>
        </dgm:presLayoutVars>
      </dgm:prSet>
      <dgm:spPr/>
    </dgm:pt>
    <dgm:pt modelId="{D4195EC5-2035-4144-95A9-DC209826EA98}" type="pres">
      <dgm:prSet presAssocID="{3E045DA4-5FCB-40A1-932E-0E45E13D8D48}" presName="dummyMaxCanvas" presStyleCnt="0">
        <dgm:presLayoutVars/>
      </dgm:prSet>
      <dgm:spPr/>
    </dgm:pt>
    <dgm:pt modelId="{7D4505AF-B2A6-4191-9D8C-211CC02F40CB}" type="pres">
      <dgm:prSet presAssocID="{3E045DA4-5FCB-40A1-932E-0E45E13D8D48}" presName="FiveNodes_1" presStyleLbl="node1" presStyleIdx="0" presStyleCnt="5">
        <dgm:presLayoutVars>
          <dgm:bulletEnabled val="1"/>
        </dgm:presLayoutVars>
      </dgm:prSet>
      <dgm:spPr/>
    </dgm:pt>
    <dgm:pt modelId="{56CE82CF-AAA0-4CCB-A606-096D927697DD}" type="pres">
      <dgm:prSet presAssocID="{3E045DA4-5FCB-40A1-932E-0E45E13D8D48}" presName="FiveNodes_2" presStyleLbl="node1" presStyleIdx="1" presStyleCnt="5">
        <dgm:presLayoutVars>
          <dgm:bulletEnabled val="1"/>
        </dgm:presLayoutVars>
      </dgm:prSet>
      <dgm:spPr/>
    </dgm:pt>
    <dgm:pt modelId="{F069CD7E-19D1-4602-A94E-DFE46E7452D4}" type="pres">
      <dgm:prSet presAssocID="{3E045DA4-5FCB-40A1-932E-0E45E13D8D48}" presName="FiveNodes_3" presStyleLbl="node1" presStyleIdx="2" presStyleCnt="5">
        <dgm:presLayoutVars>
          <dgm:bulletEnabled val="1"/>
        </dgm:presLayoutVars>
      </dgm:prSet>
      <dgm:spPr/>
    </dgm:pt>
    <dgm:pt modelId="{900B498C-AB6C-4E02-B913-731650A6D044}" type="pres">
      <dgm:prSet presAssocID="{3E045DA4-5FCB-40A1-932E-0E45E13D8D48}" presName="FiveNodes_4" presStyleLbl="node1" presStyleIdx="3" presStyleCnt="5">
        <dgm:presLayoutVars>
          <dgm:bulletEnabled val="1"/>
        </dgm:presLayoutVars>
      </dgm:prSet>
      <dgm:spPr/>
    </dgm:pt>
    <dgm:pt modelId="{077E8F9C-D8CA-4D23-AA57-6BB2F31B5A03}" type="pres">
      <dgm:prSet presAssocID="{3E045DA4-5FCB-40A1-932E-0E45E13D8D48}" presName="FiveNodes_5" presStyleLbl="node1" presStyleIdx="4" presStyleCnt="5">
        <dgm:presLayoutVars>
          <dgm:bulletEnabled val="1"/>
        </dgm:presLayoutVars>
      </dgm:prSet>
      <dgm:spPr/>
    </dgm:pt>
    <dgm:pt modelId="{95179A02-5F42-46C3-A9C3-C781BAFD199C}" type="pres">
      <dgm:prSet presAssocID="{3E045DA4-5FCB-40A1-932E-0E45E13D8D48}" presName="FiveConn_1-2" presStyleLbl="fgAccFollowNode1" presStyleIdx="0" presStyleCnt="4">
        <dgm:presLayoutVars>
          <dgm:bulletEnabled val="1"/>
        </dgm:presLayoutVars>
      </dgm:prSet>
      <dgm:spPr/>
    </dgm:pt>
    <dgm:pt modelId="{3FCE02FA-AFCA-4B43-98DA-0B15C62BCBA2}" type="pres">
      <dgm:prSet presAssocID="{3E045DA4-5FCB-40A1-932E-0E45E13D8D48}" presName="FiveConn_2-3" presStyleLbl="fgAccFollowNode1" presStyleIdx="1" presStyleCnt="4">
        <dgm:presLayoutVars>
          <dgm:bulletEnabled val="1"/>
        </dgm:presLayoutVars>
      </dgm:prSet>
      <dgm:spPr/>
    </dgm:pt>
    <dgm:pt modelId="{6E953766-FE9E-402B-927E-C63F81D388A2}" type="pres">
      <dgm:prSet presAssocID="{3E045DA4-5FCB-40A1-932E-0E45E13D8D48}" presName="FiveConn_3-4" presStyleLbl="fgAccFollowNode1" presStyleIdx="2" presStyleCnt="4">
        <dgm:presLayoutVars>
          <dgm:bulletEnabled val="1"/>
        </dgm:presLayoutVars>
      </dgm:prSet>
      <dgm:spPr/>
    </dgm:pt>
    <dgm:pt modelId="{B37F7910-BC7D-4AFA-8D5B-65EB365B35CC}" type="pres">
      <dgm:prSet presAssocID="{3E045DA4-5FCB-40A1-932E-0E45E13D8D48}" presName="FiveConn_4-5" presStyleLbl="fgAccFollowNode1" presStyleIdx="3" presStyleCnt="4">
        <dgm:presLayoutVars>
          <dgm:bulletEnabled val="1"/>
        </dgm:presLayoutVars>
      </dgm:prSet>
      <dgm:spPr/>
    </dgm:pt>
    <dgm:pt modelId="{F3E9D727-C8A4-4E88-9325-860F1113F3E8}" type="pres">
      <dgm:prSet presAssocID="{3E045DA4-5FCB-40A1-932E-0E45E13D8D48}" presName="FiveNodes_1_text" presStyleLbl="node1" presStyleIdx="4" presStyleCnt="5">
        <dgm:presLayoutVars>
          <dgm:bulletEnabled val="1"/>
        </dgm:presLayoutVars>
      </dgm:prSet>
      <dgm:spPr/>
    </dgm:pt>
    <dgm:pt modelId="{482FD6A6-107B-4A78-8343-E689547E0EF2}" type="pres">
      <dgm:prSet presAssocID="{3E045DA4-5FCB-40A1-932E-0E45E13D8D48}" presName="FiveNodes_2_text" presStyleLbl="node1" presStyleIdx="4" presStyleCnt="5">
        <dgm:presLayoutVars>
          <dgm:bulletEnabled val="1"/>
        </dgm:presLayoutVars>
      </dgm:prSet>
      <dgm:spPr/>
    </dgm:pt>
    <dgm:pt modelId="{FEC771EB-E258-4CBC-AFD2-26CD45D86F83}" type="pres">
      <dgm:prSet presAssocID="{3E045DA4-5FCB-40A1-932E-0E45E13D8D48}" presName="FiveNodes_3_text" presStyleLbl="node1" presStyleIdx="4" presStyleCnt="5">
        <dgm:presLayoutVars>
          <dgm:bulletEnabled val="1"/>
        </dgm:presLayoutVars>
      </dgm:prSet>
      <dgm:spPr/>
    </dgm:pt>
    <dgm:pt modelId="{59674B46-9164-44B4-87B4-DE5163DD7B36}" type="pres">
      <dgm:prSet presAssocID="{3E045DA4-5FCB-40A1-932E-0E45E13D8D48}" presName="FiveNodes_4_text" presStyleLbl="node1" presStyleIdx="4" presStyleCnt="5">
        <dgm:presLayoutVars>
          <dgm:bulletEnabled val="1"/>
        </dgm:presLayoutVars>
      </dgm:prSet>
      <dgm:spPr/>
    </dgm:pt>
    <dgm:pt modelId="{E69C10EE-6DE6-464D-BF72-DDED94D10025}" type="pres">
      <dgm:prSet presAssocID="{3E045DA4-5FCB-40A1-932E-0E45E13D8D48}" presName="FiveNodes_5_text" presStyleLbl="node1" presStyleIdx="4" presStyleCnt="5">
        <dgm:presLayoutVars>
          <dgm:bulletEnabled val="1"/>
        </dgm:presLayoutVars>
      </dgm:prSet>
      <dgm:spPr/>
    </dgm:pt>
  </dgm:ptLst>
  <dgm:cxnLst>
    <dgm:cxn modelId="{9977370B-CB8C-4F06-8CC4-8F1818754C20}" type="presOf" srcId="{3E045DA4-5FCB-40A1-932E-0E45E13D8D48}" destId="{124BDCEC-1769-4E89-B3C2-1ECA1EF1B874}" srcOrd="0" destOrd="0" presId="urn:microsoft.com/office/officeart/2005/8/layout/vProcess5"/>
    <dgm:cxn modelId="{FA3B222E-3380-4366-9BD2-13EBECC23A56}" type="presOf" srcId="{7EC73FD5-0AAF-4F5A-AFD7-2F56ABAD8845}" destId="{077E8F9C-D8CA-4D23-AA57-6BB2F31B5A03}" srcOrd="0" destOrd="0" presId="urn:microsoft.com/office/officeart/2005/8/layout/vProcess5"/>
    <dgm:cxn modelId="{78D91633-B45C-400E-AFE9-B21B741AF9DE}" type="presOf" srcId="{49046462-5431-43C1-BAD9-5AE7AC16696C}" destId="{56CE82CF-AAA0-4CCB-A606-096D927697DD}" srcOrd="0" destOrd="0" presId="urn:microsoft.com/office/officeart/2005/8/layout/vProcess5"/>
    <dgm:cxn modelId="{BFA95B3D-D102-44F7-B79D-2F76B98660F2}" type="presOf" srcId="{7EC73FD5-0AAF-4F5A-AFD7-2F56ABAD8845}" destId="{E69C10EE-6DE6-464D-BF72-DDED94D10025}" srcOrd="1" destOrd="0" presId="urn:microsoft.com/office/officeart/2005/8/layout/vProcess5"/>
    <dgm:cxn modelId="{BCAE0E5F-BC6D-41E3-9EEE-87C82072C653}" type="presOf" srcId="{6D7ECA80-EF9A-4A75-9552-928C5B536228}" destId="{900B498C-AB6C-4E02-B913-731650A6D044}" srcOrd="0" destOrd="0" presId="urn:microsoft.com/office/officeart/2005/8/layout/vProcess5"/>
    <dgm:cxn modelId="{8FBBC360-6763-4433-9A48-17E586EB63F6}" srcId="{3E045DA4-5FCB-40A1-932E-0E45E13D8D48}" destId="{49046462-5431-43C1-BAD9-5AE7AC16696C}" srcOrd="1" destOrd="0" parTransId="{08DAB833-7F17-403D-B015-40BB9A7E552A}" sibTransId="{6A70BA1D-22BE-478A-BF14-A742CAB46EB5}"/>
    <dgm:cxn modelId="{43CBC841-70E7-4218-9D94-C095F45B0F90}" srcId="{3E045DA4-5FCB-40A1-932E-0E45E13D8D48}" destId="{7EC73FD5-0AAF-4F5A-AFD7-2F56ABAD8845}" srcOrd="4" destOrd="0" parTransId="{DE6446E8-C12E-4E4C-947C-FBC26F09D8E8}" sibTransId="{FE30A701-662D-4D6E-B812-1EB7708CD302}"/>
    <dgm:cxn modelId="{D0AF5769-C63D-4988-9485-020A1F83F60A}" type="presOf" srcId="{F5B711E5-E31C-44F7-8E11-C1255A74A7C8}" destId="{6E953766-FE9E-402B-927E-C63F81D388A2}" srcOrd="0" destOrd="0" presId="urn:microsoft.com/office/officeart/2005/8/layout/vProcess5"/>
    <dgm:cxn modelId="{39F9B173-1DDC-461E-877E-ACFEC239221B}" srcId="{3E045DA4-5FCB-40A1-932E-0E45E13D8D48}" destId="{65021476-16BC-4C93-985F-99F5957B8041}" srcOrd="0" destOrd="0" parTransId="{511051E3-A8F6-4C0E-945B-07D9B7542766}" sibTransId="{09D92132-798D-49B4-B8C4-EEDBB54B5C48}"/>
    <dgm:cxn modelId="{2751DB55-CD32-412B-8E73-8A4677784A17}" type="presOf" srcId="{49046462-5431-43C1-BAD9-5AE7AC16696C}" destId="{482FD6A6-107B-4A78-8343-E689547E0EF2}" srcOrd="1" destOrd="0" presId="urn:microsoft.com/office/officeart/2005/8/layout/vProcess5"/>
    <dgm:cxn modelId="{A529877E-9387-4CAE-8201-9907A3A18904}" type="presOf" srcId="{6859C24F-8424-4DAF-B81B-791AD07FDF6A}" destId="{FEC771EB-E258-4CBC-AFD2-26CD45D86F83}" srcOrd="1" destOrd="0" presId="urn:microsoft.com/office/officeart/2005/8/layout/vProcess5"/>
    <dgm:cxn modelId="{E092A68A-D7B4-4103-BE24-64F24D155C97}" type="presOf" srcId="{9889C681-7FA6-4BA7-A2AD-83484A609871}" destId="{B37F7910-BC7D-4AFA-8D5B-65EB365B35CC}" srcOrd="0" destOrd="0" presId="urn:microsoft.com/office/officeart/2005/8/layout/vProcess5"/>
    <dgm:cxn modelId="{31339995-14A2-46CA-A8B6-A0F13CDAF979}" type="presOf" srcId="{65021476-16BC-4C93-985F-99F5957B8041}" destId="{7D4505AF-B2A6-4191-9D8C-211CC02F40CB}" srcOrd="0" destOrd="0" presId="urn:microsoft.com/office/officeart/2005/8/layout/vProcess5"/>
    <dgm:cxn modelId="{4C116099-AFD7-41D8-B283-B1768D55F95E}" type="presOf" srcId="{6859C24F-8424-4DAF-B81B-791AD07FDF6A}" destId="{F069CD7E-19D1-4602-A94E-DFE46E7452D4}" srcOrd="0" destOrd="0" presId="urn:microsoft.com/office/officeart/2005/8/layout/vProcess5"/>
    <dgm:cxn modelId="{7B538DA1-C8F4-4A9D-9A6A-DA341B52BF1F}" srcId="{3E045DA4-5FCB-40A1-932E-0E45E13D8D48}" destId="{6D7ECA80-EF9A-4A75-9552-928C5B536228}" srcOrd="3" destOrd="0" parTransId="{EC52EB28-5CE6-4E53-B810-E37787626753}" sibTransId="{9889C681-7FA6-4BA7-A2AD-83484A609871}"/>
    <dgm:cxn modelId="{50DFFCC7-A6C9-4EEC-9003-9390B68415A3}" srcId="{3E045DA4-5FCB-40A1-932E-0E45E13D8D48}" destId="{6859C24F-8424-4DAF-B81B-791AD07FDF6A}" srcOrd="2" destOrd="0" parTransId="{1957FFCB-0F3E-4237-B274-BF7F7C847680}" sibTransId="{F5B711E5-E31C-44F7-8E11-C1255A74A7C8}"/>
    <dgm:cxn modelId="{1B842ED2-3F96-4A9D-8AC8-DFFB90BBEEE4}" type="presOf" srcId="{6A70BA1D-22BE-478A-BF14-A742CAB46EB5}" destId="{3FCE02FA-AFCA-4B43-98DA-0B15C62BCBA2}" srcOrd="0" destOrd="0" presId="urn:microsoft.com/office/officeart/2005/8/layout/vProcess5"/>
    <dgm:cxn modelId="{50BAFCE4-2D09-4680-9E30-27F5163B0813}" type="presOf" srcId="{65021476-16BC-4C93-985F-99F5957B8041}" destId="{F3E9D727-C8A4-4E88-9325-860F1113F3E8}" srcOrd="1" destOrd="0" presId="urn:microsoft.com/office/officeart/2005/8/layout/vProcess5"/>
    <dgm:cxn modelId="{19E539EA-2736-4B2A-9EBA-025C3EAB131E}" type="presOf" srcId="{6D7ECA80-EF9A-4A75-9552-928C5B536228}" destId="{59674B46-9164-44B4-87B4-DE5163DD7B36}" srcOrd="1" destOrd="0" presId="urn:microsoft.com/office/officeart/2005/8/layout/vProcess5"/>
    <dgm:cxn modelId="{A0104CEF-E125-4D35-8C41-674940F6F748}" type="presOf" srcId="{09D92132-798D-49B4-B8C4-EEDBB54B5C48}" destId="{95179A02-5F42-46C3-A9C3-C781BAFD199C}" srcOrd="0" destOrd="0" presId="urn:microsoft.com/office/officeart/2005/8/layout/vProcess5"/>
    <dgm:cxn modelId="{0D0D9F81-0907-4E14-A481-9C4D9409AC53}" type="presParOf" srcId="{124BDCEC-1769-4E89-B3C2-1ECA1EF1B874}" destId="{D4195EC5-2035-4144-95A9-DC209826EA98}" srcOrd="0" destOrd="0" presId="urn:microsoft.com/office/officeart/2005/8/layout/vProcess5"/>
    <dgm:cxn modelId="{9414E9A8-E763-42A5-AB11-656B8D75B92E}" type="presParOf" srcId="{124BDCEC-1769-4E89-B3C2-1ECA1EF1B874}" destId="{7D4505AF-B2A6-4191-9D8C-211CC02F40CB}" srcOrd="1" destOrd="0" presId="urn:microsoft.com/office/officeart/2005/8/layout/vProcess5"/>
    <dgm:cxn modelId="{8188FE1B-DB21-4FE7-AF52-7E9FE5885E93}" type="presParOf" srcId="{124BDCEC-1769-4E89-B3C2-1ECA1EF1B874}" destId="{56CE82CF-AAA0-4CCB-A606-096D927697DD}" srcOrd="2" destOrd="0" presId="urn:microsoft.com/office/officeart/2005/8/layout/vProcess5"/>
    <dgm:cxn modelId="{5C4C00AF-E49A-4A1D-A59C-E8C3723A4559}" type="presParOf" srcId="{124BDCEC-1769-4E89-B3C2-1ECA1EF1B874}" destId="{F069CD7E-19D1-4602-A94E-DFE46E7452D4}" srcOrd="3" destOrd="0" presId="urn:microsoft.com/office/officeart/2005/8/layout/vProcess5"/>
    <dgm:cxn modelId="{3A1E354A-DA5A-4059-B9F8-EA34121E2F8A}" type="presParOf" srcId="{124BDCEC-1769-4E89-B3C2-1ECA1EF1B874}" destId="{900B498C-AB6C-4E02-B913-731650A6D044}" srcOrd="4" destOrd="0" presId="urn:microsoft.com/office/officeart/2005/8/layout/vProcess5"/>
    <dgm:cxn modelId="{877E3999-935F-4EB5-A5F9-6A7E9334050C}" type="presParOf" srcId="{124BDCEC-1769-4E89-B3C2-1ECA1EF1B874}" destId="{077E8F9C-D8CA-4D23-AA57-6BB2F31B5A03}" srcOrd="5" destOrd="0" presId="urn:microsoft.com/office/officeart/2005/8/layout/vProcess5"/>
    <dgm:cxn modelId="{7CCFB5D9-2DF6-4313-9170-503BE3830D0B}" type="presParOf" srcId="{124BDCEC-1769-4E89-B3C2-1ECA1EF1B874}" destId="{95179A02-5F42-46C3-A9C3-C781BAFD199C}" srcOrd="6" destOrd="0" presId="urn:microsoft.com/office/officeart/2005/8/layout/vProcess5"/>
    <dgm:cxn modelId="{6D4CAEAE-CC86-4FC4-BE36-85437B232B70}" type="presParOf" srcId="{124BDCEC-1769-4E89-B3C2-1ECA1EF1B874}" destId="{3FCE02FA-AFCA-4B43-98DA-0B15C62BCBA2}" srcOrd="7" destOrd="0" presId="urn:microsoft.com/office/officeart/2005/8/layout/vProcess5"/>
    <dgm:cxn modelId="{FF4C889C-FBBE-43F7-B1FA-AA601F6A9E6B}" type="presParOf" srcId="{124BDCEC-1769-4E89-B3C2-1ECA1EF1B874}" destId="{6E953766-FE9E-402B-927E-C63F81D388A2}" srcOrd="8" destOrd="0" presId="urn:microsoft.com/office/officeart/2005/8/layout/vProcess5"/>
    <dgm:cxn modelId="{9CBF1E58-74DC-4C3A-9C3D-5C2B637BBFBC}" type="presParOf" srcId="{124BDCEC-1769-4E89-B3C2-1ECA1EF1B874}" destId="{B37F7910-BC7D-4AFA-8D5B-65EB365B35CC}" srcOrd="9" destOrd="0" presId="urn:microsoft.com/office/officeart/2005/8/layout/vProcess5"/>
    <dgm:cxn modelId="{8BD60428-9B80-4FDE-ADB3-422E614B52E3}" type="presParOf" srcId="{124BDCEC-1769-4E89-B3C2-1ECA1EF1B874}" destId="{F3E9D727-C8A4-4E88-9325-860F1113F3E8}" srcOrd="10" destOrd="0" presId="urn:microsoft.com/office/officeart/2005/8/layout/vProcess5"/>
    <dgm:cxn modelId="{EBE954CE-23FB-4682-AE83-B32368881CD6}" type="presParOf" srcId="{124BDCEC-1769-4E89-B3C2-1ECA1EF1B874}" destId="{482FD6A6-107B-4A78-8343-E689547E0EF2}" srcOrd="11" destOrd="0" presId="urn:microsoft.com/office/officeart/2005/8/layout/vProcess5"/>
    <dgm:cxn modelId="{AC5B4102-3E02-471C-BF61-F39F94F60366}" type="presParOf" srcId="{124BDCEC-1769-4E89-B3C2-1ECA1EF1B874}" destId="{FEC771EB-E258-4CBC-AFD2-26CD45D86F83}" srcOrd="12" destOrd="0" presId="urn:microsoft.com/office/officeart/2005/8/layout/vProcess5"/>
    <dgm:cxn modelId="{BBDB2FD6-977E-475F-A56D-E5B495648AA6}" type="presParOf" srcId="{124BDCEC-1769-4E89-B3C2-1ECA1EF1B874}" destId="{59674B46-9164-44B4-87B4-DE5163DD7B36}" srcOrd="13" destOrd="0" presId="urn:microsoft.com/office/officeart/2005/8/layout/vProcess5"/>
    <dgm:cxn modelId="{4EF4F33F-F84C-45E9-BD93-2E2BD4E3994A}" type="presParOf" srcId="{124BDCEC-1769-4E89-B3C2-1ECA1EF1B874}" destId="{E69C10EE-6DE6-464D-BF72-DDED94D10025}"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05/8/colors/colorful1" csCatId="colorful" phldr="1"/>
      <dgm:spPr/>
      <dgm:t>
        <a:bodyPr/>
        <a:lstStyle/>
        <a:p>
          <a:endParaRPr lang="en-US"/>
        </a:p>
      </dgm:t>
    </dgm:pt>
    <dgm:pt modelId="{AACEAFD5-63CF-4AFC-B46F-BE086C5D447C}">
      <dgm:prSet phldrT="[Text]" phldr="0"/>
      <dgm:spPr/>
      <dgm:t>
        <a:bodyPr/>
        <a:lstStyle/>
        <a:p>
          <a:pPr rtl="0"/>
          <a:r>
            <a:rPr lang="en-US">
              <a:latin typeface="Univers"/>
            </a:rPr>
            <a:t> Team|Sponsor Introduction</a:t>
          </a:r>
          <a:endParaRPr lang="en-US"/>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phldr="0"/>
      <dgm:spPr/>
      <dgm:t>
        <a:bodyPr/>
        <a:lstStyle/>
        <a:p>
          <a:pPr rtl="0"/>
          <a:r>
            <a:rPr lang="en-US">
              <a:latin typeface="Univers"/>
            </a:rPr>
            <a:t> Meeting CEO of </a:t>
          </a:r>
          <a:r>
            <a:rPr lang="en-US" err="1">
              <a:latin typeface="Univers"/>
            </a:rPr>
            <a:t>Crypominium</a:t>
          </a:r>
          <a:r>
            <a:rPr lang="en-US">
              <a:latin typeface="Univers"/>
            </a:rPr>
            <a:t>, </a:t>
          </a:r>
          <a:r>
            <a:rPr lang="en-US" err="1">
              <a:latin typeface="Univers"/>
            </a:rPr>
            <a:t>Wolfred</a:t>
          </a:r>
          <a:r>
            <a:rPr lang="en-US">
              <a:latin typeface="Univers"/>
            </a:rPr>
            <a:t>, to discuss project objectives.</a:t>
          </a:r>
          <a:endParaRPr lang="en-US"/>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D07AD3FD-84FF-467E-9693-752776549C61}">
      <dgm:prSet phldrT="[Text]" phldr="0"/>
      <dgm:spPr/>
      <dgm:t>
        <a:bodyPr/>
        <a:lstStyle/>
        <a:p>
          <a:pPr rtl="0"/>
          <a:r>
            <a:rPr lang="en-US">
              <a:latin typeface="Univers"/>
            </a:rPr>
            <a:t> Project timeline Planning</a:t>
          </a:r>
          <a:endParaRPr lang="en-US"/>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5D70EFF5-8B31-4A1F-AE44-51E4CF0013EB}">
      <dgm:prSet phldrT="[Text]" phldr="0"/>
      <dgm:spPr/>
      <dgm:t>
        <a:bodyPr/>
        <a:lstStyle/>
        <a:p>
          <a:pPr rtl="0"/>
          <a:r>
            <a:rPr lang="en-US">
              <a:latin typeface="Univers"/>
            </a:rPr>
            <a:t> Plan and draft project timeline; distributed workload among team members</a:t>
          </a:r>
          <a:endParaRPr lang="en-US"/>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phldr="0"/>
      <dgm:spPr/>
      <dgm:t>
        <a:bodyPr/>
        <a:lstStyle/>
        <a:p>
          <a:pPr rtl="0"/>
          <a:r>
            <a:rPr lang="en-US">
              <a:latin typeface="Univers"/>
            </a:rPr>
            <a:t> </a:t>
          </a:r>
          <a:r>
            <a:rPr lang="en-US"/>
            <a:t>Survey </a:t>
          </a:r>
          <a:r>
            <a:rPr lang="en-US">
              <a:latin typeface="Univers"/>
            </a:rPr>
            <a:t>Data Collection </a:t>
          </a:r>
          <a:endParaRPr lang="en-US"/>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5EDA317F-AB2E-47DE-BA46-16FA60C3C561}">
      <dgm:prSet phldrT="[Text]"/>
      <dgm:spPr/>
      <dgm:t>
        <a:bodyPr/>
        <a:lstStyle/>
        <a:p>
          <a:pPr rtl="0"/>
          <a:r>
            <a:rPr lang="en-US">
              <a:latin typeface="Univers"/>
            </a:rPr>
            <a:t> White Paper &amp; Market Research</a:t>
          </a:r>
          <a:endParaRPr lang="en-US"/>
        </a:p>
      </dgm:t>
    </dgm:pt>
    <dgm:pt modelId="{775EBB35-E8CF-4A14-B0A8-45A53D65E711}" type="parTrans" cxnId="{7B8F902E-4BA3-41AA-9991-54805A6B93DE}">
      <dgm:prSet/>
      <dgm:spPr/>
      <dgm:t>
        <a:bodyPr/>
        <a:lstStyle/>
        <a:p>
          <a:endParaRPr lang="en-US"/>
        </a:p>
      </dgm:t>
    </dgm:pt>
    <dgm:pt modelId="{A75B061E-69EA-487C-8330-1430DA0F139D}" type="sibTrans" cxnId="{7B8F902E-4BA3-41AA-9991-54805A6B93DE}">
      <dgm:prSet/>
      <dgm:spPr/>
      <dgm:t>
        <a:bodyPr/>
        <a:lstStyle/>
        <a:p>
          <a:endParaRPr lang="en-US"/>
        </a:p>
      </dgm:t>
    </dgm:pt>
    <dgm:pt modelId="{F757DBC8-3670-4122-937A-47DB91C0F3FE}">
      <dgm:prSet phldrT="[Text]"/>
      <dgm:spPr/>
      <dgm:t>
        <a:bodyPr/>
        <a:lstStyle/>
        <a:p>
          <a:pPr rtl="0"/>
          <a:r>
            <a:rPr lang="en-US" b="0" i="0" u="none">
              <a:latin typeface="Univers"/>
            </a:rPr>
            <a:t> Conducted market research through peer-reviewed articles on cryptocurrencies and its potential as a form of online payment</a:t>
          </a:r>
          <a:r>
            <a:rPr lang="en-US" b="0" i="0" u="none"/>
            <a:t>. </a:t>
          </a:r>
          <a:endParaRPr lang="en-US"/>
        </a:p>
      </dgm:t>
    </dgm:pt>
    <dgm:pt modelId="{8F483F27-8D97-48E5-9210-1B448F1CE277}" type="parTrans" cxnId="{8A3D4B73-3658-4A4C-9DFE-F59E22A79482}">
      <dgm:prSet/>
      <dgm:spPr/>
      <dgm:t>
        <a:bodyPr/>
        <a:lstStyle/>
        <a:p>
          <a:endParaRPr lang="en-US"/>
        </a:p>
      </dgm:t>
    </dgm:pt>
    <dgm:pt modelId="{A46A41DD-2CA4-4800-8F85-546ABB24ED07}" type="sibTrans" cxnId="{8A3D4B73-3658-4A4C-9DFE-F59E22A79482}">
      <dgm:prSet/>
      <dgm:spPr/>
      <dgm:t>
        <a:bodyPr/>
        <a:lstStyle/>
        <a:p>
          <a:endParaRPr lang="en-US"/>
        </a:p>
      </dgm:t>
    </dgm:pt>
    <dgm:pt modelId="{7B2FF309-5120-45E2-ACC8-F8FAA9DBDA55}">
      <dgm:prSet phldrT="[Text]" phldr="0"/>
      <dgm:spPr/>
      <dgm:t>
        <a:bodyPr/>
        <a:lstStyle/>
        <a:p>
          <a:pPr rtl="0"/>
          <a:r>
            <a:rPr lang="en-US">
              <a:latin typeface="Univers"/>
            </a:rPr>
            <a:t> Presentation to Faculty &amp; Sponsor</a:t>
          </a:r>
          <a:endParaRPr lang="en-US"/>
        </a:p>
      </dgm:t>
    </dgm:pt>
    <dgm:pt modelId="{2CF5AF8A-5687-489A-9838-EDDBB760D421}" type="parTrans" cxnId="{D35DB9DA-961B-46CD-BB14-44CD766D8CB7}">
      <dgm:prSet/>
      <dgm:spPr/>
      <dgm:t>
        <a:bodyPr/>
        <a:lstStyle/>
        <a:p>
          <a:endParaRPr lang="en-US"/>
        </a:p>
      </dgm:t>
    </dgm:pt>
    <dgm:pt modelId="{D5CAA101-B828-45D7-965B-F77CD6FBA109}" type="sibTrans" cxnId="{D35DB9DA-961B-46CD-BB14-44CD766D8CB7}">
      <dgm:prSet/>
      <dgm:spPr/>
      <dgm:t>
        <a:bodyPr/>
        <a:lstStyle/>
        <a:p>
          <a:endParaRPr lang="en-US"/>
        </a:p>
      </dgm:t>
    </dgm:pt>
    <dgm:pt modelId="{EE155DB2-6788-4019-961C-F8B89C275CE8}">
      <dgm:prSet phldrT="[Text]"/>
      <dgm:spPr/>
      <dgm:t>
        <a:bodyPr/>
        <a:lstStyle/>
        <a:p>
          <a:pPr rtl="0"/>
          <a:r>
            <a:rPr lang="en-US" b="0" i="0" u="none">
              <a:latin typeface="Univers"/>
            </a:rPr>
            <a:t> Composed research question paper and PowerPoint slides to be presented to stakeholders</a:t>
          </a:r>
          <a:r>
            <a:rPr lang="en-US" b="0" i="0" u="none"/>
            <a:t>. </a:t>
          </a:r>
          <a:endParaRPr lang="en-US" b="0" i="0" u="none">
            <a:latin typeface="Univers"/>
          </a:endParaRPr>
        </a:p>
      </dgm:t>
    </dgm:pt>
    <dgm:pt modelId="{8395B9D5-FF39-4045-8569-9C13F11FB1E5}" type="parTrans" cxnId="{E3D274C7-DB39-45B8-B18F-742495FE5026}">
      <dgm:prSet/>
      <dgm:spPr/>
      <dgm:t>
        <a:bodyPr/>
        <a:lstStyle/>
        <a:p>
          <a:endParaRPr lang="en-US"/>
        </a:p>
      </dgm:t>
    </dgm:pt>
    <dgm:pt modelId="{F94C628D-62C1-4AF5-B102-2A2AA7FD22DE}" type="sibTrans" cxnId="{E3D274C7-DB39-45B8-B18F-742495FE5026}">
      <dgm:prSet/>
      <dgm:spPr/>
      <dgm:t>
        <a:bodyPr/>
        <a:lstStyle/>
        <a:p>
          <a:endParaRPr lang="en-US"/>
        </a:p>
      </dgm:t>
    </dgm:pt>
    <dgm:pt modelId="{4E99176A-9922-4015-8CD1-CDCD00D528F3}">
      <dgm:prSet phldr="0"/>
      <dgm:spPr/>
      <dgm:t>
        <a:bodyPr/>
        <a:lstStyle/>
        <a:p>
          <a:pPr rtl="0"/>
          <a:r>
            <a:rPr lang="en-US">
              <a:latin typeface="Univers"/>
            </a:rPr>
            <a:t> Created and distributed survey among internal connecitons as our raw data to analyze.</a:t>
          </a:r>
          <a:endParaRPr lang="en-US"/>
        </a:p>
      </dgm:t>
    </dgm:pt>
    <dgm:pt modelId="{669E084A-6177-494F-A24F-56C36CFF73F3}" type="parTrans" cxnId="{DD3A2CD5-2011-40C5-879F-39797DDF2C56}">
      <dgm:prSet/>
      <dgm:spPr/>
      <dgm:t>
        <a:bodyPr/>
        <a:lstStyle/>
        <a:p>
          <a:endParaRPr lang="en-CA"/>
        </a:p>
      </dgm:t>
    </dgm:pt>
    <dgm:pt modelId="{6076426A-3978-42DC-B065-B64FE035306F}" type="sibTrans" cxnId="{DD3A2CD5-2011-40C5-879F-39797DDF2C56}">
      <dgm:prSet/>
      <dgm:spPr/>
      <dgm:t>
        <a:bodyPr/>
        <a:lstStyle/>
        <a:p>
          <a:endParaRPr lang="en-CA"/>
        </a:p>
      </dgm:t>
    </dgm:pt>
    <dgm:pt modelId="{2648B4E7-8FEE-40AA-A1A7-14643DEDB519}" type="pres">
      <dgm:prSet presAssocID="{55C0B14E-AEA6-48D3-A387-ED4A3A3BF840}" presName="Name0" presStyleCnt="0">
        <dgm:presLayoutVars>
          <dgm:animLvl val="lvl"/>
          <dgm:resizeHandles val="exact"/>
        </dgm:presLayoutVars>
      </dgm:prSet>
      <dgm:spPr/>
    </dgm:pt>
    <dgm:pt modelId="{DA3FE8B4-9473-41F1-8B7A-3FFB91C5C689}" type="pres">
      <dgm:prSet presAssocID="{AACEAFD5-63CF-4AFC-B46F-BE086C5D447C}" presName="composite" presStyleCnt="0"/>
      <dgm:spPr/>
    </dgm:pt>
    <dgm:pt modelId="{A707AE85-D1CC-4B4A-8E58-8D2ED5671849}" type="pres">
      <dgm:prSet presAssocID="{AACEAFD5-63CF-4AFC-B46F-BE086C5D447C}" presName="L" presStyleLbl="solidFgAcc1" presStyleIdx="0" presStyleCnt="5">
        <dgm:presLayoutVars>
          <dgm:chMax val="0"/>
          <dgm:chPref val="0"/>
        </dgm:presLayoutVars>
      </dgm:prSet>
      <dgm:spPr/>
    </dgm:pt>
    <dgm:pt modelId="{3377BE43-7B34-4F79-9A0E-3299B57CDA0C}" type="pres">
      <dgm:prSet presAssocID="{AACEAFD5-63CF-4AFC-B46F-BE086C5D447C}" presName="parTx" presStyleLbl="alignNode1" presStyleIdx="0" presStyleCnt="5">
        <dgm:presLayoutVars>
          <dgm:chMax val="0"/>
          <dgm:chPref val="0"/>
          <dgm:bulletEnabled val="1"/>
        </dgm:presLayoutVars>
      </dgm:prSet>
      <dgm:spPr/>
    </dgm:pt>
    <dgm:pt modelId="{C320D5D5-482D-4D02-82D7-7CEA49BD4CFB}" type="pres">
      <dgm:prSet presAssocID="{AACEAFD5-63CF-4AFC-B46F-BE086C5D447C}" presName="desTx" presStyleLbl="revTx" presStyleIdx="0" presStyleCnt="5">
        <dgm:presLayoutVars>
          <dgm:chMax val="0"/>
          <dgm:chPref val="0"/>
          <dgm:bulletEnabled val="1"/>
        </dgm:presLayoutVars>
      </dgm:prSet>
      <dgm:spPr/>
    </dgm:pt>
    <dgm:pt modelId="{1B9B10F7-9AE7-48FC-9A70-1AF872C2BEF0}" type="pres">
      <dgm:prSet presAssocID="{AACEAFD5-63CF-4AFC-B46F-BE086C5D447C}" presName="EmptyPlaceHolder" presStyleCnt="0"/>
      <dgm:spPr/>
    </dgm:pt>
    <dgm:pt modelId="{21DF5A34-0C44-434C-8F52-B601FF80D62E}" type="pres">
      <dgm:prSet presAssocID="{7A8D4B4D-06E9-4958-810D-A6226B6AC588}" presName="space" presStyleCnt="0"/>
      <dgm:spPr/>
    </dgm:pt>
    <dgm:pt modelId="{82715E72-91DC-46EC-858E-B2B328E9EB51}" type="pres">
      <dgm:prSet presAssocID="{D07AD3FD-84FF-467E-9693-752776549C61}" presName="composite" presStyleCnt="0"/>
      <dgm:spPr/>
    </dgm:pt>
    <dgm:pt modelId="{E3BEA395-46A1-4ADF-B81F-FF6538FFA527}" type="pres">
      <dgm:prSet presAssocID="{D07AD3FD-84FF-467E-9693-752776549C61}" presName="L" presStyleLbl="solidFgAcc1" presStyleIdx="1" presStyleCnt="5">
        <dgm:presLayoutVars>
          <dgm:chMax val="0"/>
          <dgm:chPref val="0"/>
        </dgm:presLayoutVars>
      </dgm:prSet>
      <dgm:spPr/>
    </dgm:pt>
    <dgm:pt modelId="{FA90DA09-3BBA-4D17-962B-39A328245043}" type="pres">
      <dgm:prSet presAssocID="{D07AD3FD-84FF-467E-9693-752776549C61}" presName="parTx" presStyleLbl="alignNode1" presStyleIdx="1" presStyleCnt="5">
        <dgm:presLayoutVars>
          <dgm:chMax val="0"/>
          <dgm:chPref val="0"/>
          <dgm:bulletEnabled val="1"/>
        </dgm:presLayoutVars>
      </dgm:prSet>
      <dgm:spPr/>
    </dgm:pt>
    <dgm:pt modelId="{6B382847-E354-402E-A693-05D7D40CA7D8}" type="pres">
      <dgm:prSet presAssocID="{D07AD3FD-84FF-467E-9693-752776549C61}" presName="desTx" presStyleLbl="revTx" presStyleIdx="1" presStyleCnt="5">
        <dgm:presLayoutVars>
          <dgm:chMax val="0"/>
          <dgm:chPref val="0"/>
          <dgm:bulletEnabled val="1"/>
        </dgm:presLayoutVars>
      </dgm:prSet>
      <dgm:spPr/>
    </dgm:pt>
    <dgm:pt modelId="{99064CA9-2E07-4925-B64A-9702A829E4E8}" type="pres">
      <dgm:prSet presAssocID="{D07AD3FD-84FF-467E-9693-752776549C61}" presName="EmptyPlaceHolder" presStyleCnt="0"/>
      <dgm:spPr/>
    </dgm:pt>
    <dgm:pt modelId="{88BEE1EE-4501-4CCB-B0A9-A7B6B0D2221A}" type="pres">
      <dgm:prSet presAssocID="{A8C9B7A9-BC2A-4753-B7F0-F2E361D95520}" presName="space" presStyleCnt="0"/>
      <dgm:spPr/>
    </dgm:pt>
    <dgm:pt modelId="{0A5CF70B-AEE3-4183-8059-D0D536BE6206}" type="pres">
      <dgm:prSet presAssocID="{D71FC021-6A65-44D1-95B9-0E6C89079866}" presName="composite" presStyleCnt="0"/>
      <dgm:spPr/>
    </dgm:pt>
    <dgm:pt modelId="{BF68477F-89FE-49E5-911D-48309FFA7CE6}" type="pres">
      <dgm:prSet presAssocID="{D71FC021-6A65-44D1-95B9-0E6C89079866}" presName="L" presStyleLbl="solidFgAcc1" presStyleIdx="2" presStyleCnt="5">
        <dgm:presLayoutVars>
          <dgm:chMax val="0"/>
          <dgm:chPref val="0"/>
        </dgm:presLayoutVars>
      </dgm:prSet>
      <dgm:spPr/>
    </dgm:pt>
    <dgm:pt modelId="{86E36810-7B40-405D-A98C-F35E9FD98FCD}" type="pres">
      <dgm:prSet presAssocID="{D71FC021-6A65-44D1-95B9-0E6C89079866}" presName="parTx" presStyleLbl="alignNode1" presStyleIdx="2" presStyleCnt="5">
        <dgm:presLayoutVars>
          <dgm:chMax val="0"/>
          <dgm:chPref val="0"/>
          <dgm:bulletEnabled val="1"/>
        </dgm:presLayoutVars>
      </dgm:prSet>
      <dgm:spPr/>
    </dgm:pt>
    <dgm:pt modelId="{F83A9084-40E7-47F2-ABB3-D8091C4EADDA}" type="pres">
      <dgm:prSet presAssocID="{D71FC021-6A65-44D1-95B9-0E6C89079866}" presName="desTx" presStyleLbl="revTx" presStyleIdx="2" presStyleCnt="5">
        <dgm:presLayoutVars>
          <dgm:chMax val="0"/>
          <dgm:chPref val="0"/>
          <dgm:bulletEnabled val="1"/>
        </dgm:presLayoutVars>
      </dgm:prSet>
      <dgm:spPr/>
    </dgm:pt>
    <dgm:pt modelId="{6729BFA8-FAE1-479C-977B-306B2E929A9F}" type="pres">
      <dgm:prSet presAssocID="{D71FC021-6A65-44D1-95B9-0E6C89079866}" presName="EmptyPlaceHolder" presStyleCnt="0"/>
      <dgm:spPr/>
    </dgm:pt>
    <dgm:pt modelId="{816C91CA-406E-4E74-845F-6E6EBC3D6C95}" type="pres">
      <dgm:prSet presAssocID="{9B090D9D-470E-46E2-AABB-0368A52481AA}" presName="space" presStyleCnt="0"/>
      <dgm:spPr/>
    </dgm:pt>
    <dgm:pt modelId="{72C04B77-93EB-4A3A-A133-97CC4D69E8E0}" type="pres">
      <dgm:prSet presAssocID="{5EDA317F-AB2E-47DE-BA46-16FA60C3C561}" presName="composite" presStyleCnt="0"/>
      <dgm:spPr/>
    </dgm:pt>
    <dgm:pt modelId="{342D34FC-C3AB-4FB2-B17A-07219E786547}" type="pres">
      <dgm:prSet presAssocID="{5EDA317F-AB2E-47DE-BA46-16FA60C3C561}" presName="L" presStyleLbl="solidFgAcc1" presStyleIdx="3" presStyleCnt="5">
        <dgm:presLayoutVars>
          <dgm:chMax val="0"/>
          <dgm:chPref val="0"/>
        </dgm:presLayoutVars>
      </dgm:prSet>
      <dgm:spPr/>
    </dgm:pt>
    <dgm:pt modelId="{51856D9E-DA47-4262-926F-7A06D274B19D}" type="pres">
      <dgm:prSet presAssocID="{5EDA317F-AB2E-47DE-BA46-16FA60C3C561}" presName="parTx" presStyleLbl="alignNode1" presStyleIdx="3" presStyleCnt="5">
        <dgm:presLayoutVars>
          <dgm:chMax val="0"/>
          <dgm:chPref val="0"/>
          <dgm:bulletEnabled val="1"/>
        </dgm:presLayoutVars>
      </dgm:prSet>
      <dgm:spPr/>
    </dgm:pt>
    <dgm:pt modelId="{3309B580-2371-4B3B-97F8-8CB942292F7F}" type="pres">
      <dgm:prSet presAssocID="{5EDA317F-AB2E-47DE-BA46-16FA60C3C561}" presName="desTx" presStyleLbl="revTx" presStyleIdx="3" presStyleCnt="5">
        <dgm:presLayoutVars>
          <dgm:chMax val="0"/>
          <dgm:chPref val="0"/>
          <dgm:bulletEnabled val="1"/>
        </dgm:presLayoutVars>
      </dgm:prSet>
      <dgm:spPr/>
    </dgm:pt>
    <dgm:pt modelId="{1C5017A2-2AE5-4B4E-B62E-42A004545D6B}" type="pres">
      <dgm:prSet presAssocID="{5EDA317F-AB2E-47DE-BA46-16FA60C3C561}" presName="EmptyPlaceHolder" presStyleCnt="0"/>
      <dgm:spPr/>
    </dgm:pt>
    <dgm:pt modelId="{B893C3EB-651F-46AB-9EBD-8301E2BE6E8E}" type="pres">
      <dgm:prSet presAssocID="{A75B061E-69EA-487C-8330-1430DA0F139D}" presName="space" presStyleCnt="0"/>
      <dgm:spPr/>
    </dgm:pt>
    <dgm:pt modelId="{0DFA598E-0159-41A2-9FA7-70237C10F54B}" type="pres">
      <dgm:prSet presAssocID="{7B2FF309-5120-45E2-ACC8-F8FAA9DBDA55}" presName="composite" presStyleCnt="0"/>
      <dgm:spPr/>
    </dgm:pt>
    <dgm:pt modelId="{B4CB03B0-2717-4693-A4A8-D70D35C99FED}" type="pres">
      <dgm:prSet presAssocID="{7B2FF309-5120-45E2-ACC8-F8FAA9DBDA55}" presName="L" presStyleLbl="solidFgAcc1" presStyleIdx="4" presStyleCnt="5">
        <dgm:presLayoutVars>
          <dgm:chMax val="0"/>
          <dgm:chPref val="0"/>
        </dgm:presLayoutVars>
      </dgm:prSet>
      <dgm:spPr/>
    </dgm:pt>
    <dgm:pt modelId="{F3CA20EF-FBC4-4D64-A984-73E6B93C7352}" type="pres">
      <dgm:prSet presAssocID="{7B2FF309-5120-45E2-ACC8-F8FAA9DBDA55}" presName="parTx" presStyleLbl="alignNode1" presStyleIdx="4" presStyleCnt="5">
        <dgm:presLayoutVars>
          <dgm:chMax val="0"/>
          <dgm:chPref val="0"/>
          <dgm:bulletEnabled val="1"/>
        </dgm:presLayoutVars>
      </dgm:prSet>
      <dgm:spPr/>
    </dgm:pt>
    <dgm:pt modelId="{63C86674-01D4-41E2-81B0-7D0B620FF0E9}" type="pres">
      <dgm:prSet presAssocID="{7B2FF309-5120-45E2-ACC8-F8FAA9DBDA55}" presName="desTx" presStyleLbl="revTx" presStyleIdx="4" presStyleCnt="5">
        <dgm:presLayoutVars>
          <dgm:chMax val="0"/>
          <dgm:chPref val="0"/>
          <dgm:bulletEnabled val="1"/>
        </dgm:presLayoutVars>
      </dgm:prSet>
      <dgm:spPr/>
    </dgm:pt>
    <dgm:pt modelId="{0A1D3358-9002-4C18-AA09-443FC4D5D52E}" type="pres">
      <dgm:prSet presAssocID="{7B2FF309-5120-45E2-ACC8-F8FAA9DBDA55}" presName="EmptyPlaceHolder" presStyleCnt="0"/>
      <dgm:spPr/>
    </dgm:pt>
  </dgm:ptLst>
  <dgm:cxnLst>
    <dgm:cxn modelId="{7B8F902E-4BA3-41AA-9991-54805A6B93DE}" srcId="{55C0B14E-AEA6-48D3-A387-ED4A3A3BF840}" destId="{5EDA317F-AB2E-47DE-BA46-16FA60C3C561}" srcOrd="3" destOrd="0" parTransId="{775EBB35-E8CF-4A14-B0A8-45A53D65E711}" sibTransId="{A75B061E-69EA-487C-8330-1430DA0F139D}"/>
    <dgm:cxn modelId="{0EFA3039-6828-403C-9445-4359BA6645E6}" srcId="{AACEAFD5-63CF-4AFC-B46F-BE086C5D447C}" destId="{349299C9-846E-4827-813A-349CCCE20782}" srcOrd="0" destOrd="0" parTransId="{AEA27547-B9ED-4994-BD27-04EC297EF367}" sibTransId="{9D819F52-ACA0-4B08-8256-DF6BD8FA3A0B}"/>
    <dgm:cxn modelId="{AD6FEE3F-F08C-4464-884F-338B863B5003}" type="presOf" srcId="{AACEAFD5-63CF-4AFC-B46F-BE086C5D447C}" destId="{3377BE43-7B34-4F79-9A0E-3299B57CDA0C}" srcOrd="0" destOrd="0" presId="urn:microsoft.com/office/officeart/2016/7/layout/AccentHomeChevronProcess"/>
    <dgm:cxn modelId="{673DCB5F-A00E-4B71-B3C3-9D34764CF409}" type="presOf" srcId="{55C0B14E-AEA6-48D3-A387-ED4A3A3BF840}" destId="{2648B4E7-8FEE-40AA-A1A7-14643DEDB519}" srcOrd="0" destOrd="0" presId="urn:microsoft.com/office/officeart/2016/7/layout/AccentHomeChevronProcess"/>
    <dgm:cxn modelId="{55492768-9A5E-4F74-AC7C-959C5C24EFD3}" srcId="{55C0B14E-AEA6-48D3-A387-ED4A3A3BF840}" destId="{D07AD3FD-84FF-467E-9693-752776549C61}" srcOrd="1" destOrd="0" parTransId="{7B691773-F524-4FAD-A272-BDF0B0C4370A}" sibTransId="{A8C9B7A9-BC2A-4753-B7F0-F2E361D95520}"/>
    <dgm:cxn modelId="{6C11954D-9C1D-4DC5-A4B8-B39532B6F593}" type="presOf" srcId="{4E99176A-9922-4015-8CD1-CDCD00D528F3}" destId="{F83A9084-40E7-47F2-ABB3-D8091C4EADDA}" srcOrd="0" destOrd="0" presId="urn:microsoft.com/office/officeart/2016/7/layout/AccentHomeChevronProcess"/>
    <dgm:cxn modelId="{E97FF64F-8020-497E-AE7D-2395DDA4560D}" srcId="{D07AD3FD-84FF-467E-9693-752776549C61}" destId="{5D70EFF5-8B31-4A1F-AE44-51E4CF0013EB}" srcOrd="0" destOrd="0" parTransId="{96C720A0-FEEF-48D1-8DF6-ABA03C304822}" sibTransId="{B6A59CDE-18AD-4553-B6C5-FF001A8E8510}"/>
    <dgm:cxn modelId="{8A3D4B73-3658-4A4C-9DFE-F59E22A79482}" srcId="{5EDA317F-AB2E-47DE-BA46-16FA60C3C561}" destId="{F757DBC8-3670-4122-937A-47DB91C0F3FE}" srcOrd="0" destOrd="0" parTransId="{8F483F27-8D97-48E5-9210-1B448F1CE277}" sibTransId="{A46A41DD-2CA4-4800-8F85-546ABB24ED07}"/>
    <dgm:cxn modelId="{061FD585-BF2C-4051-B06A-05090CB0A4C2}" type="presOf" srcId="{EE155DB2-6788-4019-961C-F8B89C275CE8}" destId="{63C86674-01D4-41E2-81B0-7D0B620FF0E9}" srcOrd="0" destOrd="0" presId="urn:microsoft.com/office/officeart/2016/7/layout/AccentHomeChevronProcess"/>
    <dgm:cxn modelId="{2A677A89-62A9-479C-A7B3-BDFD9CB0C0DE}" type="presOf" srcId="{F757DBC8-3670-4122-937A-47DB91C0F3FE}" destId="{3309B580-2371-4B3B-97F8-8CB942292F7F}"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8F07EE9A-DB3C-491C-9A74-714461E02818}" type="presOf" srcId="{5EDA317F-AB2E-47DE-BA46-16FA60C3C561}" destId="{51856D9E-DA47-4262-926F-7A06D274B19D}" srcOrd="0" destOrd="0" presId="urn:microsoft.com/office/officeart/2016/7/layout/AccentHomeChevronProcess"/>
    <dgm:cxn modelId="{4B3E47A8-4903-4AD8-BB1C-BFF8567A58B0}" type="presOf" srcId="{D07AD3FD-84FF-467E-9693-752776549C61}" destId="{FA90DA09-3BBA-4D17-962B-39A328245043}"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E3D274C7-DB39-45B8-B18F-742495FE5026}" srcId="{7B2FF309-5120-45E2-ACC8-F8FAA9DBDA55}" destId="{EE155DB2-6788-4019-961C-F8B89C275CE8}" srcOrd="0" destOrd="0" parTransId="{8395B9D5-FF39-4045-8569-9C13F11FB1E5}" sibTransId="{F94C628D-62C1-4AF5-B102-2A2AA7FD22DE}"/>
    <dgm:cxn modelId="{9D0AF8CD-B4E6-4AE4-B26C-FD10812666AD}" type="presOf" srcId="{7B2FF309-5120-45E2-ACC8-F8FAA9DBDA55}" destId="{F3CA20EF-FBC4-4D64-A984-73E6B93C7352}" srcOrd="0" destOrd="0" presId="urn:microsoft.com/office/officeart/2016/7/layout/AccentHomeChevronProcess"/>
    <dgm:cxn modelId="{DD3A2CD5-2011-40C5-879F-39797DDF2C56}" srcId="{D71FC021-6A65-44D1-95B9-0E6C89079866}" destId="{4E99176A-9922-4015-8CD1-CDCD00D528F3}" srcOrd="0" destOrd="0" parTransId="{669E084A-6177-494F-A24F-56C36CFF73F3}" sibTransId="{6076426A-3978-42DC-B065-B64FE035306F}"/>
    <dgm:cxn modelId="{EFF9C7D9-E7E5-499A-B875-AEEA3BE3EC98}" type="presOf" srcId="{349299C9-846E-4827-813A-349CCCE20782}" destId="{C320D5D5-482D-4D02-82D7-7CEA49BD4CFB}" srcOrd="0" destOrd="0" presId="urn:microsoft.com/office/officeart/2016/7/layout/AccentHomeChevronProcess"/>
    <dgm:cxn modelId="{D35DB9DA-961B-46CD-BB14-44CD766D8CB7}" srcId="{55C0B14E-AEA6-48D3-A387-ED4A3A3BF840}" destId="{7B2FF309-5120-45E2-ACC8-F8FAA9DBDA55}" srcOrd="4" destOrd="0" parTransId="{2CF5AF8A-5687-489A-9838-EDDBB760D421}" sibTransId="{D5CAA101-B828-45D7-965B-F77CD6FBA109}"/>
    <dgm:cxn modelId="{23FD40EC-19AF-4132-B5DD-D585810894D1}" type="presOf" srcId="{5D70EFF5-8B31-4A1F-AE44-51E4CF0013EB}" destId="{6B382847-E354-402E-A693-05D7D40CA7D8}" srcOrd="0" destOrd="0" presId="urn:microsoft.com/office/officeart/2016/7/layout/AccentHomeChevronProcess"/>
    <dgm:cxn modelId="{097775FB-32B4-415F-AA9C-528E077D73F5}" type="presOf" srcId="{D71FC021-6A65-44D1-95B9-0E6C89079866}" destId="{86E36810-7B40-405D-A98C-F35E9FD98FCD}" srcOrd="0" destOrd="0" presId="urn:microsoft.com/office/officeart/2016/7/layout/AccentHomeChevronProcess"/>
    <dgm:cxn modelId="{CF121D99-0E9F-46C5-94D4-493016539DE8}" type="presParOf" srcId="{2648B4E7-8FEE-40AA-A1A7-14643DEDB519}" destId="{DA3FE8B4-9473-41F1-8B7A-3FFB91C5C689}" srcOrd="0" destOrd="0" presId="urn:microsoft.com/office/officeart/2016/7/layout/AccentHomeChevronProcess"/>
    <dgm:cxn modelId="{CD7F4D9C-BDD7-478E-85AC-48648AC43F10}" type="presParOf" srcId="{DA3FE8B4-9473-41F1-8B7A-3FFB91C5C689}" destId="{A707AE85-D1CC-4B4A-8E58-8D2ED5671849}" srcOrd="0" destOrd="0" presId="urn:microsoft.com/office/officeart/2016/7/layout/AccentHomeChevronProcess"/>
    <dgm:cxn modelId="{57B4C23B-CCF1-4F2E-9E28-6C6579BA71EF}" type="presParOf" srcId="{DA3FE8B4-9473-41F1-8B7A-3FFB91C5C689}" destId="{3377BE43-7B34-4F79-9A0E-3299B57CDA0C}" srcOrd="1" destOrd="0" presId="urn:microsoft.com/office/officeart/2016/7/layout/AccentHomeChevronProcess"/>
    <dgm:cxn modelId="{03FD4636-4B38-4290-B3BD-AF2FF949BEEA}" type="presParOf" srcId="{DA3FE8B4-9473-41F1-8B7A-3FFB91C5C689}" destId="{C320D5D5-482D-4D02-82D7-7CEA49BD4CFB}" srcOrd="2" destOrd="0" presId="urn:microsoft.com/office/officeart/2016/7/layout/AccentHomeChevronProcess"/>
    <dgm:cxn modelId="{F732209F-3A1F-4883-99DE-28F09AF9E0C8}" type="presParOf" srcId="{DA3FE8B4-9473-41F1-8B7A-3FFB91C5C689}" destId="{1B9B10F7-9AE7-48FC-9A70-1AF872C2BEF0}" srcOrd="3" destOrd="0" presId="urn:microsoft.com/office/officeart/2016/7/layout/AccentHomeChevronProcess"/>
    <dgm:cxn modelId="{965D0FBA-E42C-49A7-91A5-EB9AE5B8545D}" type="presParOf" srcId="{2648B4E7-8FEE-40AA-A1A7-14643DEDB519}" destId="{21DF5A34-0C44-434C-8F52-B601FF80D62E}" srcOrd="1" destOrd="0" presId="urn:microsoft.com/office/officeart/2016/7/layout/AccentHomeChevronProcess"/>
    <dgm:cxn modelId="{A2A78D55-C9A6-4066-8A2E-3EC53874BF84}" type="presParOf" srcId="{2648B4E7-8FEE-40AA-A1A7-14643DEDB519}" destId="{82715E72-91DC-46EC-858E-B2B328E9EB51}" srcOrd="2" destOrd="0" presId="urn:microsoft.com/office/officeart/2016/7/layout/AccentHomeChevronProcess"/>
    <dgm:cxn modelId="{F74C7016-EBE9-4D59-B566-97261DE6D691}" type="presParOf" srcId="{82715E72-91DC-46EC-858E-B2B328E9EB51}" destId="{E3BEA395-46A1-4ADF-B81F-FF6538FFA527}" srcOrd="0" destOrd="0" presId="urn:microsoft.com/office/officeart/2016/7/layout/AccentHomeChevronProcess"/>
    <dgm:cxn modelId="{801D0375-9E97-4214-9550-7259A93DE417}" type="presParOf" srcId="{82715E72-91DC-46EC-858E-B2B328E9EB51}" destId="{FA90DA09-3BBA-4D17-962B-39A328245043}" srcOrd="1" destOrd="0" presId="urn:microsoft.com/office/officeart/2016/7/layout/AccentHomeChevronProcess"/>
    <dgm:cxn modelId="{B7F11832-B219-4A1D-AEF2-BD562D086B89}" type="presParOf" srcId="{82715E72-91DC-46EC-858E-B2B328E9EB51}" destId="{6B382847-E354-402E-A693-05D7D40CA7D8}" srcOrd="2" destOrd="0" presId="urn:microsoft.com/office/officeart/2016/7/layout/AccentHomeChevronProcess"/>
    <dgm:cxn modelId="{E54CC61C-5255-4D7B-BAB7-DC77AEDBB778}" type="presParOf" srcId="{82715E72-91DC-46EC-858E-B2B328E9EB51}" destId="{99064CA9-2E07-4925-B64A-9702A829E4E8}" srcOrd="3" destOrd="0" presId="urn:microsoft.com/office/officeart/2016/7/layout/AccentHomeChevronProcess"/>
    <dgm:cxn modelId="{C208E229-CB3D-466C-A91E-52A86D1C34D2}" type="presParOf" srcId="{2648B4E7-8FEE-40AA-A1A7-14643DEDB519}" destId="{88BEE1EE-4501-4CCB-B0A9-A7B6B0D2221A}" srcOrd="3" destOrd="0" presId="urn:microsoft.com/office/officeart/2016/7/layout/AccentHomeChevronProcess"/>
    <dgm:cxn modelId="{41EF4560-BAA6-4759-8A7C-424832809648}" type="presParOf" srcId="{2648B4E7-8FEE-40AA-A1A7-14643DEDB519}" destId="{0A5CF70B-AEE3-4183-8059-D0D536BE6206}" srcOrd="4" destOrd="0" presId="urn:microsoft.com/office/officeart/2016/7/layout/AccentHomeChevronProcess"/>
    <dgm:cxn modelId="{AFBFC484-4CD4-4C4B-B760-E480F1B42E48}" type="presParOf" srcId="{0A5CF70B-AEE3-4183-8059-D0D536BE6206}" destId="{BF68477F-89FE-49E5-911D-48309FFA7CE6}" srcOrd="0" destOrd="0" presId="urn:microsoft.com/office/officeart/2016/7/layout/AccentHomeChevronProcess"/>
    <dgm:cxn modelId="{A2DC482D-09BC-4715-879B-FBE6DB1EE7B4}" type="presParOf" srcId="{0A5CF70B-AEE3-4183-8059-D0D536BE6206}" destId="{86E36810-7B40-405D-A98C-F35E9FD98FCD}" srcOrd="1" destOrd="0" presId="urn:microsoft.com/office/officeart/2016/7/layout/AccentHomeChevronProcess"/>
    <dgm:cxn modelId="{CB4988F0-F581-49B7-8FAD-14029C51A550}" type="presParOf" srcId="{0A5CF70B-AEE3-4183-8059-D0D536BE6206}" destId="{F83A9084-40E7-47F2-ABB3-D8091C4EADDA}" srcOrd="2" destOrd="0" presId="urn:microsoft.com/office/officeart/2016/7/layout/AccentHomeChevronProcess"/>
    <dgm:cxn modelId="{8D572558-D2CC-4708-9F2B-728D8A63524E}" type="presParOf" srcId="{0A5CF70B-AEE3-4183-8059-D0D536BE6206}" destId="{6729BFA8-FAE1-479C-977B-306B2E929A9F}" srcOrd="3" destOrd="0" presId="urn:microsoft.com/office/officeart/2016/7/layout/AccentHomeChevronProcess"/>
    <dgm:cxn modelId="{A1407A8A-C093-4119-A051-A43AB9A38B4D}" type="presParOf" srcId="{2648B4E7-8FEE-40AA-A1A7-14643DEDB519}" destId="{816C91CA-406E-4E74-845F-6E6EBC3D6C95}" srcOrd="5" destOrd="0" presId="urn:microsoft.com/office/officeart/2016/7/layout/AccentHomeChevronProcess"/>
    <dgm:cxn modelId="{6A414DCE-0058-4FEA-9068-7660470B98A4}" type="presParOf" srcId="{2648B4E7-8FEE-40AA-A1A7-14643DEDB519}" destId="{72C04B77-93EB-4A3A-A133-97CC4D69E8E0}" srcOrd="6" destOrd="0" presId="urn:microsoft.com/office/officeart/2016/7/layout/AccentHomeChevronProcess"/>
    <dgm:cxn modelId="{5063290D-F133-4589-B7FC-E8743A22BA7D}" type="presParOf" srcId="{72C04B77-93EB-4A3A-A133-97CC4D69E8E0}" destId="{342D34FC-C3AB-4FB2-B17A-07219E786547}" srcOrd="0" destOrd="0" presId="urn:microsoft.com/office/officeart/2016/7/layout/AccentHomeChevronProcess"/>
    <dgm:cxn modelId="{DC974E14-B151-47D2-84E9-985B85B1872C}" type="presParOf" srcId="{72C04B77-93EB-4A3A-A133-97CC4D69E8E0}" destId="{51856D9E-DA47-4262-926F-7A06D274B19D}" srcOrd="1" destOrd="0" presId="urn:microsoft.com/office/officeart/2016/7/layout/AccentHomeChevronProcess"/>
    <dgm:cxn modelId="{73E032BC-A592-4402-BFF0-E16673ACEBB3}" type="presParOf" srcId="{72C04B77-93EB-4A3A-A133-97CC4D69E8E0}" destId="{3309B580-2371-4B3B-97F8-8CB942292F7F}" srcOrd="2" destOrd="0" presId="urn:microsoft.com/office/officeart/2016/7/layout/AccentHomeChevronProcess"/>
    <dgm:cxn modelId="{023839B2-E6BE-495A-993A-F380103F2FDB}" type="presParOf" srcId="{72C04B77-93EB-4A3A-A133-97CC4D69E8E0}" destId="{1C5017A2-2AE5-4B4E-B62E-42A004545D6B}" srcOrd="3" destOrd="0" presId="urn:microsoft.com/office/officeart/2016/7/layout/AccentHomeChevronProcess"/>
    <dgm:cxn modelId="{244D3E26-2D2B-44CA-85F6-627EB20AE903}" type="presParOf" srcId="{2648B4E7-8FEE-40AA-A1A7-14643DEDB519}" destId="{B893C3EB-651F-46AB-9EBD-8301E2BE6E8E}" srcOrd="7" destOrd="0" presId="urn:microsoft.com/office/officeart/2016/7/layout/AccentHomeChevronProcess"/>
    <dgm:cxn modelId="{D079B6D7-05C6-460B-ADE9-96F25AE4FB9F}" type="presParOf" srcId="{2648B4E7-8FEE-40AA-A1A7-14643DEDB519}" destId="{0DFA598E-0159-41A2-9FA7-70237C10F54B}" srcOrd="8" destOrd="0" presId="urn:microsoft.com/office/officeart/2016/7/layout/AccentHomeChevronProcess"/>
    <dgm:cxn modelId="{B1A339E4-2E68-4531-9EB1-B228EBB00096}" type="presParOf" srcId="{0DFA598E-0159-41A2-9FA7-70237C10F54B}" destId="{B4CB03B0-2717-4693-A4A8-D70D35C99FED}" srcOrd="0" destOrd="0" presId="urn:microsoft.com/office/officeart/2016/7/layout/AccentHomeChevronProcess"/>
    <dgm:cxn modelId="{D675074B-7CA6-44C0-B914-B322FF561783}" type="presParOf" srcId="{0DFA598E-0159-41A2-9FA7-70237C10F54B}" destId="{F3CA20EF-FBC4-4D64-A984-73E6B93C7352}" srcOrd="1" destOrd="0" presId="urn:microsoft.com/office/officeart/2016/7/layout/AccentHomeChevronProcess"/>
    <dgm:cxn modelId="{782F8A54-030B-48AA-896A-9DCA964E458C}" type="presParOf" srcId="{0DFA598E-0159-41A2-9FA7-70237C10F54B}" destId="{63C86674-01D4-41E2-81B0-7D0B620FF0E9}" srcOrd="2" destOrd="0" presId="urn:microsoft.com/office/officeart/2016/7/layout/AccentHomeChevronProcess"/>
    <dgm:cxn modelId="{CFEF20BD-25CC-43A4-AD2F-32FA1929D724}" type="presParOf" srcId="{0DFA598E-0159-41A2-9FA7-70237C10F54B}" destId="{0A1D3358-9002-4C18-AA09-443FC4D5D52E}"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4505AF-B2A6-4191-9D8C-211CC02F40CB}">
      <dsp:nvSpPr>
        <dsp:cNvPr id="0" name=""/>
        <dsp:cNvSpPr/>
      </dsp:nvSpPr>
      <dsp:spPr>
        <a:xfrm>
          <a:off x="0" y="0"/>
          <a:ext cx="8097012" cy="78324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solidFill>
                <a:schemeClr val="bg1">
                  <a:lumMod val="95000"/>
                  <a:lumOff val="5000"/>
                </a:schemeClr>
              </a:solidFill>
              <a:latin typeface="Calibri"/>
              <a:cs typeface="Calibri"/>
            </a:rPr>
            <a:t>Introduction</a:t>
          </a:r>
        </a:p>
      </dsp:txBody>
      <dsp:txXfrm>
        <a:off x="22940" y="22940"/>
        <a:ext cx="7160195" cy="737360"/>
      </dsp:txXfrm>
    </dsp:sp>
    <dsp:sp modelId="{56CE82CF-AAA0-4CCB-A606-096D927697DD}">
      <dsp:nvSpPr>
        <dsp:cNvPr id="0" name=""/>
        <dsp:cNvSpPr/>
      </dsp:nvSpPr>
      <dsp:spPr>
        <a:xfrm>
          <a:off x="604647" y="892024"/>
          <a:ext cx="8097012" cy="783240"/>
        </a:xfrm>
        <a:prstGeom prst="roundRect">
          <a:avLst>
            <a:gd name="adj" fmla="val 10000"/>
          </a:avLst>
        </a:prstGeom>
        <a:gradFill rotWithShape="0">
          <a:gsLst>
            <a:gs pos="0">
              <a:schemeClr val="accent2">
                <a:hueOff val="1591615"/>
                <a:satOff val="2700"/>
                <a:lumOff val="-98"/>
                <a:alphaOff val="0"/>
                <a:satMod val="103000"/>
                <a:lumMod val="102000"/>
                <a:tint val="94000"/>
              </a:schemeClr>
            </a:gs>
            <a:gs pos="50000">
              <a:schemeClr val="accent2">
                <a:hueOff val="1591615"/>
                <a:satOff val="2700"/>
                <a:lumOff val="-98"/>
                <a:alphaOff val="0"/>
                <a:satMod val="110000"/>
                <a:lumMod val="100000"/>
                <a:shade val="100000"/>
              </a:schemeClr>
            </a:gs>
            <a:gs pos="100000">
              <a:schemeClr val="accent2">
                <a:hueOff val="1591615"/>
                <a:satOff val="2700"/>
                <a:lumOff val="-9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solidFill>
                <a:schemeClr val="bg1">
                  <a:lumMod val="95000"/>
                  <a:lumOff val="5000"/>
                </a:schemeClr>
              </a:solidFill>
              <a:latin typeface="Calibri"/>
              <a:cs typeface="Calibri"/>
            </a:rPr>
            <a:t>Survey results summary and analysis.</a:t>
          </a:r>
        </a:p>
      </dsp:txBody>
      <dsp:txXfrm>
        <a:off x="627587" y="914964"/>
        <a:ext cx="6937378" cy="737360"/>
      </dsp:txXfrm>
    </dsp:sp>
    <dsp:sp modelId="{F069CD7E-19D1-4602-A94E-DFE46E7452D4}">
      <dsp:nvSpPr>
        <dsp:cNvPr id="0" name=""/>
        <dsp:cNvSpPr/>
      </dsp:nvSpPr>
      <dsp:spPr>
        <a:xfrm>
          <a:off x="1209293" y="1784048"/>
          <a:ext cx="8097012" cy="783240"/>
        </a:xfrm>
        <a:prstGeom prst="roundRect">
          <a:avLst>
            <a:gd name="adj" fmla="val 10000"/>
          </a:avLst>
        </a:prstGeom>
        <a:gradFill rotWithShape="0">
          <a:gsLst>
            <a:gs pos="0">
              <a:schemeClr val="accent2">
                <a:hueOff val="3183231"/>
                <a:satOff val="5400"/>
                <a:lumOff val="-196"/>
                <a:alphaOff val="0"/>
                <a:satMod val="103000"/>
                <a:lumMod val="102000"/>
                <a:tint val="94000"/>
              </a:schemeClr>
            </a:gs>
            <a:gs pos="50000">
              <a:schemeClr val="accent2">
                <a:hueOff val="3183231"/>
                <a:satOff val="5400"/>
                <a:lumOff val="-196"/>
                <a:alphaOff val="0"/>
                <a:satMod val="110000"/>
                <a:lumMod val="100000"/>
                <a:shade val="100000"/>
              </a:schemeClr>
            </a:gs>
            <a:gs pos="100000">
              <a:schemeClr val="accent2">
                <a:hueOff val="3183231"/>
                <a:satOff val="5400"/>
                <a:lumOff val="-19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solidFill>
                <a:schemeClr val="bg1">
                  <a:lumMod val="95000"/>
                  <a:lumOff val="5000"/>
                </a:schemeClr>
              </a:solidFill>
              <a:latin typeface="Calibri"/>
              <a:cs typeface="Calibri"/>
            </a:rPr>
            <a:t>Factors for people adopting/not adopting cryptocurrencies.</a:t>
          </a:r>
        </a:p>
      </dsp:txBody>
      <dsp:txXfrm>
        <a:off x="1232233" y="1806988"/>
        <a:ext cx="6937378" cy="737360"/>
      </dsp:txXfrm>
    </dsp:sp>
    <dsp:sp modelId="{900B498C-AB6C-4E02-B913-731650A6D044}">
      <dsp:nvSpPr>
        <dsp:cNvPr id="0" name=""/>
        <dsp:cNvSpPr/>
      </dsp:nvSpPr>
      <dsp:spPr>
        <a:xfrm>
          <a:off x="1813940" y="2676072"/>
          <a:ext cx="8097012" cy="783240"/>
        </a:xfrm>
        <a:prstGeom prst="roundRect">
          <a:avLst>
            <a:gd name="adj" fmla="val 10000"/>
          </a:avLst>
        </a:prstGeom>
        <a:gradFill rotWithShape="0">
          <a:gsLst>
            <a:gs pos="0">
              <a:schemeClr val="accent2">
                <a:hueOff val="4774846"/>
                <a:satOff val="8100"/>
                <a:lumOff val="-294"/>
                <a:alphaOff val="0"/>
                <a:satMod val="103000"/>
                <a:lumMod val="102000"/>
                <a:tint val="94000"/>
              </a:schemeClr>
            </a:gs>
            <a:gs pos="50000">
              <a:schemeClr val="accent2">
                <a:hueOff val="4774846"/>
                <a:satOff val="8100"/>
                <a:lumOff val="-294"/>
                <a:alphaOff val="0"/>
                <a:satMod val="110000"/>
                <a:lumMod val="100000"/>
                <a:shade val="100000"/>
              </a:schemeClr>
            </a:gs>
            <a:gs pos="100000">
              <a:schemeClr val="accent2">
                <a:hueOff val="4774846"/>
                <a:satOff val="8100"/>
                <a:lumOff val="-29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solidFill>
                <a:schemeClr val="bg1">
                  <a:lumMod val="95000"/>
                  <a:lumOff val="5000"/>
                </a:schemeClr>
              </a:solidFill>
              <a:latin typeface="Calibri"/>
              <a:cs typeface="Calibri"/>
            </a:rPr>
            <a:t>Motivation of using the cryptocurrency as online payment.</a:t>
          </a:r>
        </a:p>
      </dsp:txBody>
      <dsp:txXfrm>
        <a:off x="1836880" y="2699012"/>
        <a:ext cx="6937378" cy="737360"/>
      </dsp:txXfrm>
    </dsp:sp>
    <dsp:sp modelId="{077E8F9C-D8CA-4D23-AA57-6BB2F31B5A03}">
      <dsp:nvSpPr>
        <dsp:cNvPr id="0" name=""/>
        <dsp:cNvSpPr/>
      </dsp:nvSpPr>
      <dsp:spPr>
        <a:xfrm>
          <a:off x="2418587" y="3568097"/>
          <a:ext cx="8097012" cy="783240"/>
        </a:xfrm>
        <a:prstGeom prst="roundRect">
          <a:avLst>
            <a:gd name="adj" fmla="val 10000"/>
          </a:avLst>
        </a:prstGeom>
        <a:gradFill rotWithShape="0">
          <a:gsLst>
            <a:gs pos="0">
              <a:schemeClr val="accent2">
                <a:hueOff val="6366461"/>
                <a:satOff val="10800"/>
                <a:lumOff val="-392"/>
                <a:alphaOff val="0"/>
                <a:satMod val="103000"/>
                <a:lumMod val="102000"/>
                <a:tint val="94000"/>
              </a:schemeClr>
            </a:gs>
            <a:gs pos="50000">
              <a:schemeClr val="accent2">
                <a:hueOff val="6366461"/>
                <a:satOff val="10800"/>
                <a:lumOff val="-392"/>
                <a:alphaOff val="0"/>
                <a:satMod val="110000"/>
                <a:lumMod val="100000"/>
                <a:shade val="100000"/>
              </a:schemeClr>
            </a:gs>
            <a:gs pos="100000">
              <a:schemeClr val="accent2">
                <a:hueOff val="6366461"/>
                <a:satOff val="10800"/>
                <a:lumOff val="-39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solidFill>
                <a:schemeClr val="bg1">
                  <a:lumMod val="95000"/>
                  <a:lumOff val="5000"/>
                </a:schemeClr>
              </a:solidFill>
              <a:latin typeface="Calibri"/>
              <a:cs typeface="Calibri"/>
            </a:rPr>
            <a:t>Conclusion </a:t>
          </a:r>
        </a:p>
      </dsp:txBody>
      <dsp:txXfrm>
        <a:off x="2441527" y="3591037"/>
        <a:ext cx="6937378" cy="737360"/>
      </dsp:txXfrm>
    </dsp:sp>
    <dsp:sp modelId="{95179A02-5F42-46C3-A9C3-C781BAFD199C}">
      <dsp:nvSpPr>
        <dsp:cNvPr id="0" name=""/>
        <dsp:cNvSpPr/>
      </dsp:nvSpPr>
      <dsp:spPr>
        <a:xfrm>
          <a:off x="7587905" y="572200"/>
          <a:ext cx="509106" cy="509106"/>
        </a:xfrm>
        <a:prstGeom prst="downArrow">
          <a:avLst>
            <a:gd name="adj1" fmla="val 55000"/>
            <a:gd name="adj2" fmla="val 45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702454" y="572200"/>
        <a:ext cx="280008" cy="383102"/>
      </dsp:txXfrm>
    </dsp:sp>
    <dsp:sp modelId="{3FCE02FA-AFCA-4B43-98DA-0B15C62BCBA2}">
      <dsp:nvSpPr>
        <dsp:cNvPr id="0" name=""/>
        <dsp:cNvSpPr/>
      </dsp:nvSpPr>
      <dsp:spPr>
        <a:xfrm>
          <a:off x="8192552" y="1464225"/>
          <a:ext cx="509106" cy="509106"/>
        </a:xfrm>
        <a:prstGeom prst="downArrow">
          <a:avLst>
            <a:gd name="adj1" fmla="val 55000"/>
            <a:gd name="adj2" fmla="val 45000"/>
          </a:avLst>
        </a:prstGeom>
        <a:solidFill>
          <a:schemeClr val="accent2">
            <a:tint val="40000"/>
            <a:alpha val="90000"/>
            <a:hueOff val="2092019"/>
            <a:satOff val="3259"/>
            <a:lumOff val="187"/>
            <a:alphaOff val="0"/>
          </a:schemeClr>
        </a:solidFill>
        <a:ln w="6350" cap="flat" cmpd="sng" algn="ctr">
          <a:solidFill>
            <a:schemeClr val="accent2">
              <a:tint val="40000"/>
              <a:alpha val="90000"/>
              <a:hueOff val="2092019"/>
              <a:satOff val="3259"/>
              <a:lumOff val="187"/>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307101" y="1464225"/>
        <a:ext cx="280008" cy="383102"/>
      </dsp:txXfrm>
    </dsp:sp>
    <dsp:sp modelId="{6E953766-FE9E-402B-927E-C63F81D388A2}">
      <dsp:nvSpPr>
        <dsp:cNvPr id="0" name=""/>
        <dsp:cNvSpPr/>
      </dsp:nvSpPr>
      <dsp:spPr>
        <a:xfrm>
          <a:off x="8797199" y="2343195"/>
          <a:ext cx="509106" cy="509106"/>
        </a:xfrm>
        <a:prstGeom prst="downArrow">
          <a:avLst>
            <a:gd name="adj1" fmla="val 55000"/>
            <a:gd name="adj2" fmla="val 45000"/>
          </a:avLst>
        </a:prstGeom>
        <a:solidFill>
          <a:schemeClr val="accent2">
            <a:tint val="40000"/>
            <a:alpha val="90000"/>
            <a:hueOff val="4184038"/>
            <a:satOff val="6517"/>
            <a:lumOff val="373"/>
            <a:alphaOff val="0"/>
          </a:schemeClr>
        </a:solidFill>
        <a:ln w="6350" cap="flat" cmpd="sng" algn="ctr">
          <a:solidFill>
            <a:schemeClr val="accent2">
              <a:tint val="40000"/>
              <a:alpha val="90000"/>
              <a:hueOff val="4184038"/>
              <a:satOff val="6517"/>
              <a:lumOff val="373"/>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911748" y="2343195"/>
        <a:ext cx="280008" cy="383102"/>
      </dsp:txXfrm>
    </dsp:sp>
    <dsp:sp modelId="{B37F7910-BC7D-4AFA-8D5B-65EB365B35CC}">
      <dsp:nvSpPr>
        <dsp:cNvPr id="0" name=""/>
        <dsp:cNvSpPr/>
      </dsp:nvSpPr>
      <dsp:spPr>
        <a:xfrm>
          <a:off x="9401846" y="3243922"/>
          <a:ext cx="509106" cy="509106"/>
        </a:xfrm>
        <a:prstGeom prst="downArrow">
          <a:avLst>
            <a:gd name="adj1" fmla="val 55000"/>
            <a:gd name="adj2" fmla="val 45000"/>
          </a:avLst>
        </a:prstGeom>
        <a:solidFill>
          <a:schemeClr val="accent2">
            <a:tint val="40000"/>
            <a:alpha val="90000"/>
            <a:hueOff val="6276057"/>
            <a:satOff val="9776"/>
            <a:lumOff val="560"/>
            <a:alphaOff val="0"/>
          </a:schemeClr>
        </a:solidFill>
        <a:ln w="6350" cap="flat" cmpd="sng" algn="ctr">
          <a:solidFill>
            <a:schemeClr val="accent2">
              <a:tint val="40000"/>
              <a:alpha val="90000"/>
              <a:hueOff val="6276057"/>
              <a:satOff val="9776"/>
              <a:lumOff val="56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9516395" y="3243922"/>
        <a:ext cx="280008" cy="3831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07AE85-D1CC-4B4A-8E58-8D2ED5671849}">
      <dsp:nvSpPr>
        <dsp:cNvPr id="0" name=""/>
        <dsp:cNvSpPr/>
      </dsp:nvSpPr>
      <dsp:spPr>
        <a:xfrm rot="5400000">
          <a:off x="-889401" y="1761722"/>
          <a:ext cx="1958102"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77BE43-7B34-4F79-9A0E-3299B57CDA0C}">
      <dsp:nvSpPr>
        <dsp:cNvPr id="0" name=""/>
        <dsp:cNvSpPr/>
      </dsp:nvSpPr>
      <dsp:spPr>
        <a:xfrm>
          <a:off x="2053" y="2828369"/>
          <a:ext cx="2189894" cy="652700"/>
        </a:xfrm>
        <a:prstGeom prst="homePlate">
          <a:avLst>
            <a:gd name="adj" fmla="val 2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rtl="0">
            <a:lnSpc>
              <a:spcPct val="90000"/>
            </a:lnSpc>
            <a:spcBef>
              <a:spcPct val="0"/>
            </a:spcBef>
            <a:spcAft>
              <a:spcPct val="35000"/>
            </a:spcAft>
            <a:buNone/>
          </a:pPr>
          <a:r>
            <a:rPr lang="en-US" sz="1300" kern="1200">
              <a:latin typeface="Univers"/>
            </a:rPr>
            <a:t> Team|Sponsor Introduction</a:t>
          </a:r>
          <a:endParaRPr lang="en-US" sz="1300" kern="1200"/>
        </a:p>
      </dsp:txBody>
      <dsp:txXfrm>
        <a:off x="2053" y="2828369"/>
        <a:ext cx="2108307" cy="652700"/>
      </dsp:txXfrm>
    </dsp:sp>
    <dsp:sp modelId="{C320D5D5-482D-4D02-82D7-7CEA49BD4CFB}">
      <dsp:nvSpPr>
        <dsp:cNvPr id="0" name=""/>
        <dsp:cNvSpPr/>
      </dsp:nvSpPr>
      <dsp:spPr>
        <a:xfrm>
          <a:off x="177245" y="975382"/>
          <a:ext cx="1778194" cy="1348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rtl="0">
            <a:lnSpc>
              <a:spcPct val="90000"/>
            </a:lnSpc>
            <a:spcBef>
              <a:spcPct val="0"/>
            </a:spcBef>
            <a:spcAft>
              <a:spcPct val="35000"/>
            </a:spcAft>
            <a:buNone/>
          </a:pPr>
          <a:r>
            <a:rPr lang="en-US" sz="1300" kern="1200">
              <a:latin typeface="Univers"/>
            </a:rPr>
            <a:t> Meeting CEO of </a:t>
          </a:r>
          <a:r>
            <a:rPr lang="en-US" sz="1300" kern="1200" err="1">
              <a:latin typeface="Univers"/>
            </a:rPr>
            <a:t>Crypominium</a:t>
          </a:r>
          <a:r>
            <a:rPr lang="en-US" sz="1300" kern="1200">
              <a:latin typeface="Univers"/>
            </a:rPr>
            <a:t>, </a:t>
          </a:r>
          <a:r>
            <a:rPr lang="en-US" sz="1300" kern="1200" err="1">
              <a:latin typeface="Univers"/>
            </a:rPr>
            <a:t>Wolfred</a:t>
          </a:r>
          <a:r>
            <a:rPr lang="en-US" sz="1300" kern="1200">
              <a:latin typeface="Univers"/>
            </a:rPr>
            <a:t>, to discuss project objectives.</a:t>
          </a:r>
          <a:endParaRPr lang="en-US" sz="1300" kern="1200"/>
        </a:p>
      </dsp:txBody>
      <dsp:txXfrm>
        <a:off x="177245" y="975382"/>
        <a:ext cx="1778194" cy="1348238"/>
      </dsp:txXfrm>
    </dsp:sp>
    <dsp:sp modelId="{E3BEA395-46A1-4ADF-B81F-FF6538FFA527}">
      <dsp:nvSpPr>
        <dsp:cNvPr id="0" name=""/>
        <dsp:cNvSpPr/>
      </dsp:nvSpPr>
      <dsp:spPr>
        <a:xfrm rot="5400000">
          <a:off x="1190998" y="1761722"/>
          <a:ext cx="1958102"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90DA09-3BBA-4D17-962B-39A328245043}">
      <dsp:nvSpPr>
        <dsp:cNvPr id="0" name=""/>
        <dsp:cNvSpPr/>
      </dsp:nvSpPr>
      <dsp:spPr>
        <a:xfrm>
          <a:off x="2082453" y="2828369"/>
          <a:ext cx="2189894" cy="652700"/>
        </a:xfrm>
        <a:prstGeom prst="chevron">
          <a:avLst>
            <a:gd name="adj" fmla="val 2500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rtl="0">
            <a:lnSpc>
              <a:spcPct val="90000"/>
            </a:lnSpc>
            <a:spcBef>
              <a:spcPct val="0"/>
            </a:spcBef>
            <a:spcAft>
              <a:spcPct val="35000"/>
            </a:spcAft>
            <a:buNone/>
          </a:pPr>
          <a:r>
            <a:rPr lang="en-US" sz="1300" kern="1200">
              <a:latin typeface="Univers"/>
            </a:rPr>
            <a:t> Project timeline Planning</a:t>
          </a:r>
          <a:endParaRPr lang="en-US" sz="1300" kern="1200"/>
        </a:p>
      </dsp:txBody>
      <dsp:txXfrm>
        <a:off x="2245628" y="2828369"/>
        <a:ext cx="1863544" cy="652700"/>
      </dsp:txXfrm>
    </dsp:sp>
    <dsp:sp modelId="{6B382847-E354-402E-A693-05D7D40CA7D8}">
      <dsp:nvSpPr>
        <dsp:cNvPr id="0" name=""/>
        <dsp:cNvSpPr/>
      </dsp:nvSpPr>
      <dsp:spPr>
        <a:xfrm>
          <a:off x="2257644" y="975382"/>
          <a:ext cx="1778194" cy="1348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rtl="0">
            <a:lnSpc>
              <a:spcPct val="90000"/>
            </a:lnSpc>
            <a:spcBef>
              <a:spcPct val="0"/>
            </a:spcBef>
            <a:spcAft>
              <a:spcPct val="35000"/>
            </a:spcAft>
            <a:buNone/>
          </a:pPr>
          <a:r>
            <a:rPr lang="en-US" sz="1300" kern="1200">
              <a:latin typeface="Univers"/>
            </a:rPr>
            <a:t> Plan and draft project timeline; distributed workload among team members</a:t>
          </a:r>
          <a:endParaRPr lang="en-US" sz="1300" kern="1200"/>
        </a:p>
      </dsp:txBody>
      <dsp:txXfrm>
        <a:off x="2257644" y="975382"/>
        <a:ext cx="1778194" cy="1348238"/>
      </dsp:txXfrm>
    </dsp:sp>
    <dsp:sp modelId="{BF68477F-89FE-49E5-911D-48309FFA7CE6}">
      <dsp:nvSpPr>
        <dsp:cNvPr id="0" name=""/>
        <dsp:cNvSpPr/>
      </dsp:nvSpPr>
      <dsp:spPr>
        <a:xfrm rot="5400000">
          <a:off x="3271397" y="1761722"/>
          <a:ext cx="1958102"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E36810-7B40-405D-A98C-F35E9FD98FCD}">
      <dsp:nvSpPr>
        <dsp:cNvPr id="0" name=""/>
        <dsp:cNvSpPr/>
      </dsp:nvSpPr>
      <dsp:spPr>
        <a:xfrm>
          <a:off x="4162852" y="2828369"/>
          <a:ext cx="2189894" cy="652700"/>
        </a:xfrm>
        <a:prstGeom prst="chevron">
          <a:avLst>
            <a:gd name="adj" fmla="val 2500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rtl="0">
            <a:lnSpc>
              <a:spcPct val="90000"/>
            </a:lnSpc>
            <a:spcBef>
              <a:spcPct val="0"/>
            </a:spcBef>
            <a:spcAft>
              <a:spcPct val="35000"/>
            </a:spcAft>
            <a:buNone/>
          </a:pPr>
          <a:r>
            <a:rPr lang="en-US" sz="1300" kern="1200">
              <a:latin typeface="Univers"/>
            </a:rPr>
            <a:t> </a:t>
          </a:r>
          <a:r>
            <a:rPr lang="en-US" sz="1300" kern="1200"/>
            <a:t>Survey </a:t>
          </a:r>
          <a:r>
            <a:rPr lang="en-US" sz="1300" kern="1200">
              <a:latin typeface="Univers"/>
            </a:rPr>
            <a:t>Data Collection </a:t>
          </a:r>
          <a:endParaRPr lang="en-US" sz="1300" kern="1200"/>
        </a:p>
      </dsp:txBody>
      <dsp:txXfrm>
        <a:off x="4326027" y="2828369"/>
        <a:ext cx="1863544" cy="652700"/>
      </dsp:txXfrm>
    </dsp:sp>
    <dsp:sp modelId="{F83A9084-40E7-47F2-ABB3-D8091C4EADDA}">
      <dsp:nvSpPr>
        <dsp:cNvPr id="0" name=""/>
        <dsp:cNvSpPr/>
      </dsp:nvSpPr>
      <dsp:spPr>
        <a:xfrm>
          <a:off x="4338044" y="975382"/>
          <a:ext cx="1778194" cy="1348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rtl="0">
            <a:lnSpc>
              <a:spcPct val="90000"/>
            </a:lnSpc>
            <a:spcBef>
              <a:spcPct val="0"/>
            </a:spcBef>
            <a:spcAft>
              <a:spcPct val="35000"/>
            </a:spcAft>
            <a:buNone/>
          </a:pPr>
          <a:r>
            <a:rPr lang="en-US" sz="1300" kern="1200">
              <a:latin typeface="Univers"/>
            </a:rPr>
            <a:t> Created and distributed survey among internal connecitons as our raw data to analyze.</a:t>
          </a:r>
          <a:endParaRPr lang="en-US" sz="1300" kern="1200"/>
        </a:p>
      </dsp:txBody>
      <dsp:txXfrm>
        <a:off x="4338044" y="975382"/>
        <a:ext cx="1778194" cy="1348238"/>
      </dsp:txXfrm>
    </dsp:sp>
    <dsp:sp modelId="{342D34FC-C3AB-4FB2-B17A-07219E786547}">
      <dsp:nvSpPr>
        <dsp:cNvPr id="0" name=""/>
        <dsp:cNvSpPr/>
      </dsp:nvSpPr>
      <dsp:spPr>
        <a:xfrm rot="5400000">
          <a:off x="5351797" y="1761722"/>
          <a:ext cx="1958102"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856D9E-DA47-4262-926F-7A06D274B19D}">
      <dsp:nvSpPr>
        <dsp:cNvPr id="0" name=""/>
        <dsp:cNvSpPr/>
      </dsp:nvSpPr>
      <dsp:spPr>
        <a:xfrm>
          <a:off x="6243252" y="2828369"/>
          <a:ext cx="2189894" cy="652700"/>
        </a:xfrm>
        <a:prstGeom prst="chevron">
          <a:avLst>
            <a:gd name="adj" fmla="val 25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rtl="0">
            <a:lnSpc>
              <a:spcPct val="90000"/>
            </a:lnSpc>
            <a:spcBef>
              <a:spcPct val="0"/>
            </a:spcBef>
            <a:spcAft>
              <a:spcPct val="35000"/>
            </a:spcAft>
            <a:buNone/>
          </a:pPr>
          <a:r>
            <a:rPr lang="en-US" sz="1300" kern="1200">
              <a:latin typeface="Univers"/>
            </a:rPr>
            <a:t> White Paper &amp; Market Research</a:t>
          </a:r>
          <a:endParaRPr lang="en-US" sz="1300" kern="1200"/>
        </a:p>
      </dsp:txBody>
      <dsp:txXfrm>
        <a:off x="6406427" y="2828369"/>
        <a:ext cx="1863544" cy="652700"/>
      </dsp:txXfrm>
    </dsp:sp>
    <dsp:sp modelId="{3309B580-2371-4B3B-97F8-8CB942292F7F}">
      <dsp:nvSpPr>
        <dsp:cNvPr id="0" name=""/>
        <dsp:cNvSpPr/>
      </dsp:nvSpPr>
      <dsp:spPr>
        <a:xfrm>
          <a:off x="6418443" y="975382"/>
          <a:ext cx="1778194" cy="1348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rtl="0">
            <a:lnSpc>
              <a:spcPct val="90000"/>
            </a:lnSpc>
            <a:spcBef>
              <a:spcPct val="0"/>
            </a:spcBef>
            <a:spcAft>
              <a:spcPct val="35000"/>
            </a:spcAft>
            <a:buNone/>
          </a:pPr>
          <a:r>
            <a:rPr lang="en-US" sz="1300" b="0" i="0" u="none" kern="1200">
              <a:latin typeface="Univers"/>
            </a:rPr>
            <a:t> Conducted market research through peer-reviewed articles on cryptocurrencies and its potential as a form of online payment</a:t>
          </a:r>
          <a:r>
            <a:rPr lang="en-US" sz="1300" b="0" i="0" u="none" kern="1200"/>
            <a:t>. </a:t>
          </a:r>
          <a:endParaRPr lang="en-US" sz="1300" kern="1200"/>
        </a:p>
      </dsp:txBody>
      <dsp:txXfrm>
        <a:off x="6418443" y="975382"/>
        <a:ext cx="1778194" cy="1348238"/>
      </dsp:txXfrm>
    </dsp:sp>
    <dsp:sp modelId="{B4CB03B0-2717-4693-A4A8-D70D35C99FED}">
      <dsp:nvSpPr>
        <dsp:cNvPr id="0" name=""/>
        <dsp:cNvSpPr/>
      </dsp:nvSpPr>
      <dsp:spPr>
        <a:xfrm rot="5400000">
          <a:off x="7432196" y="1761722"/>
          <a:ext cx="1958102" cy="175191"/>
        </a:xfrm>
        <a:prstGeom prst="corner">
          <a:avLst>
            <a:gd name="adj1" fmla="val 1000"/>
            <a:gd name="adj2" fmla="val 1000"/>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3CA20EF-FBC4-4D64-A984-73E6B93C7352}">
      <dsp:nvSpPr>
        <dsp:cNvPr id="0" name=""/>
        <dsp:cNvSpPr/>
      </dsp:nvSpPr>
      <dsp:spPr>
        <a:xfrm>
          <a:off x="8323651" y="2828369"/>
          <a:ext cx="2189894" cy="652700"/>
        </a:xfrm>
        <a:prstGeom prst="chevron">
          <a:avLst>
            <a:gd name="adj" fmla="val 2500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rtl="0">
            <a:lnSpc>
              <a:spcPct val="90000"/>
            </a:lnSpc>
            <a:spcBef>
              <a:spcPct val="0"/>
            </a:spcBef>
            <a:spcAft>
              <a:spcPct val="35000"/>
            </a:spcAft>
            <a:buNone/>
          </a:pPr>
          <a:r>
            <a:rPr lang="en-US" sz="1300" kern="1200">
              <a:latin typeface="Univers"/>
            </a:rPr>
            <a:t> Presentation to Faculty &amp; Sponsor</a:t>
          </a:r>
          <a:endParaRPr lang="en-US" sz="1300" kern="1200"/>
        </a:p>
      </dsp:txBody>
      <dsp:txXfrm>
        <a:off x="8486826" y="2828369"/>
        <a:ext cx="1863544" cy="652700"/>
      </dsp:txXfrm>
    </dsp:sp>
    <dsp:sp modelId="{63C86674-01D4-41E2-81B0-7D0B620FF0E9}">
      <dsp:nvSpPr>
        <dsp:cNvPr id="0" name=""/>
        <dsp:cNvSpPr/>
      </dsp:nvSpPr>
      <dsp:spPr>
        <a:xfrm>
          <a:off x="8498843" y="975382"/>
          <a:ext cx="1778194" cy="1348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rtl="0">
            <a:lnSpc>
              <a:spcPct val="90000"/>
            </a:lnSpc>
            <a:spcBef>
              <a:spcPct val="0"/>
            </a:spcBef>
            <a:spcAft>
              <a:spcPct val="35000"/>
            </a:spcAft>
            <a:buNone/>
          </a:pPr>
          <a:r>
            <a:rPr lang="en-US" sz="1300" b="0" i="0" u="none" kern="1200">
              <a:latin typeface="Univers"/>
            </a:rPr>
            <a:t> Composed research question paper and PowerPoint slides to be presented to stakeholders</a:t>
          </a:r>
          <a:r>
            <a:rPr lang="en-US" sz="1300" b="0" i="0" u="none" kern="1200"/>
            <a:t>. </a:t>
          </a:r>
          <a:endParaRPr lang="en-US" sz="1300" b="0" i="0" u="none" kern="1200">
            <a:latin typeface="Univers"/>
          </a:endParaRPr>
        </a:p>
      </dsp:txBody>
      <dsp:txXfrm>
        <a:off x="8498843" y="975382"/>
        <a:ext cx="1778194" cy="134823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7B63DA-1A12-4B3C-B8A3-0F9E47F293BB}" type="datetimeFigureOut">
              <a:rPr lang="en-CA" smtClean="0"/>
              <a:t>2022-06-24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98B013-F2F5-4DE9-BE70-1B4D61D2C2BD}" type="slidenum">
              <a:rPr lang="en-CA" smtClean="0"/>
              <a:t>‹#›</a:t>
            </a:fld>
            <a:endParaRPr lang="en-CA"/>
          </a:p>
        </p:txBody>
      </p:sp>
    </p:spTree>
    <p:extLst>
      <p:ext uri="{BB962C8B-B14F-4D97-AF65-F5344CB8AC3E}">
        <p14:creationId xmlns:p14="http://schemas.microsoft.com/office/powerpoint/2010/main" val="3107863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17,27,14,19</a:t>
            </a:r>
          </a:p>
        </p:txBody>
      </p:sp>
      <p:sp>
        <p:nvSpPr>
          <p:cNvPr id="4" name="Slide Number Placeholder 3"/>
          <p:cNvSpPr>
            <a:spLocks noGrp="1"/>
          </p:cNvSpPr>
          <p:nvPr>
            <p:ph type="sldNum" sz="quarter" idx="5"/>
          </p:nvPr>
        </p:nvSpPr>
        <p:spPr/>
        <p:txBody>
          <a:bodyPr/>
          <a:lstStyle/>
          <a:p>
            <a:fld id="{1E98B013-F2F5-4DE9-BE70-1B4D61D2C2BD}" type="slidenum">
              <a:rPr lang="en-CA" smtClean="0"/>
              <a:t>13</a:t>
            </a:fld>
            <a:endParaRPr lang="en-CA"/>
          </a:p>
        </p:txBody>
      </p:sp>
    </p:spTree>
    <p:extLst>
      <p:ext uri="{BB962C8B-B14F-4D97-AF65-F5344CB8AC3E}">
        <p14:creationId xmlns:p14="http://schemas.microsoft.com/office/powerpoint/2010/main" val="1616846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5643D2C-F238-447B-854E-993EC42697DE}" type="datetime1">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08392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C47120-0B11-4C62-96FE-C537F296E998}" type="datetime1">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78079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C23288-F901-4C2F-A1FA-076C6512D2FB}" type="datetime1">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94394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p>
        </p:txBody>
      </p:sp>
    </p:spTree>
    <p:extLst>
      <p:ext uri="{BB962C8B-B14F-4D97-AF65-F5344CB8AC3E}">
        <p14:creationId xmlns:p14="http://schemas.microsoft.com/office/powerpoint/2010/main" val="3856365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09013D-B56A-4E27-9C39-CF5484407FE9}" type="datetime1">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71875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01CBB6-2956-4E34-AA3B-D34A02097FC2}" type="datetime1">
              <a:rPr lang="en-US" smtClean="0"/>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69444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0E5A96-E99F-43DE-8B34-72F4F9899B8A}" type="datetime1">
              <a:rPr lang="en-US" smtClean="0"/>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57165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1A3AE64-B9F7-4DEC-B72A-C56942B05C52}" type="datetime1">
              <a:rPr lang="en-US" smtClean="0"/>
              <a:t>6/24/2022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04474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88AEE9A-C812-4835-9981-12C21E61B07D}" type="datetime1">
              <a:rPr lang="en-US" smtClean="0"/>
              <a:t>6/24/2022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40768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1E48C6-2C53-4276-A873-0C651C2225C2}" type="datetime1">
              <a:rPr lang="en-US" smtClean="0"/>
              <a:t>6/24/2022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83354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BF53D4-D78C-4792-B6F4-5A63348024FD}" type="datetime1">
              <a:rPr lang="en-US" smtClean="0"/>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66936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87DFFC-1092-4169-A2E7-7D1CB4010C12}" type="datetime1">
              <a:rPr lang="en-US" smtClean="0"/>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15032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D5EA14-6976-4F8E-8775-5D814FC52881}" type="datetime1">
              <a:rPr lang="en-US" smtClean="0"/>
              <a:t>6/24/2022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659993386"/>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s://lawecommons.luc.edu/lucilr/vol16/iss1/8" TargetMode="External"/><Relationship Id="rId2" Type="http://schemas.openxmlformats.org/officeDocument/2006/relationships/hyperlink" Target="https://doi.org/10.13106/jafeb.2020.vol7.no8.695" TargetMode="External"/><Relationship Id="rId1" Type="http://schemas.openxmlformats.org/officeDocument/2006/relationships/slideLayout" Target="../slideLayouts/slideLayout2.xml"/><Relationship Id="rId6" Type="http://schemas.openxmlformats.org/officeDocument/2006/relationships/hyperlink" Target="https://www.fool.com/investing/stock-market/market-sectors/financials/cryptocurrency-stocks/benefits-of-cryptocurrency/" TargetMode="External"/><Relationship Id="rId5" Type="http://schemas.openxmlformats.org/officeDocument/2006/relationships/hyperlink" Target="https://appinventiv.com/blog/cryptocurrencies-market-trends/" TargetMode="External"/><Relationship Id="rId4" Type="http://schemas.openxmlformats.org/officeDocument/2006/relationships/hyperlink" Target="https://www.geeksforgeeks.org/advantages-and-disadvantages-of-cryptocurrency-in-2020/"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5" name="Picture 64" descr="B sign-on figures">
            <a:extLst>
              <a:ext uri="{FF2B5EF4-FFF2-40B4-BE49-F238E27FC236}">
                <a16:creationId xmlns:a16="http://schemas.microsoft.com/office/drawing/2014/main" id="{A72834B2-815E-B014-5BE8-19362DAD3790}"/>
              </a:ext>
            </a:extLst>
          </p:cNvPr>
          <p:cNvPicPr>
            <a:picLocks noChangeAspect="1"/>
          </p:cNvPicPr>
          <p:nvPr/>
        </p:nvPicPr>
        <p:blipFill rotWithShape="1">
          <a:blip r:embed="rId2"/>
          <a:srcRect t="9091" r="23872"/>
          <a:stretch/>
        </p:blipFill>
        <p:spPr>
          <a:xfrm>
            <a:off x="4503202" y="10"/>
            <a:ext cx="7688798" cy="6857990"/>
          </a:xfrm>
          <a:prstGeom prst="rect">
            <a:avLst/>
          </a:prstGeom>
        </p:spPr>
      </p:pic>
      <p:sp>
        <p:nvSpPr>
          <p:cNvPr id="2" name="Title 1">
            <a:extLst>
              <a:ext uri="{FF2B5EF4-FFF2-40B4-BE49-F238E27FC236}">
                <a16:creationId xmlns:a16="http://schemas.microsoft.com/office/drawing/2014/main" id="{1EA3951A-19A3-AEB8-6FEE-DE1687F1F29D}"/>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3600" b="1" cap="all"/>
              <a:t>PEOPLE’S ATTITUDE TOWARDS </a:t>
            </a:r>
            <a:br>
              <a:rPr lang="en-US" sz="3600" b="1" cap="all"/>
            </a:br>
            <a:r>
              <a:rPr lang="en-US" sz="3600" b="1" cap="all"/>
              <a:t>CRYPTOCURRENCY</a:t>
            </a:r>
            <a:r>
              <a:rPr lang="en-US" sz="3600"/>
              <a:t> </a:t>
            </a:r>
          </a:p>
          <a:p>
            <a:endParaRPr lang="en-US" sz="2300"/>
          </a:p>
        </p:txBody>
      </p:sp>
      <p:sp>
        <p:nvSpPr>
          <p:cNvPr id="6" name="TextBox 5">
            <a:extLst>
              <a:ext uri="{FF2B5EF4-FFF2-40B4-BE49-F238E27FC236}">
                <a16:creationId xmlns:a16="http://schemas.microsoft.com/office/drawing/2014/main" id="{D371CAFE-395F-9F52-1DCE-FBBCE26EF322}"/>
              </a:ext>
            </a:extLst>
          </p:cNvPr>
          <p:cNvSpPr txBox="1"/>
          <p:nvPr/>
        </p:nvSpPr>
        <p:spPr>
          <a:xfrm>
            <a:off x="476704" y="4673751"/>
            <a:ext cx="4654246" cy="22672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2000" b="1" dirty="0">
                <a:ea typeface="+mn-lt"/>
                <a:cs typeface="+mn-lt"/>
              </a:rPr>
              <a:t>Sponsor: </a:t>
            </a:r>
            <a:r>
              <a:rPr lang="en-US" sz="2000" b="1" dirty="0" err="1">
                <a:ea typeface="+mn-lt"/>
                <a:cs typeface="+mn-lt"/>
              </a:rPr>
              <a:t>Cryptominium</a:t>
            </a:r>
            <a:endParaRPr lang="en-US" sz="2000" b="1" dirty="0">
              <a:ea typeface="+mn-lt"/>
              <a:cs typeface="+mn-lt"/>
            </a:endParaRPr>
          </a:p>
          <a:p>
            <a:pPr>
              <a:lnSpc>
                <a:spcPct val="90000"/>
              </a:lnSpc>
              <a:spcBef>
                <a:spcPts val="1000"/>
              </a:spcBef>
            </a:pPr>
            <a:r>
              <a:rPr lang="en-US" sz="2000" b="1" dirty="0">
                <a:ea typeface="+mn-lt"/>
                <a:cs typeface="+mn-lt"/>
              </a:rPr>
              <a:t>Group Members: Neha Adarsh </a:t>
            </a:r>
          </a:p>
          <a:p>
            <a:pPr>
              <a:lnSpc>
                <a:spcPct val="90000"/>
              </a:lnSpc>
              <a:spcBef>
                <a:spcPts val="1000"/>
              </a:spcBef>
            </a:pPr>
            <a:r>
              <a:rPr lang="en-US" sz="2000" b="1" dirty="0">
                <a:ea typeface="+mn-lt"/>
                <a:cs typeface="+mn-lt"/>
              </a:rPr>
              <a:t>                                Priyanka Chandak</a:t>
            </a:r>
            <a:endParaRPr lang="en-US" sz="2000" b="1" dirty="0">
              <a:cs typeface="Calibri" panose="020F0502020204030204"/>
            </a:endParaRPr>
          </a:p>
          <a:p>
            <a:pPr>
              <a:lnSpc>
                <a:spcPct val="90000"/>
              </a:lnSpc>
              <a:spcBef>
                <a:spcPts val="1000"/>
              </a:spcBef>
            </a:pPr>
            <a:r>
              <a:rPr lang="en-US" sz="2000" b="1" dirty="0">
                <a:ea typeface="+mn-lt"/>
                <a:cs typeface="+mn-lt"/>
              </a:rPr>
              <a:t>                                </a:t>
            </a:r>
            <a:r>
              <a:rPr lang="en-US" sz="2000" b="1" dirty="0" err="1">
                <a:ea typeface="+mn-lt"/>
                <a:cs typeface="+mn-lt"/>
              </a:rPr>
              <a:t>Shuijing</a:t>
            </a:r>
            <a:r>
              <a:rPr lang="en-US" sz="2000" b="1" dirty="0">
                <a:ea typeface="+mn-lt"/>
                <a:cs typeface="+mn-lt"/>
              </a:rPr>
              <a:t> Liu</a:t>
            </a:r>
          </a:p>
          <a:p>
            <a:pPr>
              <a:lnSpc>
                <a:spcPct val="90000"/>
              </a:lnSpc>
              <a:spcBef>
                <a:spcPts val="1000"/>
              </a:spcBef>
            </a:pPr>
            <a:r>
              <a:rPr lang="en-US" sz="2000" b="1" dirty="0">
                <a:ea typeface="+mn-lt"/>
                <a:cs typeface="+mn-lt"/>
              </a:rPr>
              <a:t>                                Ting-Yu Lin</a:t>
            </a:r>
            <a:endParaRPr lang="en-US" sz="2000" b="1" dirty="0">
              <a:cs typeface="Calibri"/>
            </a:endParaRPr>
          </a:p>
          <a:p>
            <a:pPr algn="l"/>
            <a:endParaRPr lang="en-US">
              <a:cs typeface="Calibri"/>
            </a:endParaRPr>
          </a:p>
        </p:txBody>
      </p:sp>
      <p:sp>
        <p:nvSpPr>
          <p:cNvPr id="3" name="Slide Number Placeholder 2">
            <a:extLst>
              <a:ext uri="{FF2B5EF4-FFF2-40B4-BE49-F238E27FC236}">
                <a16:creationId xmlns:a16="http://schemas.microsoft.com/office/drawing/2014/main" id="{0DEFD188-326B-6E84-CB61-278B28D608DC}"/>
              </a:ext>
            </a:extLst>
          </p:cNvPr>
          <p:cNvSpPr>
            <a:spLocks noGrp="1"/>
          </p:cNvSpPr>
          <p:nvPr>
            <p:ph type="sldNum" sz="quarter" idx="12"/>
          </p:nvPr>
        </p:nvSpPr>
        <p:spPr/>
        <p:txBody>
          <a:bodyPr/>
          <a:lstStyle/>
          <a:p>
            <a:fld id="{48F63A3B-78C7-47BE-AE5E-E10140E04643}" type="slidenum">
              <a:rPr lang="en-US" smtClean="0"/>
              <a:t>1</a:t>
            </a:fld>
            <a:endParaRPr lang="en-US"/>
          </a:p>
        </p:txBody>
      </p:sp>
    </p:spTree>
    <p:extLst>
      <p:ext uri="{BB962C8B-B14F-4D97-AF65-F5344CB8AC3E}">
        <p14:creationId xmlns:p14="http://schemas.microsoft.com/office/powerpoint/2010/main" val="277403291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1" name="Rectangle 3080">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Forms response chart. Question title: How do you trust cryptocurrency market in percentage?. Number of responses: 90 responses.">
            <a:extLst>
              <a:ext uri="{FF2B5EF4-FFF2-40B4-BE49-F238E27FC236}">
                <a16:creationId xmlns:a16="http://schemas.microsoft.com/office/drawing/2014/main" id="{DC3F0CF4-79BB-4958-FAF7-803947ED1CCA}"/>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 t="3303" r="28034" b="7696"/>
          <a:stretch/>
        </p:blipFill>
        <p:spPr bwMode="auto">
          <a:xfrm>
            <a:off x="643467" y="2053895"/>
            <a:ext cx="5294716" cy="2750208"/>
          </a:xfrm>
          <a:prstGeom prst="rect">
            <a:avLst/>
          </a:prstGeom>
          <a:noFill/>
          <a:extLst>
            <a:ext uri="{909E8E84-426E-40DD-AFC4-6F175D3DCCD1}">
              <a14:hiddenFill xmlns:a14="http://schemas.microsoft.com/office/drawing/2010/main">
                <a:solidFill>
                  <a:srgbClr val="FFFFFF"/>
                </a:solidFill>
              </a14:hiddenFill>
            </a:ext>
          </a:extLst>
        </p:spPr>
      </p:pic>
      <p:cxnSp>
        <p:nvCxnSpPr>
          <p:cNvPr id="3085" name="Straight Connector 3084">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3076" name="Picture 4" descr="Forms response chart. Question title: Would you use cryptocurrency as your payment method?. Number of responses: 90 responses.">
            <a:extLst>
              <a:ext uri="{FF2B5EF4-FFF2-40B4-BE49-F238E27FC236}">
                <a16:creationId xmlns:a16="http://schemas.microsoft.com/office/drawing/2014/main" id="{F6DD5E97-CA69-B890-DCF2-721399E6C9F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303" r="27291" b="8105"/>
          <a:stretch/>
        </p:blipFill>
        <p:spPr bwMode="auto">
          <a:xfrm>
            <a:off x="6253817" y="2074222"/>
            <a:ext cx="5294715" cy="270955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9FA753D4-4F45-AF1A-B6C1-EACFD6D1AD95}"/>
              </a:ext>
            </a:extLst>
          </p:cNvPr>
          <p:cNvSpPr>
            <a:spLocks noGrp="1"/>
          </p:cNvSpPr>
          <p:nvPr>
            <p:ph type="sldNum" sz="quarter" idx="12"/>
          </p:nvPr>
        </p:nvSpPr>
        <p:spPr>
          <a:xfrm>
            <a:off x="8610600" y="6356350"/>
            <a:ext cx="2743200" cy="365125"/>
          </a:xfrm>
        </p:spPr>
        <p:txBody>
          <a:bodyPr>
            <a:normAutofit/>
          </a:bodyPr>
          <a:lstStyle/>
          <a:p>
            <a:pPr>
              <a:spcAft>
                <a:spcPts val="600"/>
              </a:spcAft>
            </a:pPr>
            <a:fld id="{48F63A3B-78C7-47BE-AE5E-E10140E04643}" type="slidenum">
              <a:rPr lang="en-US" smtClean="0"/>
              <a:pPr>
                <a:spcAft>
                  <a:spcPts val="600"/>
                </a:spcAft>
              </a:pPr>
              <a:t>10</a:t>
            </a:fld>
            <a:endParaRPr lang="en-US"/>
          </a:p>
        </p:txBody>
      </p:sp>
      <p:sp>
        <p:nvSpPr>
          <p:cNvPr id="9" name="TextBox 8">
            <a:extLst>
              <a:ext uri="{FF2B5EF4-FFF2-40B4-BE49-F238E27FC236}">
                <a16:creationId xmlns:a16="http://schemas.microsoft.com/office/drawing/2014/main" id="{0FC1FAF3-F65E-B059-0942-0C979FB3DE2E}"/>
              </a:ext>
            </a:extLst>
          </p:cNvPr>
          <p:cNvSpPr txBox="1"/>
          <p:nvPr/>
        </p:nvSpPr>
        <p:spPr>
          <a:xfrm>
            <a:off x="691938" y="501650"/>
            <a:ext cx="6097022" cy="707886"/>
          </a:xfrm>
          <a:prstGeom prst="rect">
            <a:avLst/>
          </a:prstGeom>
          <a:noFill/>
        </p:spPr>
        <p:txBody>
          <a:bodyPr wrap="square">
            <a:spAutoFit/>
          </a:bodyPr>
          <a:lstStyle/>
          <a:p>
            <a:r>
              <a:rPr lang="en-US" sz="4000" b="1">
                <a:latin typeface="+mj-lt"/>
                <a:cs typeface="Calibri Light"/>
              </a:rPr>
              <a:t>SURVEY REPORT ANALYSIS  </a:t>
            </a:r>
            <a:endParaRPr lang="en-CA" sz="4000">
              <a:latin typeface="+mj-lt"/>
            </a:endParaRPr>
          </a:p>
        </p:txBody>
      </p:sp>
    </p:spTree>
    <p:extLst>
      <p:ext uri="{BB962C8B-B14F-4D97-AF65-F5344CB8AC3E}">
        <p14:creationId xmlns:p14="http://schemas.microsoft.com/office/powerpoint/2010/main" val="692710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9" name="Rectangle 104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6D87C56-D46F-3189-00F3-F949277B025F}"/>
              </a:ext>
            </a:extLst>
          </p:cNvPr>
          <p:cNvSpPr txBox="1"/>
          <p:nvPr/>
        </p:nvSpPr>
        <p:spPr>
          <a:xfrm>
            <a:off x="838200" y="184805"/>
            <a:ext cx="10515600" cy="150588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chemeClr val="tx1"/>
                </a:solidFill>
                <a:latin typeface="+mj-lt"/>
                <a:ea typeface="+mj-ea"/>
                <a:cs typeface="+mj-cs"/>
              </a:rPr>
              <a:t>SURVEY REPORT ANALYSIS</a:t>
            </a:r>
            <a:endParaRPr lang="en-US" sz="2400" b="1" kern="1200">
              <a:solidFill>
                <a:schemeClr val="tx1"/>
              </a:solidFill>
              <a:latin typeface="+mj-lt"/>
              <a:ea typeface="+mj-ea"/>
              <a:cs typeface="+mj-cs"/>
            </a:endParaRPr>
          </a:p>
          <a:p>
            <a:pPr>
              <a:lnSpc>
                <a:spcPct val="90000"/>
              </a:lnSpc>
              <a:spcBef>
                <a:spcPct val="0"/>
              </a:spcBef>
              <a:spcAft>
                <a:spcPts val="600"/>
              </a:spcAft>
            </a:pPr>
            <a:r>
              <a:rPr lang="en-US" sz="2400" b="1" kern="1200">
                <a:solidFill>
                  <a:schemeClr val="tx1"/>
                </a:solidFill>
                <a:latin typeface="+mj-lt"/>
                <a:ea typeface="+mj-ea"/>
                <a:cs typeface="+mj-cs"/>
              </a:rPr>
              <a:t>Reasons do not adopt cryptocurrencies  </a:t>
            </a:r>
            <a:endParaRPr lang="en-US" sz="4000" b="1" kern="1200">
              <a:solidFill>
                <a:schemeClr val="tx1"/>
              </a:solidFill>
              <a:latin typeface="+mj-lt"/>
              <a:ea typeface="+mj-ea"/>
              <a:cs typeface="+mj-cs"/>
            </a:endParaRPr>
          </a:p>
        </p:txBody>
      </p:sp>
      <p:pic>
        <p:nvPicPr>
          <p:cNvPr id="4" name="Picture 2" descr="Forms response chart. Question title: What could be the reason(s) for not choosing cryptocurrency as your payment method in your daily life?. Number of responses: 90 responses.">
            <a:extLst>
              <a:ext uri="{FF2B5EF4-FFF2-40B4-BE49-F238E27FC236}">
                <a16:creationId xmlns:a16="http://schemas.microsoft.com/office/drawing/2014/main" id="{7899A8FA-9F1A-BD99-5F3E-EBA3E3BED16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709935" y="1845426"/>
            <a:ext cx="8769077" cy="4450303"/>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1B3ED4A6-47C5-674F-A536-A3CCFD85B5A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8F63A3B-78C7-47BE-AE5E-E10140E04643}" type="slidenum">
              <a:rPr lang="en-US" smtClean="0"/>
              <a:pPr>
                <a:spcAft>
                  <a:spcPts val="600"/>
                </a:spcAft>
              </a:pPr>
              <a:t>11</a:t>
            </a:fld>
            <a:endParaRPr lang="en-US"/>
          </a:p>
        </p:txBody>
      </p:sp>
    </p:spTree>
    <p:extLst>
      <p:ext uri="{BB962C8B-B14F-4D97-AF65-F5344CB8AC3E}">
        <p14:creationId xmlns:p14="http://schemas.microsoft.com/office/powerpoint/2010/main" val="1567073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6432FE-EC54-B874-0AD8-5555673424C8}"/>
              </a:ext>
            </a:extLst>
          </p:cNvPr>
          <p:cNvSpPr>
            <a:spLocks noGrp="1"/>
          </p:cNvSpPr>
          <p:nvPr>
            <p:ph type="title"/>
          </p:nvPr>
        </p:nvSpPr>
        <p:spPr>
          <a:xfrm>
            <a:off x="838200" y="184805"/>
            <a:ext cx="10515600" cy="1505883"/>
          </a:xfrm>
        </p:spPr>
        <p:txBody>
          <a:bodyPr anchor="ctr">
            <a:normAutofit/>
          </a:bodyPr>
          <a:lstStyle/>
          <a:p>
            <a:r>
              <a:rPr lang="en-US" b="1"/>
              <a:t>SURVEY REPORT ANALYSIS</a:t>
            </a:r>
            <a:br>
              <a:rPr lang="en-US" sz="5200"/>
            </a:br>
            <a:r>
              <a:rPr lang="en-US" sz="2400" b="1"/>
              <a:t>The value people would like to spend with </a:t>
            </a:r>
            <a:r>
              <a:rPr lang="en-US" sz="2400" b="1" err="1"/>
              <a:t>crytocurrencies</a:t>
            </a:r>
            <a:endParaRPr lang="en-CA" sz="2700" b="1"/>
          </a:p>
        </p:txBody>
      </p:sp>
      <p:pic>
        <p:nvPicPr>
          <p:cNvPr id="4" name="Picture 2" descr="Forms response chart. Question title: What would you buy if you can use cryptocurrency?. Number of responses: 90 responses.">
            <a:extLst>
              <a:ext uri="{FF2B5EF4-FFF2-40B4-BE49-F238E27FC236}">
                <a16:creationId xmlns:a16="http://schemas.microsoft.com/office/drawing/2014/main" id="{83D9D3B0-1D7D-126C-D43F-7E02152520E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385159" y="1845426"/>
            <a:ext cx="9418628" cy="4450303"/>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2E3CD2AA-EFAE-AA77-02E8-7993ED5993E3}"/>
              </a:ext>
            </a:extLst>
          </p:cNvPr>
          <p:cNvSpPr>
            <a:spLocks noGrp="1"/>
          </p:cNvSpPr>
          <p:nvPr>
            <p:ph type="sldNum" sz="quarter" idx="12"/>
          </p:nvPr>
        </p:nvSpPr>
        <p:spPr>
          <a:xfrm>
            <a:off x="8610600" y="6356350"/>
            <a:ext cx="2743200" cy="365125"/>
          </a:xfrm>
        </p:spPr>
        <p:txBody>
          <a:bodyPr>
            <a:normAutofit/>
          </a:bodyPr>
          <a:lstStyle/>
          <a:p>
            <a:pPr>
              <a:spcAft>
                <a:spcPts val="600"/>
              </a:spcAft>
            </a:pPr>
            <a:fld id="{48F63A3B-78C7-47BE-AE5E-E10140E04643}" type="slidenum">
              <a:rPr lang="en-US" smtClean="0"/>
              <a:pPr>
                <a:spcAft>
                  <a:spcPts val="600"/>
                </a:spcAft>
              </a:pPr>
              <a:t>12</a:t>
            </a:fld>
            <a:endParaRPr lang="en-US"/>
          </a:p>
        </p:txBody>
      </p:sp>
    </p:spTree>
    <p:extLst>
      <p:ext uri="{BB962C8B-B14F-4D97-AF65-F5344CB8AC3E}">
        <p14:creationId xmlns:p14="http://schemas.microsoft.com/office/powerpoint/2010/main" val="2251009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3400BD-84C3-F6E3-24B1-3936F53E3FE1}"/>
              </a:ext>
            </a:extLst>
          </p:cNvPr>
          <p:cNvSpPr>
            <a:spLocks noGrp="1"/>
          </p:cNvSpPr>
          <p:nvPr>
            <p:ph type="title"/>
          </p:nvPr>
        </p:nvSpPr>
        <p:spPr>
          <a:xfrm>
            <a:off x="838200" y="557188"/>
            <a:ext cx="10515600" cy="1133499"/>
          </a:xfrm>
        </p:spPr>
        <p:txBody>
          <a:bodyPr>
            <a:normAutofit fontScale="90000"/>
          </a:bodyPr>
          <a:lstStyle/>
          <a:p>
            <a:pPr algn="ctr"/>
            <a:r>
              <a:rPr lang="en-US" sz="5200"/>
              <a:t>Comparisons according to different occupations or majors</a:t>
            </a:r>
            <a:endParaRPr lang="en-CA" sz="5200"/>
          </a:p>
        </p:txBody>
      </p:sp>
      <p:sp>
        <p:nvSpPr>
          <p:cNvPr id="4" name="Slide Number Placeholder 3">
            <a:extLst>
              <a:ext uri="{FF2B5EF4-FFF2-40B4-BE49-F238E27FC236}">
                <a16:creationId xmlns:a16="http://schemas.microsoft.com/office/drawing/2014/main" id="{5B9D779E-3F9C-BE63-3B47-D543E015C240}"/>
              </a:ext>
            </a:extLst>
          </p:cNvPr>
          <p:cNvSpPr>
            <a:spLocks noGrp="1"/>
          </p:cNvSpPr>
          <p:nvPr>
            <p:ph type="sldNum" sz="quarter" idx="12"/>
          </p:nvPr>
        </p:nvSpPr>
        <p:spPr>
          <a:xfrm>
            <a:off x="8610600" y="6356350"/>
            <a:ext cx="2743200" cy="365125"/>
          </a:xfrm>
        </p:spPr>
        <p:txBody>
          <a:bodyPr>
            <a:normAutofit/>
          </a:bodyPr>
          <a:lstStyle/>
          <a:p>
            <a:pPr>
              <a:spcAft>
                <a:spcPts val="600"/>
              </a:spcAft>
            </a:pPr>
            <a:fld id="{48F63A3B-78C7-47BE-AE5E-E10140E04643}" type="slidenum">
              <a:rPr lang="en-US" smtClean="0"/>
              <a:pPr>
                <a:spcAft>
                  <a:spcPts val="600"/>
                </a:spcAft>
              </a:pPr>
              <a:t>13</a:t>
            </a:fld>
            <a:endParaRPr lang="en-US"/>
          </a:p>
        </p:txBody>
      </p:sp>
      <p:graphicFrame>
        <p:nvGraphicFramePr>
          <p:cNvPr id="5" name="Content Placeholder 4">
            <a:extLst>
              <a:ext uri="{FF2B5EF4-FFF2-40B4-BE49-F238E27FC236}">
                <a16:creationId xmlns:a16="http://schemas.microsoft.com/office/drawing/2014/main" id="{C616B3AC-699B-E747-0BAB-C60C05726FD4}"/>
              </a:ext>
            </a:extLst>
          </p:cNvPr>
          <p:cNvGraphicFramePr>
            <a:graphicFrameLocks noGrp="1"/>
          </p:cNvGraphicFramePr>
          <p:nvPr>
            <p:ph idx="1"/>
            <p:extLst>
              <p:ext uri="{D42A27DB-BD31-4B8C-83A1-F6EECF244321}">
                <p14:modId xmlns:p14="http://schemas.microsoft.com/office/powerpoint/2010/main" val="192968116"/>
              </p:ext>
            </p:extLst>
          </p:nvPr>
        </p:nvGraphicFramePr>
        <p:xfrm>
          <a:off x="3329786" y="1909786"/>
          <a:ext cx="8581962" cy="4391026"/>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0EC5A3F3-E56E-C6BC-C8FA-3C172E768F78}"/>
              </a:ext>
            </a:extLst>
          </p:cNvPr>
          <p:cNvSpPr txBox="1"/>
          <p:nvPr/>
        </p:nvSpPr>
        <p:spPr>
          <a:xfrm>
            <a:off x="595280" y="1909786"/>
            <a:ext cx="2614325" cy="452431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Wingdings" panose="05000000000000000000" pitchFamily="2" charset="2"/>
              <a:buChar char="v"/>
            </a:pPr>
            <a:r>
              <a:rPr lang="en-CA" sz="1200"/>
              <a:t>People have a similar likelihood of about 40% to adopt cryptocurrencies to buy commodities with different occupations or majors of study, except for the people with computer science-related backgrounds, which have a 25%  of likelihood to adopt cryptocurrencies.</a:t>
            </a:r>
          </a:p>
          <a:p>
            <a:pPr marL="285750" indent="-285750">
              <a:buFont typeface="Wingdings" panose="05000000000000000000" pitchFamily="2" charset="2"/>
              <a:buChar char="v"/>
            </a:pPr>
            <a:r>
              <a:rPr lang="en-CA" sz="1200"/>
              <a:t>From the survey responses, shows people with natural science-related backgrounds have the highest trust in the cryptocurrency market. </a:t>
            </a:r>
          </a:p>
          <a:p>
            <a:pPr marL="285750" indent="-285750">
              <a:buFont typeface="Wingdings" panose="05000000000000000000" pitchFamily="2" charset="2"/>
              <a:buChar char="v"/>
            </a:pPr>
            <a:r>
              <a:rPr lang="en-US" sz="1200"/>
              <a:t>We can only conclude that there is no big difference in trust between people from different professional or professional backgrounds in cryptocurrencies.</a:t>
            </a:r>
          </a:p>
          <a:p>
            <a:pPr marL="285750" indent="-285750">
              <a:buFont typeface="Wingdings" panose="05000000000000000000" pitchFamily="2" charset="2"/>
              <a:buChar char="v"/>
            </a:pPr>
            <a:r>
              <a:rPr lang="en-US" sz="1200"/>
              <a:t>However, due to the limitations of the data, the sample data is not fully representative </a:t>
            </a:r>
            <a:r>
              <a:rPr lang="en-CA" sz="1200"/>
              <a:t>of</a:t>
            </a:r>
            <a:r>
              <a:rPr lang="zh-CN" altLang="en-US" sz="1200"/>
              <a:t> </a:t>
            </a:r>
            <a:r>
              <a:rPr lang="en-CA" altLang="zh-CN" sz="1200"/>
              <a:t>the</a:t>
            </a:r>
            <a:r>
              <a:rPr lang="zh-CN" altLang="en-US" sz="1200"/>
              <a:t> </a:t>
            </a:r>
            <a:r>
              <a:rPr lang="en-CA" altLang="zh-CN" sz="1200"/>
              <a:t>population.</a:t>
            </a:r>
            <a:endParaRPr lang="en-CA" sz="1200"/>
          </a:p>
        </p:txBody>
      </p:sp>
    </p:spTree>
    <p:extLst>
      <p:ext uri="{BB962C8B-B14F-4D97-AF65-F5344CB8AC3E}">
        <p14:creationId xmlns:p14="http://schemas.microsoft.com/office/powerpoint/2010/main" val="2473718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3156C-012F-BC3F-163F-582F45667F42}"/>
              </a:ext>
            </a:extLst>
          </p:cNvPr>
          <p:cNvSpPr>
            <a:spLocks noGrp="1"/>
          </p:cNvSpPr>
          <p:nvPr>
            <p:ph type="title"/>
          </p:nvPr>
        </p:nvSpPr>
        <p:spPr>
          <a:xfrm>
            <a:off x="1137034" y="365366"/>
            <a:ext cx="9392421" cy="1330841"/>
          </a:xfrm>
        </p:spPr>
        <p:txBody>
          <a:bodyPr>
            <a:normAutofit/>
          </a:bodyPr>
          <a:lstStyle/>
          <a:p>
            <a:r>
              <a:rPr lang="en-US" b="1">
                <a:cs typeface="Calibri Light"/>
              </a:rPr>
              <a:t>Factors for People Adopting Cryptocurrencies</a:t>
            </a:r>
            <a:endParaRPr lang="en-US" b="1"/>
          </a:p>
        </p:txBody>
      </p:sp>
      <p:sp>
        <p:nvSpPr>
          <p:cNvPr id="3" name="Content Placeholder 2">
            <a:extLst>
              <a:ext uri="{FF2B5EF4-FFF2-40B4-BE49-F238E27FC236}">
                <a16:creationId xmlns:a16="http://schemas.microsoft.com/office/drawing/2014/main" id="{9EAAEA9A-AC63-4AB3-6B48-08EC73A424A2}"/>
              </a:ext>
            </a:extLst>
          </p:cNvPr>
          <p:cNvSpPr>
            <a:spLocks noGrp="1"/>
          </p:cNvSpPr>
          <p:nvPr>
            <p:ph idx="1"/>
          </p:nvPr>
        </p:nvSpPr>
        <p:spPr>
          <a:xfrm>
            <a:off x="1137034" y="2198362"/>
            <a:ext cx="6297350" cy="3917773"/>
          </a:xfrm>
        </p:spPr>
        <p:txBody>
          <a:bodyPr vert="horz" lIns="91440" tIns="45720" rIns="91440" bIns="45720" rtlCol="0" anchor="t">
            <a:noAutofit/>
          </a:bodyPr>
          <a:lstStyle/>
          <a:p>
            <a:pPr>
              <a:buFont typeface="Wingdings" panose="020B0604020202020204" pitchFamily="34" charset="0"/>
              <a:buChar char="v"/>
            </a:pPr>
            <a:r>
              <a:rPr lang="en-US" sz="1600" b="1">
                <a:ea typeface="+mn-lt"/>
                <a:cs typeface="+mn-lt"/>
              </a:rPr>
              <a:t>Security</a:t>
            </a:r>
            <a:r>
              <a:rPr lang="en-US" sz="1400" b="1">
                <a:ea typeface="+mn-lt"/>
                <a:cs typeface="+mn-lt"/>
              </a:rPr>
              <a:t>: </a:t>
            </a:r>
            <a:r>
              <a:rPr lang="en-US" sz="1400">
                <a:ea typeface="+mn-lt"/>
                <a:cs typeface="+mn-lt"/>
              </a:rPr>
              <a:t>The most important factor to consider. As crypto operate on decentralized network, transactions are irreversible</a:t>
            </a:r>
            <a:endParaRPr lang="en-US" sz="1400">
              <a:cs typeface="Calibri" panose="020F0502020204030204"/>
            </a:endParaRPr>
          </a:p>
          <a:p>
            <a:pPr>
              <a:buFont typeface="Wingdings" panose="020B0604020202020204" pitchFamily="34" charset="0"/>
              <a:buChar char="v"/>
            </a:pPr>
            <a:r>
              <a:rPr lang="en-US" sz="1600" b="1">
                <a:ea typeface="+mn-lt"/>
                <a:cs typeface="+mn-lt"/>
              </a:rPr>
              <a:t>Fast Transfer</a:t>
            </a:r>
            <a:r>
              <a:rPr lang="en-US" sz="1400" b="1">
                <a:ea typeface="+mn-lt"/>
                <a:cs typeface="+mn-lt"/>
              </a:rPr>
              <a:t>: </a:t>
            </a:r>
            <a:r>
              <a:rPr lang="en-US" sz="1400">
                <a:ea typeface="+mn-lt"/>
                <a:cs typeface="+mn-lt"/>
              </a:rPr>
              <a:t>When compared to the traditional banking system, which would require much more time, the transfer of a cryptocurrency from one wallet to another is practically immediate or to take only a few minutes</a:t>
            </a:r>
            <a:endParaRPr lang="en-US" sz="1400">
              <a:cs typeface="Calibri"/>
            </a:endParaRPr>
          </a:p>
          <a:p>
            <a:pPr>
              <a:buFont typeface="Wingdings" panose="020B0604020202020204" pitchFamily="34" charset="0"/>
              <a:buChar char="v"/>
            </a:pPr>
            <a:r>
              <a:rPr lang="en-US" sz="1600" b="1">
                <a:ea typeface="+mn-lt"/>
                <a:cs typeface="+mn-lt"/>
              </a:rPr>
              <a:t>Investment Opportunity</a:t>
            </a:r>
            <a:r>
              <a:rPr lang="en-US" sz="1400" b="1">
                <a:ea typeface="+mn-lt"/>
                <a:cs typeface="+mn-lt"/>
              </a:rPr>
              <a:t>: </a:t>
            </a:r>
            <a:r>
              <a:rPr lang="en-US" sz="1400">
                <a:ea typeface="+mn-lt"/>
                <a:cs typeface="+mn-lt"/>
              </a:rPr>
              <a:t>Users' interest in cryptocurrencies is mostly driven by their attraction as investment opportunities rather than as an alternative payment method or a form of money</a:t>
            </a:r>
            <a:endParaRPr lang="en-US" sz="1400">
              <a:cs typeface="Calibri"/>
            </a:endParaRPr>
          </a:p>
          <a:p>
            <a:pPr>
              <a:buFont typeface="Wingdings" panose="020B0604020202020204" pitchFamily="34" charset="0"/>
              <a:buChar char="v"/>
            </a:pPr>
            <a:r>
              <a:rPr lang="en-US" sz="1600" b="1">
                <a:ea typeface="+mn-lt"/>
                <a:cs typeface="+mn-lt"/>
              </a:rPr>
              <a:t>Low Transaction cost</a:t>
            </a:r>
            <a:r>
              <a:rPr lang="en-US" sz="1400" b="1">
                <a:ea typeface="+mn-lt"/>
                <a:cs typeface="+mn-lt"/>
              </a:rPr>
              <a:t>: </a:t>
            </a:r>
            <a:r>
              <a:rPr lang="en-US" sz="1400">
                <a:ea typeface="+mn-lt"/>
                <a:cs typeface="+mn-lt"/>
              </a:rPr>
              <a:t>Compared to other financial services, cryptocurrency transactions are comparatively inexpensive</a:t>
            </a:r>
            <a:endParaRPr lang="en-US" sz="1400">
              <a:cs typeface="Calibri"/>
            </a:endParaRPr>
          </a:p>
          <a:p>
            <a:pPr>
              <a:buFont typeface="Wingdings" panose="020B0604020202020204" pitchFamily="34" charset="0"/>
              <a:buChar char="v"/>
            </a:pPr>
            <a:r>
              <a:rPr lang="en-US" sz="1600" b="1">
                <a:ea typeface="+mn-lt"/>
                <a:cs typeface="+mn-lt"/>
              </a:rPr>
              <a:t>Transparency</a:t>
            </a:r>
            <a:r>
              <a:rPr lang="en-US" sz="1400" b="1">
                <a:ea typeface="+mn-lt"/>
                <a:cs typeface="+mn-lt"/>
              </a:rPr>
              <a:t>: </a:t>
            </a:r>
            <a:r>
              <a:rPr lang="en-US" sz="1400">
                <a:ea typeface="+mn-lt"/>
                <a:cs typeface="+mn-lt"/>
              </a:rPr>
              <a:t>Decentralized cryptocurrencies offer a higher level of transparency as it eliminates the need for a central authority, relies on blockchain technology, and permits users to engage in free market activity. Users trust this system because they have the control over it</a:t>
            </a:r>
            <a:endParaRPr lang="en-US" sz="1400">
              <a:cs typeface="Calibri"/>
            </a:endParaRPr>
          </a:p>
          <a:p>
            <a:endParaRPr lang="en-US" sz="1300">
              <a:cs typeface="Calibri"/>
            </a:endParaRPr>
          </a:p>
          <a:p>
            <a:endParaRPr lang="en-US" sz="1300">
              <a:cs typeface="Calibri"/>
            </a:endParaRPr>
          </a:p>
        </p:txBody>
      </p:sp>
      <p:pic>
        <p:nvPicPr>
          <p:cNvPr id="5" name="Picture 5" descr="Chart, pie chart&#10;&#10;Description automatically generated">
            <a:extLst>
              <a:ext uri="{FF2B5EF4-FFF2-40B4-BE49-F238E27FC236}">
                <a16:creationId xmlns:a16="http://schemas.microsoft.com/office/drawing/2014/main" id="{A38B283C-C2AC-EE52-93AC-167F56F3DED7}"/>
              </a:ext>
            </a:extLst>
          </p:cNvPr>
          <p:cNvPicPr>
            <a:picLocks noChangeAspect="1"/>
          </p:cNvPicPr>
          <p:nvPr/>
        </p:nvPicPr>
        <p:blipFill>
          <a:blip r:embed="rId2"/>
          <a:stretch>
            <a:fillRect/>
          </a:stretch>
        </p:blipFill>
        <p:spPr>
          <a:xfrm>
            <a:off x="7335620" y="1906870"/>
            <a:ext cx="4856347" cy="3847228"/>
          </a:xfrm>
          <a:prstGeom prst="rect">
            <a:avLst/>
          </a:prstGeom>
        </p:spPr>
      </p:pic>
      <p:pic>
        <p:nvPicPr>
          <p:cNvPr id="7" name="Picture 7">
            <a:extLst>
              <a:ext uri="{FF2B5EF4-FFF2-40B4-BE49-F238E27FC236}">
                <a16:creationId xmlns:a16="http://schemas.microsoft.com/office/drawing/2014/main" id="{5A283F36-FB5B-255A-80B3-4F57AC0D2C50}"/>
              </a:ext>
            </a:extLst>
          </p:cNvPr>
          <p:cNvPicPr>
            <a:picLocks noChangeAspect="1"/>
          </p:cNvPicPr>
          <p:nvPr/>
        </p:nvPicPr>
        <p:blipFill>
          <a:blip r:embed="rId3"/>
          <a:stretch>
            <a:fillRect/>
          </a:stretch>
        </p:blipFill>
        <p:spPr>
          <a:xfrm>
            <a:off x="8609095" y="5946802"/>
            <a:ext cx="2571750" cy="333375"/>
          </a:xfrm>
          <a:prstGeom prst="rect">
            <a:avLst/>
          </a:prstGeom>
        </p:spPr>
      </p:pic>
      <p:sp>
        <p:nvSpPr>
          <p:cNvPr id="4" name="Slide Number Placeholder 3">
            <a:extLst>
              <a:ext uri="{FF2B5EF4-FFF2-40B4-BE49-F238E27FC236}">
                <a16:creationId xmlns:a16="http://schemas.microsoft.com/office/drawing/2014/main" id="{5625FAB8-6409-9700-8E72-9F783EFF05E5}"/>
              </a:ext>
            </a:extLst>
          </p:cNvPr>
          <p:cNvSpPr>
            <a:spLocks noGrp="1"/>
          </p:cNvSpPr>
          <p:nvPr>
            <p:ph type="sldNum" sz="quarter" idx="12"/>
          </p:nvPr>
        </p:nvSpPr>
        <p:spPr/>
        <p:txBody>
          <a:bodyPr/>
          <a:lstStyle/>
          <a:p>
            <a:fld id="{48F63A3B-78C7-47BE-AE5E-E10140E04643}" type="slidenum">
              <a:rPr lang="en-US" smtClean="0"/>
              <a:t>14</a:t>
            </a:fld>
            <a:endParaRPr lang="en-US"/>
          </a:p>
        </p:txBody>
      </p:sp>
    </p:spTree>
    <p:extLst>
      <p:ext uri="{BB962C8B-B14F-4D97-AF65-F5344CB8AC3E}">
        <p14:creationId xmlns:p14="http://schemas.microsoft.com/office/powerpoint/2010/main" val="1492152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5">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7">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a:p>
        </p:txBody>
      </p:sp>
      <p:sp>
        <p:nvSpPr>
          <p:cNvPr id="40" name="Freeform: Shape 39">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3A453C5-23C3-EF51-0599-823F095A82A8}"/>
              </a:ext>
            </a:extLst>
          </p:cNvPr>
          <p:cNvSpPr>
            <a:spLocks noGrp="1"/>
          </p:cNvSpPr>
          <p:nvPr>
            <p:ph type="title"/>
          </p:nvPr>
        </p:nvSpPr>
        <p:spPr>
          <a:xfrm>
            <a:off x="765051" y="662400"/>
            <a:ext cx="3384000" cy="1492132"/>
          </a:xfrm>
        </p:spPr>
        <p:txBody>
          <a:bodyPr anchor="t">
            <a:normAutofit/>
          </a:bodyPr>
          <a:lstStyle/>
          <a:p>
            <a:r>
              <a:rPr lang="en-US" sz="3400" b="1">
                <a:solidFill>
                  <a:schemeClr val="bg1"/>
                </a:solidFill>
                <a:cs typeface="Calibri Light"/>
              </a:rPr>
              <a:t>Survey Analysis of Crypto Choices</a:t>
            </a:r>
            <a:endParaRPr lang="en-US" sz="3400" b="1">
              <a:solidFill>
                <a:schemeClr val="bg1"/>
              </a:solidFill>
            </a:endParaRPr>
          </a:p>
        </p:txBody>
      </p:sp>
      <p:sp>
        <p:nvSpPr>
          <p:cNvPr id="31" name="Content Placeholder 30">
            <a:extLst>
              <a:ext uri="{FF2B5EF4-FFF2-40B4-BE49-F238E27FC236}">
                <a16:creationId xmlns:a16="http://schemas.microsoft.com/office/drawing/2014/main" id="{169C7192-94BA-589D-6BE9-953C3A542C84}"/>
              </a:ext>
            </a:extLst>
          </p:cNvPr>
          <p:cNvSpPr>
            <a:spLocks noGrp="1"/>
          </p:cNvSpPr>
          <p:nvPr>
            <p:ph idx="1"/>
          </p:nvPr>
        </p:nvSpPr>
        <p:spPr>
          <a:xfrm>
            <a:off x="765051" y="2286000"/>
            <a:ext cx="3384000" cy="3844800"/>
          </a:xfrm>
        </p:spPr>
        <p:txBody>
          <a:bodyPr vert="horz" lIns="91440" tIns="45720" rIns="91440" bIns="45720" rtlCol="0">
            <a:normAutofit/>
          </a:bodyPr>
          <a:lstStyle/>
          <a:p>
            <a:r>
              <a:rPr lang="en-US" sz="2000">
                <a:solidFill>
                  <a:schemeClr val="bg1">
                    <a:alpha val="60000"/>
                  </a:schemeClr>
                </a:solidFill>
                <a:ea typeface="+mn-lt"/>
                <a:cs typeface="+mn-lt"/>
              </a:rPr>
              <a:t>According to the survey results, Bitcoin is the first choice of people to invest in crypto. 16.1 % people marked Bitcoin as their first choice.</a:t>
            </a:r>
            <a:endParaRPr lang="en-US" sz="2000">
              <a:solidFill>
                <a:schemeClr val="bg1">
                  <a:alpha val="60000"/>
                </a:schemeClr>
              </a:solidFill>
              <a:cs typeface="Calibri" panose="020F0502020204030204"/>
            </a:endParaRPr>
          </a:p>
          <a:p>
            <a:endParaRPr lang="en-US" sz="2000">
              <a:solidFill>
                <a:schemeClr val="bg1">
                  <a:alpha val="60000"/>
                </a:schemeClr>
              </a:solidFill>
              <a:ea typeface="+mn-lt"/>
              <a:cs typeface="+mn-lt"/>
            </a:endParaRPr>
          </a:p>
          <a:p>
            <a:r>
              <a:rPr lang="en-US" sz="2000">
                <a:solidFill>
                  <a:schemeClr val="bg1">
                    <a:alpha val="60000"/>
                  </a:schemeClr>
                </a:solidFill>
                <a:ea typeface="+mn-lt"/>
                <a:cs typeface="+mn-lt"/>
              </a:rPr>
              <a:t>9.1% People marked Ethereum their second choice.</a:t>
            </a:r>
            <a:endParaRPr lang="en-US" sz="2000">
              <a:solidFill>
                <a:schemeClr val="bg1">
                  <a:alpha val="60000"/>
                </a:schemeClr>
              </a:solidFill>
            </a:endParaRPr>
          </a:p>
          <a:p>
            <a:endParaRPr lang="en-US" sz="2000">
              <a:solidFill>
                <a:schemeClr val="bg1">
                  <a:alpha val="60000"/>
                </a:schemeClr>
              </a:solidFill>
              <a:cs typeface="Calibri"/>
            </a:endParaRPr>
          </a:p>
          <a:p>
            <a:pPr marL="0" indent="0">
              <a:buNone/>
            </a:pPr>
            <a:endParaRPr lang="en-US" sz="2000">
              <a:solidFill>
                <a:schemeClr val="bg1">
                  <a:alpha val="60000"/>
                </a:schemeClr>
              </a:solidFill>
              <a:cs typeface="Calibri"/>
            </a:endParaRPr>
          </a:p>
        </p:txBody>
      </p:sp>
      <p:pic>
        <p:nvPicPr>
          <p:cNvPr id="7" name="Picture 8" descr="Timeline&#10;&#10;Description automatically generated">
            <a:extLst>
              <a:ext uri="{FF2B5EF4-FFF2-40B4-BE49-F238E27FC236}">
                <a16:creationId xmlns:a16="http://schemas.microsoft.com/office/drawing/2014/main" id="{F52F79C7-1A64-A58F-92EC-A1D4592EBE3B}"/>
              </a:ext>
            </a:extLst>
          </p:cNvPr>
          <p:cNvPicPr>
            <a:picLocks noChangeAspect="1"/>
          </p:cNvPicPr>
          <p:nvPr/>
        </p:nvPicPr>
        <p:blipFill>
          <a:blip r:embed="rId2"/>
          <a:stretch>
            <a:fillRect/>
          </a:stretch>
        </p:blipFill>
        <p:spPr>
          <a:xfrm>
            <a:off x="4993182" y="1070496"/>
            <a:ext cx="6597975" cy="5208619"/>
          </a:xfrm>
          <a:prstGeom prst="rect">
            <a:avLst/>
          </a:prstGeom>
        </p:spPr>
      </p:pic>
      <p:sp>
        <p:nvSpPr>
          <p:cNvPr id="3" name="Slide Number Placeholder 2">
            <a:extLst>
              <a:ext uri="{FF2B5EF4-FFF2-40B4-BE49-F238E27FC236}">
                <a16:creationId xmlns:a16="http://schemas.microsoft.com/office/drawing/2014/main" id="{1E037DCB-4652-99C6-0375-171F3F358AC5}"/>
              </a:ext>
            </a:extLst>
          </p:cNvPr>
          <p:cNvSpPr>
            <a:spLocks noGrp="1"/>
          </p:cNvSpPr>
          <p:nvPr>
            <p:ph type="sldNum" sz="quarter" idx="12"/>
          </p:nvPr>
        </p:nvSpPr>
        <p:spPr/>
        <p:txBody>
          <a:bodyPr/>
          <a:lstStyle/>
          <a:p>
            <a:fld id="{48F63A3B-78C7-47BE-AE5E-E10140E04643}" type="slidenum">
              <a:rPr lang="en-US" smtClean="0"/>
              <a:t>15</a:t>
            </a:fld>
            <a:endParaRPr lang="en-US"/>
          </a:p>
        </p:txBody>
      </p:sp>
    </p:spTree>
    <p:extLst>
      <p:ext uri="{BB962C8B-B14F-4D97-AF65-F5344CB8AC3E}">
        <p14:creationId xmlns:p14="http://schemas.microsoft.com/office/powerpoint/2010/main" val="2003329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09C6F-E3F8-C84E-88A2-8BED5E09D7D8}"/>
              </a:ext>
            </a:extLst>
          </p:cNvPr>
          <p:cNvSpPr>
            <a:spLocks noGrp="1"/>
          </p:cNvSpPr>
          <p:nvPr>
            <p:ph type="title"/>
          </p:nvPr>
        </p:nvSpPr>
        <p:spPr>
          <a:xfrm>
            <a:off x="572493" y="238539"/>
            <a:ext cx="11018520" cy="1434415"/>
          </a:xfrm>
        </p:spPr>
        <p:txBody>
          <a:bodyPr anchor="b">
            <a:normAutofit/>
          </a:bodyPr>
          <a:lstStyle/>
          <a:p>
            <a:r>
              <a:rPr lang="en-US" sz="5000" b="1">
                <a:ea typeface="+mj-lt"/>
                <a:cs typeface="+mj-lt"/>
              </a:rPr>
              <a:t>Why People Don't Want to Invest in Crypto</a:t>
            </a:r>
            <a:endParaRPr lang="en-US" sz="5000" b="1"/>
          </a:p>
        </p:txBody>
      </p:sp>
      <p:sp>
        <p:nvSpPr>
          <p:cNvPr id="3" name="Content Placeholder 2">
            <a:extLst>
              <a:ext uri="{FF2B5EF4-FFF2-40B4-BE49-F238E27FC236}">
                <a16:creationId xmlns:a16="http://schemas.microsoft.com/office/drawing/2014/main" id="{0C667DAD-0C8C-8D66-1686-D02241BF25C2}"/>
              </a:ext>
            </a:extLst>
          </p:cNvPr>
          <p:cNvSpPr>
            <a:spLocks noGrp="1"/>
          </p:cNvSpPr>
          <p:nvPr>
            <p:ph idx="1"/>
          </p:nvPr>
        </p:nvSpPr>
        <p:spPr>
          <a:xfrm>
            <a:off x="572493" y="2083606"/>
            <a:ext cx="6541488" cy="4106882"/>
          </a:xfrm>
        </p:spPr>
        <p:txBody>
          <a:bodyPr vert="horz" lIns="91440" tIns="45720" rIns="91440" bIns="45720" rtlCol="0" anchor="t">
            <a:normAutofit/>
          </a:bodyPr>
          <a:lstStyle/>
          <a:p>
            <a:pPr>
              <a:buFont typeface="Wingdings" panose="020B0604020202020204" pitchFamily="34" charset="0"/>
              <a:buChar char="v"/>
            </a:pPr>
            <a:r>
              <a:rPr lang="en-US" sz="2000" b="1">
                <a:latin typeface="Calibri"/>
                <a:cs typeface="Calibri"/>
              </a:rPr>
              <a:t> Volatility</a:t>
            </a:r>
            <a:endParaRPr lang="en-US" sz="2000">
              <a:latin typeface="Calibri"/>
              <a:ea typeface="+mn-lt"/>
              <a:cs typeface="+mn-lt"/>
            </a:endParaRPr>
          </a:p>
          <a:p>
            <a:pPr marL="0" indent="0">
              <a:buNone/>
            </a:pPr>
            <a:r>
              <a:rPr lang="en-US" sz="1400">
                <a:ea typeface="+mn-lt"/>
                <a:cs typeface="+mn-lt"/>
              </a:rPr>
              <a:t>There's no such thing as a risk-free investment. The cryptocurrency market is subject to wider swings. The market can swing between rabid optimism, as it did in early 2021, to pessimistic despair, as it did a few months later </a:t>
            </a:r>
          </a:p>
          <a:p>
            <a:pPr marL="0" indent="0">
              <a:buNone/>
            </a:pPr>
            <a:endParaRPr lang="en-US" sz="1400">
              <a:latin typeface="Calibri"/>
              <a:cs typeface="Calibri"/>
            </a:endParaRPr>
          </a:p>
          <a:p>
            <a:pPr>
              <a:buFont typeface="Wingdings" panose="020B0604020202020204" pitchFamily="34" charset="0"/>
              <a:buChar char="v"/>
            </a:pPr>
            <a:r>
              <a:rPr lang="en-US" sz="2000" b="1">
                <a:latin typeface="Calibri"/>
                <a:cs typeface="Calibri"/>
              </a:rPr>
              <a:t> People Don't Understand it Fully</a:t>
            </a:r>
            <a:endParaRPr lang="en-US" sz="2000">
              <a:latin typeface="Calibri"/>
              <a:cs typeface="Calibri"/>
            </a:endParaRPr>
          </a:p>
          <a:p>
            <a:pPr marL="0" indent="0">
              <a:buNone/>
            </a:pPr>
            <a:r>
              <a:rPr lang="en-US" sz="1400">
                <a:ea typeface="+mn-lt"/>
                <a:cs typeface="+mn-lt"/>
              </a:rPr>
              <a:t>Most people understand Cryptocurrency on a basic level but on a deeper level, they don't fully get what makes cryptocurrency gain or lose value, and the specifics of why certain coins are better than others</a:t>
            </a:r>
          </a:p>
          <a:p>
            <a:pPr marL="0" indent="0">
              <a:buNone/>
            </a:pPr>
            <a:endParaRPr lang="en-US" sz="1400">
              <a:latin typeface="Calibri"/>
              <a:cs typeface="Calibri"/>
            </a:endParaRPr>
          </a:p>
          <a:p>
            <a:pPr>
              <a:buFont typeface="Wingdings" panose="020B0604020202020204" pitchFamily="34" charset="0"/>
              <a:buChar char="v"/>
            </a:pPr>
            <a:r>
              <a:rPr lang="en-US" sz="2000" b="1">
                <a:latin typeface="Calibri"/>
                <a:cs typeface="Calibri"/>
              </a:rPr>
              <a:t> Very Little Regulation</a:t>
            </a:r>
            <a:endParaRPr lang="en-US" sz="2000" b="1">
              <a:latin typeface="Calibri"/>
              <a:ea typeface="+mn-lt"/>
              <a:cs typeface="+mn-lt"/>
            </a:endParaRPr>
          </a:p>
          <a:p>
            <a:pPr marL="0" indent="0">
              <a:buNone/>
            </a:pPr>
            <a:r>
              <a:rPr lang="en-US" sz="1400">
                <a:ea typeface="+mn-lt"/>
                <a:cs typeface="+mn-lt"/>
              </a:rPr>
              <a:t>In the decentralized currencies, they aren't subject to significant regulation by government entities, there is no protection or recourse if you're somehow wronged</a:t>
            </a:r>
          </a:p>
          <a:p>
            <a:endParaRPr lang="en-US" sz="2000">
              <a:cs typeface="Calibri"/>
            </a:endParaRPr>
          </a:p>
        </p:txBody>
      </p:sp>
      <p:pic>
        <p:nvPicPr>
          <p:cNvPr id="4" name="Picture 4" descr="Chart, line chart&#10;&#10;Description automatically generated">
            <a:extLst>
              <a:ext uri="{FF2B5EF4-FFF2-40B4-BE49-F238E27FC236}">
                <a16:creationId xmlns:a16="http://schemas.microsoft.com/office/drawing/2014/main" id="{C984F25C-DB7C-3D63-4EEF-177EFB777EF4}"/>
              </a:ext>
            </a:extLst>
          </p:cNvPr>
          <p:cNvPicPr>
            <a:picLocks noChangeAspect="1"/>
          </p:cNvPicPr>
          <p:nvPr/>
        </p:nvPicPr>
        <p:blipFill rotWithShape="1">
          <a:blip r:embed="rId2"/>
          <a:srcRect l="1328" r="-3" b="-3"/>
          <a:stretch/>
        </p:blipFill>
        <p:spPr>
          <a:xfrm>
            <a:off x="7177427" y="1791130"/>
            <a:ext cx="4849602" cy="5063665"/>
          </a:xfrm>
          <a:prstGeom prst="rect">
            <a:avLst/>
          </a:prstGeom>
        </p:spPr>
      </p:pic>
      <p:sp>
        <p:nvSpPr>
          <p:cNvPr id="5" name="Slide Number Placeholder 4">
            <a:extLst>
              <a:ext uri="{FF2B5EF4-FFF2-40B4-BE49-F238E27FC236}">
                <a16:creationId xmlns:a16="http://schemas.microsoft.com/office/drawing/2014/main" id="{1ECA37DD-C185-BEBA-E49F-C5D94C2D776E}"/>
              </a:ext>
            </a:extLst>
          </p:cNvPr>
          <p:cNvSpPr>
            <a:spLocks noGrp="1"/>
          </p:cNvSpPr>
          <p:nvPr>
            <p:ph type="sldNum" sz="quarter" idx="12"/>
          </p:nvPr>
        </p:nvSpPr>
        <p:spPr/>
        <p:txBody>
          <a:bodyPr/>
          <a:lstStyle/>
          <a:p>
            <a:fld id="{48F63A3B-78C7-47BE-AE5E-E10140E04643}" type="slidenum">
              <a:rPr lang="en-US" smtClean="0"/>
              <a:t>16</a:t>
            </a:fld>
            <a:endParaRPr lang="en-US"/>
          </a:p>
        </p:txBody>
      </p:sp>
    </p:spTree>
    <p:extLst>
      <p:ext uri="{BB962C8B-B14F-4D97-AF65-F5344CB8AC3E}">
        <p14:creationId xmlns:p14="http://schemas.microsoft.com/office/powerpoint/2010/main" val="4263124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4C920-2B86-AAED-56DF-220E42348C34}"/>
              </a:ext>
            </a:extLst>
          </p:cNvPr>
          <p:cNvSpPr>
            <a:spLocks noGrp="1"/>
          </p:cNvSpPr>
          <p:nvPr>
            <p:ph type="title"/>
          </p:nvPr>
        </p:nvSpPr>
        <p:spPr>
          <a:xfrm>
            <a:off x="630936" y="640080"/>
            <a:ext cx="4818888" cy="1481328"/>
          </a:xfrm>
        </p:spPr>
        <p:txBody>
          <a:bodyPr anchor="b">
            <a:normAutofit/>
          </a:bodyPr>
          <a:lstStyle/>
          <a:p>
            <a:r>
              <a:rPr lang="en-US" sz="3000" b="1">
                <a:latin typeface="Calibri"/>
                <a:cs typeface="Calibri Light"/>
              </a:rPr>
              <a:t>Survey Result Analysis: Why People Don't Want to Invest in Crypto</a:t>
            </a:r>
          </a:p>
        </p:txBody>
      </p:sp>
      <p:sp>
        <p:nvSpPr>
          <p:cNvPr id="37" name="Content Placeholder 36">
            <a:extLst>
              <a:ext uri="{FF2B5EF4-FFF2-40B4-BE49-F238E27FC236}">
                <a16:creationId xmlns:a16="http://schemas.microsoft.com/office/drawing/2014/main" id="{45DA6146-D9F1-5530-1965-2A736BA38689}"/>
              </a:ext>
            </a:extLst>
          </p:cNvPr>
          <p:cNvSpPr>
            <a:spLocks noGrp="1"/>
          </p:cNvSpPr>
          <p:nvPr>
            <p:ph idx="1"/>
          </p:nvPr>
        </p:nvSpPr>
        <p:spPr>
          <a:xfrm>
            <a:off x="601628" y="2963750"/>
            <a:ext cx="4818888" cy="3547872"/>
          </a:xfrm>
        </p:spPr>
        <p:txBody>
          <a:bodyPr vert="horz" lIns="91440" tIns="45720" rIns="91440" bIns="45720" rtlCol="0" anchor="t">
            <a:normAutofit/>
          </a:bodyPr>
          <a:lstStyle/>
          <a:p>
            <a:r>
              <a:rPr lang="en-US" sz="2200">
                <a:ea typeface="+mn-lt"/>
                <a:cs typeface="+mn-lt"/>
              </a:rPr>
              <a:t>According to our survey results, 44 out of 90 people says “Volatility” is the reason they don’t want to invest in Crypto </a:t>
            </a:r>
          </a:p>
          <a:p>
            <a:r>
              <a:rPr lang="en-US" sz="2200">
                <a:ea typeface="+mn-lt"/>
                <a:cs typeface="+mn-lt"/>
              </a:rPr>
              <a:t>35 out of 90 people thinks that “Very little Regulation” is the reason they don’t feel safe investing in Crypto</a:t>
            </a:r>
            <a:endParaRPr lang="en-US" sz="2200"/>
          </a:p>
          <a:p>
            <a:endParaRPr lang="en-US" sz="2200">
              <a:cs typeface="Calibri"/>
            </a:endParaRPr>
          </a:p>
        </p:txBody>
      </p:sp>
      <p:pic>
        <p:nvPicPr>
          <p:cNvPr id="6" name="Picture 6" descr="Chart, bubble chart&#10;&#10;Description automatically generated">
            <a:extLst>
              <a:ext uri="{FF2B5EF4-FFF2-40B4-BE49-F238E27FC236}">
                <a16:creationId xmlns:a16="http://schemas.microsoft.com/office/drawing/2014/main" id="{A048183C-E72D-C78C-2F2A-985426D9C12E}"/>
              </a:ext>
            </a:extLst>
          </p:cNvPr>
          <p:cNvPicPr>
            <a:picLocks noChangeAspect="1"/>
          </p:cNvPicPr>
          <p:nvPr/>
        </p:nvPicPr>
        <p:blipFill rotWithShape="1">
          <a:blip r:embed="rId2"/>
          <a:srcRect t="683" r="1" b="1"/>
          <a:stretch/>
        </p:blipFill>
        <p:spPr>
          <a:xfrm>
            <a:off x="5647001" y="-4689"/>
            <a:ext cx="6236062" cy="6867378"/>
          </a:xfrm>
          <a:prstGeom prst="rect">
            <a:avLst/>
          </a:prstGeom>
        </p:spPr>
      </p:pic>
      <p:sp>
        <p:nvSpPr>
          <p:cNvPr id="3" name="Slide Number Placeholder 2">
            <a:extLst>
              <a:ext uri="{FF2B5EF4-FFF2-40B4-BE49-F238E27FC236}">
                <a16:creationId xmlns:a16="http://schemas.microsoft.com/office/drawing/2014/main" id="{EF7DE8AD-9FE3-9416-9BC6-BB6DDF0C086F}"/>
              </a:ext>
            </a:extLst>
          </p:cNvPr>
          <p:cNvSpPr>
            <a:spLocks noGrp="1"/>
          </p:cNvSpPr>
          <p:nvPr>
            <p:ph type="sldNum" sz="quarter" idx="12"/>
          </p:nvPr>
        </p:nvSpPr>
        <p:spPr/>
        <p:txBody>
          <a:bodyPr/>
          <a:lstStyle/>
          <a:p>
            <a:fld id="{48F63A3B-78C7-47BE-AE5E-E10140E04643}" type="slidenum">
              <a:rPr lang="en-US" smtClean="0"/>
              <a:t>17</a:t>
            </a:fld>
            <a:endParaRPr lang="en-US"/>
          </a:p>
        </p:txBody>
      </p:sp>
    </p:spTree>
    <p:extLst>
      <p:ext uri="{BB962C8B-B14F-4D97-AF65-F5344CB8AC3E}">
        <p14:creationId xmlns:p14="http://schemas.microsoft.com/office/powerpoint/2010/main" val="3101360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EAB13-53EA-EEDA-0EDF-2E338EDED250}"/>
              </a:ext>
            </a:extLst>
          </p:cNvPr>
          <p:cNvSpPr>
            <a:spLocks noGrp="1"/>
          </p:cNvSpPr>
          <p:nvPr>
            <p:ph type="title"/>
          </p:nvPr>
        </p:nvSpPr>
        <p:spPr>
          <a:xfrm>
            <a:off x="3300046" y="179509"/>
            <a:ext cx="5162062" cy="602640"/>
          </a:xfrm>
        </p:spPr>
        <p:txBody>
          <a:bodyPr>
            <a:normAutofit/>
          </a:bodyPr>
          <a:lstStyle/>
          <a:p>
            <a:r>
              <a:rPr lang="en-US" sz="3200" b="1">
                <a:latin typeface="Times New Roman"/>
                <a:cs typeface="Calibri Light"/>
              </a:rPr>
              <a:t>Crypto as Payment Method</a:t>
            </a:r>
            <a:endParaRPr lang="en-US" sz="3200" b="1">
              <a:latin typeface="Times New Roman"/>
            </a:endParaRPr>
          </a:p>
        </p:txBody>
      </p:sp>
      <p:pic>
        <p:nvPicPr>
          <p:cNvPr id="4" name="Picture 4" descr="Chart, bar chart&#10;&#10;Description automatically generated">
            <a:extLst>
              <a:ext uri="{FF2B5EF4-FFF2-40B4-BE49-F238E27FC236}">
                <a16:creationId xmlns:a16="http://schemas.microsoft.com/office/drawing/2014/main" id="{0EFDC1D8-F0C8-9C08-1BAE-90E763C51746}"/>
              </a:ext>
            </a:extLst>
          </p:cNvPr>
          <p:cNvPicPr>
            <a:picLocks noGrp="1" noChangeAspect="1"/>
          </p:cNvPicPr>
          <p:nvPr>
            <p:ph idx="1"/>
          </p:nvPr>
        </p:nvPicPr>
        <p:blipFill>
          <a:blip r:embed="rId2"/>
          <a:stretch>
            <a:fillRect/>
          </a:stretch>
        </p:blipFill>
        <p:spPr>
          <a:xfrm>
            <a:off x="677779" y="3820585"/>
            <a:ext cx="10515600" cy="2537883"/>
          </a:xfrm>
        </p:spPr>
      </p:pic>
      <p:pic>
        <p:nvPicPr>
          <p:cNvPr id="5" name="Picture 5" descr="Chart, pie chart&#10;&#10;Description automatically generated">
            <a:extLst>
              <a:ext uri="{FF2B5EF4-FFF2-40B4-BE49-F238E27FC236}">
                <a16:creationId xmlns:a16="http://schemas.microsoft.com/office/drawing/2014/main" id="{F18AF13D-18DD-D76C-149A-8BDFCFF212FE}"/>
              </a:ext>
            </a:extLst>
          </p:cNvPr>
          <p:cNvPicPr>
            <a:picLocks noChangeAspect="1"/>
          </p:cNvPicPr>
          <p:nvPr/>
        </p:nvPicPr>
        <p:blipFill>
          <a:blip r:embed="rId3"/>
          <a:stretch>
            <a:fillRect/>
          </a:stretch>
        </p:blipFill>
        <p:spPr>
          <a:xfrm>
            <a:off x="7508632" y="950062"/>
            <a:ext cx="3681046" cy="3218956"/>
          </a:xfrm>
          <a:prstGeom prst="rect">
            <a:avLst/>
          </a:prstGeom>
        </p:spPr>
      </p:pic>
      <p:sp>
        <p:nvSpPr>
          <p:cNvPr id="6" name="TextBox 5">
            <a:extLst>
              <a:ext uri="{FF2B5EF4-FFF2-40B4-BE49-F238E27FC236}">
                <a16:creationId xmlns:a16="http://schemas.microsoft.com/office/drawing/2014/main" id="{567A95CC-7454-0CB4-B3BC-1C7018A8423F}"/>
              </a:ext>
            </a:extLst>
          </p:cNvPr>
          <p:cNvSpPr txBox="1"/>
          <p:nvPr/>
        </p:nvSpPr>
        <p:spPr>
          <a:xfrm>
            <a:off x="611554" y="1510323"/>
            <a:ext cx="662158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a:latin typeface="Times New Roman"/>
                <a:cs typeface="Times New Roman"/>
              </a:rPr>
              <a:t>As per our survey results, only 19 (out of 90) people think, they can use Crypto in their daily life as a payment method. 33 out of 90 people don’t think they would use Crypto as their daily payment method.</a:t>
            </a:r>
          </a:p>
          <a:p>
            <a:pPr marL="285750" indent="-285750">
              <a:buFont typeface="Wingdings"/>
              <a:buChar char="v"/>
            </a:pPr>
            <a:endParaRPr lang="en-US">
              <a:latin typeface="Times New Roman"/>
              <a:cs typeface="Calibri" panose="020F0502020204030204"/>
            </a:endParaRPr>
          </a:p>
          <a:p>
            <a:pPr marL="285750" indent="-285750">
              <a:buFont typeface="Wingdings"/>
              <a:buChar char="v"/>
            </a:pPr>
            <a:r>
              <a:rPr lang="en-US">
                <a:latin typeface="Times New Roman"/>
                <a:cs typeface="Times New Roman"/>
              </a:rPr>
              <a:t>Top reason to not choose crypto as a payment method is people are not very familiar with Crypto</a:t>
            </a:r>
          </a:p>
        </p:txBody>
      </p:sp>
      <p:sp>
        <p:nvSpPr>
          <p:cNvPr id="3" name="Slide Number Placeholder 2">
            <a:extLst>
              <a:ext uri="{FF2B5EF4-FFF2-40B4-BE49-F238E27FC236}">
                <a16:creationId xmlns:a16="http://schemas.microsoft.com/office/drawing/2014/main" id="{2B95B24B-FC80-DCAA-1634-2472FC8195C0}"/>
              </a:ext>
            </a:extLst>
          </p:cNvPr>
          <p:cNvSpPr>
            <a:spLocks noGrp="1"/>
          </p:cNvSpPr>
          <p:nvPr>
            <p:ph type="sldNum" sz="quarter" idx="12"/>
          </p:nvPr>
        </p:nvSpPr>
        <p:spPr/>
        <p:txBody>
          <a:bodyPr/>
          <a:lstStyle/>
          <a:p>
            <a:fld id="{48F63A3B-78C7-47BE-AE5E-E10140E04643}" type="slidenum">
              <a:rPr lang="en-US" smtClean="0"/>
              <a:t>18</a:t>
            </a:fld>
            <a:endParaRPr lang="en-US"/>
          </a:p>
        </p:txBody>
      </p:sp>
    </p:spTree>
    <p:extLst>
      <p:ext uri="{BB962C8B-B14F-4D97-AF65-F5344CB8AC3E}">
        <p14:creationId xmlns:p14="http://schemas.microsoft.com/office/powerpoint/2010/main" val="1903508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3">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594360" y="1042416"/>
            <a:ext cx="3800153" cy="4793762"/>
          </a:xfrm>
        </p:spPr>
        <p:txBody>
          <a:bodyPr>
            <a:normAutofit/>
          </a:bodyPr>
          <a:lstStyle/>
          <a:p>
            <a:r>
              <a:rPr lang="en-US" sz="4800"/>
              <a:t>Current Statistics</a:t>
            </a:r>
          </a:p>
        </p:txBody>
      </p:sp>
      <p:grpSp>
        <p:nvGrpSpPr>
          <p:cNvPr id="12" name="Group 15">
            <a:extLst>
              <a:ext uri="{FF2B5EF4-FFF2-40B4-BE49-F238E27FC236}">
                <a16:creationId xmlns:a16="http://schemas.microsoft.com/office/drawing/2014/main" id="{2FA2A407-516C-4590-9403-34038E9BB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761488"/>
            <a:ext cx="242107" cy="1340860"/>
            <a:chOff x="56167" y="2761488"/>
            <a:chExt cx="242107" cy="1340860"/>
          </a:xfrm>
        </p:grpSpPr>
        <p:sp>
          <p:nvSpPr>
            <p:cNvPr id="17" name="Rectangle 2">
              <a:extLst>
                <a:ext uri="{FF2B5EF4-FFF2-40B4-BE49-F238E27FC236}">
                  <a16:creationId xmlns:a16="http://schemas.microsoft.com/office/drawing/2014/main" id="{D3F47A57-50EC-4964-85FA-84B326B77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59">
              <a:extLst>
                <a:ext uri="{FF2B5EF4-FFF2-40B4-BE49-F238E27FC236}">
                  <a16:creationId xmlns:a16="http://schemas.microsoft.com/office/drawing/2014/main" id="{03467C0A-5C92-4A25-BA16-53665D54B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
              <a:extLst>
                <a:ext uri="{FF2B5EF4-FFF2-40B4-BE49-F238E27FC236}">
                  <a16:creationId xmlns:a16="http://schemas.microsoft.com/office/drawing/2014/main" id="{435F4864-0253-4261-9AED-5E798B971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59">
              <a:extLst>
                <a:ext uri="{FF2B5EF4-FFF2-40B4-BE49-F238E27FC236}">
                  <a16:creationId xmlns:a16="http://schemas.microsoft.com/office/drawing/2014/main" id="{6BEA136C-3A72-42D2-9D59-E9403321BD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306AAEAC-F37D-46C1-B3C8-293E7014E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59">
              <a:extLst>
                <a:ext uri="{FF2B5EF4-FFF2-40B4-BE49-F238E27FC236}">
                  <a16:creationId xmlns:a16="http://schemas.microsoft.com/office/drawing/2014/main" id="{3139D819-91EA-46A0-93FF-45FF7A8A82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
              <a:extLst>
                <a:ext uri="{FF2B5EF4-FFF2-40B4-BE49-F238E27FC236}">
                  <a16:creationId xmlns:a16="http://schemas.microsoft.com/office/drawing/2014/main" id="{08F35BD0-1ED8-41A6-B3CE-C40EAA004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9">
              <a:extLst>
                <a:ext uri="{FF2B5EF4-FFF2-40B4-BE49-F238E27FC236}">
                  <a16:creationId xmlns:a16="http://schemas.microsoft.com/office/drawing/2014/main" id="{C2886557-BD78-4C10-BB29-2E34CD8C8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CACD67D1-ACC3-43BE-9A0A-7713F6F097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A4E2C77A-D17B-4792-9ED5-287238323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ABE3CB03-D3EF-45F1-8FBD-E9B86CDD16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26C9EA63-B864-4041-AD52-E26240DA3D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DFD9C0DC-3AA4-48DE-8C65-AB56C588F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82D52FD4-9CAA-4610-A07A-289A740AF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D0436FA3-25D9-4C12-8F4A-80A407954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49101D1B-A82E-40CF-9A50-754308C21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
              <a:extLst>
                <a:ext uri="{FF2B5EF4-FFF2-40B4-BE49-F238E27FC236}">
                  <a16:creationId xmlns:a16="http://schemas.microsoft.com/office/drawing/2014/main" id="{4F434848-83AC-4070-8D97-8A006210FE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59">
              <a:extLst>
                <a:ext uri="{FF2B5EF4-FFF2-40B4-BE49-F238E27FC236}">
                  <a16:creationId xmlns:a16="http://schemas.microsoft.com/office/drawing/2014/main" id="{40745A98-11F5-47FE-9220-B93A61DA97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47B6E1B3-283D-4CF7-970C-352DB472E5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7675737E-FE46-420B-B3AF-75399E8FC9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0605" y="1"/>
            <a:ext cx="2681395"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587" y="767714"/>
            <a:ext cx="6454975" cy="53225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F1CC711-C3C2-E606-FEEA-30DEE1399F1D}"/>
              </a:ext>
            </a:extLst>
          </p:cNvPr>
          <p:cNvSpPr>
            <a:spLocks noGrp="1"/>
          </p:cNvSpPr>
          <p:nvPr>
            <p:ph idx="1"/>
          </p:nvPr>
        </p:nvSpPr>
        <p:spPr>
          <a:xfrm>
            <a:off x="5495109" y="1178446"/>
            <a:ext cx="5662845" cy="4543599"/>
          </a:xfrm>
        </p:spPr>
        <p:txBody>
          <a:bodyPr vert="horz" lIns="91440" tIns="45720" rIns="91440" bIns="45720" rtlCol="0" anchor="ctr">
            <a:normAutofit/>
          </a:bodyPr>
          <a:lstStyle/>
          <a:p>
            <a:pPr marL="342900" indent="-342900">
              <a:buFont typeface="Wingdings" panose="020B0604020202020204" pitchFamily="34" charset="0"/>
              <a:buChar char="q"/>
            </a:pPr>
            <a:r>
              <a:rPr lang="en-US" sz="1800">
                <a:solidFill>
                  <a:srgbClr val="FFFFFF"/>
                </a:solidFill>
              </a:rPr>
              <a:t>Non-zero Bitcoin addresses are tripled from 2017-2020, from 10 million to 31 million.</a:t>
            </a:r>
          </a:p>
          <a:p>
            <a:pPr marL="342900" indent="-342900">
              <a:buFont typeface="Wingdings" panose="020B0604020202020204" pitchFamily="34" charset="0"/>
              <a:buChar char="q"/>
            </a:pPr>
            <a:r>
              <a:rPr lang="en-US" sz="1800">
                <a:solidFill>
                  <a:srgbClr val="FFFFFF"/>
                </a:solidFill>
              </a:rPr>
              <a:t>In 2018, 2% of US users chose to use crypto as a mean of consumer payment choice, compared to 0.6% in 2015.</a:t>
            </a:r>
          </a:p>
          <a:p>
            <a:pPr marL="342900" indent="-342900">
              <a:buFont typeface="Wingdings" panose="020B0604020202020204" pitchFamily="34" charset="0"/>
              <a:buChar char="q"/>
            </a:pPr>
            <a:r>
              <a:rPr lang="en-US" sz="1800">
                <a:solidFill>
                  <a:srgbClr val="FFFFFF"/>
                </a:solidFill>
              </a:rPr>
              <a:t>In 2020, </a:t>
            </a:r>
            <a:r>
              <a:rPr lang="en-CA" sz="1800">
                <a:solidFill>
                  <a:srgbClr val="FFFFFF"/>
                </a:solidFill>
                <a:ea typeface="+mn-lt"/>
                <a:cs typeface="+mn-lt"/>
              </a:rPr>
              <a:t>36% of small business in USA accept cryptocurrencies as payment method while 59% of those companies purchased digital currency for their own use. </a:t>
            </a:r>
            <a:endParaRPr lang="en-CA" sz="1800">
              <a:solidFill>
                <a:srgbClr val="FFFFFF"/>
              </a:solidFill>
            </a:endParaRPr>
          </a:p>
          <a:p>
            <a:pPr marL="342900" indent="-342900">
              <a:buFont typeface="Wingdings" panose="020B0604020202020204" pitchFamily="34" charset="0"/>
              <a:buChar char="q"/>
            </a:pPr>
            <a:r>
              <a:rPr lang="en-CA" sz="1800">
                <a:solidFill>
                  <a:srgbClr val="FFFFFF"/>
                </a:solidFill>
              </a:rPr>
              <a:t>VISA &amp; Mastercard accepted 87 cryptocurrencies as online payment method. </a:t>
            </a:r>
            <a:endParaRPr lang="en-CA" sz="1800">
              <a:solidFill>
                <a:srgbClr val="FFFFFF"/>
              </a:solidFill>
              <a:ea typeface="+mn-lt"/>
              <a:cs typeface="+mn-lt"/>
            </a:endParaRPr>
          </a:p>
          <a:p>
            <a:pPr marL="342900" indent="-342900">
              <a:buFont typeface="Wingdings" panose="020B0604020202020204" pitchFamily="34" charset="0"/>
              <a:buChar char="q"/>
            </a:pPr>
            <a:r>
              <a:rPr lang="en-CA" sz="1800">
                <a:solidFill>
                  <a:srgbClr val="FFFFFF"/>
                </a:solidFill>
                <a:ea typeface="+mn-lt"/>
                <a:cs typeface="+mn-lt"/>
              </a:rPr>
              <a:t>Limitations such as the number of merchants and these debit card companies being a part of the existing monetary system still present. </a:t>
            </a:r>
            <a:r>
              <a:rPr lang="en-US" sz="1800">
                <a:solidFill>
                  <a:srgbClr val="FFFFFF"/>
                </a:solidFill>
                <a:ea typeface="+mn-lt"/>
                <a:cs typeface="+mn-lt"/>
              </a:rPr>
              <a:t> </a:t>
            </a:r>
            <a:endParaRPr lang="en-CA" sz="1800">
              <a:solidFill>
                <a:srgbClr val="FFFFFF"/>
              </a:solidFill>
              <a:ea typeface="+mn-lt"/>
              <a:cs typeface="+mn-lt"/>
            </a:endParaRPr>
          </a:p>
          <a:p>
            <a:pPr marL="342900" indent="-342900">
              <a:buFont typeface="Wingdings" panose="020B0604020202020204" pitchFamily="34" charset="0"/>
              <a:buChar char="q"/>
            </a:pPr>
            <a:endParaRPr lang="en-CA" sz="1800">
              <a:solidFill>
                <a:srgbClr val="FFFFFF"/>
              </a:solidFill>
            </a:endParaRPr>
          </a:p>
          <a:p>
            <a:pPr marL="0" indent="0">
              <a:buNone/>
            </a:pPr>
            <a:endParaRPr lang="en-US" sz="1800">
              <a:solidFill>
                <a:srgbClr val="FFFFFF"/>
              </a:solidFill>
            </a:endParaRPr>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9825318" y="6492240"/>
            <a:ext cx="1772322" cy="365125"/>
          </a:xfrm>
        </p:spPr>
        <p:txBody>
          <a:bodyPr>
            <a:normAutofit/>
          </a:bodyPr>
          <a:lstStyle/>
          <a:p>
            <a:pPr>
              <a:spcAft>
                <a:spcPts val="600"/>
              </a:spcAft>
            </a:pPr>
            <a:fld id="{D8DA9DAA-006C-4F4B-980E-E3DF019B24E2}" type="slidenum">
              <a:rPr lang="en-US" b="1" cap="all" spc="100">
                <a:solidFill>
                  <a:schemeClr val="bg1"/>
                </a:solidFill>
              </a:rPr>
              <a:pPr>
                <a:spcAft>
                  <a:spcPts val="600"/>
                </a:spcAft>
              </a:pPr>
              <a:t>19</a:t>
            </a:fld>
            <a:endParaRPr lang="en-US" b="1" cap="all" spc="100">
              <a:solidFill>
                <a:schemeClr val="bg1"/>
              </a:solidFill>
            </a:endParaRPr>
          </a:p>
        </p:txBody>
      </p:sp>
    </p:spTree>
    <p:extLst>
      <p:ext uri="{BB962C8B-B14F-4D97-AF65-F5344CB8AC3E}">
        <p14:creationId xmlns:p14="http://schemas.microsoft.com/office/powerpoint/2010/main" val="1110852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 name="Picture 9">
            <a:extLst>
              <a:ext uri="{FF2B5EF4-FFF2-40B4-BE49-F238E27FC236}">
                <a16:creationId xmlns:a16="http://schemas.microsoft.com/office/drawing/2014/main" id="{BE3EBA89-8C73-1EA7-3302-2B752AC7EBF7}"/>
              </a:ext>
            </a:extLst>
          </p:cNvPr>
          <p:cNvPicPr>
            <a:picLocks noChangeAspect="1"/>
          </p:cNvPicPr>
          <p:nvPr/>
        </p:nvPicPr>
        <p:blipFill rotWithShape="1">
          <a:blip r:embed="rId2">
            <a:alphaModFix amt="35000"/>
          </a:blip>
          <a:srcRect t="737" r="-2" b="14866"/>
          <a:stretch/>
        </p:blipFill>
        <p:spPr>
          <a:xfrm>
            <a:off x="20" y="10"/>
            <a:ext cx="12191980" cy="6857990"/>
          </a:xfrm>
          <a:prstGeom prst="rect">
            <a:avLst/>
          </a:prstGeom>
        </p:spPr>
      </p:pic>
      <p:sp>
        <p:nvSpPr>
          <p:cNvPr id="4" name="Title 3">
            <a:extLst>
              <a:ext uri="{FF2B5EF4-FFF2-40B4-BE49-F238E27FC236}">
                <a16:creationId xmlns:a16="http://schemas.microsoft.com/office/drawing/2014/main" id="{DF09817A-DB4A-B867-EC16-6D73778173FC}"/>
              </a:ext>
            </a:extLst>
          </p:cNvPr>
          <p:cNvSpPr>
            <a:spLocks noGrp="1"/>
          </p:cNvSpPr>
          <p:nvPr>
            <p:ph type="title"/>
          </p:nvPr>
        </p:nvSpPr>
        <p:spPr/>
        <p:txBody>
          <a:bodyPr vert="horz" lIns="91440" tIns="45720" rIns="91440" bIns="45720" rtlCol="0" anchor="ctr">
            <a:normAutofit/>
          </a:bodyPr>
          <a:lstStyle/>
          <a:p>
            <a:r>
              <a:rPr lang="en-US" b="1">
                <a:solidFill>
                  <a:srgbClr val="FFFFFF"/>
                </a:solidFill>
              </a:rPr>
              <a:t>AGENDA</a:t>
            </a:r>
          </a:p>
        </p:txBody>
      </p:sp>
      <p:graphicFrame>
        <p:nvGraphicFramePr>
          <p:cNvPr id="8" name="Content Placeholder 2">
            <a:extLst>
              <a:ext uri="{FF2B5EF4-FFF2-40B4-BE49-F238E27FC236}">
                <a16:creationId xmlns:a16="http://schemas.microsoft.com/office/drawing/2014/main" id="{BEF290F6-52DE-A51B-0E38-FF6AFB952DAC}"/>
              </a:ext>
            </a:extLst>
          </p:cNvPr>
          <p:cNvGraphicFramePr>
            <a:graphicFrameLocks noGrp="1"/>
          </p:cNvGraphicFramePr>
          <p:nvPr>
            <p:ph idx="1"/>
            <p:extLst>
              <p:ext uri="{D42A27DB-BD31-4B8C-83A1-F6EECF244321}">
                <p14:modId xmlns:p14="http://schemas.microsoft.com/office/powerpoint/2010/main" val="126375924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a:extLst>
              <a:ext uri="{FF2B5EF4-FFF2-40B4-BE49-F238E27FC236}">
                <a16:creationId xmlns:a16="http://schemas.microsoft.com/office/drawing/2014/main" id="{E4E746AF-9ACA-DAFD-2C1E-527DC9636DDB}"/>
              </a:ext>
            </a:extLst>
          </p:cNvPr>
          <p:cNvSpPr>
            <a:spLocks noGrp="1"/>
          </p:cNvSpPr>
          <p:nvPr>
            <p:ph type="sldNum" sz="quarter" idx="12"/>
          </p:nvPr>
        </p:nvSpPr>
        <p:spPr/>
        <p:txBody>
          <a:bodyPr/>
          <a:lstStyle/>
          <a:p>
            <a:fld id="{48F63A3B-78C7-47BE-AE5E-E10140E04643}" type="slidenum">
              <a:rPr lang="en-US" smtClean="0"/>
              <a:t>2</a:t>
            </a:fld>
            <a:endParaRPr lang="en-US"/>
          </a:p>
        </p:txBody>
      </p:sp>
    </p:spTree>
    <p:extLst>
      <p:ext uri="{BB962C8B-B14F-4D97-AF65-F5344CB8AC3E}">
        <p14:creationId xmlns:p14="http://schemas.microsoft.com/office/powerpoint/2010/main" val="7840300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Chart, treemap chart&#10;&#10;Description automatically generated">
            <a:extLst>
              <a:ext uri="{FF2B5EF4-FFF2-40B4-BE49-F238E27FC236}">
                <a16:creationId xmlns:a16="http://schemas.microsoft.com/office/drawing/2014/main" id="{DD7B9645-9A03-8E41-B2B5-FA26CE37AA67}"/>
              </a:ext>
            </a:extLst>
          </p:cNvPr>
          <p:cNvPicPr>
            <a:picLocks noChangeAspect="1"/>
          </p:cNvPicPr>
          <p:nvPr/>
        </p:nvPicPr>
        <p:blipFill rotWithShape="1">
          <a:blip r:embed="rId2"/>
          <a:srcRect b="2712"/>
          <a:stretch/>
        </p:blipFill>
        <p:spPr>
          <a:xfrm>
            <a:off x="307775" y="261437"/>
            <a:ext cx="11576450" cy="6335126"/>
          </a:xfrm>
          <a:prstGeom prst="rect">
            <a:avLst/>
          </a:prstGeom>
        </p:spPr>
      </p:pic>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a:solidFill>
                  <a:srgbClr val="FFFFFF"/>
                </a:solidFill>
              </a:rPr>
              <a:pPr>
                <a:spcAft>
                  <a:spcPts val="600"/>
                </a:spcAft>
              </a:pPr>
              <a:t>20</a:t>
            </a:fld>
            <a:endParaRPr lang="en-US">
              <a:solidFill>
                <a:srgbClr val="FFFFFF"/>
              </a:solidFill>
            </a:endParaRPr>
          </a:p>
        </p:txBody>
      </p:sp>
      <p:sp>
        <p:nvSpPr>
          <p:cNvPr id="3" name="TextBox 2">
            <a:extLst>
              <a:ext uri="{FF2B5EF4-FFF2-40B4-BE49-F238E27FC236}">
                <a16:creationId xmlns:a16="http://schemas.microsoft.com/office/drawing/2014/main" id="{69F53750-4145-4B27-99BF-A5681FB14C9B}"/>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919435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B28F-C9D7-439B-B863-44B4E851A0B0}"/>
              </a:ext>
            </a:extLst>
          </p:cNvPr>
          <p:cNvSpPr>
            <a:spLocks noGrp="1"/>
          </p:cNvSpPr>
          <p:nvPr>
            <p:ph type="ctrTitle"/>
          </p:nvPr>
        </p:nvSpPr>
        <p:spPr/>
        <p:txBody>
          <a:bodyPr/>
          <a:lstStyle/>
          <a:p>
            <a:r>
              <a:rPr lang="en-US"/>
              <a:t>Summary</a:t>
            </a:r>
          </a:p>
        </p:txBody>
      </p:sp>
      <p:sp>
        <p:nvSpPr>
          <p:cNvPr id="8" name="Subtitle 7">
            <a:extLst>
              <a:ext uri="{FF2B5EF4-FFF2-40B4-BE49-F238E27FC236}">
                <a16:creationId xmlns:a16="http://schemas.microsoft.com/office/drawing/2014/main" id="{50061247-EA4F-4DFA-AFCE-648487762CF7}"/>
              </a:ext>
            </a:extLst>
          </p:cNvPr>
          <p:cNvSpPr>
            <a:spLocks noGrp="1"/>
          </p:cNvSpPr>
          <p:nvPr>
            <p:ph type="subTitle" idx="1"/>
          </p:nvPr>
        </p:nvSpPr>
        <p:spPr/>
        <p:txBody>
          <a:bodyPr vert="horz" lIns="91440" tIns="45720" rIns="91440" bIns="45720" rtlCol="0" anchor="t">
            <a:normAutofit fontScale="92500" lnSpcReduction="10000"/>
          </a:bodyPr>
          <a:lstStyle/>
          <a:p>
            <a:pPr marL="342900" indent="-342900">
              <a:buFont typeface="Wingdings" panose="020B0604020202020204" pitchFamily="34" charset="0"/>
              <a:buChar char="q"/>
            </a:pPr>
            <a:r>
              <a:rPr lang="en-CA">
                <a:ea typeface="+mn-lt"/>
                <a:cs typeface="+mn-lt"/>
              </a:rPr>
              <a:t>Many well-known companies had already started to adopt cryptocurrencies as means of payments.</a:t>
            </a:r>
            <a:endParaRPr lang="en-US">
              <a:ea typeface="+mn-lt"/>
              <a:cs typeface="+mn-lt"/>
            </a:endParaRPr>
          </a:p>
          <a:p>
            <a:pPr marL="342900" indent="-342900">
              <a:buFont typeface="Wingdings" panose="020B0604020202020204" pitchFamily="34" charset="0"/>
              <a:buChar char="q"/>
            </a:pPr>
            <a:r>
              <a:rPr lang="en-CA">
                <a:ea typeface="+mn-lt"/>
                <a:cs typeface="+mn-lt"/>
              </a:rPr>
              <a:t>Significant growth of adoption, yet majority of population don't show interest.</a:t>
            </a:r>
            <a:endParaRPr lang="en-US">
              <a:ea typeface="+mn-lt"/>
              <a:cs typeface="+mn-lt"/>
            </a:endParaRPr>
          </a:p>
          <a:p>
            <a:pPr marL="342900" indent="-342900">
              <a:buFont typeface="Wingdings" panose="020B0604020202020204" pitchFamily="34" charset="0"/>
              <a:buChar char="q"/>
            </a:pPr>
            <a:r>
              <a:rPr lang="en-CA">
                <a:ea typeface="+mn-lt"/>
                <a:cs typeface="+mn-lt"/>
              </a:rPr>
              <a:t>Other factors such as unfamiliarity being the leading key factor. </a:t>
            </a:r>
            <a:endParaRPr lang="en-US">
              <a:ea typeface="+mn-lt"/>
              <a:cs typeface="+mn-lt"/>
            </a:endParaRPr>
          </a:p>
          <a:p>
            <a:pPr marL="342900" indent="-342900">
              <a:buFont typeface="Wingdings" panose="020B0604020202020204" pitchFamily="34" charset="0"/>
              <a:buChar char="q"/>
            </a:pPr>
            <a:r>
              <a:rPr lang="en-CA">
                <a:ea typeface="+mn-lt"/>
                <a:cs typeface="+mn-lt"/>
              </a:rPr>
              <a:t>VISA or Mastercard can make cryptocurrency-related transactions, but merchants and these debit card companies are still part of current monetary. </a:t>
            </a:r>
            <a:endParaRPr lang="en-US"/>
          </a:p>
        </p:txBody>
      </p:sp>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11"/>
          </p:nvPr>
        </p:nvSpPr>
        <p:spPr/>
        <p:txBody>
          <a:bodyPr/>
          <a:lstStyle/>
          <a:p>
            <a:r>
              <a:rPr lang="en-US"/>
              <a:t>Presentation Title</a:t>
            </a:r>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p:txBody>
          <a:bodyPr/>
          <a:lstStyle/>
          <a:p>
            <a:fld id="{D8DA9DAA-006C-4F4B-980E-E3DF019B24E2}" type="slidenum">
              <a:rPr lang="en-US" smtClean="0"/>
              <a:pPr/>
              <a:t>21</a:t>
            </a:fld>
            <a:endParaRPr lang="en-US"/>
          </a:p>
        </p:txBody>
      </p:sp>
      <p:pic>
        <p:nvPicPr>
          <p:cNvPr id="13" name="Picture 13" descr="Graphical user interface, application, icon&#10;&#10;Description automatically generated">
            <a:extLst>
              <a:ext uri="{FF2B5EF4-FFF2-40B4-BE49-F238E27FC236}">
                <a16:creationId xmlns:a16="http://schemas.microsoft.com/office/drawing/2014/main" id="{DBBF3A67-8653-3D60-C15F-7952E0EEB5B6}"/>
              </a:ext>
            </a:extLst>
          </p:cNvPr>
          <p:cNvPicPr>
            <a:picLocks noChangeAspect="1"/>
          </p:cNvPicPr>
          <p:nvPr/>
        </p:nvPicPr>
        <p:blipFill>
          <a:blip r:embed="rId2"/>
          <a:stretch>
            <a:fillRect/>
          </a:stretch>
        </p:blipFill>
        <p:spPr>
          <a:xfrm>
            <a:off x="-5750" y="5498"/>
            <a:ext cx="5762443" cy="6854193"/>
          </a:xfrm>
          <a:prstGeom prst="rect">
            <a:avLst/>
          </a:prstGeom>
        </p:spPr>
      </p:pic>
    </p:spTree>
    <p:extLst>
      <p:ext uri="{BB962C8B-B14F-4D97-AF65-F5344CB8AC3E}">
        <p14:creationId xmlns:p14="http://schemas.microsoft.com/office/powerpoint/2010/main" val="3584772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D4C90-30F2-ED88-DBFF-632F4515451F}"/>
              </a:ext>
            </a:extLst>
          </p:cNvPr>
          <p:cNvSpPr>
            <a:spLocks noGrp="1"/>
          </p:cNvSpPr>
          <p:nvPr>
            <p:ph type="title"/>
          </p:nvPr>
        </p:nvSpPr>
        <p:spPr/>
        <p:txBody>
          <a:bodyPr/>
          <a:lstStyle/>
          <a:p>
            <a:r>
              <a:rPr lang="en-US">
                <a:cs typeface="Calibri Light"/>
              </a:rPr>
              <a:t>REFERENCES</a:t>
            </a:r>
            <a:endParaRPr lang="en-US"/>
          </a:p>
        </p:txBody>
      </p:sp>
      <p:sp>
        <p:nvSpPr>
          <p:cNvPr id="3" name="Content Placeholder 2">
            <a:extLst>
              <a:ext uri="{FF2B5EF4-FFF2-40B4-BE49-F238E27FC236}">
                <a16:creationId xmlns:a16="http://schemas.microsoft.com/office/drawing/2014/main" id="{D6842EFB-2017-0C9C-7A6F-F0512A120372}"/>
              </a:ext>
            </a:extLst>
          </p:cNvPr>
          <p:cNvSpPr>
            <a:spLocks noGrp="1"/>
          </p:cNvSpPr>
          <p:nvPr>
            <p:ph idx="1"/>
          </p:nvPr>
        </p:nvSpPr>
        <p:spPr/>
        <p:txBody>
          <a:bodyPr vert="horz" lIns="91440" tIns="45720" rIns="91440" bIns="45720" rtlCol="0" anchor="t">
            <a:normAutofit/>
          </a:bodyPr>
          <a:lstStyle/>
          <a:p>
            <a:r>
              <a:rPr lang="en-US" sz="1000">
                <a:ea typeface="+mn-lt"/>
                <a:cs typeface="+mn-lt"/>
              </a:rPr>
              <a:t>FAUZI, M. A., PAIMAN, N., &amp; OTHMAN, Z. (2020). Bitcoin and Cryptocurrency: Challenges, Opportunities and Future Works. </a:t>
            </a:r>
            <a:r>
              <a:rPr lang="en-US" sz="1000" i="1">
                <a:ea typeface="+mn-lt"/>
                <a:cs typeface="+mn-lt"/>
              </a:rPr>
              <a:t>The Journal of Asian Finance, Economics and Business</a:t>
            </a:r>
            <a:r>
              <a:rPr lang="en-US" sz="1000">
                <a:ea typeface="+mn-lt"/>
                <a:cs typeface="+mn-lt"/>
              </a:rPr>
              <a:t>, </a:t>
            </a:r>
            <a:r>
              <a:rPr lang="en-US" sz="1000" i="1">
                <a:ea typeface="+mn-lt"/>
                <a:cs typeface="+mn-lt"/>
              </a:rPr>
              <a:t>7</a:t>
            </a:r>
            <a:r>
              <a:rPr lang="en-US" sz="1000">
                <a:ea typeface="+mn-lt"/>
                <a:cs typeface="+mn-lt"/>
              </a:rPr>
              <a:t>(8), 695–704. </a:t>
            </a:r>
            <a:r>
              <a:rPr lang="en-US" sz="1000">
                <a:ea typeface="+mn-lt"/>
                <a:cs typeface="+mn-lt"/>
                <a:hlinkClick r:id="rId2"/>
              </a:rPr>
              <a:t>https://doi.org/10.13106/jafeb.2020.vol7.no8.695</a:t>
            </a:r>
            <a:endParaRPr lang="en-US" sz="1000">
              <a:ea typeface="+mn-lt"/>
              <a:cs typeface="+mn-lt"/>
            </a:endParaRPr>
          </a:p>
          <a:p>
            <a:r>
              <a:rPr lang="en-US" sz="1000">
                <a:ea typeface="+mn-lt"/>
                <a:cs typeface="+mn-lt"/>
              </a:rPr>
              <a:t>D. T. Morton The Future of Cryptocurrency: An Unregulated Instrument in an Increasingly Regulated Global Economy, 16 Loy. U. Chi. Int'l L. Rev. 129 (2020). Available at: </a:t>
            </a:r>
            <a:r>
              <a:rPr lang="en-US" sz="1000">
                <a:ea typeface="+mn-lt"/>
                <a:cs typeface="+mn-lt"/>
                <a:hlinkClick r:id="rId3"/>
              </a:rPr>
              <a:t>https://lawecommons.luc.edu/lucilr/vol16/iss1/8</a:t>
            </a:r>
            <a:endParaRPr lang="en-US" sz="1000">
              <a:ea typeface="+mn-lt"/>
              <a:cs typeface="+mn-lt"/>
            </a:endParaRPr>
          </a:p>
          <a:p>
            <a:r>
              <a:rPr lang="en-US" sz="1000" err="1">
                <a:ea typeface="+mn-lt"/>
                <a:cs typeface="+mn-lt"/>
              </a:rPr>
              <a:t>GeeksforGeeks</a:t>
            </a:r>
            <a:r>
              <a:rPr lang="en-US" sz="1000">
                <a:ea typeface="+mn-lt"/>
                <a:cs typeface="+mn-lt"/>
              </a:rPr>
              <a:t>. (2022, May 11). </a:t>
            </a:r>
            <a:r>
              <a:rPr lang="en-US" sz="1000" i="1">
                <a:ea typeface="+mn-lt"/>
                <a:cs typeface="+mn-lt"/>
              </a:rPr>
              <a:t>Advantages and Disadvantages of Cryptocurrency in 2020</a:t>
            </a:r>
            <a:r>
              <a:rPr lang="en-US" sz="1000">
                <a:ea typeface="+mn-lt"/>
                <a:cs typeface="+mn-lt"/>
              </a:rPr>
              <a:t>. </a:t>
            </a:r>
            <a:r>
              <a:rPr lang="en-US" sz="1000">
                <a:ea typeface="+mn-lt"/>
                <a:cs typeface="+mn-lt"/>
                <a:hlinkClick r:id="rId4"/>
              </a:rPr>
              <a:t>https://www.geeksforgeeks.org/advantages-and-disadvantages-of-cryptocurrency-in-2020/</a:t>
            </a:r>
            <a:endParaRPr lang="en-US" sz="1000">
              <a:ea typeface="+mn-lt"/>
              <a:cs typeface="+mn-lt"/>
            </a:endParaRPr>
          </a:p>
          <a:p>
            <a:r>
              <a:rPr lang="en-US" sz="1000" err="1">
                <a:ea typeface="+mn-lt"/>
                <a:cs typeface="+mn-lt"/>
              </a:rPr>
              <a:t>Appinventiv</a:t>
            </a:r>
            <a:r>
              <a:rPr lang="en-US" sz="1000">
                <a:ea typeface="+mn-lt"/>
                <a:cs typeface="+mn-lt"/>
              </a:rPr>
              <a:t>. (2021, October 8). </a:t>
            </a:r>
            <a:r>
              <a:rPr lang="en-US" sz="1000" i="1">
                <a:ea typeface="+mn-lt"/>
                <a:cs typeface="+mn-lt"/>
              </a:rPr>
              <a:t>Decrypted: The Future of Cryptocurrencies</a:t>
            </a:r>
            <a:r>
              <a:rPr lang="en-US" sz="1000">
                <a:ea typeface="+mn-lt"/>
                <a:cs typeface="+mn-lt"/>
              </a:rPr>
              <a:t>. </a:t>
            </a:r>
            <a:r>
              <a:rPr lang="en-US" sz="1000">
                <a:ea typeface="+mn-lt"/>
                <a:cs typeface="+mn-lt"/>
                <a:hlinkClick r:id="rId5"/>
              </a:rPr>
              <a:t>https://appinventiv.com/blog/cryptocurrencies-market-trends/</a:t>
            </a:r>
            <a:endParaRPr lang="en-US" sz="1000">
              <a:cs typeface="Calibri"/>
            </a:endParaRPr>
          </a:p>
          <a:p>
            <a:r>
              <a:rPr lang="en-US" sz="1000">
                <a:ea typeface="+mn-lt"/>
                <a:cs typeface="+mn-lt"/>
              </a:rPr>
              <a:t>8 Benefits of Cryptocurrency, Adam Levy, Feb 13, 2022, </a:t>
            </a:r>
            <a:r>
              <a:rPr lang="en-US" sz="1000">
                <a:ea typeface="+mn-lt"/>
                <a:cs typeface="+mn-lt"/>
                <a:hlinkClick r:id="rId6"/>
              </a:rPr>
              <a:t>https://www.fool.com/investing/stock-market/market-sectors/financials/cryptocurrency-stocks/benefits-of-cryptocurrency/</a:t>
            </a:r>
            <a:endParaRPr lang="en-US" sz="1000">
              <a:cs typeface="Calibri"/>
            </a:endParaRPr>
          </a:p>
          <a:p>
            <a:r>
              <a:rPr lang="en-US" sz="1000">
                <a:ea typeface="+mn-lt"/>
                <a:cs typeface="+mn-lt"/>
              </a:rPr>
              <a:t>S. </a:t>
            </a:r>
            <a:r>
              <a:rPr lang="en-US" sz="1000" err="1">
                <a:ea typeface="+mn-lt"/>
                <a:cs typeface="+mn-lt"/>
              </a:rPr>
              <a:t>Alzahrani</a:t>
            </a:r>
            <a:r>
              <a:rPr lang="en-US" sz="1000">
                <a:ea typeface="+mn-lt"/>
                <a:cs typeface="+mn-lt"/>
              </a:rPr>
              <a:t> and T. U. </a:t>
            </a:r>
            <a:r>
              <a:rPr lang="en-US" sz="1000" err="1">
                <a:ea typeface="+mn-lt"/>
                <a:cs typeface="+mn-lt"/>
              </a:rPr>
              <a:t>Daim</a:t>
            </a:r>
            <a:r>
              <a:rPr lang="en-US" sz="1000">
                <a:ea typeface="+mn-lt"/>
                <a:cs typeface="+mn-lt"/>
              </a:rPr>
              <a:t>, "Analysis of the Cryptocurrency Adoption Decision: Literature Review," 2019 Portland International Conference on Management of Engineering and Technology (PICMET), 2019, pp. 1-11, </a:t>
            </a:r>
            <a:r>
              <a:rPr lang="en-US" sz="1000" err="1">
                <a:ea typeface="+mn-lt"/>
                <a:cs typeface="+mn-lt"/>
              </a:rPr>
              <a:t>doi</a:t>
            </a:r>
            <a:r>
              <a:rPr lang="en-US" sz="1000">
                <a:ea typeface="+mn-lt"/>
                <a:cs typeface="+mn-lt"/>
              </a:rPr>
              <a:t>: 10.23919/PICMET.2019.8893819.</a:t>
            </a:r>
            <a:endParaRPr lang="en-US"/>
          </a:p>
          <a:p>
            <a:r>
              <a:rPr lang="en-US" sz="1000">
                <a:ea typeface="+mn-lt"/>
                <a:cs typeface="+mn-lt"/>
              </a:rPr>
              <a:t>Reasons I Don't Invest in Crypto, </a:t>
            </a:r>
            <a:r>
              <a:rPr lang="en-US" sz="1000" err="1">
                <a:ea typeface="+mn-lt"/>
                <a:cs typeface="+mn-lt"/>
              </a:rPr>
              <a:t>Maurie</a:t>
            </a:r>
            <a:r>
              <a:rPr lang="en-US" sz="1000">
                <a:ea typeface="+mn-lt"/>
                <a:cs typeface="+mn-lt"/>
              </a:rPr>
              <a:t> Backman | Updated July 17, 2021 , fool.com/the-ascent/cryptocurrency/articles/4-reasons-i-dont-invest-in-crypto/</a:t>
            </a:r>
          </a:p>
          <a:p>
            <a:r>
              <a:rPr lang="en-US" sz="1000" err="1">
                <a:ea typeface="+mn-lt"/>
                <a:cs typeface="+mn-lt"/>
              </a:rPr>
              <a:t>Bezhovski</a:t>
            </a:r>
            <a:r>
              <a:rPr lang="en-US" sz="1000">
                <a:ea typeface="+mn-lt"/>
                <a:cs typeface="+mn-lt"/>
              </a:rPr>
              <a:t>, Z., </a:t>
            </a:r>
            <a:r>
              <a:rPr lang="en-US" sz="1000" err="1">
                <a:ea typeface="+mn-lt"/>
                <a:cs typeface="+mn-lt"/>
              </a:rPr>
              <a:t>Davcev</a:t>
            </a:r>
            <a:r>
              <a:rPr lang="en-US" sz="1000">
                <a:ea typeface="+mn-lt"/>
                <a:cs typeface="+mn-lt"/>
              </a:rPr>
              <a:t>, L., &amp; </a:t>
            </a:r>
            <a:r>
              <a:rPr lang="en-US" sz="1000" err="1">
                <a:ea typeface="+mn-lt"/>
                <a:cs typeface="+mn-lt"/>
              </a:rPr>
              <a:t>Mitreva</a:t>
            </a:r>
            <a:r>
              <a:rPr lang="en-US" sz="1000">
                <a:ea typeface="+mn-lt"/>
                <a:cs typeface="+mn-lt"/>
              </a:rPr>
              <a:t>, M. (2021). CURRENT ADOPTION STATE OF CRYPTOCURRENCIES AS AN ELECTRONIC PAYMENT METHOD. Management Research and Practice, 13(1), 44-50. https://link.ezproxy.neu.edu/login?url=https://www.proquest.com/scholarly-journals/current-adoption-state-cryptocurrencies-as/docview/2502278867/se-2?accountid=12826 </a:t>
            </a:r>
          </a:p>
          <a:p>
            <a:r>
              <a:rPr lang="en-US" sz="1000">
                <a:ea typeface="+mn-lt"/>
                <a:cs typeface="+mn-lt"/>
              </a:rPr>
              <a:t>Khalid, A. (2021, March 8). What you need to know before accepting Bitcoin payments. Inc.com. Retrieved June 23, 2022, from https://www.inc.com/amrita-khalid/cryptocurrency-bitcoin-payments.html </a:t>
            </a:r>
          </a:p>
          <a:p>
            <a:endParaRPr lang="en-US" sz="1000">
              <a:ea typeface="+mn-lt"/>
              <a:cs typeface="+mn-lt"/>
            </a:endParaRPr>
          </a:p>
          <a:p>
            <a:endParaRPr lang="en-US" sz="1000">
              <a:cs typeface="Calibri"/>
            </a:endParaRPr>
          </a:p>
          <a:p>
            <a:endParaRPr lang="en-US" sz="1000">
              <a:cs typeface="Calibri"/>
            </a:endParaRPr>
          </a:p>
          <a:p>
            <a:endParaRPr lang="en-US" sz="1000">
              <a:cs typeface="Calibri"/>
            </a:endParaRPr>
          </a:p>
        </p:txBody>
      </p:sp>
      <p:sp>
        <p:nvSpPr>
          <p:cNvPr id="4" name="Slide Number Placeholder 3">
            <a:extLst>
              <a:ext uri="{FF2B5EF4-FFF2-40B4-BE49-F238E27FC236}">
                <a16:creationId xmlns:a16="http://schemas.microsoft.com/office/drawing/2014/main" id="{B9B63E71-E81A-DC89-9AC5-AE234743B418}"/>
              </a:ext>
            </a:extLst>
          </p:cNvPr>
          <p:cNvSpPr>
            <a:spLocks noGrp="1"/>
          </p:cNvSpPr>
          <p:nvPr>
            <p:ph type="sldNum" sz="quarter" idx="12"/>
          </p:nvPr>
        </p:nvSpPr>
        <p:spPr/>
        <p:txBody>
          <a:bodyPr/>
          <a:lstStyle/>
          <a:p>
            <a:fld id="{48F63A3B-78C7-47BE-AE5E-E10140E04643}" type="slidenum">
              <a:rPr lang="en-US" smtClean="0"/>
              <a:t>22</a:t>
            </a:fld>
            <a:endParaRPr lang="en-US"/>
          </a:p>
        </p:txBody>
      </p:sp>
    </p:spTree>
    <p:extLst>
      <p:ext uri="{BB962C8B-B14F-4D97-AF65-F5344CB8AC3E}">
        <p14:creationId xmlns:p14="http://schemas.microsoft.com/office/powerpoint/2010/main" val="3490797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485278-3D07-466F-8351-667A2EBEABB8}"/>
              </a:ext>
            </a:extLst>
          </p:cNvPr>
          <p:cNvSpPr>
            <a:spLocks noGrp="1"/>
          </p:cNvSpPr>
          <p:nvPr>
            <p:ph type="title"/>
          </p:nvPr>
        </p:nvSpPr>
        <p:spPr>
          <a:xfrm>
            <a:off x="838200" y="556995"/>
            <a:ext cx="10515600" cy="1133693"/>
          </a:xfrm>
        </p:spPr>
        <p:txBody>
          <a:bodyPr>
            <a:normAutofit/>
          </a:bodyPr>
          <a:lstStyle/>
          <a:p>
            <a:r>
              <a:rPr lang="en-US" sz="3700" b="1">
                <a:cs typeface="Calibri Light"/>
              </a:rPr>
              <a:t>Project Timeline</a:t>
            </a:r>
          </a:p>
        </p:txBody>
      </p:sp>
      <p:sp>
        <p:nvSpPr>
          <p:cNvPr id="6" name="Slide Number Placeholder 5">
            <a:extLst>
              <a:ext uri="{FF2B5EF4-FFF2-40B4-BE49-F238E27FC236}">
                <a16:creationId xmlns:a16="http://schemas.microsoft.com/office/drawing/2014/main" id="{AB55FF1C-3CBD-419A-9DE4-7A8AA6371B6A}"/>
              </a:ext>
            </a:extLst>
          </p:cNvPr>
          <p:cNvSpPr>
            <a:spLocks noGrp="1"/>
          </p:cNvSpPr>
          <p:nvPr>
            <p:ph type="sldNum" sz="quarter" idx="12"/>
          </p:nvPr>
        </p:nvSpPr>
        <p:spPr>
          <a:xfrm>
            <a:off x="8610600" y="6356350"/>
            <a:ext cx="2743200" cy="365125"/>
          </a:xfrm>
        </p:spPr>
        <p:txBody>
          <a:bodyPr>
            <a:normAutofit/>
          </a:bodyPr>
          <a:lstStyle/>
          <a:p>
            <a:pPr>
              <a:spcAft>
                <a:spcPts val="600"/>
              </a:spcAft>
            </a:pPr>
            <a:fld id="{D8DA9DAA-006C-4F4B-980E-E3DF019B24E2}" type="slidenum">
              <a:rPr lang="en-US" b="1" cap="all" spc="100"/>
              <a:pPr>
                <a:spcAft>
                  <a:spcPts val="600"/>
                </a:spcAft>
              </a:pPr>
              <a:t>3</a:t>
            </a:fld>
            <a:endParaRPr lang="en-US" b="1" cap="all" spc="100"/>
          </a:p>
        </p:txBody>
      </p:sp>
      <p:graphicFrame>
        <p:nvGraphicFramePr>
          <p:cNvPr id="14" name="Content Placeholder 6" descr="timeline SmartArt Graphic">
            <a:extLst>
              <a:ext uri="{FF2B5EF4-FFF2-40B4-BE49-F238E27FC236}">
                <a16:creationId xmlns:a16="http://schemas.microsoft.com/office/drawing/2014/main" id="{CEC6DA80-0404-4CED-A682-9D41A16B341E}"/>
              </a:ext>
            </a:extLst>
          </p:cNvPr>
          <p:cNvGraphicFramePr>
            <a:graphicFrameLocks noGrp="1"/>
          </p:cNvGraphicFramePr>
          <p:nvPr>
            <p:ph idx="1"/>
            <p:extLst>
              <p:ext uri="{D42A27DB-BD31-4B8C-83A1-F6EECF244321}">
                <p14:modId xmlns:p14="http://schemas.microsoft.com/office/powerpoint/2010/main" val="138499139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9288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97602" y="222923"/>
            <a:ext cx="6615124" cy="1486509"/>
          </a:xfrm>
        </p:spPr>
        <p:txBody>
          <a:bodyPr vert="horz" lIns="91440" tIns="45720" rIns="91440" bIns="45720" rtlCol="0" anchor="b">
            <a:normAutofit/>
          </a:bodyPr>
          <a:lstStyle/>
          <a:p>
            <a:pPr algn="l"/>
            <a:r>
              <a:rPr lang="en-US" sz="4400" b="1" kern="1200">
                <a:solidFill>
                  <a:schemeClr val="bg1"/>
                </a:solidFill>
                <a:latin typeface="+mj-lt"/>
                <a:ea typeface="+mj-ea"/>
                <a:cs typeface="+mj-cs"/>
              </a:rPr>
              <a:t>INTRODUCTION</a:t>
            </a:r>
          </a:p>
        </p:txBody>
      </p:sp>
      <p:sp>
        <p:nvSpPr>
          <p:cNvPr id="3" name="Subtitle 2"/>
          <p:cNvSpPr>
            <a:spLocks noGrp="1"/>
          </p:cNvSpPr>
          <p:nvPr>
            <p:ph type="subTitle" idx="1"/>
          </p:nvPr>
        </p:nvSpPr>
        <p:spPr>
          <a:xfrm>
            <a:off x="522866" y="1814892"/>
            <a:ext cx="6811670" cy="4366452"/>
          </a:xfrm>
        </p:spPr>
        <p:txBody>
          <a:bodyPr vert="horz" lIns="91440" tIns="45720" rIns="91440" bIns="45720" rtlCol="0" anchor="t">
            <a:noAutofit/>
          </a:bodyPr>
          <a:lstStyle/>
          <a:p>
            <a:pPr marL="342900" indent="-228600" algn="l">
              <a:buFont typeface="Arial" panose="020B0604020202020204" pitchFamily="34" charset="0"/>
              <a:buChar char="•"/>
            </a:pPr>
            <a:r>
              <a:rPr lang="en-US" sz="1400" b="1">
                <a:solidFill>
                  <a:schemeClr val="bg1"/>
                </a:solidFill>
              </a:rPr>
              <a:t>Cryptocurrencies are inevitably subject to growing scrutiny and pressure from international regimes and a variety of regulatory organizations due to their rapid rise in value and worldwide acceptance.</a:t>
            </a:r>
            <a:endParaRPr lang="en-US" sz="1400" b="1">
              <a:solidFill>
                <a:schemeClr val="bg1"/>
              </a:solidFill>
              <a:cs typeface="Calibri"/>
            </a:endParaRPr>
          </a:p>
          <a:p>
            <a:pPr marL="342900" indent="-228600" algn="l">
              <a:buFont typeface="Arial" panose="020B0604020202020204" pitchFamily="34" charset="0"/>
              <a:buChar char="•"/>
            </a:pPr>
            <a:r>
              <a:rPr lang="en-US" sz="1400" b="1">
                <a:solidFill>
                  <a:schemeClr val="bg1"/>
                </a:solidFill>
              </a:rPr>
              <a:t>Since the previous several years, Bitcoin and other well-known cryptocurrencies have attracted a lot of interest. This cryptocurrency, also known as a digital coin or virtual money, is acquired and traded through the blockchain technology. </a:t>
            </a:r>
            <a:endParaRPr lang="en-US" sz="1400" b="1">
              <a:solidFill>
                <a:schemeClr val="bg1"/>
              </a:solidFill>
              <a:cs typeface="Calibri"/>
            </a:endParaRPr>
          </a:p>
          <a:p>
            <a:pPr marL="342900" indent="-228600" algn="l">
              <a:buFont typeface="Arial" panose="020B0604020202020204" pitchFamily="34" charset="0"/>
              <a:buChar char="•"/>
            </a:pPr>
            <a:r>
              <a:rPr lang="en-US" sz="1400" b="1">
                <a:solidFill>
                  <a:schemeClr val="bg1"/>
                </a:solidFill>
              </a:rPr>
              <a:t>The banking industry, the government, stakeholders, and private investors have expressed concern about the blockchain technology used in the use of cryptocurrencies. </a:t>
            </a:r>
            <a:endParaRPr lang="en-US" sz="1400" b="1">
              <a:solidFill>
                <a:schemeClr val="bg1"/>
              </a:solidFill>
              <a:cs typeface="Calibri"/>
            </a:endParaRPr>
          </a:p>
          <a:p>
            <a:pPr marL="342900" indent="-228600" algn="l">
              <a:buFont typeface="Arial" panose="020B0604020202020204" pitchFamily="34" charset="0"/>
              <a:buChar char="•"/>
            </a:pPr>
            <a:r>
              <a:rPr lang="en-US" sz="1400" b="1">
                <a:solidFill>
                  <a:schemeClr val="bg1"/>
                </a:solidFill>
              </a:rPr>
              <a:t>Since the launch of Bitcoin in 2009, the emergence of cryptocurrencies has completely overtaken the industry. It is believed that cryptocurrency would eventually displace conventional paper money across the world. </a:t>
            </a:r>
            <a:endParaRPr lang="en-US" sz="1400" b="1">
              <a:solidFill>
                <a:schemeClr val="bg1"/>
              </a:solidFill>
              <a:cs typeface="Calibri"/>
            </a:endParaRPr>
          </a:p>
          <a:p>
            <a:pPr marL="342900" indent="-228600" algn="l">
              <a:buFont typeface="Arial" panose="020B0604020202020204" pitchFamily="34" charset="0"/>
              <a:buChar char="•"/>
            </a:pPr>
            <a:r>
              <a:rPr lang="en-US" sz="1400" b="1">
                <a:solidFill>
                  <a:schemeClr val="bg1"/>
                </a:solidFill>
              </a:rPr>
              <a:t>Although the curiosity has drawn consumers' attention, many do not understand the potential, disadvantages, and problems it presents for the future. Studies on cryptocurrencies are still in their infancy and are limited. </a:t>
            </a:r>
            <a:endParaRPr lang="en-US" sz="1400" b="1">
              <a:solidFill>
                <a:schemeClr val="bg1"/>
              </a:solidFill>
              <a:cs typeface="Calibri"/>
            </a:endParaRPr>
          </a:p>
          <a:p>
            <a:pPr marL="342900" indent="-228600" algn="l">
              <a:buFont typeface="Arial" panose="020B0604020202020204" pitchFamily="34" charset="0"/>
              <a:buChar char="•"/>
            </a:pPr>
            <a:r>
              <a:rPr lang="en-US" sz="1400" b="1">
                <a:solidFill>
                  <a:schemeClr val="bg1"/>
                </a:solidFill>
              </a:rPr>
              <a:t>This Project will explore the potential in cryptocurrency, such as the security of its technology, Market trends &amp;  Investment return, Reasons for adopting cryptocurrency , in order to provide meaningful guidance and views to the academic community and users.</a:t>
            </a:r>
            <a:endParaRPr lang="en-US" sz="1400" b="1">
              <a:solidFill>
                <a:schemeClr val="bg1"/>
              </a:solidFill>
              <a:cs typeface="Calibri"/>
            </a:endParaRPr>
          </a:p>
        </p:txBody>
      </p:sp>
      <p:pic>
        <p:nvPicPr>
          <p:cNvPr id="5" name="Picture 5" descr="Various Cryptocurrency on Table · Free Stock Photo">
            <a:extLst>
              <a:ext uri="{FF2B5EF4-FFF2-40B4-BE49-F238E27FC236}">
                <a16:creationId xmlns:a16="http://schemas.microsoft.com/office/drawing/2014/main" id="{EDCC1CAB-BDE7-D573-199C-BD708D80D4AB}"/>
              </a:ext>
            </a:extLst>
          </p:cNvPr>
          <p:cNvPicPr>
            <a:picLocks noChangeAspect="1"/>
          </p:cNvPicPr>
          <p:nvPr/>
        </p:nvPicPr>
        <p:blipFill rotWithShape="1">
          <a:blip r:embed="rId2"/>
          <a:srcRect l="3861" r="9489"/>
          <a:stretch/>
        </p:blipFill>
        <p:spPr>
          <a:xfrm>
            <a:off x="7930896" y="10"/>
            <a:ext cx="4261104" cy="2569454"/>
          </a:xfrm>
          <a:prstGeom prst="rect">
            <a:avLst/>
          </a:prstGeom>
        </p:spPr>
      </p:pic>
      <p:pic>
        <p:nvPicPr>
          <p:cNvPr id="4" name="Picture 4" descr="A picture containing text, electronics&#10;&#10;Description automatically generated">
            <a:extLst>
              <a:ext uri="{FF2B5EF4-FFF2-40B4-BE49-F238E27FC236}">
                <a16:creationId xmlns:a16="http://schemas.microsoft.com/office/drawing/2014/main" id="{AA833E40-2B7D-142B-C65C-A37DC805C959}"/>
              </a:ext>
            </a:extLst>
          </p:cNvPr>
          <p:cNvPicPr>
            <a:picLocks noChangeAspect="1"/>
          </p:cNvPicPr>
          <p:nvPr/>
        </p:nvPicPr>
        <p:blipFill rotWithShape="1">
          <a:blip r:embed="rId3"/>
          <a:srcRect r="22432" b="-1"/>
          <a:stretch/>
        </p:blipFill>
        <p:spPr>
          <a:xfrm>
            <a:off x="7930897" y="2743200"/>
            <a:ext cx="4261103" cy="4114800"/>
          </a:xfrm>
          <a:prstGeom prst="rect">
            <a:avLst/>
          </a:prstGeom>
        </p:spPr>
      </p:pic>
      <p:sp>
        <p:nvSpPr>
          <p:cNvPr id="6" name="Slide Number Placeholder 5">
            <a:extLst>
              <a:ext uri="{FF2B5EF4-FFF2-40B4-BE49-F238E27FC236}">
                <a16:creationId xmlns:a16="http://schemas.microsoft.com/office/drawing/2014/main" id="{2AEF81E1-B79E-4CC3-C583-A53B9F938E54}"/>
              </a:ext>
            </a:extLst>
          </p:cNvPr>
          <p:cNvSpPr>
            <a:spLocks noGrp="1"/>
          </p:cNvSpPr>
          <p:nvPr>
            <p:ph type="sldNum" sz="quarter" idx="12"/>
          </p:nvPr>
        </p:nvSpPr>
        <p:spPr/>
        <p:txBody>
          <a:bodyPr/>
          <a:lstStyle/>
          <a:p>
            <a:fld id="{48F63A3B-78C7-47BE-AE5E-E10140E04643}" type="slidenum">
              <a:rPr lang="en-US" smtClean="0"/>
              <a:t>4</a:t>
            </a:fld>
            <a:endParaRPr lang="en-US"/>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0">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12">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a:p>
        </p:txBody>
      </p:sp>
      <p:sp>
        <p:nvSpPr>
          <p:cNvPr id="31" name="Freeform: Shape 14">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A0A4977-5917-7D36-CB5D-0AE1C9ABACF6}"/>
              </a:ext>
            </a:extLst>
          </p:cNvPr>
          <p:cNvSpPr>
            <a:spLocks noGrp="1"/>
          </p:cNvSpPr>
          <p:nvPr>
            <p:ph type="title"/>
          </p:nvPr>
        </p:nvSpPr>
        <p:spPr>
          <a:xfrm>
            <a:off x="765051" y="662400"/>
            <a:ext cx="3384000" cy="1492132"/>
          </a:xfrm>
        </p:spPr>
        <p:txBody>
          <a:bodyPr vert="horz" lIns="91440" tIns="45720" rIns="91440" bIns="45720" rtlCol="0" anchor="t">
            <a:normAutofit/>
          </a:bodyPr>
          <a:lstStyle/>
          <a:p>
            <a:r>
              <a:rPr lang="en-US" sz="4100" b="1" kern="1200">
                <a:solidFill>
                  <a:schemeClr val="bg1"/>
                </a:solidFill>
                <a:latin typeface="+mj-lt"/>
                <a:ea typeface="+mj-ea"/>
                <a:cs typeface="+mj-cs"/>
              </a:rPr>
              <a:t>BRIEF HISTORY</a:t>
            </a:r>
            <a:endParaRPr lang="en-US" sz="4100" kern="1200">
              <a:solidFill>
                <a:schemeClr val="bg1"/>
              </a:solidFill>
              <a:latin typeface="+mj-lt"/>
              <a:ea typeface="+mj-ea"/>
              <a:cs typeface="+mj-cs"/>
            </a:endParaRPr>
          </a:p>
        </p:txBody>
      </p:sp>
      <p:sp>
        <p:nvSpPr>
          <p:cNvPr id="4" name="Content Placeholder 3">
            <a:extLst>
              <a:ext uri="{FF2B5EF4-FFF2-40B4-BE49-F238E27FC236}">
                <a16:creationId xmlns:a16="http://schemas.microsoft.com/office/drawing/2014/main" id="{3D72E979-4DB6-4C6B-8762-1E44399C963B}"/>
              </a:ext>
            </a:extLst>
          </p:cNvPr>
          <p:cNvSpPr>
            <a:spLocks noGrp="1"/>
          </p:cNvSpPr>
          <p:nvPr/>
        </p:nvSpPr>
        <p:spPr>
          <a:xfrm>
            <a:off x="230315" y="1604212"/>
            <a:ext cx="4025683" cy="4392904"/>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228600">
              <a:lnSpc>
                <a:spcPct val="90000"/>
              </a:lnSpc>
              <a:buFont typeface="Arial" panose="020B0604020202020204" pitchFamily="34" charset="0"/>
              <a:buChar char="•"/>
            </a:pPr>
            <a:r>
              <a:rPr lang="en-US" sz="1200" b="1">
                <a:solidFill>
                  <a:schemeClr val="bg1">
                    <a:alpha val="60000"/>
                  </a:schemeClr>
                </a:solidFill>
              </a:rPr>
              <a:t>People have been utilizing fiat money for everyday transactions since  it was first introduced. It has become considerably simpler to trade and deal. </a:t>
            </a:r>
            <a:endParaRPr lang="en-US" sz="1200" b="1">
              <a:solidFill>
                <a:schemeClr val="bg1">
                  <a:alpha val="60000"/>
                </a:schemeClr>
              </a:solidFill>
              <a:cs typeface="Calibri"/>
            </a:endParaRPr>
          </a:p>
          <a:p>
            <a:pPr marL="342900" indent="-228600">
              <a:lnSpc>
                <a:spcPct val="90000"/>
              </a:lnSpc>
              <a:buFont typeface="Arial" panose="020B0604020202020204" pitchFamily="34" charset="0"/>
              <a:buChar char="•"/>
            </a:pPr>
            <a:r>
              <a:rPr lang="en-US" sz="1200" b="1">
                <a:solidFill>
                  <a:schemeClr val="bg1">
                    <a:alpha val="60000"/>
                  </a:schemeClr>
                </a:solidFill>
              </a:rPr>
              <a:t>After the global financial crisis of 2008, the first cryptocurrency in the shape of Bitcoin appeared in the year 2009.</a:t>
            </a:r>
            <a:endParaRPr lang="en-US" sz="1200" b="1">
              <a:solidFill>
                <a:schemeClr val="bg1">
                  <a:alpha val="60000"/>
                </a:schemeClr>
              </a:solidFill>
              <a:cs typeface="Calibri"/>
            </a:endParaRPr>
          </a:p>
          <a:p>
            <a:pPr marL="342900" indent="-228600">
              <a:lnSpc>
                <a:spcPct val="90000"/>
              </a:lnSpc>
              <a:buFont typeface="Arial" panose="020B0604020202020204" pitchFamily="34" charset="0"/>
              <a:buChar char="•"/>
            </a:pPr>
            <a:r>
              <a:rPr lang="en-US" sz="1200" b="1">
                <a:solidFill>
                  <a:schemeClr val="bg1">
                    <a:alpha val="60000"/>
                  </a:schemeClr>
                </a:solidFill>
              </a:rPr>
              <a:t> An unidentified organization or individual, Nakamoto, initially presented it in 2008 as the first digital money for more convenient day-to-day transactions between individuals.</a:t>
            </a:r>
            <a:endParaRPr lang="en-US" sz="1200" b="1">
              <a:solidFill>
                <a:schemeClr val="bg1">
                  <a:alpha val="60000"/>
                </a:schemeClr>
              </a:solidFill>
              <a:cs typeface="Calibri"/>
            </a:endParaRPr>
          </a:p>
          <a:p>
            <a:pPr marL="342900" indent="-228600">
              <a:lnSpc>
                <a:spcPct val="90000"/>
              </a:lnSpc>
              <a:buFont typeface="Arial" panose="020B0604020202020204" pitchFamily="34" charset="0"/>
              <a:buChar char="•"/>
            </a:pPr>
            <a:r>
              <a:rPr lang="en-US" sz="1200" b="1">
                <a:solidFill>
                  <a:schemeClr val="bg1">
                    <a:alpha val="60000"/>
                  </a:schemeClr>
                </a:solidFill>
              </a:rPr>
              <a:t>Without a middleman like banks or other financial organizations, Bitcoin operates directly. It is a type of peer-to-peer transaction in which identity disclosure is not necessary for a transaction to take place. In contrast to the existing practice, the bank acts as the intermediary or go-between, knows the identities of the buyer and seller, and raises concerns about the safety of personal data.</a:t>
            </a:r>
            <a:endParaRPr lang="en-US" sz="1200" b="1">
              <a:solidFill>
                <a:schemeClr val="bg1">
                  <a:alpha val="60000"/>
                </a:schemeClr>
              </a:solidFill>
              <a:cs typeface="Calibri"/>
            </a:endParaRPr>
          </a:p>
          <a:p>
            <a:pPr marL="342900" indent="-228600">
              <a:lnSpc>
                <a:spcPct val="90000"/>
              </a:lnSpc>
              <a:buFont typeface="Arial" panose="020B0604020202020204" pitchFamily="34" charset="0"/>
              <a:buChar char="•"/>
            </a:pPr>
            <a:r>
              <a:rPr lang="en-US" sz="1200" b="1">
                <a:solidFill>
                  <a:schemeClr val="bg1">
                    <a:alpha val="60000"/>
                  </a:schemeClr>
                </a:solidFill>
              </a:rPr>
              <a:t>The Bitcoin platform has greatly facilitated and increased the independence of bitcoin trading and transaction while protecting user privacy. Some claim that using this manner of payment gives them the freedom and anonymity to transact.</a:t>
            </a:r>
            <a:endParaRPr lang="en-US" sz="1200" b="1">
              <a:solidFill>
                <a:schemeClr val="bg1">
                  <a:alpha val="60000"/>
                </a:schemeClr>
              </a:solidFill>
              <a:cs typeface="Calibri"/>
            </a:endParaRPr>
          </a:p>
        </p:txBody>
      </p:sp>
      <p:pic>
        <p:nvPicPr>
          <p:cNvPr id="6" name="Picture 6" descr="Diagram&#10;&#10;Description automatically generated">
            <a:extLst>
              <a:ext uri="{FF2B5EF4-FFF2-40B4-BE49-F238E27FC236}">
                <a16:creationId xmlns:a16="http://schemas.microsoft.com/office/drawing/2014/main" id="{45071B4C-7F22-C914-183A-1F75FA32521A}"/>
              </a:ext>
            </a:extLst>
          </p:cNvPr>
          <p:cNvPicPr>
            <a:picLocks noChangeAspect="1"/>
          </p:cNvPicPr>
          <p:nvPr/>
        </p:nvPicPr>
        <p:blipFill>
          <a:blip r:embed="rId2"/>
          <a:stretch>
            <a:fillRect/>
          </a:stretch>
        </p:blipFill>
        <p:spPr>
          <a:xfrm>
            <a:off x="5950344" y="643469"/>
            <a:ext cx="4935603" cy="5571062"/>
          </a:xfrm>
          <a:prstGeom prst="rect">
            <a:avLst/>
          </a:prstGeom>
        </p:spPr>
      </p:pic>
      <p:sp>
        <p:nvSpPr>
          <p:cNvPr id="3" name="Slide Number Placeholder 2">
            <a:extLst>
              <a:ext uri="{FF2B5EF4-FFF2-40B4-BE49-F238E27FC236}">
                <a16:creationId xmlns:a16="http://schemas.microsoft.com/office/drawing/2014/main" id="{2EB51482-0703-FDA8-9043-30E58104F47B}"/>
              </a:ext>
            </a:extLst>
          </p:cNvPr>
          <p:cNvSpPr>
            <a:spLocks noGrp="1"/>
          </p:cNvSpPr>
          <p:nvPr>
            <p:ph type="sldNum" sz="quarter" idx="12"/>
          </p:nvPr>
        </p:nvSpPr>
        <p:spPr/>
        <p:txBody>
          <a:bodyPr/>
          <a:lstStyle/>
          <a:p>
            <a:fld id="{48F63A3B-78C7-47BE-AE5E-E10140E04643}" type="slidenum">
              <a:rPr lang="en-US" smtClean="0"/>
              <a:t>5</a:t>
            </a:fld>
            <a:endParaRPr lang="en-US"/>
          </a:p>
        </p:txBody>
      </p:sp>
    </p:spTree>
    <p:extLst>
      <p:ext uri="{BB962C8B-B14F-4D97-AF65-F5344CB8AC3E}">
        <p14:creationId xmlns:p14="http://schemas.microsoft.com/office/powerpoint/2010/main" val="2707314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2">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35541E-1EF4-A1C3-F2BC-317B2672E61E}"/>
              </a:ext>
            </a:extLst>
          </p:cNvPr>
          <p:cNvSpPr>
            <a:spLocks noGrp="1"/>
          </p:cNvSpPr>
          <p:nvPr>
            <p:ph type="title"/>
          </p:nvPr>
        </p:nvSpPr>
        <p:spPr>
          <a:xfrm>
            <a:off x="589560" y="856180"/>
            <a:ext cx="4560584" cy="1128068"/>
          </a:xfrm>
        </p:spPr>
        <p:txBody>
          <a:bodyPr anchor="ctr">
            <a:normAutofit/>
          </a:bodyPr>
          <a:lstStyle/>
          <a:p>
            <a:r>
              <a:rPr lang="en-US" sz="3700" b="1">
                <a:cs typeface="Calibri Light"/>
              </a:rPr>
              <a:t>OPPORTUNITIES &amp; ADVANTAGES</a:t>
            </a:r>
            <a:endParaRPr lang="en-US" sz="3700" b="1"/>
          </a:p>
        </p:txBody>
      </p:sp>
      <p:grpSp>
        <p:nvGrpSpPr>
          <p:cNvPr id="14" name="Group 1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8" name="Rectangle 1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5FCF90-6D04-17D5-64D4-BD80132EE411}"/>
              </a:ext>
            </a:extLst>
          </p:cNvPr>
          <p:cNvSpPr>
            <a:spLocks noGrp="1"/>
          </p:cNvSpPr>
          <p:nvPr>
            <p:ph idx="1"/>
          </p:nvPr>
        </p:nvSpPr>
        <p:spPr>
          <a:xfrm>
            <a:off x="376825" y="2036400"/>
            <a:ext cx="4773319" cy="4300426"/>
          </a:xfrm>
        </p:spPr>
        <p:txBody>
          <a:bodyPr vert="horz" lIns="91440" tIns="45720" rIns="91440" bIns="45720" rtlCol="0" anchor="ctr">
            <a:normAutofit lnSpcReduction="10000"/>
          </a:bodyPr>
          <a:lstStyle/>
          <a:p>
            <a:r>
              <a:rPr lang="en-US" sz="1200" b="1">
                <a:ea typeface="+mn-lt"/>
                <a:cs typeface="+mn-lt"/>
              </a:rPr>
              <a:t>Protection from inflation</a:t>
            </a:r>
            <a:r>
              <a:rPr lang="en-US" sz="1200">
                <a:ea typeface="+mn-lt"/>
                <a:cs typeface="+mn-lt"/>
              </a:rPr>
              <a:t> - Over time, several currencies have lost value due to inflation. Almost all cryptocurrencies have a set quantity when they are first introduced. The number of every currency is specified in the source code.</a:t>
            </a:r>
          </a:p>
          <a:p>
            <a:r>
              <a:rPr lang="en-US" sz="1200" b="1">
                <a:ea typeface="+mn-lt"/>
                <a:cs typeface="+mn-lt"/>
              </a:rPr>
              <a:t>self-managed and governed</a:t>
            </a:r>
            <a:r>
              <a:rPr lang="en-US" sz="1200">
                <a:ea typeface="+mn-lt"/>
                <a:cs typeface="+mn-lt"/>
              </a:rPr>
              <a:t>- Any currency's development is significantly influenced by its governance and upkeep. The developers/miners that keep the bitcoin transactions on their hardware are compensated with the transaction fee.</a:t>
            </a:r>
            <a:endParaRPr lang="en-US" sz="1200">
              <a:cs typeface="Calibri"/>
            </a:endParaRPr>
          </a:p>
          <a:p>
            <a:r>
              <a:rPr lang="en-US" sz="1200" b="1">
                <a:ea typeface="+mn-lt"/>
                <a:cs typeface="+mn-lt"/>
              </a:rPr>
              <a:t>Private and secure</a:t>
            </a:r>
            <a:r>
              <a:rPr lang="en-US" sz="1200">
                <a:ea typeface="+mn-lt"/>
                <a:cs typeface="+mn-lt"/>
              </a:rPr>
              <a:t> - For cryptocurrencies, privacy and security have always been top priorities. The blockchain ledger is constructed using complicated mathematical challenges. Because of this, bitcoin transactions are safer than regular electronic transactions. </a:t>
            </a:r>
          </a:p>
          <a:p>
            <a:r>
              <a:rPr lang="en-US" sz="1200" b="1">
                <a:ea typeface="+mn-lt"/>
                <a:cs typeface="+mn-lt"/>
              </a:rPr>
              <a:t>Currency exchanges can be done easily</a:t>
            </a:r>
            <a:r>
              <a:rPr lang="en-US" sz="1200">
                <a:ea typeface="+mn-lt"/>
                <a:cs typeface="+mn-lt"/>
              </a:rPr>
              <a:t> –  A variety of currencies, including the US dollar, European euro, British pound, Indian rupee, and Japanese yen, may be used to purchase cryptocurrencies. </a:t>
            </a:r>
          </a:p>
          <a:p>
            <a:r>
              <a:rPr lang="en-US" sz="1200" b="1">
                <a:ea typeface="+mn-lt"/>
                <a:cs typeface="+mn-lt"/>
              </a:rPr>
              <a:t>Decentralized</a:t>
            </a:r>
            <a:r>
              <a:rPr lang="en-US" sz="1200">
                <a:ea typeface="+mn-lt"/>
                <a:cs typeface="+mn-lt"/>
              </a:rPr>
              <a:t> - The fact that cryptocurrencies are mostly decentralized is a huge advantage. Many cryptocurrencies are controlled by the individuals who use them for development and by those who own a sizable portion of them, or by an organization that develops them before releasing them on the market.</a:t>
            </a:r>
          </a:p>
          <a:p>
            <a:r>
              <a:rPr lang="en-US" sz="1200" b="1">
                <a:ea typeface="+mn-lt"/>
                <a:cs typeface="+mn-lt"/>
              </a:rPr>
              <a:t>Cost-effective transactional method</a:t>
            </a:r>
            <a:r>
              <a:rPr lang="en-US" sz="1200">
                <a:ea typeface="+mn-lt"/>
                <a:cs typeface="+mn-lt"/>
              </a:rPr>
              <a:t> -Transnational money transfers are one of the main applications of cryptocurrencies. The transaction costs that a user must pay are lowered to a minimum with the help of cryptocurrencie</a:t>
            </a:r>
            <a:r>
              <a:rPr lang="en-US" sz="1000">
                <a:ea typeface="+mn-lt"/>
                <a:cs typeface="+mn-lt"/>
              </a:rPr>
              <a:t>s.</a:t>
            </a:r>
            <a:endParaRPr lang="en-US" sz="1000">
              <a:cs typeface="Calibri" panose="020F0502020204030204"/>
            </a:endParaRPr>
          </a:p>
        </p:txBody>
      </p:sp>
      <p:sp>
        <p:nvSpPr>
          <p:cNvPr id="21" name="Rectangle 2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201C6172-C0AA-A1EE-7565-D5C451AAAC99}"/>
              </a:ext>
            </a:extLst>
          </p:cNvPr>
          <p:cNvPicPr>
            <a:picLocks noChangeAspect="1"/>
          </p:cNvPicPr>
          <p:nvPr/>
        </p:nvPicPr>
        <p:blipFill rotWithShape="1">
          <a:blip r:embed="rId2"/>
          <a:srcRect l="28956" r="13810" b="1"/>
          <a:stretch/>
        </p:blipFill>
        <p:spPr>
          <a:xfrm>
            <a:off x="5977788" y="799352"/>
            <a:ext cx="5425410" cy="5259296"/>
          </a:xfrm>
          <a:prstGeom prst="rect">
            <a:avLst/>
          </a:prstGeom>
        </p:spPr>
      </p:pic>
      <p:sp>
        <p:nvSpPr>
          <p:cNvPr id="4" name="Slide Number Placeholder 3">
            <a:extLst>
              <a:ext uri="{FF2B5EF4-FFF2-40B4-BE49-F238E27FC236}">
                <a16:creationId xmlns:a16="http://schemas.microsoft.com/office/drawing/2014/main" id="{0BF730B8-C69E-0273-B473-09FA8123D80C}"/>
              </a:ext>
            </a:extLst>
          </p:cNvPr>
          <p:cNvSpPr>
            <a:spLocks noGrp="1"/>
          </p:cNvSpPr>
          <p:nvPr>
            <p:ph type="sldNum" sz="quarter" idx="12"/>
          </p:nvPr>
        </p:nvSpPr>
        <p:spPr/>
        <p:txBody>
          <a:bodyPr/>
          <a:lstStyle/>
          <a:p>
            <a:fld id="{48F63A3B-78C7-47BE-AE5E-E10140E04643}" type="slidenum">
              <a:rPr lang="en-US" smtClean="0"/>
              <a:t>6</a:t>
            </a:fld>
            <a:endParaRPr lang="en-US"/>
          </a:p>
        </p:txBody>
      </p:sp>
    </p:spTree>
    <p:extLst>
      <p:ext uri="{BB962C8B-B14F-4D97-AF65-F5344CB8AC3E}">
        <p14:creationId xmlns:p14="http://schemas.microsoft.com/office/powerpoint/2010/main" val="2082471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21C2D1-449C-80C1-1B63-01D4F4F95AB5}"/>
              </a:ext>
            </a:extLst>
          </p:cNvPr>
          <p:cNvSpPr>
            <a:spLocks noGrp="1"/>
          </p:cNvSpPr>
          <p:nvPr>
            <p:ph type="title"/>
          </p:nvPr>
        </p:nvSpPr>
        <p:spPr>
          <a:xfrm>
            <a:off x="589560" y="856180"/>
            <a:ext cx="4560584" cy="1128068"/>
          </a:xfrm>
        </p:spPr>
        <p:txBody>
          <a:bodyPr anchor="ctr">
            <a:normAutofit/>
          </a:bodyPr>
          <a:lstStyle/>
          <a:p>
            <a:r>
              <a:rPr lang="en-US" sz="3700" b="1">
                <a:cs typeface="Calibri Light"/>
              </a:rPr>
              <a:t>DISADVANTAGES &amp; THREATS</a:t>
            </a:r>
            <a:endParaRPr lang="en-US" sz="3700" b="1"/>
          </a:p>
        </p:txBody>
      </p:sp>
      <p:grpSp>
        <p:nvGrpSpPr>
          <p:cNvPr id="14" name="Group 1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5" name="Rectangle 1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F664B6-5471-59A9-B08A-88A32C37C894}"/>
              </a:ext>
            </a:extLst>
          </p:cNvPr>
          <p:cNvSpPr>
            <a:spLocks noGrp="1"/>
          </p:cNvSpPr>
          <p:nvPr>
            <p:ph idx="1"/>
          </p:nvPr>
        </p:nvSpPr>
        <p:spPr>
          <a:xfrm>
            <a:off x="537245" y="2678084"/>
            <a:ext cx="4559425" cy="3979585"/>
          </a:xfrm>
        </p:spPr>
        <p:txBody>
          <a:bodyPr vert="horz" lIns="91440" tIns="45720" rIns="91440" bIns="45720" rtlCol="0" anchor="ctr">
            <a:noAutofit/>
          </a:bodyPr>
          <a:lstStyle/>
          <a:p>
            <a:r>
              <a:rPr lang="en-US" sz="1100" b="1">
                <a:ea typeface="+mn-lt"/>
                <a:cs typeface="+mn-lt"/>
              </a:rPr>
              <a:t>Can be used for illicit activities</a:t>
            </a:r>
            <a:r>
              <a:rPr lang="en-US" sz="1100">
                <a:ea typeface="+mn-lt"/>
                <a:cs typeface="+mn-lt"/>
              </a:rPr>
              <a:t> - Because cryptocurrency transactions are very private and secure, it is difficult for the authorities to find any user by their wallet address or maintain track of their data</a:t>
            </a:r>
          </a:p>
          <a:p>
            <a:r>
              <a:rPr lang="en-US" sz="1100" b="1">
                <a:ea typeface="+mn-lt"/>
                <a:cs typeface="+mn-lt"/>
              </a:rPr>
              <a:t>Financial losses due to data loss might occur</a:t>
            </a:r>
            <a:r>
              <a:rPr lang="en-US" sz="1100">
                <a:ea typeface="+mn-lt"/>
                <a:cs typeface="+mn-lt"/>
              </a:rPr>
              <a:t> - If a user misplaces their wallet's private key, there is no way to recover it. The quantity of coins within the wallet will also be kept away. The user will suffer financial loss  due to this.</a:t>
            </a:r>
          </a:p>
          <a:p>
            <a:r>
              <a:rPr lang="en-US" sz="1100" b="1">
                <a:ea typeface="+mn-lt"/>
                <a:cs typeface="+mn-lt"/>
              </a:rPr>
              <a:t>Although decentralized, some entity still manages it</a:t>
            </a:r>
            <a:r>
              <a:rPr lang="en-US" sz="1100">
                <a:ea typeface="+mn-lt"/>
                <a:cs typeface="+mn-lt"/>
              </a:rPr>
              <a:t> - The decentralized nature of cryptocurrency is well-known. However, certain currencies' issuers and some organizations continue to have influence over the circulation and stock of some of these currencies.</a:t>
            </a:r>
            <a:endParaRPr lang="en-US" sz="1100">
              <a:cs typeface="Calibri"/>
            </a:endParaRPr>
          </a:p>
          <a:p>
            <a:r>
              <a:rPr lang="en-US" sz="1100" b="1">
                <a:ea typeface="+mn-lt"/>
                <a:cs typeface="+mn-lt"/>
              </a:rPr>
              <a:t>Certain coins are only available in certain fiat currencies</a:t>
            </a:r>
            <a:r>
              <a:rPr lang="en-US" sz="1100">
                <a:ea typeface="+mn-lt"/>
                <a:cs typeface="+mn-lt"/>
              </a:rPr>
              <a:t> - Only one or a small number of fiat currencies can be used to trade some cryptocurrencies. This compels the user to first convert these currencies into a significant currency, such Bitcoin or Ethereum, and then utilize other exchanges to convert that currency to their preferred one.</a:t>
            </a:r>
          </a:p>
          <a:p>
            <a:r>
              <a:rPr lang="en-US" sz="1100" b="1">
                <a:ea typeface="+mn-lt"/>
                <a:cs typeface="+mn-lt"/>
              </a:rPr>
              <a:t>Environmental harm caused by mining</a:t>
            </a:r>
            <a:r>
              <a:rPr lang="en-US" sz="1100">
                <a:ea typeface="+mn-lt"/>
                <a:cs typeface="+mn-lt"/>
              </a:rPr>
              <a:t> - Cryptocurrency mining is a very energy-intensive process that requires a lot of computing and electricity. Bitcoin is the primary offender in this.</a:t>
            </a:r>
            <a:endParaRPr lang="en-US" sz="1100">
              <a:cs typeface="Calibri"/>
            </a:endParaRPr>
          </a:p>
          <a:p>
            <a:r>
              <a:rPr lang="en-US" sz="1100" b="1">
                <a:ea typeface="+mn-lt"/>
                <a:cs typeface="+mn-lt"/>
              </a:rPr>
              <a:t>No cancellation or refunds allowed</a:t>
            </a:r>
            <a:r>
              <a:rPr lang="en-US" sz="1100">
                <a:ea typeface="+mn-lt"/>
                <a:cs typeface="+mn-lt"/>
              </a:rPr>
              <a:t> - The coin cannot be returned to the sender in the event of a disagreement between the parties involved or if money is accidentally sent to the wrong wallet address</a:t>
            </a:r>
            <a:endParaRPr lang="en-US" sz="1100">
              <a:cs typeface="Calibri" panose="020F0502020204030204"/>
            </a:endParaRPr>
          </a:p>
          <a:p>
            <a:endParaRPr lang="en-US" sz="1200">
              <a:cs typeface="Calibri" panose="020F0502020204030204"/>
            </a:endParaRPr>
          </a:p>
          <a:p>
            <a:endParaRPr lang="en-US" sz="1000">
              <a:cs typeface="Calibri" panose="020F0502020204030204"/>
            </a:endParaRPr>
          </a:p>
          <a:p>
            <a:endParaRPr lang="en-US" sz="1000">
              <a:cs typeface="Calibri" panose="020F0502020204030204"/>
            </a:endParaRPr>
          </a:p>
        </p:txBody>
      </p:sp>
      <p:sp>
        <p:nvSpPr>
          <p:cNvPr id="20" name="Rectangle 1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0964ADCE-4989-DD1E-7BB5-9EF6E2D6158E}"/>
              </a:ext>
            </a:extLst>
          </p:cNvPr>
          <p:cNvPicPr>
            <a:picLocks noChangeAspect="1"/>
          </p:cNvPicPr>
          <p:nvPr/>
        </p:nvPicPr>
        <p:blipFill rotWithShape="1">
          <a:blip r:embed="rId2"/>
          <a:srcRect l="2567" r="39663" b="-1"/>
          <a:stretch/>
        </p:blipFill>
        <p:spPr>
          <a:xfrm>
            <a:off x="5977788" y="799352"/>
            <a:ext cx="5425410" cy="5259296"/>
          </a:xfrm>
          <a:prstGeom prst="rect">
            <a:avLst/>
          </a:prstGeom>
        </p:spPr>
      </p:pic>
      <p:sp>
        <p:nvSpPr>
          <p:cNvPr id="5" name="Slide Number Placeholder 4">
            <a:extLst>
              <a:ext uri="{FF2B5EF4-FFF2-40B4-BE49-F238E27FC236}">
                <a16:creationId xmlns:a16="http://schemas.microsoft.com/office/drawing/2014/main" id="{6E6764CB-E12E-8720-0D92-FC1420536DCC}"/>
              </a:ext>
            </a:extLst>
          </p:cNvPr>
          <p:cNvSpPr>
            <a:spLocks noGrp="1"/>
          </p:cNvSpPr>
          <p:nvPr>
            <p:ph type="sldNum" sz="quarter" idx="12"/>
          </p:nvPr>
        </p:nvSpPr>
        <p:spPr/>
        <p:txBody>
          <a:bodyPr/>
          <a:lstStyle/>
          <a:p>
            <a:fld id="{48F63A3B-78C7-47BE-AE5E-E10140E04643}" type="slidenum">
              <a:rPr lang="en-US" smtClean="0"/>
              <a:t>7</a:t>
            </a:fld>
            <a:endParaRPr lang="en-US"/>
          </a:p>
        </p:txBody>
      </p:sp>
    </p:spTree>
    <p:extLst>
      <p:ext uri="{BB962C8B-B14F-4D97-AF65-F5344CB8AC3E}">
        <p14:creationId xmlns:p14="http://schemas.microsoft.com/office/powerpoint/2010/main" val="2951413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8CEC-CDF4-AD26-1355-722B76BD62D0}"/>
              </a:ext>
            </a:extLst>
          </p:cNvPr>
          <p:cNvSpPr>
            <a:spLocks noGrp="1"/>
          </p:cNvSpPr>
          <p:nvPr>
            <p:ph type="title"/>
          </p:nvPr>
        </p:nvSpPr>
        <p:spPr>
          <a:xfrm>
            <a:off x="838200" y="365125"/>
            <a:ext cx="10043886" cy="826635"/>
          </a:xfrm>
        </p:spPr>
        <p:txBody>
          <a:bodyPr/>
          <a:lstStyle/>
          <a:p>
            <a:r>
              <a:rPr lang="en-US" sz="4000" b="1">
                <a:cs typeface="Calibri Light"/>
              </a:rPr>
              <a:t>SURVEY REPORT ANALYSIS  </a:t>
            </a:r>
            <a:endParaRPr lang="en-US" b="1">
              <a:cs typeface="Calibri Light"/>
            </a:endParaRPr>
          </a:p>
        </p:txBody>
      </p:sp>
      <p:pic>
        <p:nvPicPr>
          <p:cNvPr id="4" name="Picture 4" descr="Chart&#10;&#10;Description automatically generated">
            <a:extLst>
              <a:ext uri="{FF2B5EF4-FFF2-40B4-BE49-F238E27FC236}">
                <a16:creationId xmlns:a16="http://schemas.microsoft.com/office/drawing/2014/main" id="{1EDE5893-E0EE-EB04-B945-785174CFEEE5}"/>
              </a:ext>
            </a:extLst>
          </p:cNvPr>
          <p:cNvPicPr>
            <a:picLocks noGrp="1" noChangeAspect="1"/>
          </p:cNvPicPr>
          <p:nvPr>
            <p:ph idx="1"/>
          </p:nvPr>
        </p:nvPicPr>
        <p:blipFill>
          <a:blip r:embed="rId2"/>
          <a:stretch>
            <a:fillRect/>
          </a:stretch>
        </p:blipFill>
        <p:spPr>
          <a:xfrm>
            <a:off x="256825" y="1334838"/>
            <a:ext cx="9012512" cy="5367337"/>
          </a:xfrm>
        </p:spPr>
      </p:pic>
      <p:sp>
        <p:nvSpPr>
          <p:cNvPr id="5" name="TextBox 4">
            <a:extLst>
              <a:ext uri="{FF2B5EF4-FFF2-40B4-BE49-F238E27FC236}">
                <a16:creationId xmlns:a16="http://schemas.microsoft.com/office/drawing/2014/main" id="{6C61E805-5E68-836C-029B-C39A065BB603}"/>
              </a:ext>
            </a:extLst>
          </p:cNvPr>
          <p:cNvSpPr txBox="1"/>
          <p:nvPr/>
        </p:nvSpPr>
        <p:spPr>
          <a:xfrm>
            <a:off x="9275233" y="1691520"/>
            <a:ext cx="2743200"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panose="020F0502020204030204"/>
            </a:endParaRPr>
          </a:p>
          <a:p>
            <a:r>
              <a:rPr lang="en-US" b="1">
                <a:cs typeface="Calibri" panose="020F0502020204030204"/>
              </a:rPr>
              <a:t>KEY FINDINGS:</a:t>
            </a:r>
          </a:p>
          <a:p>
            <a:endParaRPr lang="en-US" b="1">
              <a:cs typeface="Calibri" panose="020F0502020204030204"/>
            </a:endParaRPr>
          </a:p>
          <a:p>
            <a:pPr marL="285750" indent="-285750">
              <a:buFont typeface="Arial"/>
              <a:buChar char="•"/>
            </a:pPr>
            <a:r>
              <a:rPr lang="en-US" sz="1400" b="1">
                <a:cs typeface="Calibri" panose="020F0502020204030204"/>
              </a:rPr>
              <a:t>We Conducted a Survey on Attitudes of People towards Cryptocurrencies and the total number of respondents of this survey is 90 people.</a:t>
            </a:r>
          </a:p>
          <a:p>
            <a:pPr marL="285750" indent="-285750">
              <a:buFont typeface="Arial"/>
              <a:buChar char="•"/>
            </a:pPr>
            <a:r>
              <a:rPr lang="en-US" sz="1400" b="1">
                <a:cs typeface="Calibri" panose="020F0502020204030204"/>
              </a:rPr>
              <a:t>Out of which 50.56% are Female, 46.07% are Male , 1.12% is Non-Binary &amp; 2.25% prefer not to disclose.</a:t>
            </a:r>
          </a:p>
          <a:p>
            <a:pPr marL="285750" indent="-285750">
              <a:buFont typeface="Arial"/>
              <a:buChar char="•"/>
            </a:pPr>
            <a:r>
              <a:rPr lang="en-US" sz="1400" b="1">
                <a:cs typeface="Calibri" panose="020F0502020204030204"/>
              </a:rPr>
              <a:t>Age-Group of Participants – Most of them are in the bracket of 20-35.</a:t>
            </a:r>
          </a:p>
          <a:p>
            <a:pPr marL="285750" indent="-285750">
              <a:buFont typeface="Arial"/>
              <a:buChar char="•"/>
            </a:pPr>
            <a:r>
              <a:rPr lang="en-US" sz="1400" b="1">
                <a:cs typeface="Calibri" panose="020F0502020204030204"/>
              </a:rPr>
              <a:t>Acceptance of Cryptocurrency as a Payroll – 62.22% are not in favor of it.</a:t>
            </a:r>
          </a:p>
        </p:txBody>
      </p:sp>
      <p:sp>
        <p:nvSpPr>
          <p:cNvPr id="3" name="Slide Number Placeholder 2">
            <a:extLst>
              <a:ext uri="{FF2B5EF4-FFF2-40B4-BE49-F238E27FC236}">
                <a16:creationId xmlns:a16="http://schemas.microsoft.com/office/drawing/2014/main" id="{D0E519A1-1BE3-F4E6-8B80-79AA36822B4E}"/>
              </a:ext>
            </a:extLst>
          </p:cNvPr>
          <p:cNvSpPr>
            <a:spLocks noGrp="1"/>
          </p:cNvSpPr>
          <p:nvPr>
            <p:ph type="sldNum" sz="quarter" idx="12"/>
          </p:nvPr>
        </p:nvSpPr>
        <p:spPr/>
        <p:txBody>
          <a:bodyPr/>
          <a:lstStyle/>
          <a:p>
            <a:fld id="{48F63A3B-78C7-47BE-AE5E-E10140E04643}" type="slidenum">
              <a:rPr lang="en-US" smtClean="0"/>
              <a:t>8</a:t>
            </a:fld>
            <a:endParaRPr lang="en-US"/>
          </a:p>
        </p:txBody>
      </p:sp>
    </p:spTree>
    <p:extLst>
      <p:ext uri="{BB962C8B-B14F-4D97-AF65-F5344CB8AC3E}">
        <p14:creationId xmlns:p14="http://schemas.microsoft.com/office/powerpoint/2010/main" val="2182624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059">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8" name="Rectangle 2061">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orms response chart. Question title: Your age?. Number of responses: 90 responses.">
            <a:extLst>
              <a:ext uri="{FF2B5EF4-FFF2-40B4-BE49-F238E27FC236}">
                <a16:creationId xmlns:a16="http://schemas.microsoft.com/office/drawing/2014/main" id="{A19ECD9D-DF0D-D7E3-E7ED-90005D9FB3C5}"/>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23477" b="3940"/>
          <a:stretch/>
        </p:blipFill>
        <p:spPr bwMode="auto">
          <a:xfrm>
            <a:off x="643467" y="2033234"/>
            <a:ext cx="5294716" cy="2791530"/>
          </a:xfrm>
          <a:prstGeom prst="rect">
            <a:avLst/>
          </a:prstGeom>
          <a:noFill/>
          <a:extLst>
            <a:ext uri="{909E8E84-426E-40DD-AFC4-6F175D3DCCD1}">
              <a14:hiddenFill xmlns:a14="http://schemas.microsoft.com/office/drawing/2010/main">
                <a:solidFill>
                  <a:srgbClr val="FFFFFF"/>
                </a:solidFill>
              </a14:hiddenFill>
            </a:ext>
          </a:extLst>
        </p:spPr>
      </p:pic>
      <p:cxnSp>
        <p:nvCxnSpPr>
          <p:cNvPr id="2059" name="Straight Connector 2063">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2052" name="Picture 4" descr="Forms response chart. Question title: Do you see Cryptocurrency as a Future Currency?. Number of responses: 90 responses.">
            <a:extLst>
              <a:ext uri="{FF2B5EF4-FFF2-40B4-BE49-F238E27FC236}">
                <a16:creationId xmlns:a16="http://schemas.microsoft.com/office/drawing/2014/main" id="{B37134A8-4F11-1327-2EEB-9640F2348CE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5587"/>
          <a:stretch/>
        </p:blipFill>
        <p:spPr bwMode="auto">
          <a:xfrm>
            <a:off x="6253817" y="1934785"/>
            <a:ext cx="5294715" cy="2988429"/>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65FB1268-A8DA-D767-0DC2-1898476EFC3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8F63A3B-78C7-47BE-AE5E-E10140E04643}" type="slidenum">
              <a:rPr lang="en-US" smtClean="0"/>
              <a:pPr>
                <a:spcAft>
                  <a:spcPts val="600"/>
                </a:spcAft>
              </a:pPr>
              <a:t>9</a:t>
            </a:fld>
            <a:endParaRPr lang="en-US"/>
          </a:p>
        </p:txBody>
      </p:sp>
      <p:sp>
        <p:nvSpPr>
          <p:cNvPr id="16" name="Title 1">
            <a:extLst>
              <a:ext uri="{FF2B5EF4-FFF2-40B4-BE49-F238E27FC236}">
                <a16:creationId xmlns:a16="http://schemas.microsoft.com/office/drawing/2014/main" id="{45D7798E-CD2A-5541-4AFA-BAE294274EC4}"/>
              </a:ext>
            </a:extLst>
          </p:cNvPr>
          <p:cNvSpPr>
            <a:spLocks noGrp="1"/>
          </p:cNvSpPr>
          <p:nvPr>
            <p:ph type="title"/>
          </p:nvPr>
        </p:nvSpPr>
        <p:spPr>
          <a:xfrm>
            <a:off x="643467" y="480058"/>
            <a:ext cx="10043886" cy="826635"/>
          </a:xfrm>
        </p:spPr>
        <p:txBody>
          <a:bodyPr/>
          <a:lstStyle/>
          <a:p>
            <a:r>
              <a:rPr lang="en-US" sz="4000" b="1">
                <a:cs typeface="Calibri Light"/>
              </a:rPr>
              <a:t>SURVEY REPORT ANALYSIS  </a:t>
            </a:r>
            <a:endParaRPr lang="en-US" b="1">
              <a:cs typeface="Calibri Light"/>
            </a:endParaRPr>
          </a:p>
        </p:txBody>
      </p:sp>
    </p:spTree>
    <p:extLst>
      <p:ext uri="{BB962C8B-B14F-4D97-AF65-F5344CB8AC3E}">
        <p14:creationId xmlns:p14="http://schemas.microsoft.com/office/powerpoint/2010/main" val="41138001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2bb7d286-c741-44ce-9c54-15649de650da">
      <UserInfo>
        <DisplayName>Ting-Yu Lin</DisplayName>
        <AccountId>10</AccountId>
        <AccountType/>
      </UserInfo>
      <UserInfo>
        <DisplayName>Shuijing Liu</DisplayName>
        <AccountId>13</AccountId>
        <AccountType/>
      </UserInfo>
      <UserInfo>
        <DisplayName>Neha Adarsh</DisplayName>
        <AccountId>11</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FB27AEAFC014D458A4C2FC40A04C961" ma:contentTypeVersion="6" ma:contentTypeDescription="Create a new document." ma:contentTypeScope="" ma:versionID="a66e3857d347ecc42b41dd7848bef7e1">
  <xsd:schema xmlns:xsd="http://www.w3.org/2001/XMLSchema" xmlns:xs="http://www.w3.org/2001/XMLSchema" xmlns:p="http://schemas.microsoft.com/office/2006/metadata/properties" xmlns:ns2="4b11b704-3eee-45b4-a40f-dd06e4bfbcb7" xmlns:ns3="2bb7d286-c741-44ce-9c54-15649de650da" targetNamespace="http://schemas.microsoft.com/office/2006/metadata/properties" ma:root="true" ma:fieldsID="9028483757b52201d9829054045b9dfa" ns2:_="" ns3:_="">
    <xsd:import namespace="4b11b704-3eee-45b4-a40f-dd06e4bfbcb7"/>
    <xsd:import namespace="2bb7d286-c741-44ce-9c54-15649de650d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11b704-3eee-45b4-a40f-dd06e4bfbcb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bb7d286-c741-44ce-9c54-15649de650d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1B960A8-94A1-4DA8-A1E6-AA0EC547B5A0}">
  <ds:schemaRefs>
    <ds:schemaRef ds:uri="2bb7d286-c741-44ce-9c54-15649de650da"/>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27A4FB9-7B8B-444C-8499-9EECDA617D89}">
  <ds:schemaRefs>
    <ds:schemaRef ds:uri="2bb7d286-c741-44ce-9c54-15649de650da"/>
    <ds:schemaRef ds:uri="4b11b704-3eee-45b4-a40f-dd06e4bfbcb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ACE1951-2132-48B8-8CBF-78C432A7450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22</Slides>
  <Notes>1</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PEOPLE’S ATTITUDE TOWARDS  CRYPTOCURRENCY  </vt:lpstr>
      <vt:lpstr>AGENDA</vt:lpstr>
      <vt:lpstr>Project Timeline</vt:lpstr>
      <vt:lpstr>INTRODUCTION</vt:lpstr>
      <vt:lpstr>BRIEF HISTORY</vt:lpstr>
      <vt:lpstr>OPPORTUNITIES &amp; ADVANTAGES</vt:lpstr>
      <vt:lpstr>DISADVANTAGES &amp; THREATS</vt:lpstr>
      <vt:lpstr>SURVEY REPORT ANALYSIS  </vt:lpstr>
      <vt:lpstr>SURVEY REPORT ANALYSIS  </vt:lpstr>
      <vt:lpstr>PowerPoint Presentation</vt:lpstr>
      <vt:lpstr>PowerPoint Presentation</vt:lpstr>
      <vt:lpstr>SURVEY REPORT ANALYSIS The value people would like to spend with crytocurrencies</vt:lpstr>
      <vt:lpstr>Comparisons according to different occupations or majors</vt:lpstr>
      <vt:lpstr>Factors for People Adopting Cryptocurrencies</vt:lpstr>
      <vt:lpstr>Survey Analysis of Crypto Choices</vt:lpstr>
      <vt:lpstr>Why People Don't Want to Invest in Crypto</vt:lpstr>
      <vt:lpstr>Survey Result Analysis: Why People Don't Want to Invest in Crypto</vt:lpstr>
      <vt:lpstr>Crypto as Payment Method</vt:lpstr>
      <vt:lpstr>Current Statistics</vt:lpstr>
      <vt:lpstr>PowerPoint Presentation</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cp:revision>
  <dcterms:created xsi:type="dcterms:W3CDTF">2022-06-23T22:56:37Z</dcterms:created>
  <dcterms:modified xsi:type="dcterms:W3CDTF">2022-06-24T08:46:57Z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0x0101009FB27AEAFC014D458A4C2FC40A04C961</vt:lpwstr>
  </property>
</Properties>
</file>