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notesMasterIdLst>
    <p:notesMasterId r:id="rId14"/>
  </p:notesMasterIdLst>
  <p:sldIdLst>
    <p:sldId id="288" r:id="rId2"/>
    <p:sldId id="289" r:id="rId3"/>
    <p:sldId id="290" r:id="rId4"/>
    <p:sldId id="291" r:id="rId5"/>
    <p:sldId id="292" r:id="rId6"/>
    <p:sldId id="293" r:id="rId7"/>
    <p:sldId id="261" r:id="rId8"/>
    <p:sldId id="286" r:id="rId9"/>
    <p:sldId id="287" r:id="rId10"/>
    <p:sldId id="264" r:id="rId11"/>
    <p:sldId id="28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6D294-7F6A-4245-A127-349D1AD20905}">
          <p14:sldIdLst>
            <p14:sldId id="288"/>
            <p14:sldId id="289"/>
            <p14:sldId id="290"/>
            <p14:sldId id="291"/>
            <p14:sldId id="292"/>
            <p14:sldId id="293"/>
            <p14:sldId id="261"/>
            <p14:sldId id="286"/>
            <p14:sldId id="287"/>
            <p14:sldId id="264"/>
            <p14:sldId id="280"/>
            <p14:sldId id="265"/>
          </p14:sldIdLst>
        </p14:section>
        <p14:section name="Appendix" id="{A4AAB954-8FEE-4714-9544-CAC247C59A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0" autoAdjust="0"/>
    <p:restoredTop sz="94820" autoAdjust="0"/>
  </p:normalViewPr>
  <p:slideViewPr>
    <p:cSldViewPr>
      <p:cViewPr varScale="1">
        <p:scale>
          <a:sx n="67" d="100"/>
          <a:sy n="67" d="100"/>
        </p:scale>
        <p:origin x="16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590F-A513-42B1-89D4-B7C08C22AC9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4BCC-A504-456C-B2F6-D0C009C3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1CF1-2F3A-4423-90F7-0EB150F19318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F874-8B36-4C0E-8FC7-9C854478FC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62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1CF1-2F3A-4423-90F7-0EB150F19318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F874-8B36-4C0E-8FC7-9C854478F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3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1CF1-2F3A-4423-90F7-0EB150F19318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F874-8B36-4C0E-8FC7-9C854478F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2/12/2023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2/12/2023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2/12/2023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143-4885-47E3-A9EB-607A302E185E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ABC-A898-4A67-A15E-CE46029DE7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96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BF5-1757-4FA1-8770-7D42E8AB3403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2FF1-CA76-4B30-8AC3-6F2FCD24F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56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4CDC-1D50-43D9-92DD-EC1F6918FC5E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A822-6D0C-4282-B0D4-895A07FF69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5B5-1676-4A4A-9769-87262D092169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5381-6561-4150-B8FB-99CBCDE157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79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8BE1-029F-4049-94C0-3048ABCECBF1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319B-00D1-475C-B456-44FBA00A05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64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213C-83F6-4CB9-84A6-5E06AF59783F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0250-9AC9-4137-8C4D-DDB3E8FC26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23DF63F-B3A0-44E6-BDF4-2B9B8EC924BB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F6ACFC-752E-4DDA-811C-AC4E1E9C11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99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E1F3-2510-46B4-B4CA-F46EB747AB32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E749-F046-4703-A894-0A826F47B5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9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1C1CF1-2F3A-4423-90F7-0EB150F19318}" type="datetimeFigureOut">
              <a:rPr lang="en-US" altLang="en-US" smtClean="0"/>
              <a:pPr/>
              <a:t>2/12/2023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92F874-8B36-4C0E-8FC7-9C854478FC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" descr="red_neu_logo.png">
            <a:extLst>
              <a:ext uri="{FF2B5EF4-FFF2-40B4-BE49-F238E27FC236}">
                <a16:creationId xmlns:a16="http://schemas.microsoft.com/office/drawing/2014/main" id="{E21546BE-3823-2849-B7ED-70F6F2D787C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D64FE3-7A5C-B7CD-6E62-CFDD68B07B1E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866" r:id="rId12"/>
    <p:sldLayoutId id="2147483858" r:id="rId13"/>
    <p:sldLayoutId id="2147483860" r:id="rId14"/>
    <p:sldLayoutId id="2147483867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7" descr="Graph">
            <a:extLst>
              <a:ext uri="{FF2B5EF4-FFF2-40B4-BE49-F238E27FC236}">
                <a16:creationId xmlns:a16="http://schemas.microsoft.com/office/drawing/2014/main" id="{9B53AE10-3F0F-8A10-92DF-4971CE424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2701" r="13966"/>
          <a:stretch/>
        </p:blipFill>
        <p:spPr>
          <a:xfrm>
            <a:off x="20" y="-1"/>
            <a:ext cx="9143980" cy="68580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CA30CE-091B-4F97-9EBF-051EDF47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ITC 6000 </a:t>
            </a:r>
            <a:b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Management Systems</a:t>
            </a:r>
            <a:b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Project Presentation</a:t>
            </a:r>
            <a:b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Personality Analysis Database</a:t>
            </a:r>
            <a:b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8B1B9E-BB34-4D4B-8726-49A30BBE98B1}"/>
              </a:ext>
            </a:extLst>
          </p:cNvPr>
          <p:cNvSpPr txBox="1">
            <a:spLocks/>
          </p:cNvSpPr>
          <p:nvPr/>
        </p:nvSpPr>
        <p:spPr bwMode="auto">
          <a:xfrm>
            <a:off x="825038" y="4455621"/>
            <a:ext cx="75438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US" sz="2000" b="1" cap="all" spc="200" dirty="0">
                <a:latin typeface="+mj-lt"/>
                <a:ea typeface="+mn-ea"/>
                <a:cs typeface="+mn-cs"/>
              </a:rPr>
              <a:t>Project</a:t>
            </a:r>
            <a:r>
              <a:rPr lang="en-US" sz="2000" b="1" cap="all" spc="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-5 </a:t>
            </a:r>
          </a:p>
          <a:p>
            <a:pPr marL="0" indent="0" defTabSz="91440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US" sz="2000" b="1" cap="all" spc="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Priyanka Chandak</a:t>
            </a: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36886924-9C7E-4890-8C5E-9D449C595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>
            <a:extLst>
              <a:ext uri="{FF2B5EF4-FFF2-40B4-BE49-F238E27FC236}">
                <a16:creationId xmlns:a16="http://schemas.microsoft.com/office/drawing/2014/main" id="{504147A3-C177-493F-AFE0-5842E4EFF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5CF44-6DDC-47A0-B8F5-6D06FFFA8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672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E6DD0-D472-4723-8D53-12973930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Analytics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0EAB3-B1D8-864C-B29C-FDE571B1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60" y="2590800"/>
            <a:ext cx="5867400" cy="347411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2945F-1CDB-A742-B869-003485828AC8}"/>
              </a:ext>
            </a:extLst>
          </p:cNvPr>
          <p:cNvSpPr txBox="1"/>
          <p:nvPr/>
        </p:nvSpPr>
        <p:spPr>
          <a:xfrm>
            <a:off x="1066800" y="1737361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3B45"/>
                </a:solidFill>
              </a:rPr>
              <a:t>Database performance metrics help with database performance monitoring and optimize it for the business. Below listed our primary goals and traced the goal with data and metrics: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5B5176-8EBA-4E72-9EA2-9BCB92A3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22A85-FC86-48B3-8CFA-E2BF619B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As we are storing sensitive information of customers (birth year and income), there could be privacy/security concerns for our database.</a:t>
            </a:r>
          </a:p>
          <a:p>
            <a:r>
              <a:rPr lang="en-US" sz="1800" dirty="0"/>
              <a:t>The data is likely to be targeted by the hackers </a:t>
            </a:r>
          </a:p>
          <a:p>
            <a:pPr marL="0" indent="0">
              <a:buNone/>
            </a:pPr>
            <a:r>
              <a:rPr lang="en-US" sz="1800" u="sng" dirty="0"/>
              <a:t>Architecture :</a:t>
            </a:r>
          </a:p>
          <a:p>
            <a:r>
              <a:rPr lang="en-US" sz="1800" dirty="0"/>
              <a:t>We are planning to host our solution on cloud</a:t>
            </a:r>
          </a:p>
          <a:p>
            <a:r>
              <a:rPr lang="en-US" sz="1800" dirty="0"/>
              <a:t>Ease of access </a:t>
            </a:r>
          </a:p>
          <a:p>
            <a:r>
              <a:rPr lang="en-US" sz="1800" dirty="0"/>
              <a:t>Scalability </a:t>
            </a:r>
          </a:p>
          <a:p>
            <a:r>
              <a:rPr lang="en-US" sz="1800" dirty="0"/>
              <a:t>Reduced cost </a:t>
            </a:r>
          </a:p>
          <a:p>
            <a:r>
              <a:rPr lang="en-US" sz="1800" dirty="0"/>
              <a:t>Data Security </a:t>
            </a:r>
          </a:p>
          <a:p>
            <a:r>
              <a:rPr lang="en-US" sz="1800" dirty="0"/>
              <a:t>Data Analysis </a:t>
            </a:r>
          </a:p>
          <a:p>
            <a:pPr marL="0" indent="0">
              <a:buNone/>
            </a:pPr>
            <a:r>
              <a:rPr lang="en-US" sz="1800" u="sng" dirty="0"/>
              <a:t>Storage Requirements:</a:t>
            </a:r>
          </a:p>
          <a:p>
            <a:r>
              <a:rPr lang="en-US" sz="1800" dirty="0"/>
              <a:t>Initially 5gb storage is enough for our data. Later on, it can be expanded as per the needs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  <a:p>
            <a:endParaRPr lang="en-US" sz="1800" u="sng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61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563CE-5AAE-444B-8B0C-0193721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Lessons Learned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F5ACE-2D53-4E56-B7AD-4B6692C5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6996"/>
            <a:ext cx="77724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Learnt about database architecture and use-cases using ER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Understood referential integrity and data normalization along with basic SQL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Got hands on experience of different SQL commands like SELECT and JOIN which helps in manipulating and retrieving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Learnt trade offs between different architecture types, SDLC and data security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Learnt how to generate valuable insights, metrics and reports from raw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Future Ideas – Gaining more knowledge on advanced SQL concepts such as data warehousing, cloud and use of analytics to solve complex business problems. Also working on multiple real-world use-cases or scenarios.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541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103AA-8EAD-4796-A156-F785DDD9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199"/>
          </a:xfrm>
        </p:spPr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106DE1-A11A-4086-A96F-53B02744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91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Customer Personality Analysis</a:t>
            </a:r>
            <a:r>
              <a:rPr lang="en-US" sz="17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dataset consists data of a company's ideal customers.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b="1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n-US" sz="17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rimary </a:t>
            </a:r>
            <a:r>
              <a:rPr lang="en-US" sz="1700" b="1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</a:t>
            </a:r>
            <a:r>
              <a:rPr lang="en-US" sz="17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</a:t>
            </a:r>
            <a:r>
              <a:rPr lang="en-US" sz="1700" b="1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US" sz="17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ase</a:t>
            </a:r>
            <a:r>
              <a:rPr lang="en-US" sz="1700" b="1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lang="en-US" sz="1700" dirty="0">
              <a:solidFill>
                <a:srgbClr val="2D3B45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700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</a:t>
            </a:r>
            <a:r>
              <a:rPr lang="en-US" sz="17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odeling an enterprise database</a:t>
            </a:r>
          </a:p>
          <a:p>
            <a:r>
              <a:rPr lang="en-US" sz="1700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US" sz="17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tore the structured data related to the Customer and services </a:t>
            </a:r>
          </a:p>
          <a:p>
            <a:r>
              <a:rPr lang="en-US" sz="1700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US" sz="17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rack customer information to manage the sales of products.</a:t>
            </a:r>
          </a:p>
          <a:p>
            <a:r>
              <a:rPr lang="en-US" sz="17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Perform analysis to predict future trends of customer preference for tactical and strategic decision making.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Key Business Challenges:</a:t>
            </a:r>
          </a:p>
          <a:p>
            <a:r>
              <a:rPr lang="en-US" sz="1700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US" sz="17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ollection of inaccurate data.</a:t>
            </a:r>
          </a:p>
          <a:p>
            <a:r>
              <a:rPr lang="en-US" sz="1700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</a:t>
            </a:r>
            <a:r>
              <a:rPr lang="en-US" sz="17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ack of insight.</a:t>
            </a:r>
          </a:p>
          <a:p>
            <a:r>
              <a:rPr lang="en-US" sz="1700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Missing data points</a:t>
            </a:r>
            <a:endParaRPr lang="en-US" sz="1700" dirty="0">
              <a:solidFill>
                <a:srgbClr val="2D3B45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2D3B45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1800" b="1" dirty="0">
              <a:solidFill>
                <a:srgbClr val="2D3B45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0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106DE1-A11A-4086-A96F-53B02744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52600"/>
            <a:ext cx="8534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Solution </a:t>
            </a:r>
            <a:endParaRPr lang="en-US" sz="2000" dirty="0">
              <a:solidFill>
                <a:srgbClr val="2D3B45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of real-time validation tools.</a:t>
            </a:r>
          </a:p>
          <a:p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 process in place to identify and resolve conflicting and out of date information.</a:t>
            </a:r>
          </a:p>
          <a:p>
            <a:endParaRPr lang="en-US" sz="2000" b="1" dirty="0">
              <a:solidFill>
                <a:srgbClr val="2D3B45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 Model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company for web purchases is freemium revenue model as the focus is on building the large customer base while ensuring they service free users cost-effectively.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rgbClr val="2D3B45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2FBBB-7E5C-4C69-8062-5BD6283F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944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Personas'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70A94-54E8-4F17-9F2A-93BD0BE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2"/>
            <a:ext cx="8305800" cy="48307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Casual end-users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</a:t>
            </a: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managers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company who occasionally access the database, but they look for different information each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Naïve or Parametric end-users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</a:t>
            </a: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administrators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the </a:t>
            </a: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 managers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cashiers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stores who will enter the customer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Sophisticated end</a:t>
            </a:r>
            <a:r>
              <a:rPr lang="en-US" sz="2000" u="sng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000" b="1" u="sng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These are the </a:t>
            </a: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analyst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scientists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engineers</a:t>
            </a:r>
            <a:r>
              <a:rPr lang="en-US" sz="20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who need to have a thorough knowledge of the facilities provided by the DBMS.</a:t>
            </a:r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62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629905-039D-4F66-A9A7-2099619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ER Diagram</a:t>
            </a:r>
            <a:endParaRPr lang="en-US" dirty="0"/>
          </a:p>
        </p:txBody>
      </p:sp>
      <p:pic>
        <p:nvPicPr>
          <p:cNvPr id="7" name="Content Placeholder 6" descr="Diagram&#10;&#10;Description automatically generated with low confidence">
            <a:extLst>
              <a:ext uri="{FF2B5EF4-FFF2-40B4-BE49-F238E27FC236}">
                <a16:creationId xmlns:a16="http://schemas.microsoft.com/office/drawing/2014/main" id="{39F533FA-3268-A2D2-BEFB-E6A70907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46263"/>
            <a:ext cx="6248399" cy="4478337"/>
          </a:xfrm>
        </p:spPr>
      </p:pic>
    </p:spTree>
    <p:extLst>
      <p:ext uri="{BB962C8B-B14F-4D97-AF65-F5344CB8AC3E}">
        <p14:creationId xmlns:p14="http://schemas.microsoft.com/office/powerpoint/2010/main" val="29866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3B566F-3DDD-4682-AE88-5C43DFEA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Business Rules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00EFA6-B1F8-4FBA-A3DD-23F6468C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u="sng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BUSINESS RULES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sz="18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</a:t>
            </a: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will purchase</a:t>
            </a:r>
            <a:r>
              <a:rPr lang="en-US" sz="18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Products</a:t>
            </a: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sz="18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</a:t>
            </a: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can use different </a:t>
            </a:r>
            <a:r>
              <a:rPr lang="en-US" sz="18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Platforms</a:t>
            </a: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 purchase.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Different </a:t>
            </a:r>
            <a:r>
              <a:rPr lang="en-US" sz="18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Promotional</a:t>
            </a: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offer campaigns can be chosen by the </a:t>
            </a:r>
            <a:r>
              <a:rPr lang="en-US" sz="18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</a:t>
            </a: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sz="18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Complain</a:t>
            </a: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will be registered only if it is less than 2 years old.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AutoNum type="arabicPeriod" startAt="5"/>
            </a:pPr>
            <a:r>
              <a:rPr lang="en-US" sz="18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Feedback</a:t>
            </a:r>
            <a:r>
              <a:rPr lang="en-US" sz="1800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can be provided by the</a:t>
            </a:r>
            <a:r>
              <a:rPr lang="en-US" sz="1800" b="1" dirty="0">
                <a:solidFill>
                  <a:srgbClr val="2D3B4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Customer.</a:t>
            </a:r>
          </a:p>
        </p:txBody>
      </p:sp>
    </p:spTree>
    <p:extLst>
      <p:ext uri="{BB962C8B-B14F-4D97-AF65-F5344CB8AC3E}">
        <p14:creationId xmlns:p14="http://schemas.microsoft.com/office/powerpoint/2010/main" val="61281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909D80-5F80-4468-893A-5EF2DD05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pPr algn="ctr"/>
            <a:r>
              <a:rPr lang="en-US" dirty="0"/>
              <a:t>SQL Examples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417353-DED2-4061-BBA4-FD6CEE7A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07" y="1447800"/>
            <a:ext cx="8534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2D3B45"/>
                </a:solidFill>
                <a:latin typeface="Arial" panose="020B0604020202020204" pitchFamily="34" charset="0"/>
              </a:rPr>
              <a:t>Example 1 : Customers who are married and are born after 1980 and purchases wines</a:t>
            </a:r>
            <a:r>
              <a:rPr lang="en-US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B3DCD-8F37-9C47-8054-9911DD1340F4}"/>
              </a:ext>
            </a:extLst>
          </p:cNvPr>
          <p:cNvSpPr txBox="1"/>
          <p:nvPr/>
        </p:nvSpPr>
        <p:spPr>
          <a:xfrm>
            <a:off x="149772" y="2566385"/>
            <a:ext cx="29744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3B45"/>
                </a:solidFill>
              </a:rPr>
              <a:t>To retrieve the data for the above example, JOIN clause have been used to join tables (Customer-Platform-</a:t>
            </a:r>
            <a:r>
              <a:rPr lang="en-US" dirty="0" err="1">
                <a:solidFill>
                  <a:srgbClr val="2D3B45"/>
                </a:solidFill>
              </a:rPr>
              <a:t>Products_Purchased</a:t>
            </a:r>
            <a:r>
              <a:rPr lang="en-US" dirty="0">
                <a:solidFill>
                  <a:srgbClr val="2D3B4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D3B4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9457B3-96FD-CE4D-BA28-B1779F66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74" y="2362200"/>
            <a:ext cx="5946526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4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417353-DED2-4061-BBA4-FD6CEE7A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30407" cy="6080927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2D3B45"/>
                </a:solidFill>
                <a:latin typeface="Arial" panose="020B0604020202020204" pitchFamily="34" charset="0"/>
              </a:rPr>
              <a:t>Example 2 : Customers who are single and their promotional offer details.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B3DCD-8F37-9C47-8054-9911DD1340F4}"/>
              </a:ext>
            </a:extLst>
          </p:cNvPr>
          <p:cNvSpPr txBox="1"/>
          <p:nvPr/>
        </p:nvSpPr>
        <p:spPr>
          <a:xfrm>
            <a:off x="537122" y="5717644"/>
            <a:ext cx="77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3B45"/>
                </a:solidFill>
              </a:rPr>
              <a:t>To retrieve the data from the Customer and Promotion table, JOIN clause have been used and it has been joined on Customer_ID of both the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78E31-93E4-B446-8950-DD20BFFB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347128"/>
            <a:ext cx="8347857" cy="30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417353-DED2-4061-BBA4-FD6CEE7A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838200"/>
            <a:ext cx="8508124" cy="6233328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2D3B45"/>
                </a:solidFill>
                <a:latin typeface="Arial" panose="020B0604020202020204" pitchFamily="34" charset="0"/>
              </a:rPr>
              <a:t>Example 3 : Customer with 2 kids and are married prefers which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86E71-73E9-AE4B-B2C1-1CEFAA76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905000"/>
            <a:ext cx="7883284" cy="3422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0EF532-B67D-874F-A00D-E01E3E133870}"/>
              </a:ext>
            </a:extLst>
          </p:cNvPr>
          <p:cNvSpPr/>
          <p:nvPr/>
        </p:nvSpPr>
        <p:spPr>
          <a:xfrm>
            <a:off x="594360" y="555278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</a:rPr>
              <a:t>To retrieve the data from the Customer and Platform table, JOIN clause have been used and it has been joined on Platform_ID of both the tables.</a:t>
            </a:r>
          </a:p>
        </p:txBody>
      </p:sp>
    </p:spTree>
    <p:extLst>
      <p:ext uri="{BB962C8B-B14F-4D97-AF65-F5344CB8AC3E}">
        <p14:creationId xmlns:p14="http://schemas.microsoft.com/office/powerpoint/2010/main" val="1726402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19856</TotalTime>
  <Words>626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 CE</vt:lpstr>
      <vt:lpstr>ITC New Baskerville Roman</vt:lpstr>
      <vt:lpstr>Times New Roman</vt:lpstr>
      <vt:lpstr>Wingdings</vt:lpstr>
      <vt:lpstr>Retrospect</vt:lpstr>
      <vt:lpstr>ITC 6000  Database Management Systems Final Project Presentation Customer Personality Analysis Database </vt:lpstr>
      <vt:lpstr>Project Overview</vt:lpstr>
      <vt:lpstr>PowerPoint Presentation</vt:lpstr>
      <vt:lpstr>Personas' </vt:lpstr>
      <vt:lpstr>ER Diagram</vt:lpstr>
      <vt:lpstr> Business Rules </vt:lpstr>
      <vt:lpstr>SQL Examples</vt:lpstr>
      <vt:lpstr>PowerPoint Presentation</vt:lpstr>
      <vt:lpstr>PowerPoint Presentation</vt:lpstr>
      <vt:lpstr>Metrics and Analytics</vt:lpstr>
      <vt:lpstr>Security and Architecture</vt:lpstr>
      <vt:lpstr>Next steps / Lessons Learned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Priyanka</cp:lastModifiedBy>
  <cp:revision>197</cp:revision>
  <dcterms:created xsi:type="dcterms:W3CDTF">2010-04-13T14:21:50Z</dcterms:created>
  <dcterms:modified xsi:type="dcterms:W3CDTF">2023-02-13T00:44:44Z</dcterms:modified>
</cp:coreProperties>
</file>