
<file path=[Content_Types].xml><?xml version="1.0" encoding="utf-8"?>
<Types xmlns="http://schemas.openxmlformats.org/package/2006/content-types">
  <Default Extension="jfif"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5" r:id="rId9"/>
    <p:sldId id="307" r:id="rId10"/>
    <p:sldId id="308" r:id="rId11"/>
    <p:sldId id="309" r:id="rId12"/>
    <p:sldId id="3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27" autoAdjust="0"/>
    <p:restoredTop sz="94619" autoAdjust="0"/>
  </p:normalViewPr>
  <p:slideViewPr>
    <p:cSldViewPr snapToGrid="0">
      <p:cViewPr varScale="1">
        <p:scale>
          <a:sx n="67" d="100"/>
          <a:sy n="67" d="100"/>
        </p:scale>
        <p:origin x="7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stats.stackexchange.com/questions/175767/why-the-probability-in-my-logistic-regression-is-far-from-0-5-in-r" TargetMode="External"/><Relationship Id="rId3" Type="http://schemas.openxmlformats.org/officeDocument/2006/relationships/hyperlink" Target="https://www.stat.cmu.edu/capstoneresearch/spring2021/315files/team16.html" TargetMode="External"/><Relationship Id="rId7" Type="http://schemas.openxmlformats.org/officeDocument/2006/relationships/hyperlink" Target="https://stackoverflow.com/questions/38829646/confusion-matrix-of-bsttree-predictions-error-the-data-must-contain-some-leve" TargetMode="External"/><Relationship Id="rId2" Type="http://schemas.openxmlformats.org/officeDocument/2006/relationships/hyperlink" Target="https://www.analyticsvidhya.com/blog/2021/05/how-to-create-a-stroke-prediction-model/" TargetMode="External"/><Relationship Id="rId1" Type="http://schemas.openxmlformats.org/officeDocument/2006/relationships/slideLayout" Target="../slideLayouts/slideLayout7.xml"/><Relationship Id="rId6" Type="http://schemas.openxmlformats.org/officeDocument/2006/relationships/hyperlink" Target="https://degreesofbelief.roryquinn.com/common-evaluation-measures-for-classification-models#:~:text=Detection%20Rate%20%2Dshows%20the%20number,a%20proportion%20of%20all%20predictions" TargetMode="External"/><Relationship Id="rId5" Type="http://schemas.openxmlformats.org/officeDocument/2006/relationships/hyperlink" Target="https://www.analyticsvidhya.com/blog/2021/06/25-questions-to-test-your-skills-on-linear-regression-algorithm/" TargetMode="External"/><Relationship Id="rId4" Type="http://schemas.openxmlformats.org/officeDocument/2006/relationships/hyperlink" Target="https://www.kaggle.com/adrynh/exploratory-data-analysis-on-stroke-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3" name="Rectangle 56">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40E528D-320D-4B01-8C13-2F9E0F225D1A}"/>
              </a:ext>
            </a:extLst>
          </p:cNvPr>
          <p:cNvSpPr/>
          <p:nvPr/>
        </p:nvSpPr>
        <p:spPr>
          <a:xfrm>
            <a:off x="633999" y="4550230"/>
            <a:ext cx="10909073" cy="957902"/>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3600" b="1" cap="none" spc="-50" dirty="0">
                <a:ln w="0"/>
                <a:solidFill>
                  <a:schemeClr val="tx1">
                    <a:lumMod val="85000"/>
                    <a:lumOff val="15000"/>
                  </a:schemeClr>
                </a:solidFill>
                <a:effectLst>
                  <a:outerShdw blurRad="38100" dist="19050" dir="2700000" algn="tl" rotWithShape="0">
                    <a:schemeClr val="dk1">
                      <a:alpha val="40000"/>
                    </a:schemeClr>
                  </a:outerShdw>
                </a:effectLst>
                <a:latin typeface="+mj-lt"/>
                <a:ea typeface="+mj-ea"/>
                <a:cs typeface="+mj-cs"/>
              </a:rPr>
              <a:t>Prediction of Heart Stroke : Multiple Linear Regression &amp; Logistic Regression Model</a:t>
            </a:r>
          </a:p>
        </p:txBody>
      </p:sp>
      <p:cxnSp>
        <p:nvCxnSpPr>
          <p:cNvPr id="64" name="Straight Connector 58">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45296"/>
            <a:ext cx="10515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5" name="Rectangle 60">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15B04E40-F451-B0D0-02FB-BAB3350E7A92}"/>
              </a:ext>
            </a:extLst>
          </p:cNvPr>
          <p:cNvPicPr>
            <a:picLocks noChangeAspect="1"/>
          </p:cNvPicPr>
          <p:nvPr/>
        </p:nvPicPr>
        <p:blipFill>
          <a:blip r:embed="rId2"/>
          <a:stretch>
            <a:fillRect/>
          </a:stretch>
        </p:blipFill>
        <p:spPr>
          <a:xfrm>
            <a:off x="6201341" y="862067"/>
            <a:ext cx="5108343" cy="3399370"/>
          </a:xfrm>
          <a:prstGeom prst="rect">
            <a:avLst/>
          </a:prstGeom>
        </p:spPr>
      </p:pic>
      <p:pic>
        <p:nvPicPr>
          <p:cNvPr id="16" name="Picture 15">
            <a:extLst>
              <a:ext uri="{FF2B5EF4-FFF2-40B4-BE49-F238E27FC236}">
                <a16:creationId xmlns:a16="http://schemas.microsoft.com/office/drawing/2014/main" id="{DF70C51A-C1F8-295C-6939-61940F4CF3D9}"/>
              </a:ext>
            </a:extLst>
          </p:cNvPr>
          <p:cNvPicPr>
            <a:picLocks noChangeAspect="1"/>
          </p:cNvPicPr>
          <p:nvPr/>
        </p:nvPicPr>
        <p:blipFill>
          <a:blip r:embed="rId3"/>
          <a:stretch>
            <a:fillRect/>
          </a:stretch>
        </p:blipFill>
        <p:spPr>
          <a:xfrm>
            <a:off x="624867" y="760397"/>
            <a:ext cx="4883950" cy="3395162"/>
          </a:xfrm>
          <a:prstGeom prst="rect">
            <a:avLst/>
          </a:prstGeom>
        </p:spPr>
      </p:pic>
      <p:sp>
        <p:nvSpPr>
          <p:cNvPr id="17" name="TextBox 16">
            <a:extLst>
              <a:ext uri="{FF2B5EF4-FFF2-40B4-BE49-F238E27FC236}">
                <a16:creationId xmlns:a16="http://schemas.microsoft.com/office/drawing/2014/main" id="{A5128C47-92F6-765C-21AC-D3E31DF4133E}"/>
              </a:ext>
            </a:extLst>
          </p:cNvPr>
          <p:cNvSpPr txBox="1"/>
          <p:nvPr/>
        </p:nvSpPr>
        <p:spPr>
          <a:xfrm>
            <a:off x="923925" y="5857875"/>
            <a:ext cx="4019550" cy="369332"/>
          </a:xfrm>
          <a:prstGeom prst="rect">
            <a:avLst/>
          </a:prstGeom>
          <a:noFill/>
        </p:spPr>
        <p:txBody>
          <a:bodyPr wrap="square" rtlCol="0">
            <a:spAutoFit/>
          </a:bodyPr>
          <a:lstStyle/>
          <a:p>
            <a:r>
              <a:rPr lang="en-US" dirty="0"/>
              <a:t>By: Priyanka Chandak</a:t>
            </a:r>
          </a:p>
        </p:txBody>
      </p:sp>
    </p:spTree>
    <p:extLst>
      <p:ext uri="{BB962C8B-B14F-4D97-AF65-F5344CB8AC3E}">
        <p14:creationId xmlns:p14="http://schemas.microsoft.com/office/powerpoint/2010/main" val="19314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116330" y="826139"/>
            <a:ext cx="9733280" cy="748452"/>
          </a:xfrm>
        </p:spPr>
        <p:txBody>
          <a:bodyPr vert="horz" lIns="91440" tIns="45720" rIns="91440" bIns="45720" rtlCol="0">
            <a:normAutofit/>
          </a:bodyPr>
          <a:lstStyle/>
          <a:p>
            <a:pPr algn="ctr"/>
            <a:r>
              <a:rPr lang="en-US" dirty="0"/>
              <a:t>INTRODUCTION</a:t>
            </a:r>
          </a:p>
        </p:txBody>
      </p:sp>
      <p:cxnSp>
        <p:nvCxnSpPr>
          <p:cNvPr id="38" name="Straight Connector 37">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D6BAA296-C7C8-4F84-B380-AC87561723BF}"/>
              </a:ext>
            </a:extLst>
          </p:cNvPr>
          <p:cNvSpPr>
            <a:spLocks noGrp="1"/>
          </p:cNvSpPr>
          <p:nvPr>
            <p:ph idx="1"/>
          </p:nvPr>
        </p:nvSpPr>
        <p:spPr>
          <a:xfrm>
            <a:off x="990600" y="2000252"/>
            <a:ext cx="10134600" cy="3780787"/>
          </a:xfrm>
        </p:spPr>
        <p:txBody>
          <a:bodyPr>
            <a:normAutofit/>
          </a:bodyPr>
          <a:lstStyle/>
          <a:p>
            <a:pPr algn="ctr"/>
            <a:r>
              <a:rPr lang="en-US" dirty="0"/>
              <a:t> </a:t>
            </a:r>
            <a:r>
              <a:rPr lang="en-US" b="1" dirty="0"/>
              <a:t>In this Project, I have worked on Heart stroke dataset which consists of 5118 observations with 12 variables which are Id, Gender, Age, Hypertension, Heart disease, ever married, work type, Residence type, average glucose level, </a:t>
            </a:r>
          </a:p>
          <a:p>
            <a:r>
              <a:rPr lang="en-US" sz="2800" b="1" u="sng" dirty="0"/>
              <a:t>Goal 1: To predict the age in which people get health issues </a:t>
            </a:r>
            <a:r>
              <a:rPr lang="en-US" sz="2800" b="1" dirty="0"/>
              <a:t> -</a:t>
            </a:r>
          </a:p>
          <a:p>
            <a:r>
              <a:rPr lang="en-US" b="1" dirty="0"/>
              <a:t> </a:t>
            </a:r>
            <a:r>
              <a:rPr lang="en-US" sz="2400" b="1" dirty="0"/>
              <a:t>Multiple Linear Regression Model </a:t>
            </a:r>
          </a:p>
          <a:p>
            <a:r>
              <a:rPr lang="en-US" sz="2800" b="1" u="sng" dirty="0"/>
              <a:t>Goal 2: To predict whether a person has had a stroke or not </a:t>
            </a:r>
            <a:r>
              <a:rPr lang="en-US" sz="2800" b="1" dirty="0"/>
              <a:t> - </a:t>
            </a:r>
          </a:p>
          <a:p>
            <a:r>
              <a:rPr lang="en-US" sz="2400" b="1" dirty="0"/>
              <a:t>Logistic Regression Model</a:t>
            </a:r>
            <a:endParaRPr lang="en-US" b="1" u="sng"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7A1671-EF2D-4987-A897-99746786518F}"/>
              </a:ext>
            </a:extLst>
          </p:cNvPr>
          <p:cNvSpPr>
            <a:spLocks noGrp="1"/>
          </p:cNvSpPr>
          <p:nvPr>
            <p:ph type="title"/>
          </p:nvPr>
        </p:nvSpPr>
        <p:spPr>
          <a:xfrm>
            <a:off x="-397868" y="2401712"/>
            <a:ext cx="4439920" cy="1953970"/>
          </a:xfrm>
        </p:spPr>
        <p:txBody>
          <a:bodyPr anchor="ctr">
            <a:normAutofit/>
          </a:bodyPr>
          <a:lstStyle/>
          <a:p>
            <a:pPr algn="r"/>
            <a:r>
              <a:rPr lang="en-US" sz="2600" b="1" dirty="0"/>
              <a:t>EXPLORATORY DATA ANALYSIS – KEY FINDINGS</a:t>
            </a:r>
          </a:p>
        </p:txBody>
      </p:sp>
      <p:cxnSp>
        <p:nvCxnSpPr>
          <p:cNvPr id="39" name="Straight Connector 38">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3AE0C4E3-B9A4-4B47-8663-0BDFC9E0FB21}"/>
              </a:ext>
            </a:extLst>
          </p:cNvPr>
          <p:cNvSpPr>
            <a:spLocks noGrp="1"/>
          </p:cNvSpPr>
          <p:nvPr>
            <p:ph idx="1"/>
          </p:nvPr>
        </p:nvSpPr>
        <p:spPr>
          <a:xfrm>
            <a:off x="4198243" y="621697"/>
            <a:ext cx="7688952" cy="5147973"/>
          </a:xfrm>
        </p:spPr>
        <p:txBody>
          <a:bodyPr anchor="ctr">
            <a:normAutofit/>
          </a:bodyPr>
          <a:lstStyle/>
          <a:p>
            <a:pPr>
              <a:buFont typeface="Wingdings" panose="05000000000000000000" pitchFamily="2" charset="2"/>
              <a:buChar char="v"/>
            </a:pPr>
            <a:r>
              <a:rPr lang="en-US" sz="1600" b="1" dirty="0"/>
              <a:t>- Number of Female patients are more than male patients.</a:t>
            </a:r>
          </a:p>
          <a:p>
            <a:pPr>
              <a:buFont typeface="Wingdings" panose="05000000000000000000" pitchFamily="2" charset="2"/>
              <a:buChar char="v"/>
            </a:pPr>
            <a:r>
              <a:rPr lang="en-US" sz="1600" b="1" dirty="0"/>
              <a:t>- Average BMI is 28.89 which shows overweight issues, which may lead to hypertension (Normal BMI 22- 25)</a:t>
            </a:r>
          </a:p>
          <a:p>
            <a:pPr>
              <a:buFont typeface="Wingdings" panose="05000000000000000000" pitchFamily="2" charset="2"/>
              <a:buChar char="v"/>
            </a:pPr>
            <a:r>
              <a:rPr lang="en-US" sz="1600" b="1" dirty="0"/>
              <a:t>- Majority of patients does not have hypertension ( Yes : 498 , No : 4612) </a:t>
            </a:r>
          </a:p>
          <a:p>
            <a:pPr>
              <a:buFont typeface="Wingdings" panose="05000000000000000000" pitchFamily="2" charset="2"/>
              <a:buChar char="v"/>
            </a:pPr>
            <a:r>
              <a:rPr lang="en-US" sz="1600" b="1" dirty="0"/>
              <a:t>- Low heart disease (276 out of 4834) and stroke cases (Yes : 249, No : 4861)</a:t>
            </a:r>
          </a:p>
          <a:p>
            <a:pPr>
              <a:buFont typeface="Wingdings" panose="05000000000000000000" pitchFamily="2" charset="2"/>
              <a:buChar char="v"/>
            </a:pPr>
            <a:r>
              <a:rPr lang="en-US" sz="1600" b="1" dirty="0"/>
              <a:t>- Majority of patients work for private firms.</a:t>
            </a:r>
          </a:p>
          <a:p>
            <a:pPr>
              <a:buFont typeface="Wingdings" panose="05000000000000000000" pitchFamily="2" charset="2"/>
              <a:buChar char="v"/>
            </a:pPr>
            <a:r>
              <a:rPr lang="en-US" sz="1600" b="1" dirty="0"/>
              <a:t>- Majority patients are non-smokers.</a:t>
            </a:r>
          </a:p>
          <a:p>
            <a:pPr>
              <a:buFont typeface="Wingdings" panose="05000000000000000000" pitchFamily="2" charset="2"/>
              <a:buChar char="v"/>
            </a:pPr>
            <a:r>
              <a:rPr lang="en-US" sz="1600" b="1" dirty="0"/>
              <a:t>- Majority patients are in their 40s age group.</a:t>
            </a:r>
          </a:p>
          <a:p>
            <a:pPr>
              <a:buFont typeface="Wingdings" panose="05000000000000000000" pitchFamily="2" charset="2"/>
              <a:buChar char="v"/>
            </a:pPr>
            <a:r>
              <a:rPr lang="en-US" sz="1600" b="1" dirty="0"/>
              <a:t>- Older patients of age range 75-79 tends to get more stroke and heart diseases.</a:t>
            </a:r>
          </a:p>
          <a:p>
            <a:pPr>
              <a:buFont typeface="Wingdings" panose="05000000000000000000" pitchFamily="2" charset="2"/>
              <a:buChar char="v"/>
            </a:pPr>
            <a:r>
              <a:rPr lang="en-US" sz="1600" b="1" dirty="0"/>
              <a:t>- Patients in the age group 50-79 tend to get diagnosed with hypertension.</a:t>
            </a:r>
          </a:p>
          <a:p>
            <a:pPr>
              <a:buFont typeface="Wingdings" panose="05000000000000000000" pitchFamily="2" charset="2"/>
              <a:buChar char="v"/>
            </a:pPr>
            <a:r>
              <a:rPr lang="en-US" sz="1600" b="1" dirty="0"/>
              <a:t>- There is a correlation between target variable and numerical variables (hypertension, heart, glucose, bmi, stroke)</a:t>
            </a:r>
          </a:p>
        </p:txBody>
      </p:sp>
      <p:sp>
        <p:nvSpPr>
          <p:cNvPr id="41" name="Rectangle 40">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6615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 name="Rectangle 34">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8A6D1-B80A-4763-B72E-A1755F2DD439}"/>
              </a:ext>
            </a:extLst>
          </p:cNvPr>
          <p:cNvSpPr>
            <a:spLocks noGrp="1"/>
          </p:cNvSpPr>
          <p:nvPr>
            <p:ph type="title"/>
          </p:nvPr>
        </p:nvSpPr>
        <p:spPr>
          <a:xfrm>
            <a:off x="878911" y="643468"/>
            <a:ext cx="3177847" cy="1674180"/>
          </a:xfrm>
        </p:spPr>
        <p:txBody>
          <a:bodyPr>
            <a:normAutofit/>
          </a:bodyPr>
          <a:lstStyle/>
          <a:p>
            <a:r>
              <a:rPr lang="en-US" sz="2800" b="1" dirty="0"/>
              <a:t>MULTIPLE LINEAR REGRESSION MODEL</a:t>
            </a:r>
          </a:p>
        </p:txBody>
      </p:sp>
      <p:cxnSp>
        <p:nvCxnSpPr>
          <p:cNvPr id="42" name="Straight Connector 36">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8">
            <a:extLst>
              <a:ext uri="{FF2B5EF4-FFF2-40B4-BE49-F238E27FC236}">
                <a16:creationId xmlns:a16="http://schemas.microsoft.com/office/drawing/2014/main" id="{70D103E7-25B8-4F18-9A55-884A4E8C3CB2}"/>
              </a:ext>
            </a:extLst>
          </p:cNvPr>
          <p:cNvSpPr>
            <a:spLocks noGrp="1"/>
          </p:cNvSpPr>
          <p:nvPr>
            <p:ph idx="1"/>
          </p:nvPr>
        </p:nvSpPr>
        <p:spPr>
          <a:xfrm>
            <a:off x="228377" y="2499576"/>
            <a:ext cx="4393653" cy="3229714"/>
          </a:xfrm>
        </p:spPr>
        <p:txBody>
          <a:bodyPr>
            <a:normAutofit/>
          </a:bodyPr>
          <a:lstStyle/>
          <a:p>
            <a:pPr marL="400050" indent="-400050">
              <a:lnSpc>
                <a:spcPct val="90000"/>
              </a:lnSpc>
              <a:buFont typeface="+mj-lt"/>
              <a:buAutoNum type="romanUcPeriod"/>
            </a:pPr>
            <a:r>
              <a:rPr lang="en-US" sz="1400" b="1" dirty="0">
                <a:cs typeface="Arial" panose="020B0604020202020204" pitchFamily="34" charset="0"/>
              </a:rPr>
              <a:t>It can be observed that except BMI, all the variables are statistically significant with the target variable (age)</a:t>
            </a:r>
          </a:p>
          <a:p>
            <a:pPr marL="400050" indent="-400050">
              <a:lnSpc>
                <a:spcPct val="90000"/>
              </a:lnSpc>
              <a:buFont typeface="+mj-lt"/>
              <a:buAutoNum type="romanUcPeriod"/>
            </a:pPr>
            <a:r>
              <a:rPr lang="en-US" sz="1400" b="1" dirty="0">
                <a:cs typeface="Arial" panose="020B0604020202020204" pitchFamily="34" charset="0"/>
              </a:rPr>
              <a:t>R Squared : 0.66</a:t>
            </a:r>
          </a:p>
          <a:p>
            <a:pPr marL="400050" indent="-400050">
              <a:lnSpc>
                <a:spcPct val="90000"/>
              </a:lnSpc>
              <a:buFont typeface="+mj-lt"/>
              <a:buAutoNum type="romanUcPeriod"/>
            </a:pPr>
            <a:r>
              <a:rPr lang="en-US" sz="1400" b="1" dirty="0">
                <a:cs typeface="Arial" panose="020B0604020202020204" pitchFamily="34" charset="0"/>
              </a:rPr>
              <a:t>Model is significant as p value is less than 0.05</a:t>
            </a:r>
          </a:p>
          <a:p>
            <a:pPr marL="400050" indent="-400050">
              <a:lnSpc>
                <a:spcPct val="90000"/>
              </a:lnSpc>
              <a:buFont typeface="+mj-lt"/>
              <a:buAutoNum type="romanUcPeriod"/>
            </a:pPr>
            <a:r>
              <a:rPr lang="en-US" sz="1400" b="1" dirty="0">
                <a:cs typeface="Arial" panose="020B0604020202020204" pitchFamily="34" charset="0"/>
              </a:rPr>
              <a:t>Higher the F statistic, better the chances of getting a significant model</a:t>
            </a:r>
          </a:p>
          <a:p>
            <a:pPr marL="400050" indent="-400050">
              <a:lnSpc>
                <a:spcPct val="90000"/>
              </a:lnSpc>
              <a:buFont typeface="+mj-lt"/>
              <a:buAutoNum type="romanUcPeriod"/>
            </a:pPr>
            <a:endParaRPr lang="en-US" sz="1400" dirty="0">
              <a:cs typeface="Arial" panose="020B0604020202020204" pitchFamily="34" charset="0"/>
            </a:endParaRPr>
          </a:p>
          <a:p>
            <a:endParaRPr lang="en-US" dirty="0"/>
          </a:p>
        </p:txBody>
      </p:sp>
      <p:pic>
        <p:nvPicPr>
          <p:cNvPr id="5" name="Content Placeholder 4" descr="Text&#10;&#10;Description automatically generated with low confidence">
            <a:extLst>
              <a:ext uri="{FF2B5EF4-FFF2-40B4-BE49-F238E27FC236}">
                <a16:creationId xmlns:a16="http://schemas.microsoft.com/office/drawing/2014/main" id="{ADC188E1-499D-44F9-9FE5-93EB591CC1C6}"/>
              </a:ext>
            </a:extLst>
          </p:cNvPr>
          <p:cNvPicPr>
            <a:picLocks noChangeAspect="1"/>
          </p:cNvPicPr>
          <p:nvPr/>
        </p:nvPicPr>
        <p:blipFill rotWithShape="1">
          <a:blip r:embed="rId2"/>
          <a:srcRect t="5630" r="3" b="3"/>
          <a:stretch/>
        </p:blipFill>
        <p:spPr>
          <a:xfrm>
            <a:off x="4772025" y="643466"/>
            <a:ext cx="6724870" cy="5225621"/>
          </a:xfrm>
          <a:prstGeom prst="rect">
            <a:avLst/>
          </a:prstGeom>
        </p:spPr>
      </p:pic>
      <p:sp>
        <p:nvSpPr>
          <p:cNvPr id="43" name="Rectangle 38">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656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 name="Rectangle 47">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8A6D1-B80A-4763-B72E-A1755F2DD439}"/>
              </a:ext>
            </a:extLst>
          </p:cNvPr>
          <p:cNvSpPr>
            <a:spLocks noGrp="1"/>
          </p:cNvSpPr>
          <p:nvPr>
            <p:ph type="title"/>
          </p:nvPr>
        </p:nvSpPr>
        <p:spPr>
          <a:xfrm>
            <a:off x="6337690" y="245969"/>
            <a:ext cx="5127171" cy="1685228"/>
          </a:xfrm>
        </p:spPr>
        <p:txBody>
          <a:bodyPr vert="horz" lIns="91440" tIns="45720" rIns="91440" bIns="45720" rtlCol="0" anchor="b">
            <a:normAutofit/>
          </a:bodyPr>
          <a:lstStyle/>
          <a:p>
            <a:br>
              <a:rPr lang="en-US" sz="3400" b="1" dirty="0"/>
            </a:br>
            <a:r>
              <a:rPr lang="en-US" sz="3400" b="1" dirty="0"/>
              <a:t>LOGISTIC REGRESSION MODEL</a:t>
            </a:r>
          </a:p>
        </p:txBody>
      </p:sp>
      <p:pic>
        <p:nvPicPr>
          <p:cNvPr id="4" name="Content Placeholder 3" descr="Text&#10;&#10;Description automatically generated">
            <a:extLst>
              <a:ext uri="{FF2B5EF4-FFF2-40B4-BE49-F238E27FC236}">
                <a16:creationId xmlns:a16="http://schemas.microsoft.com/office/drawing/2014/main" id="{6DE4DD2B-E48B-4AB8-AA8B-670204EAFF87}"/>
              </a:ext>
            </a:extLst>
          </p:cNvPr>
          <p:cNvPicPr>
            <a:picLocks noGrp="1" noChangeAspect="1"/>
          </p:cNvPicPr>
          <p:nvPr>
            <p:ph idx="1"/>
          </p:nvPr>
        </p:nvPicPr>
        <p:blipFill>
          <a:blip r:embed="rId2"/>
          <a:stretch>
            <a:fillRect/>
          </a:stretch>
        </p:blipFill>
        <p:spPr>
          <a:xfrm>
            <a:off x="408214" y="578247"/>
            <a:ext cx="5344909" cy="5244307"/>
          </a:xfrm>
          <a:prstGeom prst="rect">
            <a:avLst/>
          </a:prstGeom>
        </p:spPr>
      </p:pic>
      <p:cxnSp>
        <p:nvCxnSpPr>
          <p:cNvPr id="55" name="Straight Connector 49">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C65E0BDA-2C06-447E-99BA-65D757C1C4EB}"/>
              </a:ext>
            </a:extLst>
          </p:cNvPr>
          <p:cNvSpPr txBox="1">
            <a:spLocks/>
          </p:cNvSpPr>
          <p:nvPr/>
        </p:nvSpPr>
        <p:spPr>
          <a:xfrm>
            <a:off x="5842367" y="2280606"/>
            <a:ext cx="5915353" cy="3804821"/>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90000"/>
              </a:lnSpc>
              <a:spcAft>
                <a:spcPts val="800"/>
              </a:spcAft>
            </a:pPr>
            <a:r>
              <a:rPr lang="en-US" sz="1300" b="1" u="sng" dirty="0">
                <a:latin typeface="Arial" panose="020B0604020202020204" pitchFamily="34" charset="0"/>
                <a:cs typeface="Arial" panose="020B0604020202020204" pitchFamily="34" charset="0"/>
              </a:rPr>
              <a:t>INTERPRETATIONS OF THE STEPWISE REGRESSION MODEL:</a:t>
            </a:r>
            <a:endParaRPr lang="en-US" sz="1300" dirty="0">
              <a:latin typeface="Arial" panose="020B0604020202020204" pitchFamily="34" charset="0"/>
              <a:cs typeface="Arial" panose="020B0604020202020204" pitchFamily="34" charset="0"/>
            </a:endParaRPr>
          </a:p>
          <a:p>
            <a:pPr marL="400050" indent="-400050">
              <a:lnSpc>
                <a:spcPct val="90000"/>
              </a:lnSpc>
              <a:buFont typeface="+mj-lt"/>
              <a:buAutoNum type="romanUcPeriod"/>
            </a:pPr>
            <a:r>
              <a:rPr lang="en-US" sz="1300" dirty="0">
                <a:cs typeface="Arial" panose="020B0604020202020204" pitchFamily="34" charset="0"/>
              </a:rPr>
              <a:t>It can be observed that </a:t>
            </a:r>
            <a:r>
              <a:rPr lang="en-US" sz="1300" b="1" dirty="0">
                <a:cs typeface="Arial" panose="020B0604020202020204" pitchFamily="34" charset="0"/>
              </a:rPr>
              <a:t>age is most</a:t>
            </a:r>
            <a:r>
              <a:rPr lang="en-US" sz="1300" dirty="0">
                <a:cs typeface="Arial" panose="020B0604020202020204" pitchFamily="34" charset="0"/>
              </a:rPr>
              <a:t> </a:t>
            </a:r>
            <a:r>
              <a:rPr lang="en-US" sz="1300" b="1" dirty="0">
                <a:cs typeface="Arial" panose="020B0604020202020204" pitchFamily="34" charset="0"/>
              </a:rPr>
              <a:t>significantly </a:t>
            </a:r>
            <a:r>
              <a:rPr lang="en-US" sz="1300" dirty="0">
                <a:cs typeface="Arial" panose="020B0604020202020204" pitchFamily="34" charset="0"/>
              </a:rPr>
              <a:t>associated with the </a:t>
            </a:r>
            <a:r>
              <a:rPr lang="en-US" sz="1300" b="1" dirty="0">
                <a:cs typeface="Arial" panose="020B0604020202020204" pitchFamily="34" charset="0"/>
              </a:rPr>
              <a:t>target variable, hypertension1</a:t>
            </a:r>
            <a:r>
              <a:rPr lang="en-US" sz="1300" dirty="0">
                <a:cs typeface="Arial" panose="020B0604020202020204" pitchFamily="34" charset="0"/>
              </a:rPr>
              <a:t> and </a:t>
            </a:r>
            <a:r>
              <a:rPr lang="en-US" sz="1300" b="1" dirty="0">
                <a:cs typeface="Arial" panose="020B0604020202020204" pitchFamily="34" charset="0"/>
              </a:rPr>
              <a:t>avg_glucose_level </a:t>
            </a:r>
            <a:r>
              <a:rPr lang="en-US" sz="1300" dirty="0">
                <a:cs typeface="Arial" panose="020B0604020202020204" pitchFamily="34" charset="0"/>
              </a:rPr>
              <a:t>is also associated with the target variable but is slightly less significant than age. Apart from that </a:t>
            </a:r>
            <a:r>
              <a:rPr lang="en-US" sz="1300" b="1" dirty="0">
                <a:cs typeface="Arial" panose="020B0604020202020204" pitchFamily="34" charset="0"/>
              </a:rPr>
              <a:t>heart_disease1</a:t>
            </a:r>
            <a:r>
              <a:rPr lang="en-US" sz="1300" dirty="0">
                <a:cs typeface="Arial" panose="020B0604020202020204" pitchFamily="34" charset="0"/>
              </a:rPr>
              <a:t> is also considered important as per stepwise feature selection criteria.</a:t>
            </a:r>
          </a:p>
          <a:p>
            <a:pPr marL="400050" indent="-400050">
              <a:lnSpc>
                <a:spcPct val="90000"/>
              </a:lnSpc>
              <a:buFont typeface="+mj-lt"/>
              <a:buAutoNum type="romanUcPeriod"/>
            </a:pPr>
            <a:r>
              <a:rPr lang="en-US" sz="1300" dirty="0">
                <a:cs typeface="Arial" panose="020B0604020202020204" pitchFamily="34" charset="0"/>
              </a:rPr>
              <a:t>The </a:t>
            </a:r>
            <a:r>
              <a:rPr lang="en-US" sz="1300" b="1" dirty="0">
                <a:cs typeface="Arial" panose="020B0604020202020204" pitchFamily="34" charset="0"/>
              </a:rPr>
              <a:t>co-efficient estimate</a:t>
            </a:r>
            <a:r>
              <a:rPr lang="en-US" sz="1300" dirty="0">
                <a:cs typeface="Arial" panose="020B0604020202020204" pitchFamily="34" charset="0"/>
              </a:rPr>
              <a:t> of all the predictor variables is </a:t>
            </a:r>
            <a:r>
              <a:rPr lang="en-US" sz="1300" b="1" dirty="0">
                <a:cs typeface="Arial" panose="020B0604020202020204" pitchFamily="34" charset="0"/>
              </a:rPr>
              <a:t>positive.</a:t>
            </a:r>
            <a:r>
              <a:rPr lang="en-US" sz="1300" dirty="0">
                <a:cs typeface="Arial" panose="020B0604020202020204" pitchFamily="34" charset="0"/>
              </a:rPr>
              <a:t> This means with an </a:t>
            </a:r>
            <a:r>
              <a:rPr lang="en-US" sz="1300" b="1" dirty="0">
                <a:cs typeface="Arial" panose="020B0604020202020204" pitchFamily="34" charset="0"/>
              </a:rPr>
              <a:t>increase in predictor variables </a:t>
            </a:r>
            <a:r>
              <a:rPr lang="en-US" sz="1300" dirty="0">
                <a:cs typeface="Arial" panose="020B0604020202020204" pitchFamily="34" charset="0"/>
              </a:rPr>
              <a:t>will be associated </a:t>
            </a:r>
            <a:r>
              <a:rPr lang="en-US" sz="1300" b="1" dirty="0">
                <a:cs typeface="Arial" panose="020B0604020202020204" pitchFamily="34" charset="0"/>
              </a:rPr>
              <a:t>with an increased probability of getting a Heart stroke. </a:t>
            </a:r>
            <a:endParaRPr lang="en-US" sz="1300" dirty="0">
              <a:cs typeface="Arial" panose="020B0604020202020204" pitchFamily="34" charset="0"/>
            </a:endParaRPr>
          </a:p>
          <a:p>
            <a:pPr marL="400050" indent="-400050">
              <a:lnSpc>
                <a:spcPct val="90000"/>
              </a:lnSpc>
              <a:buFont typeface="+mj-lt"/>
              <a:buAutoNum type="romanUcPeriod"/>
            </a:pPr>
            <a:r>
              <a:rPr lang="en-US" sz="1300" dirty="0">
                <a:cs typeface="Arial" panose="020B0604020202020204" pitchFamily="34" charset="0"/>
              </a:rPr>
              <a:t>The </a:t>
            </a:r>
            <a:r>
              <a:rPr lang="en-US" sz="1300" b="1" dirty="0">
                <a:cs typeface="Arial" panose="020B0604020202020204" pitchFamily="34" charset="0"/>
              </a:rPr>
              <a:t>goodness of </a:t>
            </a:r>
            <a:r>
              <a:rPr lang="en-US" sz="1300" dirty="0">
                <a:cs typeface="Arial" panose="020B0604020202020204" pitchFamily="34" charset="0"/>
              </a:rPr>
              <a:t>fit is measured by the </a:t>
            </a:r>
            <a:r>
              <a:rPr lang="en-US" sz="1300" b="1" dirty="0">
                <a:cs typeface="Arial" panose="020B0604020202020204" pitchFamily="34" charset="0"/>
              </a:rPr>
              <a:t>difference between the Null deviance and the Residual deviance</a:t>
            </a:r>
            <a:r>
              <a:rPr lang="en-US" sz="1300" dirty="0">
                <a:cs typeface="Arial" panose="020B0604020202020204" pitchFamily="34" charset="0"/>
              </a:rPr>
              <a:t>. Compared to the full model the difference is moderate in between the Null and the Residual deviance, hence it is a better model.</a:t>
            </a:r>
          </a:p>
          <a:p>
            <a:pPr marL="400050" indent="-400050">
              <a:lnSpc>
                <a:spcPct val="90000"/>
              </a:lnSpc>
              <a:buFont typeface="+mj-lt"/>
              <a:buAutoNum type="romanUcPeriod"/>
            </a:pPr>
            <a:r>
              <a:rPr lang="en-US" sz="1300" dirty="0">
                <a:cs typeface="Arial" panose="020B0604020202020204" pitchFamily="34" charset="0"/>
              </a:rPr>
              <a:t>The </a:t>
            </a:r>
            <a:r>
              <a:rPr lang="en-US" sz="1300" b="1" dirty="0">
                <a:cs typeface="Arial" panose="020B0604020202020204" pitchFamily="34" charset="0"/>
              </a:rPr>
              <a:t>Akaike Information Criterion</a:t>
            </a:r>
            <a:r>
              <a:rPr lang="en-US" sz="1300" dirty="0">
                <a:cs typeface="Arial" panose="020B0604020202020204" pitchFamily="34" charset="0"/>
              </a:rPr>
              <a:t> </a:t>
            </a:r>
            <a:r>
              <a:rPr lang="en-US" sz="1300" b="1" dirty="0">
                <a:cs typeface="Arial" panose="020B0604020202020204" pitchFamily="34" charset="0"/>
              </a:rPr>
              <a:t>(AIC) is a method to evaluate how well does the model fit the data it has been generated from. </a:t>
            </a:r>
            <a:r>
              <a:rPr lang="en-US" sz="1300" dirty="0">
                <a:cs typeface="Arial" panose="020B0604020202020204" pitchFamily="34" charset="0"/>
              </a:rPr>
              <a:t>The lower the AIC compared to other models the better it is because it means with lower number of predictor variables It will have similar accuracy. Here, in the model as per stepwise feature selection criteria the </a:t>
            </a:r>
            <a:r>
              <a:rPr lang="en-US" sz="1300" b="1" dirty="0">
                <a:cs typeface="Arial" panose="020B0604020202020204" pitchFamily="34" charset="0"/>
              </a:rPr>
              <a:t>AIC is 944.33</a:t>
            </a:r>
            <a:r>
              <a:rPr lang="en-US" sz="1300" dirty="0">
                <a:cs typeface="Arial" panose="020B0604020202020204" pitchFamily="34" charset="0"/>
              </a:rPr>
              <a:t> compared to the Full model which had an </a:t>
            </a:r>
            <a:r>
              <a:rPr lang="en-US" sz="1300" b="1" dirty="0">
                <a:cs typeface="Arial" panose="020B0604020202020204" pitchFamily="34" charset="0"/>
              </a:rPr>
              <a:t>AIC of 965.45</a:t>
            </a:r>
            <a:r>
              <a:rPr lang="en-US" sz="1300" dirty="0">
                <a:cs typeface="Arial" panose="020B0604020202020204" pitchFamily="34" charset="0"/>
              </a:rPr>
              <a:t>.</a:t>
            </a:r>
          </a:p>
          <a:p>
            <a:pPr marL="365760" indent="0">
              <a:lnSpc>
                <a:spcPct val="90000"/>
              </a:lnSpc>
              <a:spcAft>
                <a:spcPts val="800"/>
              </a:spcAft>
              <a:buNone/>
            </a:pPr>
            <a:r>
              <a:rPr lang="en-US" sz="1300" dirty="0">
                <a:cs typeface="Arial" panose="020B0604020202020204" pitchFamily="34" charset="0"/>
              </a:rPr>
              <a:t> </a:t>
            </a:r>
          </a:p>
          <a:p>
            <a:pPr>
              <a:lnSpc>
                <a:spcPct val="90000"/>
              </a:lnSpc>
            </a:pPr>
            <a:endParaRPr lang="en-US" sz="900" dirty="0"/>
          </a:p>
        </p:txBody>
      </p:sp>
      <p:sp>
        <p:nvSpPr>
          <p:cNvPr id="56" name="Rectangle 51">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78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A5125-55E4-4BAD-AFE1-E360DA8233BF}"/>
              </a:ext>
            </a:extLst>
          </p:cNvPr>
          <p:cNvSpPr>
            <a:spLocks noGrp="1"/>
          </p:cNvSpPr>
          <p:nvPr>
            <p:ph type="title"/>
          </p:nvPr>
        </p:nvSpPr>
        <p:spPr>
          <a:xfrm>
            <a:off x="6433462" y="423865"/>
            <a:ext cx="5127171" cy="1450757"/>
          </a:xfrm>
        </p:spPr>
        <p:txBody>
          <a:bodyPr>
            <a:normAutofit fontScale="90000"/>
          </a:bodyPr>
          <a:lstStyle/>
          <a:p>
            <a:r>
              <a:rPr lang="en-US" sz="3300" b="1" dirty="0">
                <a:latin typeface="Arial" panose="020B0604020202020204" pitchFamily="34" charset="0"/>
                <a:ea typeface="Calibri" panose="020F0502020204030204" pitchFamily="34" charset="0"/>
                <a:cs typeface="Times New Roman" panose="02020603050405020304" pitchFamily="18" charset="0"/>
              </a:rPr>
              <a:t>ACCURACY OF THE MODEL</a:t>
            </a:r>
            <a:r>
              <a:rPr lang="en-US" sz="3300" b="1" dirty="0">
                <a:effectLst/>
                <a:latin typeface="Arial" panose="020B0604020202020204" pitchFamily="34" charset="0"/>
                <a:ea typeface="Calibri" panose="020F0502020204030204" pitchFamily="34" charset="0"/>
                <a:cs typeface="Times New Roman" panose="02020603050405020304" pitchFamily="18" charset="0"/>
              </a:rPr>
              <a:t>: Confusion Matrix</a:t>
            </a:r>
            <a:br>
              <a:rPr lang="en-US" sz="3300" dirty="0">
                <a:effectLst/>
                <a:latin typeface="Calibri" panose="020F0502020204030204" pitchFamily="34" charset="0"/>
                <a:ea typeface="Calibri" panose="020F0502020204030204" pitchFamily="34" charset="0"/>
                <a:cs typeface="Times New Roman" panose="02020603050405020304" pitchFamily="18" charset="0"/>
              </a:rPr>
            </a:br>
            <a:endParaRPr lang="en-US" sz="3300" dirty="0"/>
          </a:p>
        </p:txBody>
      </p:sp>
      <p:pic>
        <p:nvPicPr>
          <p:cNvPr id="5" name="Content Placeholder 4" descr="A picture containing text, receipt&#10;&#10;Description automatically generated">
            <a:extLst>
              <a:ext uri="{FF2B5EF4-FFF2-40B4-BE49-F238E27FC236}">
                <a16:creationId xmlns:a16="http://schemas.microsoft.com/office/drawing/2014/main" id="{86159BE4-5D1C-4857-B282-7A450F24D096}"/>
              </a:ext>
            </a:extLst>
          </p:cNvPr>
          <p:cNvPicPr>
            <a:picLocks noChangeAspect="1"/>
          </p:cNvPicPr>
          <p:nvPr/>
        </p:nvPicPr>
        <p:blipFill>
          <a:blip r:embed="rId2"/>
          <a:stretch>
            <a:fillRect/>
          </a:stretch>
        </p:blipFill>
        <p:spPr>
          <a:xfrm>
            <a:off x="6626189" y="2298487"/>
            <a:ext cx="4670461" cy="3768503"/>
          </a:xfrm>
          <a:prstGeom prst="rect">
            <a:avLst/>
          </a:prstGeom>
        </p:spPr>
      </p:pic>
      <p:cxnSp>
        <p:nvCxnSpPr>
          <p:cNvPr id="14"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8208034-B40E-4A61-82BA-C7BD86080171}"/>
              </a:ext>
            </a:extLst>
          </p:cNvPr>
          <p:cNvSpPr>
            <a:spLocks noGrp="1"/>
          </p:cNvSpPr>
          <p:nvPr>
            <p:ph idx="1"/>
          </p:nvPr>
        </p:nvSpPr>
        <p:spPr>
          <a:xfrm>
            <a:off x="631367" y="552631"/>
            <a:ext cx="5193315" cy="5295538"/>
          </a:xfrm>
        </p:spPr>
        <p:txBody>
          <a:bodyPr>
            <a:normAutofit fontScale="25000" lnSpcReduction="20000"/>
          </a:bodyPr>
          <a:lstStyle/>
          <a:p>
            <a:pPr marL="0" indent="0">
              <a:lnSpc>
                <a:spcPct val="107000"/>
              </a:lnSpc>
              <a:spcAft>
                <a:spcPts val="800"/>
              </a:spcAft>
              <a:buNone/>
            </a:pPr>
            <a:r>
              <a:rPr lang="en-US" sz="4400" b="1" u="sng" dirty="0">
                <a:effectLst/>
                <a:latin typeface="Arial" panose="020B0604020202020204" pitchFamily="34" charset="0"/>
                <a:ea typeface="Calibri" panose="020F0502020204030204" pitchFamily="34" charset="0"/>
                <a:cs typeface="Times New Roman" panose="02020603050405020304" pitchFamily="18" charset="0"/>
              </a:rPr>
              <a:t>INTERPRETATIONS:</a:t>
            </a:r>
            <a:endParaRPr lang="en-US" sz="4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Wingdings" panose="05000000000000000000" pitchFamily="2" charset="2"/>
              <a:buChar char="v"/>
            </a:pPr>
            <a:r>
              <a:rPr lang="en-US" sz="4400" dirty="0">
                <a:effectLst/>
                <a:latin typeface="Arial" panose="020B0604020202020204" pitchFamily="34" charset="0"/>
                <a:ea typeface="Calibri" panose="020F0502020204030204" pitchFamily="34" charset="0"/>
                <a:cs typeface="Times New Roman" panose="02020603050405020304" pitchFamily="18" charset="0"/>
              </a:rPr>
              <a:t>The </a:t>
            </a:r>
            <a:r>
              <a:rPr lang="en-US" sz="4400" b="1" dirty="0">
                <a:effectLst/>
                <a:latin typeface="Arial" panose="020B0604020202020204" pitchFamily="34" charset="0"/>
                <a:ea typeface="Calibri" panose="020F0502020204030204" pitchFamily="34" charset="0"/>
                <a:cs typeface="Times New Roman" panose="02020603050405020304" pitchFamily="18" charset="0"/>
              </a:rPr>
              <a:t>confusion matrix</a:t>
            </a:r>
            <a:r>
              <a:rPr lang="en-US" sz="4400" dirty="0">
                <a:effectLst/>
                <a:latin typeface="Arial" panose="020B0604020202020204" pitchFamily="34" charset="0"/>
                <a:ea typeface="Calibri" panose="020F0502020204030204" pitchFamily="34" charset="0"/>
                <a:cs typeface="Times New Roman" panose="02020603050405020304" pitchFamily="18" charset="0"/>
              </a:rPr>
              <a:t> provides us with the details of the model accuracy and the errors in the prediction.</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Wingdings" panose="05000000000000000000" pitchFamily="2" charset="2"/>
              <a:buChar char="v"/>
            </a:pPr>
            <a:r>
              <a:rPr lang="en-US" sz="4400" b="1" dirty="0">
                <a:effectLst/>
                <a:latin typeface="Arial" panose="020B0604020202020204" pitchFamily="34" charset="0"/>
                <a:ea typeface="Calibri" panose="020F0502020204030204" pitchFamily="34" charset="0"/>
                <a:cs typeface="Times New Roman" panose="02020603050405020304" pitchFamily="18" charset="0"/>
              </a:rPr>
              <a:t>True Negative:</a:t>
            </a:r>
            <a:r>
              <a:rPr lang="en-US" sz="4400" dirty="0">
                <a:effectLst/>
                <a:latin typeface="Arial" panose="020B0604020202020204" pitchFamily="34" charset="0"/>
                <a:ea typeface="Calibri" panose="020F0502020204030204" pitchFamily="34" charset="0"/>
                <a:cs typeface="Times New Roman" panose="02020603050405020304" pitchFamily="18" charset="0"/>
              </a:rPr>
              <a:t> When the model predicted 0 and it is originally 0, here it is </a:t>
            </a:r>
            <a:r>
              <a:rPr lang="en-US" sz="4400" b="1" dirty="0">
                <a:effectLst/>
                <a:latin typeface="Arial" panose="020B0604020202020204" pitchFamily="34" charset="0"/>
                <a:ea typeface="Calibri" panose="020F0502020204030204" pitchFamily="34" charset="0"/>
                <a:cs typeface="Times New Roman" panose="02020603050405020304" pitchFamily="18" charset="0"/>
              </a:rPr>
              <a:t>1008.</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Wingdings" panose="05000000000000000000" pitchFamily="2" charset="2"/>
              <a:buChar char="v"/>
            </a:pPr>
            <a:r>
              <a:rPr lang="en-US" sz="4400" b="1" dirty="0">
                <a:effectLst/>
                <a:latin typeface="Arial" panose="020B0604020202020204" pitchFamily="34" charset="0"/>
                <a:ea typeface="Calibri" panose="020F0502020204030204" pitchFamily="34" charset="0"/>
                <a:cs typeface="Times New Roman" panose="02020603050405020304" pitchFamily="18" charset="0"/>
              </a:rPr>
              <a:t>True Positive:</a:t>
            </a:r>
            <a:r>
              <a:rPr lang="en-US" sz="4400" dirty="0">
                <a:effectLst/>
                <a:latin typeface="Arial" panose="020B0604020202020204" pitchFamily="34" charset="0"/>
                <a:ea typeface="Calibri" panose="020F0502020204030204" pitchFamily="34" charset="0"/>
                <a:cs typeface="Times New Roman" panose="02020603050405020304" pitchFamily="18" charset="0"/>
              </a:rPr>
              <a:t> When the model predicted 1 and it is originally 1, here it is </a:t>
            </a:r>
            <a:r>
              <a:rPr lang="en-US" sz="4400" b="1" dirty="0">
                <a:effectLst/>
                <a:latin typeface="Arial" panose="020B0604020202020204" pitchFamily="34" charset="0"/>
                <a:ea typeface="Calibri" panose="020F0502020204030204" pitchFamily="34" charset="0"/>
                <a:cs typeface="Times New Roman" panose="02020603050405020304" pitchFamily="18" charset="0"/>
              </a:rPr>
              <a:t>54.</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Wingdings" panose="05000000000000000000" pitchFamily="2" charset="2"/>
              <a:buChar char="v"/>
            </a:pPr>
            <a:r>
              <a:rPr lang="en-US" sz="4400" b="1" dirty="0">
                <a:effectLst/>
                <a:latin typeface="Arial" panose="020B0604020202020204" pitchFamily="34" charset="0"/>
                <a:ea typeface="Calibri" panose="020F0502020204030204" pitchFamily="34" charset="0"/>
                <a:cs typeface="Times New Roman" panose="02020603050405020304" pitchFamily="18" charset="0"/>
              </a:rPr>
              <a:t>False Negative:</a:t>
            </a:r>
            <a:r>
              <a:rPr lang="en-US" sz="4400" dirty="0">
                <a:effectLst/>
                <a:latin typeface="Arial" panose="020B0604020202020204" pitchFamily="34" charset="0"/>
                <a:ea typeface="Calibri" panose="020F0502020204030204" pitchFamily="34" charset="0"/>
                <a:cs typeface="Times New Roman" panose="02020603050405020304" pitchFamily="18" charset="0"/>
              </a:rPr>
              <a:t> When the model predicted 0 but it is originally 1, here it is </a:t>
            </a:r>
            <a:r>
              <a:rPr lang="en-US" sz="4400" b="1" dirty="0">
                <a:effectLst/>
                <a:latin typeface="Arial" panose="020B0604020202020204" pitchFamily="34" charset="0"/>
                <a:ea typeface="Calibri" panose="020F0502020204030204" pitchFamily="34" charset="0"/>
                <a:cs typeface="Times New Roman" panose="02020603050405020304" pitchFamily="18" charset="0"/>
              </a:rPr>
              <a:t>13</a:t>
            </a:r>
            <a:r>
              <a:rPr lang="en-US" sz="4400" dirty="0">
                <a:effectLst/>
                <a:latin typeface="Arial" panose="020B0604020202020204" pitchFamily="34" charset="0"/>
                <a:ea typeface="Calibri" panose="020F0502020204030204" pitchFamily="34" charset="0"/>
                <a:cs typeface="Times New Roman" panose="02020603050405020304" pitchFamily="18" charset="0"/>
              </a:rPr>
              <a: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Wingdings" panose="05000000000000000000" pitchFamily="2" charset="2"/>
              <a:buChar char="v"/>
            </a:pPr>
            <a:r>
              <a:rPr lang="en-US" sz="4400" b="1" dirty="0">
                <a:effectLst/>
                <a:latin typeface="Arial" panose="020B0604020202020204" pitchFamily="34" charset="0"/>
                <a:ea typeface="Calibri" panose="020F0502020204030204" pitchFamily="34" charset="0"/>
                <a:cs typeface="Times New Roman" panose="02020603050405020304" pitchFamily="18" charset="0"/>
              </a:rPr>
              <a:t>False Positive: </a:t>
            </a:r>
            <a:r>
              <a:rPr lang="en-US" sz="4400" dirty="0">
                <a:effectLst/>
                <a:latin typeface="Arial" panose="020B0604020202020204" pitchFamily="34" charset="0"/>
                <a:ea typeface="Calibri" panose="020F0502020204030204" pitchFamily="34" charset="0"/>
                <a:cs typeface="Times New Roman" panose="02020603050405020304" pitchFamily="18" charset="0"/>
              </a:rPr>
              <a:t>When the model predicted 1 but it is originally 0, here it is </a:t>
            </a:r>
            <a:r>
              <a:rPr lang="en-US" sz="4400" b="1" dirty="0">
                <a:effectLst/>
                <a:latin typeface="Arial" panose="020B0604020202020204" pitchFamily="34" charset="0"/>
                <a:ea typeface="Calibri" panose="020F0502020204030204" pitchFamily="34" charset="0"/>
                <a:cs typeface="Times New Roman" panose="02020603050405020304" pitchFamily="18" charset="0"/>
              </a:rPr>
              <a:t>398.</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Wingdings" panose="05000000000000000000" pitchFamily="2" charset="2"/>
              <a:buChar char="v"/>
            </a:pPr>
            <a:r>
              <a:rPr lang="en-US" sz="4400" b="1" dirty="0">
                <a:effectLst/>
                <a:latin typeface="Arial" panose="020B0604020202020204" pitchFamily="34" charset="0"/>
                <a:ea typeface="Calibri" panose="020F0502020204030204" pitchFamily="34" charset="0"/>
                <a:cs typeface="Times New Roman" panose="02020603050405020304" pitchFamily="18" charset="0"/>
              </a:rPr>
              <a:t>Accuracy</a:t>
            </a:r>
            <a:r>
              <a:rPr lang="en-US" sz="4400" dirty="0">
                <a:effectLst/>
                <a:latin typeface="Arial" panose="020B0604020202020204" pitchFamily="34" charset="0"/>
                <a:ea typeface="Calibri" panose="020F0502020204030204" pitchFamily="34" charset="0"/>
                <a:cs typeface="Times New Roman" panose="02020603050405020304" pitchFamily="18" charset="0"/>
              </a:rPr>
              <a:t>: Accuracy is </a:t>
            </a:r>
            <a:r>
              <a:rPr lang="en-US" sz="4400" b="1" dirty="0">
                <a:effectLst/>
                <a:latin typeface="Arial" panose="020B0604020202020204" pitchFamily="34" charset="0"/>
                <a:ea typeface="Calibri" panose="020F0502020204030204" pitchFamily="34" charset="0"/>
                <a:cs typeface="Times New Roman" panose="02020603050405020304" pitchFamily="18" charset="0"/>
              </a:rPr>
              <a:t>72.1%</a:t>
            </a:r>
            <a:r>
              <a:rPr lang="en-US" sz="4400" dirty="0">
                <a:effectLst/>
                <a:latin typeface="Arial" panose="020B0604020202020204" pitchFamily="34" charset="0"/>
                <a:ea typeface="Calibri" panose="020F0502020204030204" pitchFamily="34" charset="0"/>
                <a:cs typeface="Times New Roman" panose="02020603050405020304" pitchFamily="18" charset="0"/>
              </a:rPr>
              <a:t> means model predicts </a:t>
            </a:r>
            <a:r>
              <a:rPr lang="en-US" sz="4400" b="1" dirty="0">
                <a:effectLst/>
                <a:latin typeface="Arial" panose="020B0604020202020204" pitchFamily="34" charset="0"/>
                <a:ea typeface="Calibri" panose="020F0502020204030204" pitchFamily="34" charset="0"/>
                <a:cs typeface="Times New Roman" panose="02020603050405020304" pitchFamily="18" charset="0"/>
              </a:rPr>
              <a:t>72.1%</a:t>
            </a:r>
            <a:r>
              <a:rPr lang="en-US" sz="4400" dirty="0">
                <a:effectLst/>
                <a:latin typeface="Arial" panose="020B0604020202020204" pitchFamily="34" charset="0"/>
                <a:ea typeface="Calibri" panose="020F0502020204030204" pitchFamily="34" charset="0"/>
                <a:cs typeface="Times New Roman" panose="02020603050405020304" pitchFamily="18" charset="0"/>
              </a:rPr>
              <a:t> correctly whether a person have had a heart stroke or not.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Wingdings" panose="05000000000000000000" pitchFamily="2" charset="2"/>
              <a:buChar char="v"/>
            </a:pPr>
            <a:r>
              <a:rPr lang="en-US" sz="4400" b="1" dirty="0">
                <a:effectLst/>
                <a:latin typeface="Arial" panose="020B0604020202020204" pitchFamily="34" charset="0"/>
                <a:ea typeface="Calibri" panose="020F0502020204030204" pitchFamily="34" charset="0"/>
                <a:cs typeface="Times New Roman" panose="02020603050405020304" pitchFamily="18" charset="0"/>
              </a:rPr>
              <a:t>Precision: </a:t>
            </a:r>
            <a:r>
              <a:rPr lang="en-US" sz="4400" dirty="0">
                <a:effectLst/>
                <a:latin typeface="Arial" panose="020B0604020202020204" pitchFamily="34" charset="0"/>
                <a:ea typeface="Calibri" panose="020F0502020204030204" pitchFamily="34" charset="0"/>
                <a:cs typeface="Times New Roman" panose="02020603050405020304" pitchFamily="18" charset="0"/>
              </a:rPr>
              <a:t>Precision checks how correctly does the model predicts true positives. The precision value of </a:t>
            </a:r>
            <a:r>
              <a:rPr lang="en-US" sz="4400" b="1" dirty="0">
                <a:effectLst/>
                <a:latin typeface="Arial" panose="020B0604020202020204" pitchFamily="34" charset="0"/>
                <a:ea typeface="Calibri" panose="020F0502020204030204" pitchFamily="34" charset="0"/>
                <a:cs typeface="Times New Roman" panose="02020603050405020304" pitchFamily="18" charset="0"/>
              </a:rPr>
              <a:t>98.73% </a:t>
            </a:r>
            <a:r>
              <a:rPr lang="en-US" sz="4400" dirty="0">
                <a:effectLst/>
                <a:latin typeface="Arial" panose="020B0604020202020204" pitchFamily="34" charset="0"/>
                <a:ea typeface="Calibri" panose="020F0502020204030204" pitchFamily="34" charset="0"/>
                <a:cs typeface="Times New Roman" panose="02020603050405020304" pitchFamily="18" charset="0"/>
              </a:rPr>
              <a:t>means that the </a:t>
            </a:r>
            <a:r>
              <a:rPr lang="en-US" sz="4400" b="1" dirty="0">
                <a:effectLst/>
                <a:latin typeface="Arial" panose="020B0604020202020204" pitchFamily="34" charset="0"/>
                <a:ea typeface="Calibri" panose="020F0502020204030204" pitchFamily="34" charset="0"/>
                <a:cs typeface="Times New Roman" panose="02020603050405020304" pitchFamily="18" charset="0"/>
              </a:rPr>
              <a:t>model predicts</a:t>
            </a:r>
            <a:r>
              <a:rPr lang="en-US" sz="4400" dirty="0">
                <a:effectLst/>
                <a:latin typeface="Arial" panose="020B0604020202020204" pitchFamily="34" charset="0"/>
                <a:ea typeface="Calibri" panose="020F0502020204030204" pitchFamily="34" charset="0"/>
                <a:cs typeface="Times New Roman" panose="02020603050405020304" pitchFamily="18" charset="0"/>
              </a:rPr>
              <a:t> </a:t>
            </a:r>
            <a:r>
              <a:rPr lang="en-US" sz="4400" b="1" dirty="0">
                <a:effectLst/>
                <a:latin typeface="Arial" panose="020B0604020202020204" pitchFamily="34" charset="0"/>
                <a:ea typeface="Calibri" panose="020F0502020204030204" pitchFamily="34" charset="0"/>
                <a:cs typeface="Times New Roman" panose="02020603050405020304" pitchFamily="18" charset="0"/>
              </a:rPr>
              <a:t>correctly 98.73 of times if the person has had a heart stroke or not.</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v"/>
            </a:pPr>
            <a:r>
              <a:rPr lang="en-US" sz="4400" b="1" dirty="0">
                <a:effectLst/>
                <a:latin typeface="Arial" panose="020B0604020202020204" pitchFamily="34" charset="0"/>
                <a:ea typeface="Calibri" panose="020F0502020204030204" pitchFamily="34" charset="0"/>
                <a:cs typeface="Times New Roman" panose="02020603050405020304" pitchFamily="18" charset="0"/>
              </a:rPr>
              <a:t>Recall/True Positive Rate/Sensitivity: </a:t>
            </a:r>
            <a:r>
              <a:rPr lang="en-US" sz="4400" dirty="0">
                <a:effectLst/>
                <a:latin typeface="Arial" panose="020B0604020202020204" pitchFamily="34" charset="0"/>
                <a:ea typeface="Calibri" panose="020F0502020204030204" pitchFamily="34" charset="0"/>
                <a:cs typeface="Times New Roman" panose="02020603050405020304" pitchFamily="18" charset="0"/>
              </a:rPr>
              <a:t>Recall checks how often does the model predict yes when it is originally yes. The Recall value of </a:t>
            </a:r>
            <a:r>
              <a:rPr lang="en-US" sz="4400" b="1" dirty="0">
                <a:effectLst/>
                <a:latin typeface="Arial" panose="020B0604020202020204" pitchFamily="34" charset="0"/>
                <a:ea typeface="Calibri" panose="020F0502020204030204" pitchFamily="34" charset="0"/>
                <a:cs typeface="Times New Roman" panose="02020603050405020304" pitchFamily="18" charset="0"/>
              </a:rPr>
              <a:t>71.69%</a:t>
            </a:r>
            <a:r>
              <a:rPr lang="en-US" sz="4400" dirty="0">
                <a:effectLst/>
                <a:latin typeface="Arial" panose="020B0604020202020204" pitchFamily="34" charset="0"/>
                <a:ea typeface="Calibri" panose="020F0502020204030204" pitchFamily="34" charset="0"/>
                <a:cs typeface="Times New Roman" panose="02020603050405020304" pitchFamily="18" charset="0"/>
              </a:rPr>
              <a:t> shows </a:t>
            </a:r>
            <a:r>
              <a:rPr lang="en-US" sz="4400" b="1" dirty="0">
                <a:effectLst/>
                <a:latin typeface="Arial" panose="020B0604020202020204" pitchFamily="34" charset="0"/>
                <a:ea typeface="Calibri" panose="020F0502020204030204" pitchFamily="34" charset="0"/>
                <a:cs typeface="Times New Roman" panose="02020603050405020304" pitchFamily="18" charset="0"/>
              </a:rPr>
              <a:t>that the model predicts the Heart stroke correctly 71.69% of times when originally a heart stroke has occurred.</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800"/>
              </a:spcAft>
              <a:buFont typeface="Wingdings" panose="05000000000000000000" pitchFamily="2" charset="2"/>
              <a:buChar char="v"/>
            </a:pPr>
            <a:r>
              <a:rPr lang="en-US" sz="4400" b="1" dirty="0">
                <a:effectLst/>
                <a:latin typeface="Arial" panose="020B0604020202020204" pitchFamily="34" charset="0"/>
                <a:ea typeface="Calibri" panose="020F0502020204030204" pitchFamily="34" charset="0"/>
                <a:cs typeface="Times New Roman" panose="02020603050405020304" pitchFamily="18" charset="0"/>
              </a:rPr>
              <a:t>F1-Score: </a:t>
            </a:r>
            <a:r>
              <a:rPr lang="en-US" sz="4400" dirty="0">
                <a:effectLst/>
                <a:latin typeface="Arial" panose="020B0604020202020204" pitchFamily="34" charset="0"/>
                <a:ea typeface="Calibri" panose="020F0502020204030204" pitchFamily="34" charset="0"/>
                <a:cs typeface="Times New Roman" panose="02020603050405020304" pitchFamily="18" charset="0"/>
              </a:rPr>
              <a:t>The F1-score of the model for the testing dataset is</a:t>
            </a:r>
            <a:r>
              <a:rPr lang="en-US" sz="4400" b="1" dirty="0">
                <a:effectLst/>
                <a:latin typeface="Arial" panose="020B0604020202020204" pitchFamily="34" charset="0"/>
                <a:ea typeface="Calibri" panose="020F0502020204030204" pitchFamily="34" charset="0"/>
                <a:cs typeface="Times New Roman" panose="02020603050405020304" pitchFamily="18" charset="0"/>
              </a:rPr>
              <a:t> 83.07%.</a:t>
            </a:r>
          </a:p>
          <a:p>
            <a:pPr lvl="0">
              <a:lnSpc>
                <a:spcPct val="115000"/>
              </a:lnSpc>
              <a:spcAft>
                <a:spcPts val="800"/>
              </a:spcAft>
              <a:buFont typeface="Wingdings" panose="05000000000000000000" pitchFamily="2" charset="2"/>
              <a:buChar char="v"/>
            </a:pPr>
            <a:r>
              <a:rPr lang="en-US" sz="4400" dirty="0">
                <a:latin typeface="Arial" panose="020B0604020202020204" pitchFamily="34" charset="0"/>
                <a:ea typeface="Calibri" panose="020F0502020204030204" pitchFamily="34" charset="0"/>
              </a:rPr>
              <a:t>T</a:t>
            </a:r>
            <a:r>
              <a:rPr lang="en-US" sz="4400" dirty="0">
                <a:effectLst/>
                <a:latin typeface="Arial" panose="020B0604020202020204" pitchFamily="34" charset="0"/>
                <a:ea typeface="Calibri" panose="020F0502020204030204" pitchFamily="34" charset="0"/>
              </a:rPr>
              <a:t>he</a:t>
            </a:r>
            <a:r>
              <a:rPr lang="en-US" sz="4400" b="1" dirty="0">
                <a:effectLst/>
                <a:latin typeface="Arial" panose="020B0604020202020204" pitchFamily="34" charset="0"/>
                <a:ea typeface="Calibri" panose="020F0502020204030204" pitchFamily="34" charset="0"/>
              </a:rPr>
              <a:t> Specificity is 80.05%. </a:t>
            </a:r>
            <a:r>
              <a:rPr lang="en-US" sz="4400" dirty="0">
                <a:effectLst/>
                <a:latin typeface="Arial" panose="020B0604020202020204" pitchFamily="34" charset="0"/>
                <a:ea typeface="Calibri" panose="020F0502020204030204" pitchFamily="34" charset="0"/>
              </a:rPr>
              <a:t>It is also referred to as True Negative Rate, shows the proportion of negative class correctly.</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16" name="Rectangle 1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717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ED03BD-4881-4627-A643-192FA49D7530}"/>
              </a:ext>
            </a:extLst>
          </p:cNvPr>
          <p:cNvSpPr/>
          <p:nvPr/>
        </p:nvSpPr>
        <p:spPr>
          <a:xfrm>
            <a:off x="2000250" y="319385"/>
            <a:ext cx="7981950" cy="914481"/>
          </a:xfrm>
          <a:prstGeom prst="rect">
            <a:avLst/>
          </a:prstGeom>
          <a:noFill/>
        </p:spPr>
        <p:txBody>
          <a:bodyPr wrap="square" lIns="91440" tIns="45720" rIns="91440" bIns="45720">
            <a:spAutoFit/>
          </a:bodyPr>
          <a:lstStyle/>
          <a:p>
            <a:pPr>
              <a:lnSpc>
                <a:spcPct val="115000"/>
              </a:lnSpc>
              <a:spcAft>
                <a:spcPts val="800"/>
              </a:spcAft>
            </a:pPr>
            <a:r>
              <a:rPr lang="en-US" sz="2400" b="1" dirty="0">
                <a:effectLst/>
                <a:latin typeface="Arial" panose="020B0604020202020204" pitchFamily="34" charset="0"/>
                <a:ea typeface="Calibri" panose="020F0502020204030204" pitchFamily="34" charset="0"/>
                <a:cs typeface="Times New Roman" panose="02020603050405020304" pitchFamily="18" charset="0"/>
              </a:rPr>
              <a:t>THE ROC (RECEIVER OPERATING CHARACTERSTIC CURVE) AND THE AUC(AREA UNDER THE CURVE)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Chart, line chart&#10;&#10;Description automatically generated">
            <a:extLst>
              <a:ext uri="{FF2B5EF4-FFF2-40B4-BE49-F238E27FC236}">
                <a16:creationId xmlns:a16="http://schemas.microsoft.com/office/drawing/2014/main" id="{451C722F-BE0D-445D-ADA8-71D5358DC092}"/>
              </a:ext>
            </a:extLst>
          </p:cNvPr>
          <p:cNvPicPr>
            <a:picLocks noChangeAspect="1"/>
          </p:cNvPicPr>
          <p:nvPr/>
        </p:nvPicPr>
        <p:blipFill>
          <a:blip r:embed="rId2"/>
          <a:stretch>
            <a:fillRect/>
          </a:stretch>
        </p:blipFill>
        <p:spPr>
          <a:xfrm>
            <a:off x="866774" y="1339849"/>
            <a:ext cx="4095751" cy="3032125"/>
          </a:xfrm>
          <a:prstGeom prst="rect">
            <a:avLst/>
          </a:prstGeom>
        </p:spPr>
      </p:pic>
      <p:pic>
        <p:nvPicPr>
          <p:cNvPr id="7" name="Picture 6" descr="Text&#10;&#10;Description automatically generated">
            <a:extLst>
              <a:ext uri="{FF2B5EF4-FFF2-40B4-BE49-F238E27FC236}">
                <a16:creationId xmlns:a16="http://schemas.microsoft.com/office/drawing/2014/main" id="{7D9EA32E-53D6-4A71-B6F5-56CCB3B65DC1}"/>
              </a:ext>
            </a:extLst>
          </p:cNvPr>
          <p:cNvPicPr>
            <a:picLocks noChangeAspect="1"/>
          </p:cNvPicPr>
          <p:nvPr/>
        </p:nvPicPr>
        <p:blipFill>
          <a:blip r:embed="rId3"/>
          <a:stretch>
            <a:fillRect/>
          </a:stretch>
        </p:blipFill>
        <p:spPr>
          <a:xfrm>
            <a:off x="866775" y="4477957"/>
            <a:ext cx="3952876" cy="1040194"/>
          </a:xfrm>
          <a:prstGeom prst="rect">
            <a:avLst/>
          </a:prstGeom>
        </p:spPr>
      </p:pic>
      <p:sp>
        <p:nvSpPr>
          <p:cNvPr id="8" name="TextBox 7">
            <a:extLst>
              <a:ext uri="{FF2B5EF4-FFF2-40B4-BE49-F238E27FC236}">
                <a16:creationId xmlns:a16="http://schemas.microsoft.com/office/drawing/2014/main" id="{138C1C3C-0DF1-40C6-9197-41A623E111E7}"/>
              </a:ext>
            </a:extLst>
          </p:cNvPr>
          <p:cNvSpPr txBox="1"/>
          <p:nvPr/>
        </p:nvSpPr>
        <p:spPr>
          <a:xfrm>
            <a:off x="5591175" y="1339849"/>
            <a:ext cx="5019675" cy="5293757"/>
          </a:xfrm>
          <a:prstGeom prst="rect">
            <a:avLst/>
          </a:prstGeom>
          <a:noFill/>
        </p:spPr>
        <p:txBody>
          <a:bodyPr wrap="square" rtlCol="0">
            <a:spAutoFit/>
          </a:bodyPr>
          <a:lstStyle/>
          <a:p>
            <a:pPr marL="285750" indent="-285750">
              <a:buFont typeface="Arial" panose="020B0604020202020204" pitchFamily="34" charset="0"/>
              <a:buChar char="•"/>
            </a:pPr>
            <a:r>
              <a:rPr lang="en-US" sz="1600" dirty="0">
                <a:effectLst/>
                <a:latin typeface="Arial" panose="020B0604020202020204" pitchFamily="34" charset="0"/>
                <a:ea typeface="Calibri" panose="020F0502020204030204" pitchFamily="34" charset="0"/>
              </a:rPr>
              <a:t>The ROC curve shows the </a:t>
            </a:r>
            <a:r>
              <a:rPr lang="en-US" sz="1600" b="1" dirty="0">
                <a:effectLst/>
                <a:latin typeface="Arial" panose="020B0604020202020204" pitchFamily="34" charset="0"/>
                <a:ea typeface="Calibri" panose="020F0502020204030204" pitchFamily="34" charset="0"/>
              </a:rPr>
              <a:t>performance of the classification model at all the classification thresholds</a:t>
            </a:r>
            <a:r>
              <a:rPr lang="en-US" sz="1600" dirty="0">
                <a:effectLst/>
                <a:latin typeface="Arial" panose="020B0604020202020204" pitchFamily="34" charset="0"/>
                <a:ea typeface="Calibri" panose="020F0502020204030204" pitchFamily="34" charset="0"/>
              </a:rPr>
              <a:t>. It is produced by </a:t>
            </a:r>
            <a:r>
              <a:rPr lang="en-US" sz="1600" b="1" dirty="0">
                <a:effectLst/>
                <a:latin typeface="Arial" panose="020B0604020202020204" pitchFamily="34" charset="0"/>
                <a:ea typeface="Calibri" panose="020F0502020204030204" pitchFamily="34" charset="0"/>
              </a:rPr>
              <a:t>plotting the True Positive Rate (TPR) against the False Positive Rate (FPR).</a:t>
            </a:r>
          </a:p>
          <a:p>
            <a:pPr marL="285750" indent="-285750">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Times New Roman" panose="02020603050405020304" pitchFamily="18" charset="0"/>
              </a:rPr>
              <a:t>The ROC curve for this model fits moderately.</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Arial" panose="020B0604020202020204" pitchFamily="34" charset="0"/>
                <a:ea typeface="Calibri" panose="020F0502020204030204" pitchFamily="34" charset="0"/>
                <a:cs typeface="Times New Roman" panose="02020603050405020304" pitchFamily="18" charset="0"/>
              </a:rPr>
              <a:t>Improvements can be made if more data were to be collected. They also might be made if additional factors were collected, specifically ones which are risk factors by those with domain knowledge.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600" dirty="0">
                <a:effectLst/>
                <a:latin typeface="Arial" panose="020B0604020202020204" pitchFamily="34" charset="0"/>
                <a:ea typeface="Calibri" panose="020F0502020204030204" pitchFamily="34" charset="0"/>
                <a:cs typeface="Times New Roman" panose="02020603050405020304" pitchFamily="18" charset="0"/>
              </a:rPr>
              <a:t>The Area under the curve tells us how better the model will perform. The </a:t>
            </a:r>
            <a:r>
              <a:rPr lang="en-US" sz="1600" b="1" dirty="0">
                <a:effectLst/>
                <a:latin typeface="Arial" panose="020B0604020202020204" pitchFamily="34" charset="0"/>
                <a:ea typeface="Calibri" panose="020F0502020204030204" pitchFamily="34" charset="0"/>
                <a:cs typeface="Times New Roman" panose="02020603050405020304" pitchFamily="18" charset="0"/>
              </a:rPr>
              <a:t>higher the AUC curve the better</a:t>
            </a:r>
            <a:r>
              <a:rPr lang="en-US" sz="1600" dirty="0">
                <a:effectLst/>
                <a:latin typeface="Arial" panose="020B0604020202020204" pitchFamily="34" charset="0"/>
                <a:ea typeface="Calibri" panose="020F0502020204030204" pitchFamily="34" charset="0"/>
                <a:cs typeface="Times New Roman" panose="02020603050405020304" pitchFamily="18" charset="0"/>
              </a:rPr>
              <a:t> will the classifier of the model perform on a given task.</a:t>
            </a:r>
          </a:p>
          <a:p>
            <a:pPr marL="285750" indent="-285750">
              <a:buFont typeface="Arial" panose="020B0604020202020204" pitchFamily="34" charset="0"/>
              <a:buChar char="•"/>
            </a:pPr>
            <a:r>
              <a:rPr lang="en-US" sz="1600" b="1" dirty="0">
                <a:effectLst/>
                <a:latin typeface="Arial" panose="020B0604020202020204" pitchFamily="34" charset="0"/>
                <a:ea typeface="Calibri" panose="020F0502020204030204" pitchFamily="34" charset="0"/>
                <a:cs typeface="Times New Roman" panose="02020603050405020304" pitchFamily="18" charset="0"/>
              </a:rPr>
              <a:t>The AUC value of 0.8437, </a:t>
            </a:r>
            <a:r>
              <a:rPr lang="en-US" sz="1600" dirty="0">
                <a:effectLst/>
                <a:latin typeface="Arial" panose="020B0604020202020204" pitchFamily="34" charset="0"/>
                <a:ea typeface="Calibri" panose="020F0502020204030204" pitchFamily="34" charset="0"/>
                <a:cs typeface="Times New Roman" panose="02020603050405020304" pitchFamily="18" charset="0"/>
              </a:rPr>
              <a:t>which is near to 1 indicates that the </a:t>
            </a:r>
            <a:r>
              <a:rPr lang="en-US" sz="1600" b="1" dirty="0">
                <a:effectLst/>
                <a:latin typeface="Arial" panose="020B0604020202020204" pitchFamily="34" charset="0"/>
                <a:ea typeface="Calibri" panose="020F0502020204030204" pitchFamily="34" charset="0"/>
                <a:cs typeface="Times New Roman" panose="02020603050405020304" pitchFamily="18" charset="0"/>
              </a:rPr>
              <a:t>model is good at predicting whether the Person have had a Heart Stroke or not.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5100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B89457-01BC-4F63-87C5-2612E796161A}"/>
              </a:ext>
            </a:extLst>
          </p:cNvPr>
          <p:cNvSpPr/>
          <p:nvPr/>
        </p:nvSpPr>
        <p:spPr>
          <a:xfrm>
            <a:off x="1512473" y="138410"/>
            <a:ext cx="916706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CONCLUSION &amp; FUTURE IDEAS</a:t>
            </a:r>
          </a:p>
        </p:txBody>
      </p:sp>
      <p:sp>
        <p:nvSpPr>
          <p:cNvPr id="3" name="TextBox 2">
            <a:extLst>
              <a:ext uri="{FF2B5EF4-FFF2-40B4-BE49-F238E27FC236}">
                <a16:creationId xmlns:a16="http://schemas.microsoft.com/office/drawing/2014/main" id="{933FF705-694B-4599-9327-4A56ED503259}"/>
              </a:ext>
            </a:extLst>
          </p:cNvPr>
          <p:cNvSpPr txBox="1"/>
          <p:nvPr/>
        </p:nvSpPr>
        <p:spPr>
          <a:xfrm>
            <a:off x="1418224" y="1087279"/>
            <a:ext cx="9355552" cy="5632311"/>
          </a:xfrm>
          <a:prstGeom prst="rect">
            <a:avLst/>
          </a:prstGeom>
          <a:noFill/>
        </p:spPr>
        <p:txBody>
          <a:bodyPr wrap="square" rtlCol="0">
            <a:spAutoFit/>
          </a:bodyPr>
          <a:lstStyle/>
          <a:p>
            <a:pPr marL="285750" indent="-285750">
              <a:buFont typeface="Wingdings" panose="05000000000000000000" pitchFamily="2" charset="2"/>
              <a:buChar char="v"/>
            </a:pPr>
            <a:r>
              <a:rPr lang="en-US" dirty="0"/>
              <a:t>In this project we worked on two major goals : Goal 1: To find out at which age does a person gets health issues like hypertension, heart disease, diabetes etc. with an accuracy of 66%</a:t>
            </a:r>
          </a:p>
          <a:p>
            <a:endParaRPr lang="en-US" dirty="0"/>
          </a:p>
          <a:p>
            <a:pPr marL="285750" indent="-285750">
              <a:buFont typeface="Wingdings" panose="05000000000000000000" pitchFamily="2" charset="2"/>
              <a:buChar char="v"/>
            </a:pPr>
            <a:r>
              <a:rPr lang="en-US" dirty="0"/>
              <a:t>In future we could find specifically at which age could a person get heart disease given we have had a greater number of observation for number of people getting strokes is 243 versus the number of people getting stroke. The information of these variables would help us to predict more accurately for any heart disease or stroke occurrence or chances of getting a stroke with given health parameters.</a:t>
            </a:r>
          </a:p>
          <a:p>
            <a:endParaRPr lang="en-US" dirty="0"/>
          </a:p>
          <a:p>
            <a:pPr marL="285750" indent="-285750">
              <a:buFont typeface="Wingdings" panose="05000000000000000000" pitchFamily="2" charset="2"/>
              <a:buChar char="v"/>
            </a:pPr>
            <a:r>
              <a:rPr lang="en-US" dirty="0"/>
              <a:t>In Goal 2: We predicted whether person has had a heart stroke or not with  an accuracy of 72%.</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Other ideas are given we get more data points on a person getting heart stroke, we can build a better model with better accuracy. If we can have access to more information of parameters or features like cholesterol levels, Triglyceride levels, CRP levels etc. would help us to predict more accurately for any heart disease or stroke occurrence or chances of getting a stroke with given health parameters. Also, the features should be significant predictor variable.</a:t>
            </a:r>
          </a:p>
          <a:p>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175074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C0B0F9-0ED7-4CC5-B1BA-03D8DE261855}"/>
              </a:ext>
            </a:extLst>
          </p:cNvPr>
          <p:cNvSpPr/>
          <p:nvPr/>
        </p:nvSpPr>
        <p:spPr>
          <a:xfrm>
            <a:off x="4122580" y="109835"/>
            <a:ext cx="377539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REFRENCES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B41DAC65-2DFE-4852-B51C-B41AD6A6DE58}"/>
              </a:ext>
            </a:extLst>
          </p:cNvPr>
          <p:cNvSpPr txBox="1"/>
          <p:nvPr/>
        </p:nvSpPr>
        <p:spPr>
          <a:xfrm>
            <a:off x="1381125" y="1600200"/>
            <a:ext cx="9410700" cy="5078313"/>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https://www.analyticsvidhya.com/blog/2021/05/how-to-create-a-stroke-prediction-model/</a:t>
            </a:r>
            <a:endParaRPr lang="en-US" dirty="0"/>
          </a:p>
          <a:p>
            <a:pPr marL="285750" indent="-285750">
              <a:buFont typeface="Arial" panose="020B0604020202020204" pitchFamily="34" charset="0"/>
              <a:buChar char="•"/>
            </a:pPr>
            <a:r>
              <a:rPr lang="en-US" dirty="0">
                <a:hlinkClick r:id="rId3"/>
              </a:rPr>
              <a:t>https://www.stat.cmu.edu/capstoneresearch/spring2021/315files/team16.html</a:t>
            </a:r>
            <a:endParaRPr lang="en-US" dirty="0"/>
          </a:p>
          <a:p>
            <a:pPr marL="285750" indent="-285750">
              <a:buFont typeface="Arial" panose="020B0604020202020204" pitchFamily="34" charset="0"/>
              <a:buChar char="•"/>
            </a:pPr>
            <a:r>
              <a:rPr lang="en-US" dirty="0">
                <a:hlinkClick r:id="rId4"/>
              </a:rPr>
              <a:t>https://www.kaggle.com/adrynh/exploratory-data-analysis-on-stroke-dataset</a:t>
            </a:r>
            <a:endParaRPr lang="en-US" dirty="0"/>
          </a:p>
          <a:p>
            <a:pPr marL="285750" indent="-285750">
              <a:buFont typeface="Arial" panose="020B0604020202020204" pitchFamily="34" charset="0"/>
              <a:buChar char="•"/>
            </a:pPr>
            <a:r>
              <a:rPr lang="en-US" dirty="0">
                <a:hlinkClick r:id="rId5"/>
              </a:rPr>
              <a:t>https://www.analyticsvidhya.com/blog/2021/06/25-questions-to-test-your-skills-on-linear-regression-algorithm/</a:t>
            </a:r>
            <a:endParaRPr lang="en-US" dirty="0"/>
          </a:p>
          <a:p>
            <a:pPr marL="285750" indent="-285750">
              <a:buFont typeface="Arial" panose="020B0604020202020204" pitchFamily="34" charset="0"/>
              <a:buChar char="•"/>
            </a:pPr>
            <a:r>
              <a:rPr lang="en-US" dirty="0">
                <a:hlinkClick r:id="rId6"/>
              </a:rPr>
              <a:t>https://degreesofbelief.roryquinn.com/common-evaluation-measures-for-classification-models#:~:text=Detection%20Rate%20%2Dshows%20the%20number,a%20proportion%20of%20all%20predictions</a:t>
            </a:r>
            <a:r>
              <a:rPr lang="en-US" dirty="0"/>
              <a:t>.</a:t>
            </a:r>
          </a:p>
          <a:p>
            <a:pPr marL="285750" indent="-285750">
              <a:buFont typeface="Arial" panose="020B0604020202020204" pitchFamily="34" charset="0"/>
              <a:buChar char="•"/>
            </a:pPr>
            <a:r>
              <a:rPr lang="en-US" dirty="0">
                <a:hlinkClick r:id="rId7"/>
              </a:rPr>
              <a:t>https://stackoverflow.com/questions/38829646/confusion-matrix-of-bsttree-predictions-error-the-data-must-contain-some-leve</a:t>
            </a:r>
            <a:endParaRPr lang="en-US" dirty="0"/>
          </a:p>
          <a:p>
            <a:pPr marL="285750" indent="-285750">
              <a:buFont typeface="Arial" panose="020B0604020202020204" pitchFamily="34" charset="0"/>
              <a:buChar char="•"/>
            </a:pPr>
            <a:r>
              <a:rPr lang="en-US" dirty="0">
                <a:hlinkClick r:id="rId8"/>
              </a:rPr>
              <a:t>https://stats.stackexchange.com/questions/175767/why-the-probability-in-my-logistic-regression-is-far-from-0-5-in-r</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78715809"/>
      </p:ext>
    </p:extLst>
  </p:cSld>
  <p:clrMapOvr>
    <a:masterClrMapping/>
  </p:clrMapOvr>
</p:sld>
</file>

<file path=ppt/theme/theme1.xml><?xml version="1.0" encoding="utf-8"?>
<a:theme xmlns:a="http://schemas.openxmlformats.org/drawingml/2006/main" name="1_RetrospectVTI">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{DD2C3B00-BFEC-4965-9503-008ADA4D662F}tf22712842_win32</Template>
  <TotalTime>282</TotalTime>
  <Words>1272</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Franklin Gothic Book</vt:lpstr>
      <vt:lpstr>Wingdings</vt:lpstr>
      <vt:lpstr>1_RetrospectVTI</vt:lpstr>
      <vt:lpstr>PowerPoint Presentation</vt:lpstr>
      <vt:lpstr>INTRODUCTION</vt:lpstr>
      <vt:lpstr>EXPLORATORY DATA ANALYSIS – KEY FINDINGS</vt:lpstr>
      <vt:lpstr>MULTIPLE LINEAR REGRESSION MODEL</vt:lpstr>
      <vt:lpstr> LOGISTIC REGRESSION MODEL</vt:lpstr>
      <vt:lpstr>ACCURACY OF THE MODEL: Confusion Matrix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dc:creator>
  <cp:lastModifiedBy>Priyanka</cp:lastModifiedBy>
  <cp:revision>21</cp:revision>
  <dcterms:created xsi:type="dcterms:W3CDTF">2022-02-15T21:34:52Z</dcterms:created>
  <dcterms:modified xsi:type="dcterms:W3CDTF">2023-02-04T01:17:53Z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