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14D6B-F68D-43F6-ACA8-AD513C99C779}" v="10" dt="2022-04-01T00:59:40.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3A3185-5318-4F8F-AAA7-EF77F797581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DF12630-27FB-4444-AAE8-7FC153FE01E1}">
      <dgm:prSet/>
      <dgm:spPr/>
      <dgm:t>
        <a:bodyPr/>
        <a:lstStyle/>
        <a:p>
          <a:r>
            <a:rPr lang="en-US" b="1" dirty="0"/>
            <a:t>The dataset chosen for this project from Kaggle is “Super Store Sales data”. This dataset consists of 20 Variables with 11000 observations.</a:t>
          </a:r>
          <a:endParaRPr lang="en-US" dirty="0"/>
        </a:p>
      </dgm:t>
    </dgm:pt>
    <dgm:pt modelId="{D0768A80-9E78-4DB1-82BA-7E017A143311}" type="parTrans" cxnId="{B0A3CA90-81CC-4B3B-870E-33D10AF7A1FB}">
      <dgm:prSet/>
      <dgm:spPr/>
      <dgm:t>
        <a:bodyPr/>
        <a:lstStyle/>
        <a:p>
          <a:endParaRPr lang="en-US"/>
        </a:p>
      </dgm:t>
    </dgm:pt>
    <dgm:pt modelId="{CBA76963-1EDC-472C-948B-5A810AB80E48}" type="sibTrans" cxnId="{B0A3CA90-81CC-4B3B-870E-33D10AF7A1FB}">
      <dgm:prSet/>
      <dgm:spPr/>
      <dgm:t>
        <a:bodyPr/>
        <a:lstStyle/>
        <a:p>
          <a:endParaRPr lang="en-US"/>
        </a:p>
      </dgm:t>
    </dgm:pt>
    <dgm:pt modelId="{81831E54-871C-4EC4-B0DA-A4992F9A4800}">
      <dgm:prSet/>
      <dgm:spPr/>
      <dgm:t>
        <a:bodyPr/>
        <a:lstStyle/>
        <a:p>
          <a:r>
            <a:rPr lang="en-US" b="1"/>
            <a:t>The dataset consists of information of Customer name, region, country, orders, product category and sub-category, sales, profits, discounts, order dates, etc. </a:t>
          </a:r>
          <a:endParaRPr lang="en-US"/>
        </a:p>
      </dgm:t>
    </dgm:pt>
    <dgm:pt modelId="{68CDC2CB-FA53-4C2B-A1D4-381785942F0C}" type="parTrans" cxnId="{478F7EDB-A502-4A39-8B57-A5B849CBB8CC}">
      <dgm:prSet/>
      <dgm:spPr/>
      <dgm:t>
        <a:bodyPr/>
        <a:lstStyle/>
        <a:p>
          <a:endParaRPr lang="en-US"/>
        </a:p>
      </dgm:t>
    </dgm:pt>
    <dgm:pt modelId="{C0B7A563-A9ED-4B52-8076-672925F312EF}" type="sibTrans" cxnId="{478F7EDB-A502-4A39-8B57-A5B849CBB8CC}">
      <dgm:prSet/>
      <dgm:spPr/>
      <dgm:t>
        <a:bodyPr/>
        <a:lstStyle/>
        <a:p>
          <a:endParaRPr lang="en-US"/>
        </a:p>
      </dgm:t>
    </dgm:pt>
    <dgm:pt modelId="{84A8D89F-69D3-4FE2-8244-41E8D62FA34D}">
      <dgm:prSet/>
      <dgm:spPr/>
      <dgm:t>
        <a:bodyPr/>
        <a:lstStyle/>
        <a:p>
          <a:r>
            <a:rPr lang="en-US" b="1" dirty="0"/>
            <a:t>The reason behind choosing this dataset was to analyze and understand the business questions for big retail chains, ecommerce companies and build useful insights for their executives to facilitate in business decision-making.</a:t>
          </a:r>
          <a:endParaRPr lang="en-US" dirty="0"/>
        </a:p>
      </dgm:t>
    </dgm:pt>
    <dgm:pt modelId="{41C4D9CB-A05D-441A-A1F3-196C272543B9}" type="parTrans" cxnId="{9CC3FBB1-34AB-4CB6-AF4E-3EBEFDEA3FC4}">
      <dgm:prSet/>
      <dgm:spPr/>
      <dgm:t>
        <a:bodyPr/>
        <a:lstStyle/>
        <a:p>
          <a:endParaRPr lang="en-US"/>
        </a:p>
      </dgm:t>
    </dgm:pt>
    <dgm:pt modelId="{96ED511F-DE79-4A7A-BB01-D76565526020}" type="sibTrans" cxnId="{9CC3FBB1-34AB-4CB6-AF4E-3EBEFDEA3FC4}">
      <dgm:prSet/>
      <dgm:spPr/>
      <dgm:t>
        <a:bodyPr/>
        <a:lstStyle/>
        <a:p>
          <a:endParaRPr lang="en-US"/>
        </a:p>
      </dgm:t>
    </dgm:pt>
    <dgm:pt modelId="{66074EEE-1265-4BAF-80FE-C5C5B4EB6060}">
      <dgm:prSet/>
      <dgm:spPr/>
      <dgm:t>
        <a:bodyPr/>
        <a:lstStyle/>
        <a:p>
          <a:r>
            <a:rPr lang="en-US" b="1"/>
            <a:t>For this project, Tableau and R-Shiny has been used to build dashboards and visualizations using ethical strategies to address key business insights to the stakeholders.</a:t>
          </a:r>
          <a:endParaRPr lang="en-US"/>
        </a:p>
      </dgm:t>
    </dgm:pt>
    <dgm:pt modelId="{B1903C5F-5154-464A-89BD-727581F0F8E1}" type="parTrans" cxnId="{E2C9EDCE-371A-41DC-ABA4-5FEB866029F5}">
      <dgm:prSet/>
      <dgm:spPr/>
      <dgm:t>
        <a:bodyPr/>
        <a:lstStyle/>
        <a:p>
          <a:endParaRPr lang="en-US"/>
        </a:p>
      </dgm:t>
    </dgm:pt>
    <dgm:pt modelId="{FB12D93B-14D0-4481-97BC-F1E18B4DAEF2}" type="sibTrans" cxnId="{E2C9EDCE-371A-41DC-ABA4-5FEB866029F5}">
      <dgm:prSet/>
      <dgm:spPr/>
      <dgm:t>
        <a:bodyPr/>
        <a:lstStyle/>
        <a:p>
          <a:endParaRPr lang="en-US"/>
        </a:p>
      </dgm:t>
    </dgm:pt>
    <dgm:pt modelId="{5533922D-F5DB-4E90-888B-493CF8494D8D}" type="pres">
      <dgm:prSet presAssocID="{333A3185-5318-4F8F-AAA7-EF77F7975816}" presName="linear" presStyleCnt="0">
        <dgm:presLayoutVars>
          <dgm:animLvl val="lvl"/>
          <dgm:resizeHandles val="exact"/>
        </dgm:presLayoutVars>
      </dgm:prSet>
      <dgm:spPr/>
    </dgm:pt>
    <dgm:pt modelId="{5C5D46B3-FBCF-4C03-8DFA-C7ED0974F027}" type="pres">
      <dgm:prSet presAssocID="{DDF12630-27FB-4444-AAE8-7FC153FE01E1}" presName="parentText" presStyleLbl="node1" presStyleIdx="0" presStyleCnt="4">
        <dgm:presLayoutVars>
          <dgm:chMax val="0"/>
          <dgm:bulletEnabled val="1"/>
        </dgm:presLayoutVars>
      </dgm:prSet>
      <dgm:spPr/>
    </dgm:pt>
    <dgm:pt modelId="{C3D95416-B8E2-4349-A93B-64E26AC5BA58}" type="pres">
      <dgm:prSet presAssocID="{CBA76963-1EDC-472C-948B-5A810AB80E48}" presName="spacer" presStyleCnt="0"/>
      <dgm:spPr/>
    </dgm:pt>
    <dgm:pt modelId="{F5531131-1F55-47AA-8FD4-449B228E41B5}" type="pres">
      <dgm:prSet presAssocID="{81831E54-871C-4EC4-B0DA-A4992F9A4800}" presName="parentText" presStyleLbl="node1" presStyleIdx="1" presStyleCnt="4">
        <dgm:presLayoutVars>
          <dgm:chMax val="0"/>
          <dgm:bulletEnabled val="1"/>
        </dgm:presLayoutVars>
      </dgm:prSet>
      <dgm:spPr/>
    </dgm:pt>
    <dgm:pt modelId="{F4882358-C833-4BE3-9B87-1B9521A30F4E}" type="pres">
      <dgm:prSet presAssocID="{C0B7A563-A9ED-4B52-8076-672925F312EF}" presName="spacer" presStyleCnt="0"/>
      <dgm:spPr/>
    </dgm:pt>
    <dgm:pt modelId="{C2715CB4-8EAA-4B30-8306-E18F2926F909}" type="pres">
      <dgm:prSet presAssocID="{84A8D89F-69D3-4FE2-8244-41E8D62FA34D}" presName="parentText" presStyleLbl="node1" presStyleIdx="2" presStyleCnt="4" custLinFactNeighborX="59" custLinFactNeighborY="-49998">
        <dgm:presLayoutVars>
          <dgm:chMax val="0"/>
          <dgm:bulletEnabled val="1"/>
        </dgm:presLayoutVars>
      </dgm:prSet>
      <dgm:spPr/>
    </dgm:pt>
    <dgm:pt modelId="{1DF0B12C-292D-4907-9DEE-31AB8491A12B}" type="pres">
      <dgm:prSet presAssocID="{96ED511F-DE79-4A7A-BB01-D76565526020}" presName="spacer" presStyleCnt="0"/>
      <dgm:spPr/>
    </dgm:pt>
    <dgm:pt modelId="{A51F4B72-2045-406F-9B83-6C2075112176}" type="pres">
      <dgm:prSet presAssocID="{66074EEE-1265-4BAF-80FE-C5C5B4EB6060}" presName="parentText" presStyleLbl="node1" presStyleIdx="3" presStyleCnt="4">
        <dgm:presLayoutVars>
          <dgm:chMax val="0"/>
          <dgm:bulletEnabled val="1"/>
        </dgm:presLayoutVars>
      </dgm:prSet>
      <dgm:spPr/>
    </dgm:pt>
  </dgm:ptLst>
  <dgm:cxnLst>
    <dgm:cxn modelId="{57F9E918-5E3A-45A6-83E5-B05058F3442E}" type="presOf" srcId="{DDF12630-27FB-4444-AAE8-7FC153FE01E1}" destId="{5C5D46B3-FBCF-4C03-8DFA-C7ED0974F027}" srcOrd="0" destOrd="0" presId="urn:microsoft.com/office/officeart/2005/8/layout/vList2"/>
    <dgm:cxn modelId="{B0A3CA90-81CC-4B3B-870E-33D10AF7A1FB}" srcId="{333A3185-5318-4F8F-AAA7-EF77F7975816}" destId="{DDF12630-27FB-4444-AAE8-7FC153FE01E1}" srcOrd="0" destOrd="0" parTransId="{D0768A80-9E78-4DB1-82BA-7E017A143311}" sibTransId="{CBA76963-1EDC-472C-948B-5A810AB80E48}"/>
    <dgm:cxn modelId="{AFEF7F94-ECFB-49BE-8FA1-ADE8EBEFB39B}" type="presOf" srcId="{84A8D89F-69D3-4FE2-8244-41E8D62FA34D}" destId="{C2715CB4-8EAA-4B30-8306-E18F2926F909}" srcOrd="0" destOrd="0" presId="urn:microsoft.com/office/officeart/2005/8/layout/vList2"/>
    <dgm:cxn modelId="{9CC3FBB1-34AB-4CB6-AF4E-3EBEFDEA3FC4}" srcId="{333A3185-5318-4F8F-AAA7-EF77F7975816}" destId="{84A8D89F-69D3-4FE2-8244-41E8D62FA34D}" srcOrd="2" destOrd="0" parTransId="{41C4D9CB-A05D-441A-A1F3-196C272543B9}" sibTransId="{96ED511F-DE79-4A7A-BB01-D76565526020}"/>
    <dgm:cxn modelId="{491CBAC6-A1E9-44EB-9ADF-94ECFE188E3E}" type="presOf" srcId="{81831E54-871C-4EC4-B0DA-A4992F9A4800}" destId="{F5531131-1F55-47AA-8FD4-449B228E41B5}" srcOrd="0" destOrd="0" presId="urn:microsoft.com/office/officeart/2005/8/layout/vList2"/>
    <dgm:cxn modelId="{E2C9EDCE-371A-41DC-ABA4-5FEB866029F5}" srcId="{333A3185-5318-4F8F-AAA7-EF77F7975816}" destId="{66074EEE-1265-4BAF-80FE-C5C5B4EB6060}" srcOrd="3" destOrd="0" parTransId="{B1903C5F-5154-464A-89BD-727581F0F8E1}" sibTransId="{FB12D93B-14D0-4481-97BC-F1E18B4DAEF2}"/>
    <dgm:cxn modelId="{478F7EDB-A502-4A39-8B57-A5B849CBB8CC}" srcId="{333A3185-5318-4F8F-AAA7-EF77F7975816}" destId="{81831E54-871C-4EC4-B0DA-A4992F9A4800}" srcOrd="1" destOrd="0" parTransId="{68CDC2CB-FA53-4C2B-A1D4-381785942F0C}" sibTransId="{C0B7A563-A9ED-4B52-8076-672925F312EF}"/>
    <dgm:cxn modelId="{68F0F0E9-B58D-4F78-B87B-890D7882A7C3}" type="presOf" srcId="{66074EEE-1265-4BAF-80FE-C5C5B4EB6060}" destId="{A51F4B72-2045-406F-9B83-6C2075112176}" srcOrd="0" destOrd="0" presId="urn:microsoft.com/office/officeart/2005/8/layout/vList2"/>
    <dgm:cxn modelId="{F1143BF6-E14A-40BE-95DB-2D354A4B5617}" type="presOf" srcId="{333A3185-5318-4F8F-AAA7-EF77F7975816}" destId="{5533922D-F5DB-4E90-888B-493CF8494D8D}" srcOrd="0" destOrd="0" presId="urn:microsoft.com/office/officeart/2005/8/layout/vList2"/>
    <dgm:cxn modelId="{EB0E46BA-627F-40D4-98CF-33757C04E5D9}" type="presParOf" srcId="{5533922D-F5DB-4E90-888B-493CF8494D8D}" destId="{5C5D46B3-FBCF-4C03-8DFA-C7ED0974F027}" srcOrd="0" destOrd="0" presId="urn:microsoft.com/office/officeart/2005/8/layout/vList2"/>
    <dgm:cxn modelId="{4473A49C-BCA0-4495-80BD-F00F3D272673}" type="presParOf" srcId="{5533922D-F5DB-4E90-888B-493CF8494D8D}" destId="{C3D95416-B8E2-4349-A93B-64E26AC5BA58}" srcOrd="1" destOrd="0" presId="urn:microsoft.com/office/officeart/2005/8/layout/vList2"/>
    <dgm:cxn modelId="{E78BE008-F6C3-4709-8EE2-09DCB9AE9B85}" type="presParOf" srcId="{5533922D-F5DB-4E90-888B-493CF8494D8D}" destId="{F5531131-1F55-47AA-8FD4-449B228E41B5}" srcOrd="2" destOrd="0" presId="urn:microsoft.com/office/officeart/2005/8/layout/vList2"/>
    <dgm:cxn modelId="{F1AF5559-2D27-48C4-95A9-0EE6E7BEEE1E}" type="presParOf" srcId="{5533922D-F5DB-4E90-888B-493CF8494D8D}" destId="{F4882358-C833-4BE3-9B87-1B9521A30F4E}" srcOrd="3" destOrd="0" presId="urn:microsoft.com/office/officeart/2005/8/layout/vList2"/>
    <dgm:cxn modelId="{63BCCB7B-7C2C-49A5-BEDD-9E2F3013F0F8}" type="presParOf" srcId="{5533922D-F5DB-4E90-888B-493CF8494D8D}" destId="{C2715CB4-8EAA-4B30-8306-E18F2926F909}" srcOrd="4" destOrd="0" presId="urn:microsoft.com/office/officeart/2005/8/layout/vList2"/>
    <dgm:cxn modelId="{65A5AA25-3E2E-4033-866F-7AEF9B7114E0}" type="presParOf" srcId="{5533922D-F5DB-4E90-888B-493CF8494D8D}" destId="{1DF0B12C-292D-4907-9DEE-31AB8491A12B}" srcOrd="5" destOrd="0" presId="urn:microsoft.com/office/officeart/2005/8/layout/vList2"/>
    <dgm:cxn modelId="{98BC0AC7-A444-458F-9FAC-C7E822C591C4}" type="presParOf" srcId="{5533922D-F5DB-4E90-888B-493CF8494D8D}" destId="{A51F4B72-2045-406F-9B83-6C207511217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D46B3-FBCF-4C03-8DFA-C7ED0974F027}">
      <dsp:nvSpPr>
        <dsp:cNvPr id="0" name=""/>
        <dsp:cNvSpPr/>
      </dsp:nvSpPr>
      <dsp:spPr>
        <a:xfrm>
          <a:off x="0" y="70982"/>
          <a:ext cx="6496050" cy="107510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The dataset chosen for this project from Kaggle is “Super Store Sales data”. This dataset consists of 20 Variables with 11000 observations.</a:t>
          </a:r>
          <a:endParaRPr lang="en-US" sz="1500" kern="1200" dirty="0"/>
        </a:p>
      </dsp:txBody>
      <dsp:txXfrm>
        <a:off x="52482" y="123464"/>
        <a:ext cx="6391086" cy="970144"/>
      </dsp:txXfrm>
    </dsp:sp>
    <dsp:sp modelId="{F5531131-1F55-47AA-8FD4-449B228E41B5}">
      <dsp:nvSpPr>
        <dsp:cNvPr id="0" name=""/>
        <dsp:cNvSpPr/>
      </dsp:nvSpPr>
      <dsp:spPr>
        <a:xfrm>
          <a:off x="0" y="1189291"/>
          <a:ext cx="6496050" cy="1075108"/>
        </a:xfrm>
        <a:prstGeom prst="roundRect">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The dataset consists of information of Customer name, region, country, orders, product category and sub-category, sales, profits, discounts, order dates, etc. </a:t>
          </a:r>
          <a:endParaRPr lang="en-US" sz="1500" kern="1200"/>
        </a:p>
      </dsp:txBody>
      <dsp:txXfrm>
        <a:off x="52482" y="1241773"/>
        <a:ext cx="6391086" cy="970144"/>
      </dsp:txXfrm>
    </dsp:sp>
    <dsp:sp modelId="{C2715CB4-8EAA-4B30-8306-E18F2926F909}">
      <dsp:nvSpPr>
        <dsp:cNvPr id="0" name=""/>
        <dsp:cNvSpPr/>
      </dsp:nvSpPr>
      <dsp:spPr>
        <a:xfrm>
          <a:off x="0" y="2286000"/>
          <a:ext cx="6496050" cy="1075108"/>
        </a:xfrm>
        <a:prstGeom prst="roundRect">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The reason behind choosing this dataset was to analyze and understand the business questions for big retail chains, ecommerce companies and build useful insights for their executives to facilitate in business decision-making.</a:t>
          </a:r>
          <a:endParaRPr lang="en-US" sz="1500" kern="1200" dirty="0"/>
        </a:p>
      </dsp:txBody>
      <dsp:txXfrm>
        <a:off x="52482" y="2338482"/>
        <a:ext cx="6391086" cy="970144"/>
      </dsp:txXfrm>
    </dsp:sp>
    <dsp:sp modelId="{A51F4B72-2045-406F-9B83-6C2075112176}">
      <dsp:nvSpPr>
        <dsp:cNvPr id="0" name=""/>
        <dsp:cNvSpPr/>
      </dsp:nvSpPr>
      <dsp:spPr>
        <a:xfrm>
          <a:off x="0" y="3425908"/>
          <a:ext cx="6496050" cy="1075108"/>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For this project, Tableau and R-Shiny has been used to build dashboards and visualizations using ethical strategies to address key business insights to the stakeholders.</a:t>
          </a:r>
          <a:endParaRPr lang="en-US" sz="1500" kern="1200"/>
        </a:p>
      </dsp:txBody>
      <dsp:txXfrm>
        <a:off x="52482" y="3478390"/>
        <a:ext cx="6391086" cy="9701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406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00302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4011113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7134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751996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780663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043039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62705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640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B8F32D-D8B6-4B9E-9CBF-DCAC30B7B93D}"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0198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9215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8177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8880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B8F32D-D8B6-4B9E-9CBF-DCAC30B7B93D}" type="datetimeFigureOut">
              <a:rPr lang="en-US" smtClean="0"/>
              <a:t>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6857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B8F32D-D8B6-4B9E-9CBF-DCAC30B7B93D}" type="datetimeFigureOut">
              <a:rPr lang="en-US" smtClean="0"/>
              <a:t>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69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1B8F32D-D8B6-4B9E-9CBF-DCAC30B7B93D}" type="datetimeFigureOut">
              <a:rPr lang="en-US" smtClean="0"/>
              <a:t>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8945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084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B8F32D-D8B6-4B9E-9CBF-DCAC30B7B93D}" type="datetimeFigureOut">
              <a:rPr lang="en-US" smtClean="0"/>
              <a:pPr/>
              <a:t>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678675156"/>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waqasalinaqvi/superstore-sales-da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D1816-8DD2-4D67-872D-888FEF63C897}"/>
              </a:ext>
            </a:extLst>
          </p:cNvPr>
          <p:cNvSpPr>
            <a:spLocks noGrp="1"/>
          </p:cNvSpPr>
          <p:nvPr>
            <p:ph type="ctrTitle"/>
          </p:nvPr>
        </p:nvSpPr>
        <p:spPr>
          <a:xfrm>
            <a:off x="4872012" y="1447800"/>
            <a:ext cx="5222325" cy="3329581"/>
          </a:xfrm>
        </p:spPr>
        <p:txBody>
          <a:bodyPr vert="horz" lIns="91440" tIns="45720" rIns="91440" bIns="45720" rtlCol="0">
            <a:normAutofit/>
          </a:bodyPr>
          <a:lstStyle/>
          <a:p>
            <a:pPr>
              <a:lnSpc>
                <a:spcPct val="90000"/>
              </a:lnSpc>
            </a:pPr>
            <a:r>
              <a:rPr lang="en-US" sz="4500" b="1" i="0" kern="1200" dirty="0">
                <a:solidFill>
                  <a:srgbClr val="EBEBEB"/>
                </a:solidFill>
                <a:latin typeface="Amasis MT Pro Black" panose="02040A04050005020304" pitchFamily="18" charset="0"/>
              </a:rPr>
              <a:t>Super Store Sales Visualizations </a:t>
            </a:r>
            <a:br>
              <a:rPr lang="en-US" sz="4500" b="1" i="0" kern="1200" dirty="0">
                <a:solidFill>
                  <a:srgbClr val="EBEBEB"/>
                </a:solidFill>
                <a:latin typeface="Amasis MT Pro Black" panose="02040A04050005020304" pitchFamily="18" charset="0"/>
              </a:rPr>
            </a:br>
            <a:r>
              <a:rPr lang="en-US" sz="4500" b="1" i="0" kern="1200" dirty="0">
                <a:solidFill>
                  <a:srgbClr val="EBEBEB"/>
                </a:solidFill>
                <a:latin typeface="Amasis MT Pro Black" panose="02040A04050005020304" pitchFamily="18" charset="0"/>
              </a:rPr>
              <a:t>- with Tableau &amp; R-Shiny</a:t>
            </a:r>
          </a:p>
        </p:txBody>
      </p:sp>
      <p:sp>
        <p:nvSpPr>
          <p:cNvPr id="3" name="Subtitle 2">
            <a:extLst>
              <a:ext uri="{FF2B5EF4-FFF2-40B4-BE49-F238E27FC236}">
                <a16:creationId xmlns:a16="http://schemas.microsoft.com/office/drawing/2014/main" id="{20832E3A-00BD-42DE-9376-613A0BCEE27A}"/>
              </a:ext>
            </a:extLst>
          </p:cNvPr>
          <p:cNvSpPr>
            <a:spLocks noGrp="1"/>
          </p:cNvSpPr>
          <p:nvPr>
            <p:ph type="subTitle" idx="1"/>
          </p:nvPr>
        </p:nvSpPr>
        <p:spPr>
          <a:xfrm>
            <a:off x="4872012" y="4777380"/>
            <a:ext cx="5222326" cy="861420"/>
          </a:xfrm>
        </p:spPr>
        <p:txBody>
          <a:bodyPr vert="horz" lIns="91440" tIns="45720" rIns="91440" bIns="45720" rtlCol="0">
            <a:normAutofit fontScale="85000" lnSpcReduction="20000"/>
          </a:bodyPr>
          <a:lstStyle/>
          <a:p>
            <a:pPr>
              <a:lnSpc>
                <a:spcPct val="90000"/>
              </a:lnSpc>
            </a:pPr>
            <a:endParaRPr lang="en-US" sz="1400" b="1" dirty="0">
              <a:ln>
                <a:noFill/>
              </a:ln>
              <a:solidFill>
                <a:schemeClr val="tx2">
                  <a:lumMod val="40000"/>
                  <a:lumOff val="60000"/>
                </a:schemeClr>
              </a:solidFill>
              <a:effectLst>
                <a:outerShdw blurRad="38100" dist="19050" dir="2700000" algn="tl">
                  <a:schemeClr val="dk1">
                    <a:alpha val="40000"/>
                  </a:schemeClr>
                </a:outerShdw>
              </a:effectLst>
            </a:endParaRPr>
          </a:p>
          <a:p>
            <a:pPr>
              <a:lnSpc>
                <a:spcPct val="90000"/>
              </a:lnSpc>
            </a:pPr>
            <a:r>
              <a:rPr lang="en-US" sz="1400" b="1" dirty="0">
                <a:ln>
                  <a:noFill/>
                </a:ln>
                <a:solidFill>
                  <a:schemeClr val="tx2">
                    <a:lumMod val="40000"/>
                    <a:lumOff val="60000"/>
                  </a:schemeClr>
                </a:solidFill>
                <a:effectLst>
                  <a:outerShdw blurRad="38100" dist="19050" dir="2700000" algn="tl">
                    <a:schemeClr val="dk1">
                      <a:alpha val="40000"/>
                    </a:schemeClr>
                  </a:outerShdw>
                </a:effectLst>
              </a:rPr>
              <a:t>By: PRIYANKA CHANDAK</a:t>
            </a:r>
            <a:endParaRPr lang="en-US" sz="1400" b="1" dirty="0">
              <a:solidFill>
                <a:schemeClr val="tx2">
                  <a:lumMod val="40000"/>
                  <a:lumOff val="60000"/>
                </a:schemeClr>
              </a:solidFill>
              <a:effectLst/>
            </a:endParaRPr>
          </a:p>
          <a:p>
            <a:pPr>
              <a:lnSpc>
                <a:spcPct val="90000"/>
              </a:lnSpc>
            </a:pPr>
            <a:br>
              <a:rPr lang="en-US" sz="1400" dirty="0">
                <a:solidFill>
                  <a:schemeClr val="tx2">
                    <a:lumMod val="40000"/>
                    <a:lumOff val="60000"/>
                  </a:schemeClr>
                </a:solidFill>
                <a:effectLst/>
              </a:rPr>
            </a:br>
            <a:r>
              <a:rPr lang="en-US" sz="1400" dirty="0">
                <a:solidFill>
                  <a:schemeClr val="tx2">
                    <a:lumMod val="40000"/>
                    <a:lumOff val="60000"/>
                  </a:schemeClr>
                </a:solidFill>
                <a:effectLst/>
              </a:rPr>
              <a:t> </a:t>
            </a:r>
          </a:p>
          <a:p>
            <a:pPr>
              <a:lnSpc>
                <a:spcPct val="90000"/>
              </a:lnSpc>
              <a:buFont typeface="Wingdings 3" charset="2"/>
              <a:buChar char=""/>
            </a:pPr>
            <a:endParaRPr lang="en-US" sz="1400" dirty="0">
              <a:solidFill>
                <a:schemeClr val="tx2">
                  <a:lumMod val="40000"/>
                  <a:lumOff val="60000"/>
                </a:schemeClr>
              </a:solidFill>
            </a:endParaRPr>
          </a:p>
        </p:txBody>
      </p:sp>
      <p:sp>
        <p:nvSpPr>
          <p:cNvPr id="69"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1" name="Freeform: Shape 70">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Rectangle 7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4" name="Graphic 63" descr="Spider Web">
            <a:extLst>
              <a:ext uri="{FF2B5EF4-FFF2-40B4-BE49-F238E27FC236}">
                <a16:creationId xmlns:a16="http://schemas.microsoft.com/office/drawing/2014/main" id="{5EEDADCA-8F2F-9482-F9DB-D7DE8F4E5A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78089766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A87C3-B95D-4D7A-9630-279B60A99E38}"/>
              </a:ext>
            </a:extLst>
          </p:cNvPr>
          <p:cNvSpPr txBox="1">
            <a:spLocks noGrp="1"/>
          </p:cNvSpPr>
          <p:nvPr>
            <p:ph type="title"/>
          </p:nvPr>
        </p:nvSpPr>
        <p:spPr>
          <a:xfrm>
            <a:off x="685869" y="201088"/>
            <a:ext cx="9404350" cy="9469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DASHBOARD - 4</a:t>
            </a:r>
          </a:p>
        </p:txBody>
      </p:sp>
      <p:pic>
        <p:nvPicPr>
          <p:cNvPr id="8" name="Picture 7" descr="Chart, bubble chart&#10;&#10;Description automatically generated">
            <a:extLst>
              <a:ext uri="{FF2B5EF4-FFF2-40B4-BE49-F238E27FC236}">
                <a16:creationId xmlns:a16="http://schemas.microsoft.com/office/drawing/2014/main" id="{83F4E508-E5B8-4C81-AF19-7C3EC12F7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 y="1148080"/>
            <a:ext cx="10137914" cy="5220915"/>
          </a:xfrm>
          <a:prstGeom prst="rect">
            <a:avLst/>
          </a:prstGeom>
        </p:spPr>
      </p:pic>
    </p:spTree>
    <p:extLst>
      <p:ext uri="{BB962C8B-B14F-4D97-AF65-F5344CB8AC3E}">
        <p14:creationId xmlns:p14="http://schemas.microsoft.com/office/powerpoint/2010/main" val="209943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F697-C9B0-4208-942A-8A2294FF465B}"/>
              </a:ext>
            </a:extLst>
          </p:cNvPr>
          <p:cNvSpPr txBox="1">
            <a:spLocks/>
          </p:cNvSpPr>
          <p:nvPr/>
        </p:nvSpPr>
        <p:spPr>
          <a:xfrm>
            <a:off x="646113" y="452438"/>
            <a:ext cx="9404350" cy="1400175"/>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OBJECTIVE OF DASHBOARD - 4</a:t>
            </a:r>
          </a:p>
        </p:txBody>
      </p:sp>
      <p:sp>
        <p:nvSpPr>
          <p:cNvPr id="3" name="Content Placeholder 2">
            <a:extLst>
              <a:ext uri="{FF2B5EF4-FFF2-40B4-BE49-F238E27FC236}">
                <a16:creationId xmlns:a16="http://schemas.microsoft.com/office/drawing/2014/main" id="{7DE1F025-2BBE-401E-AAEE-1171B2C8CF63}"/>
              </a:ext>
            </a:extLst>
          </p:cNvPr>
          <p:cNvSpPr txBox="1">
            <a:spLocks/>
          </p:cNvSpPr>
          <p:nvPr/>
        </p:nvSpPr>
        <p:spPr>
          <a:xfrm>
            <a:off x="723570" y="1272210"/>
            <a:ext cx="9326284" cy="4976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600" b="1" dirty="0"/>
              <a:t>What is the Global Performance of Super store as per Profits ? Which are the most profitable Regions and Countries? What is the yearly trend of Profits across different Regions?</a:t>
            </a:r>
          </a:p>
          <a:p>
            <a:pPr marL="0" indent="0">
              <a:buFont typeface="Wingdings 3" charset="2"/>
              <a:buNone/>
            </a:pPr>
            <a:r>
              <a:rPr lang="en-US" sz="1400" b="1" dirty="0"/>
              <a:t>Graph -1</a:t>
            </a:r>
            <a:r>
              <a:rPr lang="en-US" sz="1400" dirty="0"/>
              <a:t> :</a:t>
            </a:r>
          </a:p>
          <a:p>
            <a:pPr marL="0" indent="0">
              <a:buFont typeface="Wingdings 3" charset="2"/>
              <a:buNone/>
            </a:pPr>
            <a:r>
              <a:rPr lang="en-US" sz="1400" b="1" dirty="0"/>
              <a:t>Chart-type:</a:t>
            </a:r>
            <a:r>
              <a:rPr lang="en-US" sz="1400" dirty="0"/>
              <a:t> World Map representing the Percentage of Profits across countries for super store.</a:t>
            </a:r>
          </a:p>
          <a:p>
            <a:pPr marL="0" indent="0">
              <a:buFont typeface="Wingdings 3" charset="2"/>
              <a:buNone/>
            </a:pPr>
            <a:r>
              <a:rPr lang="en-US" sz="1400" b="1" dirty="0"/>
              <a:t>Observation</a:t>
            </a:r>
            <a:r>
              <a:rPr lang="en-US" sz="1400" dirty="0"/>
              <a:t>: It can be observed that the highest Profitable region for super store sales are China, India, Australia and the Countries incurring losses are Philippines, South Korea and Papua New Guinea.</a:t>
            </a:r>
          </a:p>
          <a:p>
            <a:pPr marL="0" indent="0">
              <a:buFont typeface="Wingdings 3" charset="2"/>
              <a:buNone/>
            </a:pPr>
            <a:r>
              <a:rPr lang="en-US" sz="1400" b="1" dirty="0"/>
              <a:t>Graph -2</a:t>
            </a:r>
            <a:r>
              <a:rPr lang="en-US" sz="1400" dirty="0"/>
              <a:t> : </a:t>
            </a:r>
          </a:p>
          <a:p>
            <a:pPr marL="0" indent="0">
              <a:buFont typeface="Wingdings 3" charset="2"/>
              <a:buNone/>
            </a:pPr>
            <a:r>
              <a:rPr lang="en-US" sz="1400" b="1" dirty="0"/>
              <a:t>Chart-type:</a:t>
            </a:r>
            <a:r>
              <a:rPr lang="en-US" sz="1400" dirty="0"/>
              <a:t> Multiple bar chart to represent the Yearly Profit across the 4 Regions. </a:t>
            </a:r>
          </a:p>
          <a:p>
            <a:pPr marL="0" indent="0">
              <a:buFont typeface="Wingdings 3" charset="2"/>
              <a:buNone/>
            </a:pPr>
            <a:r>
              <a:rPr lang="en-US" sz="1400" b="1" dirty="0"/>
              <a:t>Observation</a:t>
            </a:r>
            <a:r>
              <a:rPr lang="en-US" sz="1400" dirty="0"/>
              <a:t>: It can be observed that there is an increasing trend in the yearly profits earned across the 4 regions. 2014 is the highest profit generating for all the 4 regions compared to the profits of 2011 for all the 4 regions.</a:t>
            </a:r>
          </a:p>
          <a:p>
            <a:pPr marL="0" indent="0">
              <a:buNone/>
            </a:pPr>
            <a:r>
              <a:rPr lang="en-US" sz="1400" b="1" dirty="0"/>
              <a:t>Graph -3</a:t>
            </a:r>
            <a:r>
              <a:rPr lang="en-US" sz="1400" dirty="0"/>
              <a:t> : </a:t>
            </a:r>
          </a:p>
          <a:p>
            <a:pPr marL="0" indent="0">
              <a:buFont typeface="Wingdings 3" charset="2"/>
              <a:buNone/>
            </a:pPr>
            <a:r>
              <a:rPr lang="en-US" sz="1400" b="1" dirty="0"/>
              <a:t>Chart-type:</a:t>
            </a:r>
            <a:r>
              <a:rPr lang="en-US" sz="1400" dirty="0"/>
              <a:t> Bubble Chart displaying the Total Profit Contribution by each Region  </a:t>
            </a:r>
          </a:p>
          <a:p>
            <a:pPr marL="0" indent="0">
              <a:buFont typeface="Wingdings 3" charset="2"/>
              <a:buNone/>
            </a:pPr>
            <a:r>
              <a:rPr lang="en-US" sz="1400" b="1" dirty="0"/>
              <a:t>Observation</a:t>
            </a:r>
            <a:r>
              <a:rPr lang="en-US" sz="1400" dirty="0"/>
              <a:t>: It can be observed that the highest Profit Contributing Region is North Asia followed by Central Asia and Oceania.</a:t>
            </a:r>
          </a:p>
        </p:txBody>
      </p:sp>
    </p:spTree>
    <p:extLst>
      <p:ext uri="{BB962C8B-B14F-4D97-AF65-F5344CB8AC3E}">
        <p14:creationId xmlns:p14="http://schemas.microsoft.com/office/powerpoint/2010/main" val="48959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A0DA-4585-4D52-B2D7-C5DB8BFCB880}"/>
              </a:ext>
            </a:extLst>
          </p:cNvPr>
          <p:cNvSpPr txBox="1">
            <a:spLocks/>
          </p:cNvSpPr>
          <p:nvPr/>
        </p:nvSpPr>
        <p:spPr>
          <a:xfrm>
            <a:off x="685869" y="201088"/>
            <a:ext cx="9404350" cy="9469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DASHBOARD - 5</a:t>
            </a:r>
          </a:p>
        </p:txBody>
      </p:sp>
      <p:pic>
        <p:nvPicPr>
          <p:cNvPr id="4" name="Picture 3" descr="A picture containing chart&#10;&#10;Description automatically generated">
            <a:extLst>
              <a:ext uri="{FF2B5EF4-FFF2-40B4-BE49-F238E27FC236}">
                <a16:creationId xmlns:a16="http://schemas.microsoft.com/office/drawing/2014/main" id="{9443ECF3-A8E8-4812-AE2F-A4A14C07C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99" y="1148079"/>
            <a:ext cx="10432867" cy="5220915"/>
          </a:xfrm>
          <a:prstGeom prst="rect">
            <a:avLst/>
          </a:prstGeom>
        </p:spPr>
      </p:pic>
    </p:spTree>
    <p:extLst>
      <p:ext uri="{BB962C8B-B14F-4D97-AF65-F5344CB8AC3E}">
        <p14:creationId xmlns:p14="http://schemas.microsoft.com/office/powerpoint/2010/main" val="417313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D108-64C6-4C10-A63E-4091D25F9C2B}"/>
              </a:ext>
            </a:extLst>
          </p:cNvPr>
          <p:cNvSpPr txBox="1">
            <a:spLocks/>
          </p:cNvSpPr>
          <p:nvPr/>
        </p:nvSpPr>
        <p:spPr>
          <a:xfrm>
            <a:off x="646113" y="452438"/>
            <a:ext cx="9404350" cy="1400175"/>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OBJECTIVE OF DASHBOARD - 5</a:t>
            </a:r>
          </a:p>
        </p:txBody>
      </p:sp>
      <p:sp>
        <p:nvSpPr>
          <p:cNvPr id="3" name="Content Placeholder 2">
            <a:extLst>
              <a:ext uri="{FF2B5EF4-FFF2-40B4-BE49-F238E27FC236}">
                <a16:creationId xmlns:a16="http://schemas.microsoft.com/office/drawing/2014/main" id="{F3FF5AAC-533A-444F-8C9F-588DFEF01EAD}"/>
              </a:ext>
            </a:extLst>
          </p:cNvPr>
          <p:cNvSpPr txBox="1">
            <a:spLocks/>
          </p:cNvSpPr>
          <p:nvPr/>
        </p:nvSpPr>
        <p:spPr>
          <a:xfrm>
            <a:off x="723570" y="1272210"/>
            <a:ext cx="9326284" cy="4976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600" b="1" dirty="0"/>
              <a:t>What are the percentage of customers in each country? Which Product sub-category are favorites of the Super store among customers ? Who are the Top 10 Customers of Super Store Sales across all the Regions?</a:t>
            </a:r>
          </a:p>
          <a:p>
            <a:pPr marL="0" indent="0">
              <a:buFont typeface="Wingdings 3" charset="2"/>
              <a:buNone/>
            </a:pPr>
            <a:r>
              <a:rPr lang="en-US" sz="1400" b="1" dirty="0"/>
              <a:t>Graph -1</a:t>
            </a:r>
            <a:r>
              <a:rPr lang="en-US" sz="1400" dirty="0"/>
              <a:t> :</a:t>
            </a:r>
          </a:p>
          <a:p>
            <a:pPr marL="0" indent="0">
              <a:buFont typeface="Wingdings 3" charset="2"/>
              <a:buNone/>
            </a:pPr>
            <a:r>
              <a:rPr lang="en-US" sz="1400" b="1" dirty="0"/>
              <a:t>Chart-type:</a:t>
            </a:r>
            <a:r>
              <a:rPr lang="en-US" sz="1400" dirty="0"/>
              <a:t> World Map representing the Percentage of Customers across countries for super store.</a:t>
            </a:r>
          </a:p>
          <a:p>
            <a:pPr marL="0" indent="0">
              <a:buFont typeface="Wingdings 3" charset="2"/>
              <a:buNone/>
            </a:pPr>
            <a:r>
              <a:rPr lang="en-US" sz="1400" b="1" dirty="0"/>
              <a:t>Observation</a:t>
            </a:r>
            <a:r>
              <a:rPr lang="en-US" sz="1400" dirty="0"/>
              <a:t>: It can be observed that the maximum percentage of customers are from Australia, India,  China and the minimum percentage of Customers are from Mongolia, Sri Lanka and Nepal.</a:t>
            </a:r>
          </a:p>
          <a:p>
            <a:pPr marL="0" indent="0">
              <a:buFont typeface="Wingdings 3" charset="2"/>
              <a:buNone/>
            </a:pPr>
            <a:r>
              <a:rPr lang="en-US" sz="1400" b="1" dirty="0"/>
              <a:t>Graph -2</a:t>
            </a:r>
            <a:r>
              <a:rPr lang="en-US" sz="1400" dirty="0"/>
              <a:t> : </a:t>
            </a:r>
          </a:p>
          <a:p>
            <a:pPr marL="0" indent="0">
              <a:buFont typeface="Wingdings 3" charset="2"/>
              <a:buNone/>
            </a:pPr>
            <a:r>
              <a:rPr lang="en-US" sz="1400" b="1" dirty="0"/>
              <a:t>Chart-type:</a:t>
            </a:r>
            <a:r>
              <a:rPr lang="en-US" sz="1400" dirty="0"/>
              <a:t> Horizontal bar chart to represent the Top 10 Customers as per Profit Contribution</a:t>
            </a:r>
          </a:p>
          <a:p>
            <a:pPr marL="0" indent="0">
              <a:buFont typeface="Wingdings 3" charset="2"/>
              <a:buNone/>
            </a:pPr>
            <a:r>
              <a:rPr lang="en-US" sz="1400" b="1" dirty="0"/>
              <a:t>Observation</a:t>
            </a:r>
            <a:r>
              <a:rPr lang="en-US" sz="1400" dirty="0"/>
              <a:t>: It can be observed that the top customers are Cynthia Arntzen, Carol Adams, Bill Eplett who are from Australia and  New-Zealand.</a:t>
            </a:r>
          </a:p>
          <a:p>
            <a:pPr marL="0" indent="0">
              <a:buFont typeface="Wingdings 3" charset="2"/>
              <a:buNone/>
            </a:pPr>
            <a:r>
              <a:rPr lang="en-US" sz="1400" b="1" dirty="0"/>
              <a:t>Graph -3</a:t>
            </a:r>
            <a:r>
              <a:rPr lang="en-US" sz="1400" dirty="0"/>
              <a:t> : </a:t>
            </a:r>
          </a:p>
          <a:p>
            <a:pPr marL="0" indent="0">
              <a:buFont typeface="Wingdings 3" charset="2"/>
              <a:buNone/>
            </a:pPr>
            <a:r>
              <a:rPr lang="en-US" sz="1400" b="1" dirty="0"/>
              <a:t>Chart-type:</a:t>
            </a:r>
            <a:r>
              <a:rPr lang="en-US" sz="1400" dirty="0"/>
              <a:t> Scatter Chart displaying Favorite Sub-category of Products among Customers.</a:t>
            </a:r>
          </a:p>
          <a:p>
            <a:pPr marL="0" indent="0">
              <a:buFont typeface="Wingdings 3" charset="2"/>
              <a:buNone/>
            </a:pPr>
            <a:r>
              <a:rPr lang="en-US" sz="1400" b="1" dirty="0"/>
              <a:t>Observation</a:t>
            </a:r>
            <a:r>
              <a:rPr lang="en-US" sz="1400" dirty="0"/>
              <a:t>: It can be observed that the favorite products of customers as per orders are Chairs, Binders and Storage.</a:t>
            </a:r>
          </a:p>
        </p:txBody>
      </p:sp>
    </p:spTree>
    <p:extLst>
      <p:ext uri="{BB962C8B-B14F-4D97-AF65-F5344CB8AC3E}">
        <p14:creationId xmlns:p14="http://schemas.microsoft.com/office/powerpoint/2010/main" val="24960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hart&#10;&#10;Description automatically generated">
            <a:extLst>
              <a:ext uri="{FF2B5EF4-FFF2-40B4-BE49-F238E27FC236}">
                <a16:creationId xmlns:a16="http://schemas.microsoft.com/office/drawing/2014/main" id="{9CDC7E3F-06CF-4274-944E-B30762525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487" y="877736"/>
            <a:ext cx="8432202" cy="4638387"/>
          </a:xfrm>
          <a:prstGeom prst="rect">
            <a:avLst/>
          </a:prstGeom>
        </p:spPr>
      </p:pic>
      <p:sp>
        <p:nvSpPr>
          <p:cNvPr id="3" name="Title 1">
            <a:extLst>
              <a:ext uri="{FF2B5EF4-FFF2-40B4-BE49-F238E27FC236}">
                <a16:creationId xmlns:a16="http://schemas.microsoft.com/office/drawing/2014/main" id="{9EA350BA-E685-4D30-898E-BFEE4C1C31CF}"/>
              </a:ext>
            </a:extLst>
          </p:cNvPr>
          <p:cNvSpPr txBox="1">
            <a:spLocks/>
          </p:cNvSpPr>
          <p:nvPr/>
        </p:nvSpPr>
        <p:spPr>
          <a:xfrm>
            <a:off x="685869" y="201088"/>
            <a:ext cx="9404350" cy="9469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DASHBOARD - 6</a:t>
            </a:r>
          </a:p>
        </p:txBody>
      </p:sp>
      <p:sp>
        <p:nvSpPr>
          <p:cNvPr id="4" name="TextBox 3">
            <a:extLst>
              <a:ext uri="{FF2B5EF4-FFF2-40B4-BE49-F238E27FC236}">
                <a16:creationId xmlns:a16="http://schemas.microsoft.com/office/drawing/2014/main" id="{1DC03EA6-0E54-4228-B2B0-5F65223FD399}"/>
              </a:ext>
            </a:extLst>
          </p:cNvPr>
          <p:cNvSpPr txBox="1"/>
          <p:nvPr/>
        </p:nvSpPr>
        <p:spPr>
          <a:xfrm>
            <a:off x="1455088" y="5788550"/>
            <a:ext cx="8865705" cy="923330"/>
          </a:xfrm>
          <a:prstGeom prst="rect">
            <a:avLst/>
          </a:prstGeom>
          <a:noFill/>
        </p:spPr>
        <p:txBody>
          <a:bodyPr wrap="square" rtlCol="0">
            <a:spAutoFit/>
          </a:bodyPr>
          <a:lstStyle/>
          <a:p>
            <a:r>
              <a:rPr lang="en-US" dirty="0"/>
              <a:t>The Histogram of Sales data App on R-shiny shows that most of the sales are in the range of $500 and $1000 for most of the super store sales product.</a:t>
            </a:r>
          </a:p>
          <a:p>
            <a:endParaRPr lang="en-US" dirty="0"/>
          </a:p>
        </p:txBody>
      </p:sp>
    </p:spTree>
    <p:extLst>
      <p:ext uri="{BB962C8B-B14F-4D97-AF65-F5344CB8AC3E}">
        <p14:creationId xmlns:p14="http://schemas.microsoft.com/office/powerpoint/2010/main" val="332722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0BBC-C27B-4012-9C39-13374DA5BADA}"/>
              </a:ext>
            </a:extLst>
          </p:cNvPr>
          <p:cNvSpPr txBox="1">
            <a:spLocks/>
          </p:cNvSpPr>
          <p:nvPr/>
        </p:nvSpPr>
        <p:spPr>
          <a:xfrm>
            <a:off x="685869" y="201088"/>
            <a:ext cx="9404350" cy="9469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DASHBOARD - 7</a:t>
            </a:r>
          </a:p>
        </p:txBody>
      </p:sp>
      <p:pic>
        <p:nvPicPr>
          <p:cNvPr id="4" name="Picture 3" descr="Chart, scatter chart&#10;&#10;Description automatically generated">
            <a:extLst>
              <a:ext uri="{FF2B5EF4-FFF2-40B4-BE49-F238E27FC236}">
                <a16:creationId xmlns:a16="http://schemas.microsoft.com/office/drawing/2014/main" id="{CAA389DB-6631-412E-9C79-392506112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440" y="1148080"/>
            <a:ext cx="9404350" cy="4632256"/>
          </a:xfrm>
          <a:prstGeom prst="rect">
            <a:avLst/>
          </a:prstGeom>
        </p:spPr>
      </p:pic>
      <p:sp>
        <p:nvSpPr>
          <p:cNvPr id="5" name="TextBox 4">
            <a:extLst>
              <a:ext uri="{FF2B5EF4-FFF2-40B4-BE49-F238E27FC236}">
                <a16:creationId xmlns:a16="http://schemas.microsoft.com/office/drawing/2014/main" id="{F8C3C027-7039-455E-948C-5595DAC6B23A}"/>
              </a:ext>
            </a:extLst>
          </p:cNvPr>
          <p:cNvSpPr txBox="1"/>
          <p:nvPr/>
        </p:nvSpPr>
        <p:spPr>
          <a:xfrm>
            <a:off x="1455088" y="5788550"/>
            <a:ext cx="8865705" cy="923330"/>
          </a:xfrm>
          <a:prstGeom prst="rect">
            <a:avLst/>
          </a:prstGeom>
          <a:noFill/>
        </p:spPr>
        <p:txBody>
          <a:bodyPr wrap="square" rtlCol="0">
            <a:spAutoFit/>
          </a:bodyPr>
          <a:lstStyle/>
          <a:p>
            <a:r>
              <a:rPr lang="en-US" dirty="0"/>
              <a:t>The Scatter plot data App on R-shiny shows the sales vs Profit relationship, which shows that profit is positively correlated to the sales data.</a:t>
            </a:r>
          </a:p>
          <a:p>
            <a:endParaRPr lang="en-US" dirty="0"/>
          </a:p>
        </p:txBody>
      </p:sp>
    </p:spTree>
    <p:extLst>
      <p:ext uri="{BB962C8B-B14F-4D97-AF65-F5344CB8AC3E}">
        <p14:creationId xmlns:p14="http://schemas.microsoft.com/office/powerpoint/2010/main" val="361808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F18A-7BB8-4F58-93C5-6D76088F60E0}"/>
              </a:ext>
            </a:extLst>
          </p:cNvPr>
          <p:cNvSpPr txBox="1">
            <a:spLocks/>
          </p:cNvSpPr>
          <p:nvPr/>
        </p:nvSpPr>
        <p:spPr>
          <a:xfrm>
            <a:off x="685869" y="201088"/>
            <a:ext cx="9404350" cy="9469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References</a:t>
            </a:r>
          </a:p>
        </p:txBody>
      </p:sp>
      <p:sp>
        <p:nvSpPr>
          <p:cNvPr id="3" name="TextBox 2">
            <a:extLst>
              <a:ext uri="{FF2B5EF4-FFF2-40B4-BE49-F238E27FC236}">
                <a16:creationId xmlns:a16="http://schemas.microsoft.com/office/drawing/2014/main" id="{239DD41A-9F92-4AB4-B45E-3ABDCE3CC255}"/>
              </a:ext>
            </a:extLst>
          </p:cNvPr>
          <p:cNvSpPr txBox="1"/>
          <p:nvPr/>
        </p:nvSpPr>
        <p:spPr>
          <a:xfrm>
            <a:off x="1470991" y="1701579"/>
            <a:ext cx="8364772" cy="2158924"/>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https://www.kaggle.com/datasets/waqasalinaqvi/superstore-sales-data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Knaflic, Cole N. (2015).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Storytelling with Data: A Data Visualization Guide for Business Professionals.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Hoboken, NJ. John Wiley &amp; Sons. ISBN: 978-1-119-00225-3</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Nusbaumer Knaflic, C. (2019).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Storytelling with Data: Let's Practice!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United States: Wiley. ISBN: 978-1-119-62150-8</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12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4F668-214A-494D-9921-720CDF49D638}"/>
              </a:ext>
            </a:extLst>
          </p:cNvPr>
          <p:cNvSpPr>
            <a:spLocks noGrp="1"/>
          </p:cNvSpPr>
          <p:nvPr>
            <p:ph type="title"/>
          </p:nvPr>
        </p:nvSpPr>
        <p:spPr>
          <a:xfrm>
            <a:off x="643855" y="1447800"/>
            <a:ext cx="3108626" cy="4572000"/>
          </a:xfrm>
        </p:spPr>
        <p:txBody>
          <a:bodyPr anchor="ctr">
            <a:normAutofit/>
          </a:bodyPr>
          <a:lstStyle/>
          <a:p>
            <a:r>
              <a:rPr lang="en-US" sz="3000" b="1">
                <a:solidFill>
                  <a:srgbClr val="F2F2F2"/>
                </a:solidFill>
              </a:rPr>
              <a:t>INTRODUCTION</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3270DB1-99AF-299C-2307-AE18883A3DF1}"/>
              </a:ext>
            </a:extLst>
          </p:cNvPr>
          <p:cNvGraphicFramePr>
            <a:graphicFrameLocks noGrp="1"/>
          </p:cNvGraphicFramePr>
          <p:nvPr>
            <p:ph idx="1"/>
            <p:extLst>
              <p:ext uri="{D42A27DB-BD31-4B8C-83A1-F6EECF244321}">
                <p14:modId xmlns:p14="http://schemas.microsoft.com/office/powerpoint/2010/main" val="2316746481"/>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82088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BE8A-EC02-4E9E-92E4-D5AB7EBAB470}"/>
              </a:ext>
            </a:extLst>
          </p:cNvPr>
          <p:cNvSpPr>
            <a:spLocks noGrp="1"/>
          </p:cNvSpPr>
          <p:nvPr>
            <p:ph type="title"/>
          </p:nvPr>
        </p:nvSpPr>
        <p:spPr>
          <a:xfrm>
            <a:off x="1640156" y="359950"/>
            <a:ext cx="8911687" cy="616293"/>
          </a:xfrm>
        </p:spPr>
        <p:txBody>
          <a:bodyPr>
            <a:normAutofit fontScale="90000"/>
          </a:bodyPr>
          <a:lstStyle/>
          <a:p>
            <a:pPr algn="ctr"/>
            <a:r>
              <a:rPr lang="en-US" b="1" dirty="0"/>
              <a:t>DASHBOARD - 1</a:t>
            </a:r>
          </a:p>
        </p:txBody>
      </p:sp>
      <p:pic>
        <p:nvPicPr>
          <p:cNvPr id="5" name="Content Placeholder 4" descr="Chart&#10;&#10;Description automatically generated">
            <a:extLst>
              <a:ext uri="{FF2B5EF4-FFF2-40B4-BE49-F238E27FC236}">
                <a16:creationId xmlns:a16="http://schemas.microsoft.com/office/drawing/2014/main" id="{995D63A3-5FF1-4A04-A8F1-80B8940C9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403" y="1117600"/>
            <a:ext cx="9875535" cy="5380450"/>
          </a:xfrm>
        </p:spPr>
      </p:pic>
    </p:spTree>
    <p:extLst>
      <p:ext uri="{BB962C8B-B14F-4D97-AF65-F5344CB8AC3E}">
        <p14:creationId xmlns:p14="http://schemas.microsoft.com/office/powerpoint/2010/main" val="298177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4F53-4312-448E-9D09-A720EF2FF9A3}"/>
              </a:ext>
            </a:extLst>
          </p:cNvPr>
          <p:cNvSpPr>
            <a:spLocks noGrp="1"/>
          </p:cNvSpPr>
          <p:nvPr>
            <p:ph type="title"/>
          </p:nvPr>
        </p:nvSpPr>
        <p:spPr>
          <a:xfrm>
            <a:off x="1051627" y="245984"/>
            <a:ext cx="9404723" cy="1400530"/>
          </a:xfrm>
        </p:spPr>
        <p:txBody>
          <a:bodyPr/>
          <a:lstStyle/>
          <a:p>
            <a:r>
              <a:rPr lang="en-US" b="1" dirty="0"/>
              <a:t>OBJECTIVE OF DASHBOARD -1</a:t>
            </a:r>
          </a:p>
        </p:txBody>
      </p:sp>
      <p:sp>
        <p:nvSpPr>
          <p:cNvPr id="3" name="Content Placeholder 2">
            <a:extLst>
              <a:ext uri="{FF2B5EF4-FFF2-40B4-BE49-F238E27FC236}">
                <a16:creationId xmlns:a16="http://schemas.microsoft.com/office/drawing/2014/main" id="{8E98CF75-6C85-4FA1-9A00-9D73D6E3FA2F}"/>
              </a:ext>
            </a:extLst>
          </p:cNvPr>
          <p:cNvSpPr>
            <a:spLocks noGrp="1"/>
          </p:cNvSpPr>
          <p:nvPr>
            <p:ph idx="1"/>
          </p:nvPr>
        </p:nvSpPr>
        <p:spPr>
          <a:xfrm>
            <a:off x="723570" y="1272210"/>
            <a:ext cx="9326284" cy="4976190"/>
          </a:xfrm>
        </p:spPr>
        <p:txBody>
          <a:bodyPr>
            <a:normAutofit lnSpcReduction="10000"/>
          </a:bodyPr>
          <a:lstStyle/>
          <a:p>
            <a:pPr marL="0" indent="0">
              <a:buNone/>
            </a:pPr>
            <a:r>
              <a:rPr lang="en-US" sz="1600" b="1" dirty="0"/>
              <a:t>How is each segment performing globally as they have multiple stores across the world and in different countries, to have a bigger picture of the super store sales each segment will give an understanding of how to optimize profits, best convert for a new or first-time sale and trends of past behaviors.</a:t>
            </a:r>
          </a:p>
          <a:p>
            <a:r>
              <a:rPr lang="en-US" sz="1400" b="1" dirty="0"/>
              <a:t>Graph -1</a:t>
            </a:r>
            <a:r>
              <a:rPr lang="en-US" sz="1400" dirty="0"/>
              <a:t> :</a:t>
            </a:r>
          </a:p>
          <a:p>
            <a:pPr marL="0" indent="0">
              <a:buNone/>
            </a:pPr>
            <a:r>
              <a:rPr lang="en-US" sz="1400" b="1" dirty="0"/>
              <a:t>Chart-type:</a:t>
            </a:r>
            <a:r>
              <a:rPr lang="en-US" sz="1400" dirty="0"/>
              <a:t> A line chart to represent the Monthly sales of each category under each segment. </a:t>
            </a:r>
          </a:p>
          <a:p>
            <a:pPr marL="0" indent="0">
              <a:buNone/>
            </a:pPr>
            <a:r>
              <a:rPr lang="en-US" sz="1400" b="1" dirty="0"/>
              <a:t>Observation</a:t>
            </a:r>
            <a:r>
              <a:rPr lang="en-US" sz="1400" dirty="0"/>
              <a:t>: It can be observed that in each segment the sales reach their first peak in June and have a steep fall in July and thereafter it starts rising. The highest sale for the consumer segment is in October, For the corporate segment it is during August and for home office it is during November.</a:t>
            </a:r>
          </a:p>
          <a:p>
            <a:r>
              <a:rPr lang="en-US" sz="1400" b="1" dirty="0"/>
              <a:t>Graph -2</a:t>
            </a:r>
            <a:r>
              <a:rPr lang="en-US" sz="1400" dirty="0"/>
              <a:t> : </a:t>
            </a:r>
          </a:p>
          <a:p>
            <a:pPr marL="0" indent="0">
              <a:buNone/>
            </a:pPr>
            <a:r>
              <a:rPr lang="en-US" sz="1400" b="1" dirty="0"/>
              <a:t>Chart-type: </a:t>
            </a:r>
            <a:r>
              <a:rPr lang="en-US" sz="1400" dirty="0"/>
              <a:t>Pie-chart displaying the Percentage of profit of the 3 segments.</a:t>
            </a:r>
          </a:p>
          <a:p>
            <a:pPr marL="0" indent="0">
              <a:buNone/>
            </a:pPr>
            <a:r>
              <a:rPr lang="en-US" sz="1400" b="1" dirty="0"/>
              <a:t>Observation</a:t>
            </a:r>
            <a:r>
              <a:rPr lang="en-US" sz="1400" dirty="0"/>
              <a:t>: It can be observed that the lowest contribution is from Home Office Segment which is 19.14% followed by 29.75% by Corporate segment and, the highest contribution is from Consumer Segment which is 51.11%.</a:t>
            </a:r>
          </a:p>
          <a:p>
            <a:r>
              <a:rPr lang="en-US" sz="1400" b="1" dirty="0"/>
              <a:t>Graph -3</a:t>
            </a:r>
            <a:r>
              <a:rPr lang="en-US" sz="1400" dirty="0"/>
              <a:t> : </a:t>
            </a:r>
          </a:p>
          <a:p>
            <a:pPr marL="0" indent="0">
              <a:buNone/>
            </a:pPr>
            <a:r>
              <a:rPr lang="en-US" sz="1400" b="1" dirty="0"/>
              <a:t>Chart-type: </a:t>
            </a:r>
            <a:r>
              <a:rPr lang="en-US" sz="1400" dirty="0"/>
              <a:t>Bubble chart displaying the Discount Provided in each of the 3 segments.</a:t>
            </a:r>
          </a:p>
          <a:p>
            <a:pPr marL="0" indent="0">
              <a:buNone/>
            </a:pPr>
            <a:r>
              <a:rPr lang="en-US" sz="1400" b="1" dirty="0"/>
              <a:t>Observation</a:t>
            </a:r>
            <a:r>
              <a:rPr lang="en-US" sz="1400" dirty="0"/>
              <a:t>: It can be observed that the lowest discount is provided in Home Office Segment by Corporate segment and, the highest discount is provided to the Consumer Segment.</a:t>
            </a:r>
          </a:p>
        </p:txBody>
      </p:sp>
    </p:spTree>
    <p:extLst>
      <p:ext uri="{BB962C8B-B14F-4D97-AF65-F5344CB8AC3E}">
        <p14:creationId xmlns:p14="http://schemas.microsoft.com/office/powerpoint/2010/main" val="331047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72A5-C54F-4864-9134-BA5F6843B355}"/>
              </a:ext>
            </a:extLst>
          </p:cNvPr>
          <p:cNvSpPr>
            <a:spLocks noGrp="1"/>
          </p:cNvSpPr>
          <p:nvPr>
            <p:ph type="title"/>
          </p:nvPr>
        </p:nvSpPr>
        <p:spPr>
          <a:xfrm>
            <a:off x="669965" y="214179"/>
            <a:ext cx="9404723" cy="787685"/>
          </a:xfrm>
        </p:spPr>
        <p:txBody>
          <a:bodyPr/>
          <a:lstStyle/>
          <a:p>
            <a:pPr algn="ctr"/>
            <a:r>
              <a:rPr lang="en-US" b="1" dirty="0"/>
              <a:t>DASHBOARD - 2</a:t>
            </a:r>
            <a:br>
              <a:rPr lang="en-US" b="1" dirty="0"/>
            </a:br>
            <a:endParaRPr lang="en-US" dirty="0"/>
          </a:p>
        </p:txBody>
      </p:sp>
      <p:pic>
        <p:nvPicPr>
          <p:cNvPr id="5" name="Content Placeholder 4" descr="Chart, diagram&#10;&#10;Description automatically generated">
            <a:extLst>
              <a:ext uri="{FF2B5EF4-FFF2-40B4-BE49-F238E27FC236}">
                <a16:creationId xmlns:a16="http://schemas.microsoft.com/office/drawing/2014/main" id="{9DBAB512-34BA-4D1F-993F-439F394CE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670" y="1152939"/>
            <a:ext cx="10098156" cy="5252343"/>
          </a:xfrm>
        </p:spPr>
      </p:pic>
    </p:spTree>
    <p:extLst>
      <p:ext uri="{BB962C8B-B14F-4D97-AF65-F5344CB8AC3E}">
        <p14:creationId xmlns:p14="http://schemas.microsoft.com/office/powerpoint/2010/main" val="87558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A09D9F-B421-485C-A20F-0F3C7E48BD86}"/>
              </a:ext>
            </a:extLst>
          </p:cNvPr>
          <p:cNvSpPr>
            <a:spLocks noGrp="1"/>
          </p:cNvSpPr>
          <p:nvPr>
            <p:ph type="title"/>
          </p:nvPr>
        </p:nvSpPr>
        <p:spPr>
          <a:xfrm>
            <a:off x="646113" y="452438"/>
            <a:ext cx="9404350" cy="1400175"/>
          </a:xfrm>
        </p:spPr>
        <p:txBody>
          <a:bodyPr/>
          <a:lstStyle/>
          <a:p>
            <a:r>
              <a:rPr lang="en-US" b="1" dirty="0"/>
              <a:t>OBJECTIVE OF DASHBOARD - 2</a:t>
            </a:r>
          </a:p>
        </p:txBody>
      </p:sp>
      <p:sp>
        <p:nvSpPr>
          <p:cNvPr id="5" name="Content Placeholder 2">
            <a:extLst>
              <a:ext uri="{FF2B5EF4-FFF2-40B4-BE49-F238E27FC236}">
                <a16:creationId xmlns:a16="http://schemas.microsoft.com/office/drawing/2014/main" id="{F804DD17-C115-4018-B0EA-5BB97F50DC06}"/>
              </a:ext>
            </a:extLst>
          </p:cNvPr>
          <p:cNvSpPr txBox="1">
            <a:spLocks/>
          </p:cNvSpPr>
          <p:nvPr/>
        </p:nvSpPr>
        <p:spPr>
          <a:xfrm>
            <a:off x="723570" y="1272210"/>
            <a:ext cx="9326284" cy="4976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600" b="1" dirty="0"/>
              <a:t>What is the sales, inventory and Profit of each Product sub-category? Which are the highest selling and lowest selling product sub-category? Is it feasible to maintain inventory levels for all the sub-category?</a:t>
            </a:r>
          </a:p>
          <a:p>
            <a:pPr marL="0" indent="0">
              <a:buFont typeface="Wingdings 3" charset="2"/>
              <a:buNone/>
            </a:pPr>
            <a:r>
              <a:rPr lang="en-US" sz="1400" b="1" dirty="0"/>
              <a:t>Graph -1</a:t>
            </a:r>
            <a:r>
              <a:rPr lang="en-US" sz="1400" dirty="0"/>
              <a:t> :</a:t>
            </a:r>
          </a:p>
          <a:p>
            <a:pPr marL="0" indent="0">
              <a:buFont typeface="Wingdings 3" charset="2"/>
              <a:buNone/>
            </a:pPr>
            <a:r>
              <a:rPr lang="en-US" sz="1400" b="1" dirty="0"/>
              <a:t>Chart-type:</a:t>
            </a:r>
            <a:r>
              <a:rPr lang="en-US" sz="1400" dirty="0"/>
              <a:t> A Horizontal bar chart to representing the sales of each Product Sub-category. </a:t>
            </a:r>
          </a:p>
          <a:p>
            <a:pPr marL="0" indent="0">
              <a:buFont typeface="Wingdings 3" charset="2"/>
              <a:buNone/>
            </a:pPr>
            <a:r>
              <a:rPr lang="en-US" sz="1400" b="1" dirty="0"/>
              <a:t>Observation</a:t>
            </a:r>
            <a:r>
              <a:rPr lang="en-US" sz="1400" dirty="0"/>
              <a:t>: It can be observed that the highest sales are of Bookcases, chairs, copiers and phones. bringing revenue in the range of $500k Alternatively, the lowest sales are of labels and Fasteners bringing revenue of $20k.</a:t>
            </a:r>
          </a:p>
          <a:p>
            <a:pPr marL="0" indent="0">
              <a:buFont typeface="Wingdings 3" charset="2"/>
              <a:buNone/>
            </a:pPr>
            <a:r>
              <a:rPr lang="en-US" sz="1400" b="1" dirty="0"/>
              <a:t>Graph -2</a:t>
            </a:r>
            <a:r>
              <a:rPr lang="en-US" sz="1400" dirty="0"/>
              <a:t> : </a:t>
            </a:r>
          </a:p>
          <a:p>
            <a:pPr marL="0" indent="0">
              <a:buFont typeface="Wingdings 3" charset="2"/>
              <a:buNone/>
            </a:pPr>
            <a:r>
              <a:rPr lang="en-US" sz="1400" b="1" dirty="0"/>
              <a:t>Chart-type:</a:t>
            </a:r>
            <a:r>
              <a:rPr lang="en-US" sz="1400" dirty="0"/>
              <a:t> A Horizontal bar chart to representing the sales of each Product Sub-category. </a:t>
            </a:r>
          </a:p>
          <a:p>
            <a:pPr marL="0" indent="0">
              <a:buFont typeface="Wingdings 3" charset="2"/>
              <a:buNone/>
            </a:pPr>
            <a:r>
              <a:rPr lang="en-US" sz="1400" b="1" dirty="0"/>
              <a:t>Observation</a:t>
            </a:r>
            <a:r>
              <a:rPr lang="en-US" sz="1400" dirty="0"/>
              <a:t>: It can be observed that the highest Quantity or inventory are of Binders, chairs, Accessories, Labels and storage. Alternatively, the lowest Quantities are of Labels, Tables, and Machines.</a:t>
            </a:r>
          </a:p>
          <a:p>
            <a:pPr marL="0" indent="0">
              <a:buFont typeface="Wingdings 3" charset="2"/>
              <a:buNone/>
            </a:pPr>
            <a:r>
              <a:rPr lang="en-US" sz="1400" b="1" dirty="0"/>
              <a:t>Graph -3</a:t>
            </a:r>
            <a:r>
              <a:rPr lang="en-US" sz="1400" dirty="0"/>
              <a:t> : </a:t>
            </a:r>
          </a:p>
          <a:p>
            <a:pPr marL="0" indent="0">
              <a:buFont typeface="Wingdings 3" charset="2"/>
              <a:buNone/>
            </a:pPr>
            <a:r>
              <a:rPr lang="en-US" sz="1400" b="1" dirty="0"/>
              <a:t>Chart-type:</a:t>
            </a:r>
            <a:r>
              <a:rPr lang="en-US" sz="1400" dirty="0"/>
              <a:t> A Horizontal bar chart to representing the sales of each Product Sub-category. </a:t>
            </a:r>
          </a:p>
          <a:p>
            <a:pPr marL="0" indent="0">
              <a:buFont typeface="Wingdings 3" charset="2"/>
              <a:buNone/>
            </a:pPr>
            <a:r>
              <a:rPr lang="en-US" sz="1400" b="1" dirty="0"/>
              <a:t>Observation</a:t>
            </a:r>
            <a:r>
              <a:rPr lang="en-US" sz="1400" dirty="0"/>
              <a:t>: It can be observed that the highest profits are from phones, bookcases, chairs, and copiers in the range of $500k. Alternatively, Tables are having a losses of around $20k. Apart from that, Art, Envelopes, Fasteners and Papers are least profit-making products.</a:t>
            </a:r>
          </a:p>
        </p:txBody>
      </p:sp>
    </p:spTree>
    <p:extLst>
      <p:ext uri="{BB962C8B-B14F-4D97-AF65-F5344CB8AC3E}">
        <p14:creationId xmlns:p14="http://schemas.microsoft.com/office/powerpoint/2010/main" val="422263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treemap chart&#10;&#10;Description automatically generated">
            <a:extLst>
              <a:ext uri="{FF2B5EF4-FFF2-40B4-BE49-F238E27FC236}">
                <a16:creationId xmlns:a16="http://schemas.microsoft.com/office/drawing/2014/main" id="{E1969A6D-AE37-4D5F-AB6A-F5C8B7C06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520" y="1127760"/>
            <a:ext cx="10393679" cy="5252720"/>
          </a:xfrm>
        </p:spPr>
      </p:pic>
      <p:sp>
        <p:nvSpPr>
          <p:cNvPr id="4" name="Title 1">
            <a:extLst>
              <a:ext uri="{FF2B5EF4-FFF2-40B4-BE49-F238E27FC236}">
                <a16:creationId xmlns:a16="http://schemas.microsoft.com/office/drawing/2014/main" id="{3AD36381-343D-450B-8707-F2BCF75A860E}"/>
              </a:ext>
            </a:extLst>
          </p:cNvPr>
          <p:cNvSpPr txBox="1">
            <a:spLocks/>
          </p:cNvSpPr>
          <p:nvPr/>
        </p:nvSpPr>
        <p:spPr>
          <a:xfrm>
            <a:off x="1640156" y="359950"/>
            <a:ext cx="8911687" cy="616293"/>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DASHBOARD - 3</a:t>
            </a:r>
          </a:p>
        </p:txBody>
      </p:sp>
    </p:spTree>
    <p:extLst>
      <p:ext uri="{BB962C8B-B14F-4D97-AF65-F5344CB8AC3E}">
        <p14:creationId xmlns:p14="http://schemas.microsoft.com/office/powerpoint/2010/main" val="49994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3CF1DE-CA32-4AA7-9609-312BB48B775E}"/>
              </a:ext>
            </a:extLst>
          </p:cNvPr>
          <p:cNvSpPr>
            <a:spLocks noGrp="1"/>
          </p:cNvSpPr>
          <p:nvPr>
            <p:ph type="title"/>
          </p:nvPr>
        </p:nvSpPr>
        <p:spPr>
          <a:xfrm>
            <a:off x="646113" y="452438"/>
            <a:ext cx="9404350" cy="1400175"/>
          </a:xfrm>
        </p:spPr>
        <p:txBody>
          <a:bodyPr/>
          <a:lstStyle/>
          <a:p>
            <a:r>
              <a:rPr lang="en-US" b="1" dirty="0"/>
              <a:t>OBJECTIVE OF DASHBOARD - 3</a:t>
            </a:r>
          </a:p>
        </p:txBody>
      </p:sp>
      <p:sp>
        <p:nvSpPr>
          <p:cNvPr id="5" name="Content Placeholder 2">
            <a:extLst>
              <a:ext uri="{FF2B5EF4-FFF2-40B4-BE49-F238E27FC236}">
                <a16:creationId xmlns:a16="http://schemas.microsoft.com/office/drawing/2014/main" id="{D31458EF-E714-4F1C-8199-5293A4AEE8C3}"/>
              </a:ext>
            </a:extLst>
          </p:cNvPr>
          <p:cNvSpPr txBox="1">
            <a:spLocks noGrp="1"/>
          </p:cNvSpPr>
          <p:nvPr>
            <p:ph idx="1"/>
          </p:nvPr>
        </p:nvSpPr>
        <p:spPr>
          <a:xfrm>
            <a:off x="1103313" y="1343770"/>
            <a:ext cx="8947150" cy="49046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600" b="1" dirty="0"/>
              <a:t>How much Discount is provided in different Regions and across different countries? Which Product and Customer segment gets the most discount? What is the trend of monthly discount?</a:t>
            </a:r>
          </a:p>
          <a:p>
            <a:pPr marL="0" indent="0">
              <a:buFont typeface="Wingdings 3" charset="2"/>
              <a:buNone/>
            </a:pPr>
            <a:r>
              <a:rPr lang="en-US" sz="1400" b="1" dirty="0"/>
              <a:t>Graph -1</a:t>
            </a:r>
            <a:r>
              <a:rPr lang="en-US" sz="1400" dirty="0"/>
              <a:t> :</a:t>
            </a:r>
          </a:p>
          <a:p>
            <a:pPr marL="0" indent="0">
              <a:buFont typeface="Wingdings 3" charset="2"/>
              <a:buNone/>
            </a:pPr>
            <a:r>
              <a:rPr lang="en-US" sz="1400" b="1" dirty="0"/>
              <a:t>Chart-type:</a:t>
            </a:r>
            <a:r>
              <a:rPr lang="en-US" sz="1400" dirty="0"/>
              <a:t> World Map indicating percentage of discounts across different countries.</a:t>
            </a:r>
          </a:p>
          <a:p>
            <a:pPr marL="0" indent="0">
              <a:buFont typeface="Wingdings 3" charset="2"/>
              <a:buNone/>
            </a:pPr>
            <a:r>
              <a:rPr lang="en-US" sz="1400" b="1" dirty="0"/>
              <a:t>Observation</a:t>
            </a:r>
            <a:r>
              <a:rPr lang="en-US" sz="1400" dirty="0"/>
              <a:t>: It can be observed that the highest discount is provided in Countries such as Indonesia, Australia, New Zealand, Thailand and the lowest discount is provided in Countries like India, China, Afghanistan and Mongolia.</a:t>
            </a:r>
          </a:p>
          <a:p>
            <a:pPr marL="0" indent="0">
              <a:buNone/>
            </a:pPr>
            <a:r>
              <a:rPr lang="en-US" sz="1400" b="1" dirty="0"/>
              <a:t>Graph -2 </a:t>
            </a:r>
            <a:r>
              <a:rPr lang="en-US" sz="1400" dirty="0"/>
              <a:t>:</a:t>
            </a:r>
          </a:p>
          <a:p>
            <a:pPr marL="0" indent="0">
              <a:buFont typeface="Wingdings 3" charset="2"/>
              <a:buNone/>
            </a:pPr>
            <a:r>
              <a:rPr lang="en-US" sz="1400" b="1" dirty="0"/>
              <a:t>Chart-type:</a:t>
            </a:r>
            <a:r>
              <a:rPr lang="en-US" sz="1400" dirty="0"/>
              <a:t> A Horizontal bar chart to representing Region-wise Discount provided. </a:t>
            </a:r>
          </a:p>
          <a:p>
            <a:pPr marL="0" indent="0">
              <a:buFont typeface="Wingdings 3" charset="2"/>
              <a:buNone/>
            </a:pPr>
            <a:r>
              <a:rPr lang="en-US" sz="1400" b="1" dirty="0"/>
              <a:t>Observation</a:t>
            </a:r>
            <a:r>
              <a:rPr lang="en-US" sz="1400" dirty="0"/>
              <a:t>: It can be observed that the highest Discount is provided in Southeast Asia and lowest Discount is provided in North Asia.</a:t>
            </a:r>
          </a:p>
          <a:p>
            <a:pPr marL="0" indent="0">
              <a:buFont typeface="Wingdings 3" charset="2"/>
              <a:buNone/>
            </a:pPr>
            <a:r>
              <a:rPr lang="en-US" sz="1400" b="1" dirty="0"/>
              <a:t>Graph -3</a:t>
            </a:r>
            <a:r>
              <a:rPr lang="en-US" sz="1400" dirty="0"/>
              <a:t> : </a:t>
            </a:r>
          </a:p>
          <a:p>
            <a:pPr marL="0" indent="0">
              <a:buFont typeface="Wingdings 3" charset="2"/>
              <a:buNone/>
            </a:pPr>
            <a:r>
              <a:rPr lang="en-US" sz="1400" b="1" dirty="0"/>
              <a:t>Chart-type:</a:t>
            </a:r>
            <a:r>
              <a:rPr lang="en-US" sz="1400" dirty="0"/>
              <a:t> Bubble chart displaying the Discount Provided in each Customer Segment. </a:t>
            </a:r>
          </a:p>
          <a:p>
            <a:pPr marL="0" indent="0">
              <a:buFont typeface="Wingdings 3" charset="2"/>
              <a:buNone/>
            </a:pPr>
            <a:r>
              <a:rPr lang="en-US" sz="1400" b="1" dirty="0"/>
              <a:t>Observation</a:t>
            </a:r>
            <a:r>
              <a:rPr lang="en-US" sz="1400" dirty="0"/>
              <a:t> It can be observed that the lowest discount is provided in Home Office Segment by Corporate segment and, the highest discount is provided to the Consumer Segment.</a:t>
            </a:r>
          </a:p>
          <a:p>
            <a:pPr marL="0" indent="0">
              <a:buFont typeface="Wingdings 3" charset="2"/>
              <a:buNone/>
            </a:pPr>
            <a:endParaRPr lang="en-US" sz="1400" dirty="0"/>
          </a:p>
          <a:p>
            <a:pPr marL="0" indent="0">
              <a:buFont typeface="Wingdings 3" charset="2"/>
              <a:buNone/>
            </a:pPr>
            <a:endParaRPr lang="en-US" sz="1400" dirty="0"/>
          </a:p>
        </p:txBody>
      </p:sp>
    </p:spTree>
    <p:extLst>
      <p:ext uri="{BB962C8B-B14F-4D97-AF65-F5344CB8AC3E}">
        <p14:creationId xmlns:p14="http://schemas.microsoft.com/office/powerpoint/2010/main" val="107515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6A275-5CAE-42E3-B1E7-85D13F30E92E}"/>
              </a:ext>
            </a:extLst>
          </p:cNvPr>
          <p:cNvSpPr>
            <a:spLocks noGrp="1"/>
          </p:cNvSpPr>
          <p:nvPr>
            <p:ph idx="1"/>
          </p:nvPr>
        </p:nvSpPr>
        <p:spPr>
          <a:xfrm>
            <a:off x="1063555" y="1011297"/>
            <a:ext cx="8946541" cy="5023743"/>
          </a:xfrm>
        </p:spPr>
        <p:txBody>
          <a:bodyPr/>
          <a:lstStyle/>
          <a:p>
            <a:pPr marL="0" indent="0">
              <a:buFont typeface="Wingdings 3" charset="2"/>
              <a:buNone/>
            </a:pPr>
            <a:r>
              <a:rPr lang="en-US" sz="1400" b="1" dirty="0"/>
              <a:t>Graph - 4</a:t>
            </a:r>
            <a:r>
              <a:rPr lang="en-US" sz="1400" dirty="0"/>
              <a:t> : </a:t>
            </a:r>
          </a:p>
          <a:p>
            <a:pPr marL="0" indent="0">
              <a:buFont typeface="Wingdings 3" charset="2"/>
              <a:buNone/>
            </a:pPr>
            <a:r>
              <a:rPr lang="en-US" sz="1400" b="1" dirty="0"/>
              <a:t>Chart-type:</a:t>
            </a:r>
            <a:r>
              <a:rPr lang="en-US" sz="1400" dirty="0"/>
              <a:t> Square Graph displaying the Discount Provided in each Product sub-category.</a:t>
            </a:r>
          </a:p>
          <a:p>
            <a:pPr marL="0" indent="0">
              <a:buFont typeface="Wingdings 3" charset="2"/>
              <a:buNone/>
            </a:pPr>
            <a:r>
              <a:rPr lang="en-US" sz="1400" b="1" dirty="0"/>
              <a:t>Observation</a:t>
            </a:r>
            <a:r>
              <a:rPr lang="en-US" sz="1400" dirty="0"/>
              <a:t> It can be observed that the highest discounted sub- categories are labels, Accessories, Supplies, Paper, Chairs and Fasteners. The lowest Discounted products are tables, copiers, furnishings and phones.</a:t>
            </a:r>
          </a:p>
          <a:p>
            <a:pPr marL="0" indent="0">
              <a:buFont typeface="Wingdings 3" charset="2"/>
              <a:buNone/>
            </a:pPr>
            <a:r>
              <a:rPr lang="en-US" sz="1400" b="1" dirty="0"/>
              <a:t>Graph - 5</a:t>
            </a:r>
            <a:r>
              <a:rPr lang="en-US" sz="1400" dirty="0"/>
              <a:t> : </a:t>
            </a:r>
          </a:p>
          <a:p>
            <a:pPr marL="0" indent="0">
              <a:buFont typeface="Wingdings 3" charset="2"/>
              <a:buNone/>
            </a:pPr>
            <a:r>
              <a:rPr lang="en-US" sz="1400" b="1" dirty="0"/>
              <a:t>Chart-type:</a:t>
            </a:r>
            <a:r>
              <a:rPr lang="en-US" sz="1400" dirty="0"/>
              <a:t> Trend Line displaying the Monthly Discount provided.</a:t>
            </a:r>
          </a:p>
          <a:p>
            <a:pPr marL="0" indent="0">
              <a:buFont typeface="Wingdings 3" charset="2"/>
              <a:buNone/>
            </a:pPr>
            <a:r>
              <a:rPr lang="en-US" sz="1400" b="1" dirty="0"/>
              <a:t>Observation</a:t>
            </a:r>
            <a:r>
              <a:rPr lang="en-US" sz="1400" dirty="0"/>
              <a:t> It can be observed that peak month of discount is June for super store sales and the lowest discount is in February.</a:t>
            </a:r>
            <a:endParaRPr lang="en-US" dirty="0"/>
          </a:p>
          <a:p>
            <a:pPr marL="0" indent="0">
              <a:buFont typeface="Wingdings 3" charset="2"/>
              <a:buNone/>
            </a:pPr>
            <a:endParaRPr lang="en-US" dirty="0"/>
          </a:p>
        </p:txBody>
      </p:sp>
    </p:spTree>
    <p:extLst>
      <p:ext uri="{BB962C8B-B14F-4D97-AF65-F5344CB8AC3E}">
        <p14:creationId xmlns:p14="http://schemas.microsoft.com/office/powerpoint/2010/main" val="2813977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328</TotalTime>
  <Words>1409</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Amasis MT Pro Black</vt:lpstr>
      <vt:lpstr>Arial</vt:lpstr>
      <vt:lpstr>Calibri</vt:lpstr>
      <vt:lpstr>Century Gothic</vt:lpstr>
      <vt:lpstr>Symbol</vt:lpstr>
      <vt:lpstr>Wingdings 3</vt:lpstr>
      <vt:lpstr>Ion</vt:lpstr>
      <vt:lpstr>Super Store Sales Visualizations  - with Tableau &amp; R-Shiny</vt:lpstr>
      <vt:lpstr>INTRODUCTION</vt:lpstr>
      <vt:lpstr>DASHBOARD - 1</vt:lpstr>
      <vt:lpstr>OBJECTIVE OF DASHBOARD -1</vt:lpstr>
      <vt:lpstr>DASHBOARD - 2 </vt:lpstr>
      <vt:lpstr>OBJECTIVE OF DASHBOARD - 2</vt:lpstr>
      <vt:lpstr>PowerPoint Presentation</vt:lpstr>
      <vt:lpstr>OBJECTIVE OF DASHBOARD - 3</vt:lpstr>
      <vt:lpstr>PowerPoint Presentation</vt:lpstr>
      <vt:lpstr>DASHBOARD - 4</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Super Store Sales Visualizations  - Tableau &amp; R-Shiny</dc:title>
  <dc:creator>Priyanka</dc:creator>
  <cp:lastModifiedBy>Priyanka</cp:lastModifiedBy>
  <cp:revision>4</cp:revision>
  <dcterms:created xsi:type="dcterms:W3CDTF">2022-03-31T19:33:30Z</dcterms:created>
  <dcterms:modified xsi:type="dcterms:W3CDTF">2023-02-02T01:35:59Z</dcterms:modified>
</cp:coreProperties>
</file>