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7" r:id="rId2"/>
    <p:sldId id="258" r:id="rId3"/>
    <p:sldId id="269" r:id="rId4"/>
    <p:sldId id="264" r:id="rId5"/>
    <p:sldId id="259" r:id="rId6"/>
    <p:sldId id="260" r:id="rId7"/>
    <p:sldId id="273" r:id="rId8"/>
    <p:sldId id="272" r:id="rId9"/>
    <p:sldId id="261" r:id="rId10"/>
    <p:sldId id="274" r:id="rId11"/>
    <p:sldId id="262" r:id="rId12"/>
    <p:sldId id="263" r:id="rId13"/>
    <p:sldId id="270" r:id="rId14"/>
    <p:sldId id="271" r:id="rId15"/>
    <p:sldId id="26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1317" autoAdjust="0"/>
  </p:normalViewPr>
  <p:slideViewPr>
    <p:cSldViewPr>
      <p:cViewPr varScale="1">
        <p:scale>
          <a:sx n="43" d="100"/>
          <a:sy n="43" d="100"/>
        </p:scale>
        <p:origin x="-1459"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A193617-96D6-43E4-93C4-FF5BE367D8B4}" type="datetimeFigureOut">
              <a:rPr lang="en-US" smtClean="0"/>
              <a:pPr/>
              <a:t>8/26/2015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BF456-502A-43D3-9208-B5C03CE6E50A}"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193617-96D6-43E4-93C4-FF5BE367D8B4}" type="datetimeFigureOut">
              <a:rPr lang="en-US" smtClean="0"/>
              <a:pPr/>
              <a:t>8/26/2015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BF456-502A-43D3-9208-B5C03CE6E50A}"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193617-96D6-43E4-93C4-FF5BE367D8B4}" type="datetimeFigureOut">
              <a:rPr lang="en-US" smtClean="0"/>
              <a:pPr/>
              <a:t>8/26/2015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BF456-502A-43D3-9208-B5C03CE6E50A}"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193617-96D6-43E4-93C4-FF5BE367D8B4}" type="datetimeFigureOut">
              <a:rPr lang="en-US" smtClean="0"/>
              <a:pPr/>
              <a:t>8/26/2015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BF456-502A-43D3-9208-B5C03CE6E50A}"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3A193617-96D6-43E4-93C4-FF5BE367D8B4}" type="datetimeFigureOut">
              <a:rPr lang="en-US" smtClean="0"/>
              <a:pPr/>
              <a:t>8/26/2015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BF456-502A-43D3-9208-B5C03CE6E50A}"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193617-96D6-43E4-93C4-FF5BE367D8B4}" type="datetimeFigureOut">
              <a:rPr lang="en-US" smtClean="0"/>
              <a:pPr/>
              <a:t>8/26/2015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2BF456-502A-43D3-9208-B5C03CE6E50A}"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193617-96D6-43E4-93C4-FF5BE367D8B4}" type="datetimeFigureOut">
              <a:rPr lang="en-US" smtClean="0"/>
              <a:pPr/>
              <a:t>8/26/2015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2BF456-502A-43D3-9208-B5C03CE6E50A}"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193617-96D6-43E4-93C4-FF5BE367D8B4}" type="datetimeFigureOut">
              <a:rPr lang="en-US" smtClean="0"/>
              <a:pPr/>
              <a:t>8/26/2015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2BF456-502A-43D3-9208-B5C03CE6E50A}"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193617-96D6-43E4-93C4-FF5BE367D8B4}" type="datetimeFigureOut">
              <a:rPr lang="en-US" smtClean="0"/>
              <a:pPr/>
              <a:t>8/26/2015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2BF456-502A-43D3-9208-B5C03CE6E50A}"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3A193617-96D6-43E4-93C4-FF5BE367D8B4}" type="datetimeFigureOut">
              <a:rPr lang="en-US" smtClean="0"/>
              <a:pPr/>
              <a:t>8/26/2015</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562BF456-502A-43D3-9208-B5C03CE6E50A}"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193617-96D6-43E4-93C4-FF5BE367D8B4}" type="datetimeFigureOut">
              <a:rPr lang="en-US" smtClean="0"/>
              <a:pPr/>
              <a:t>8/26/2015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2BF456-502A-43D3-9208-B5C03CE6E50A}"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3A193617-96D6-43E4-93C4-FF5BE367D8B4}" type="datetimeFigureOut">
              <a:rPr lang="en-US" smtClean="0"/>
              <a:pPr/>
              <a:t>8/26/2015</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562BF456-502A-43D3-9208-B5C03CE6E50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hyperlink" Target="http://www.wikipedia.com/"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34636" y="17198"/>
            <a:ext cx="8956964"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r>
              <a:rPr kumimoji="0" lang="en-US" sz="3200" b="1" i="0" u="none" strike="noStrike" cap="none" normalizeH="0" baseline="0" dirty="0" smtClean="0">
                <a:ln>
                  <a:noFill/>
                </a:ln>
                <a:solidFill>
                  <a:srgbClr val="002060"/>
                </a:solidFill>
                <a:effectLst/>
                <a:latin typeface="Calibri" pitchFamily="34" charset="0"/>
                <a:ea typeface="Times New Roman" pitchFamily="18" charset="0"/>
                <a:cs typeface="Calibri" pitchFamily="34" charset="0"/>
              </a:rPr>
              <a:t>Project Report on Practical Online Test System</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002060"/>
                </a:solidFill>
                <a:effectLst/>
                <a:latin typeface="Calibri" pitchFamily="34" charset="0"/>
                <a:ea typeface="Times New Roman" pitchFamily="18" charset="0"/>
                <a:cs typeface="Calibri" pitchFamily="34" charset="0"/>
              </a:rPr>
              <a:t>               for College Automation System</a:t>
            </a:r>
            <a:endParaRPr kumimoji="0" lang="en-US" sz="3200" b="1" i="0" u="none" strike="noStrike" cap="none" normalizeH="0" baseline="0" dirty="0" smtClean="0">
              <a:ln>
                <a:noFill/>
              </a:ln>
              <a:solidFill>
                <a:srgbClr val="00206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strike="noStrike" cap="none" normalizeH="0" dirty="0" smtClean="0">
                <a:ln>
                  <a:noFill/>
                </a:ln>
                <a:solidFill>
                  <a:schemeClr val="tx1"/>
                </a:solidFill>
                <a:effectLst/>
                <a:latin typeface="Calibri" pitchFamily="34" charset="0"/>
                <a:ea typeface="Times New Roman" pitchFamily="18" charset="0"/>
                <a:cs typeface="Times New Roman" pitchFamily="18" charset="0"/>
              </a:rPr>
              <a:t>                </a:t>
            </a:r>
            <a:r>
              <a:rPr kumimoji="0" lang="en-US" b="1" i="0" u="sng" strike="noStrike" cap="none" normalizeH="0" baseline="0" dirty="0" smtClean="0">
                <a:ln>
                  <a:noFill/>
                </a:ln>
                <a:solidFill>
                  <a:srgbClr val="C00000"/>
                </a:solidFill>
                <a:effectLst/>
                <a:latin typeface="Calibri" pitchFamily="34" charset="0"/>
                <a:ea typeface="Times New Roman" pitchFamily="18" charset="0"/>
                <a:cs typeface="Times New Roman" pitchFamily="18" charset="0"/>
              </a:rPr>
              <a:t>Swami </a:t>
            </a:r>
            <a:r>
              <a:rPr kumimoji="0" lang="en-US" b="1" i="0" u="sng" strike="noStrike" cap="none" normalizeH="0" baseline="0" dirty="0" err="1" smtClean="0">
                <a:ln>
                  <a:noFill/>
                </a:ln>
                <a:solidFill>
                  <a:srgbClr val="C00000"/>
                </a:solidFill>
                <a:effectLst/>
                <a:latin typeface="Calibri" pitchFamily="34" charset="0"/>
                <a:ea typeface="Times New Roman" pitchFamily="18" charset="0"/>
                <a:cs typeface="Times New Roman" pitchFamily="18" charset="0"/>
              </a:rPr>
              <a:t>Keshavanand</a:t>
            </a:r>
            <a:r>
              <a:rPr kumimoji="0" lang="en-US" b="1" i="0" u="sng" strike="noStrike" cap="none" normalizeH="0" baseline="0" dirty="0" smtClean="0">
                <a:ln>
                  <a:noFill/>
                </a:ln>
                <a:solidFill>
                  <a:srgbClr val="C00000"/>
                </a:solidFill>
                <a:effectLst/>
                <a:latin typeface="Calibri" pitchFamily="34" charset="0"/>
                <a:ea typeface="Times New Roman" pitchFamily="18" charset="0"/>
                <a:cs typeface="Times New Roman" pitchFamily="18" charset="0"/>
              </a:rPr>
              <a:t> Institute of Technology, </a:t>
            </a:r>
            <a:r>
              <a:rPr lang="en-US" b="1" u="sng" dirty="0" smtClean="0">
                <a:solidFill>
                  <a:srgbClr val="C00000"/>
                </a:solidFill>
                <a:latin typeface="Calibri" pitchFamily="34" charset="0"/>
                <a:ea typeface="Times New Roman" pitchFamily="18" charset="0"/>
                <a:cs typeface="Times New Roman" pitchFamily="18" charset="0"/>
              </a:rPr>
              <a:t> </a:t>
            </a:r>
            <a:r>
              <a:rPr kumimoji="0" lang="en-US" b="1" i="0" u="sng" strike="noStrike" cap="none" normalizeH="0" baseline="0" dirty="0" smtClean="0">
                <a:ln>
                  <a:noFill/>
                </a:ln>
                <a:solidFill>
                  <a:srgbClr val="C00000"/>
                </a:solidFill>
                <a:effectLst/>
                <a:latin typeface="Calibri" pitchFamily="34" charset="0"/>
                <a:ea typeface="Times New Roman" pitchFamily="18" charset="0"/>
                <a:cs typeface="Times New Roman" pitchFamily="18" charset="0"/>
              </a:rPr>
              <a:t>Management &amp;</a:t>
            </a:r>
            <a:r>
              <a:rPr kumimoji="0" lang="en-US" b="1" i="0" u="sng" strike="noStrike" cap="none" normalizeH="0" dirty="0" smtClean="0">
                <a:ln>
                  <a:noFill/>
                </a:ln>
                <a:solidFill>
                  <a:srgbClr val="C00000"/>
                </a:solidFill>
                <a:effectLst/>
                <a:latin typeface="Calibri" pitchFamily="34" charset="0"/>
                <a:ea typeface="Times New Roman" pitchFamily="18" charset="0"/>
                <a:cs typeface="Times New Roman" pitchFamily="18" charset="0"/>
              </a:rPr>
              <a:t>  </a:t>
            </a:r>
            <a:r>
              <a:rPr kumimoji="0" lang="en-US" b="1" i="0" u="sng" strike="noStrike" cap="none" normalizeH="0" baseline="0" dirty="0" err="1" smtClean="0">
                <a:ln>
                  <a:noFill/>
                </a:ln>
                <a:solidFill>
                  <a:srgbClr val="C00000"/>
                </a:solidFill>
                <a:effectLst/>
                <a:latin typeface="Calibri" pitchFamily="34" charset="0"/>
                <a:ea typeface="Times New Roman" pitchFamily="18" charset="0"/>
                <a:cs typeface="Times New Roman" pitchFamily="18" charset="0"/>
              </a:rPr>
              <a:t>Gramothan</a:t>
            </a:r>
            <a:r>
              <a:rPr kumimoji="0" lang="en-US" b="1" i="0" u="sng" strike="noStrike" cap="none" normalizeH="0" baseline="0" dirty="0" smtClean="0">
                <a:ln>
                  <a:noFill/>
                </a:ln>
                <a:solidFill>
                  <a:srgbClr val="C00000"/>
                </a:solidFill>
                <a:effectLst/>
                <a:latin typeface="Calibri" pitchFamily="34" charset="0"/>
                <a:ea typeface="Times New Roman" pitchFamily="18" charset="0"/>
                <a:cs typeface="Times New Roman" pitchFamily="18" charset="0"/>
              </a:rPr>
              <a:t>, Jaipur</a:t>
            </a:r>
            <a:endParaRPr kumimoji="0" lang="en-US" b="0" i="0" u="none" strike="noStrike" cap="none" normalizeH="0" baseline="0" dirty="0" smtClean="0">
              <a:ln>
                <a:noFill/>
              </a:ln>
              <a:solidFill>
                <a:srgbClr val="C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5" name="Picture 4" descr="Description: C:\Users\priyanka\Desktop\ski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2057400"/>
            <a:ext cx="2114550" cy="2286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105400" y="5020146"/>
            <a:ext cx="3886200" cy="1292662"/>
          </a:xfrm>
          <a:prstGeom prst="rect">
            <a:avLst/>
          </a:prstGeom>
        </p:spPr>
        <p:txBody>
          <a:bodyPr wrap="square">
            <a:spAutoFit/>
          </a:bodyPr>
          <a:lstStyle/>
          <a:p>
            <a:pPr lvl="0" fontAlgn="base">
              <a:spcBef>
                <a:spcPct val="0"/>
              </a:spcBef>
              <a:spcAft>
                <a:spcPct val="0"/>
              </a:spcAft>
            </a:pPr>
            <a:r>
              <a:rPr lang="en-US" sz="2400" dirty="0">
                <a:solidFill>
                  <a:prstClr val="black"/>
                </a:solidFill>
                <a:latin typeface="Arial" pitchFamily="34" charset="0"/>
                <a:ea typeface="Times New Roman" pitchFamily="18" charset="0"/>
                <a:cs typeface="Arial" pitchFamily="34" charset="0"/>
              </a:rPr>
              <a:t>Team Members-</a:t>
            </a:r>
            <a:endParaRPr lang="en-US" sz="2400" dirty="0" smtClean="0">
              <a:solidFill>
                <a:prstClr val="black"/>
              </a:solidFill>
              <a:latin typeface="Arial" pitchFamily="34" charset="0"/>
              <a:ea typeface="Times New Roman" pitchFamily="18" charset="0"/>
              <a:cs typeface="Arial" pitchFamily="34" charset="0"/>
            </a:endParaRPr>
          </a:p>
          <a:p>
            <a:pPr lvl="0" fontAlgn="base">
              <a:spcBef>
                <a:spcPct val="0"/>
              </a:spcBef>
              <a:spcAft>
                <a:spcPct val="0"/>
              </a:spcAft>
            </a:pPr>
            <a:r>
              <a:rPr lang="en-US" dirty="0" err="1" smtClean="0">
                <a:solidFill>
                  <a:prstClr val="black"/>
                </a:solidFill>
                <a:latin typeface="Arial" pitchFamily="34" charset="0"/>
                <a:ea typeface="Times New Roman" pitchFamily="18" charset="0"/>
                <a:cs typeface="Arial" pitchFamily="34" charset="0"/>
              </a:rPr>
              <a:t>Priyanka</a:t>
            </a:r>
            <a:r>
              <a:rPr lang="en-US" dirty="0" smtClean="0">
                <a:solidFill>
                  <a:prstClr val="black"/>
                </a:solidFill>
                <a:latin typeface="Arial" pitchFamily="34" charset="0"/>
                <a:ea typeface="Times New Roman" pitchFamily="18" charset="0"/>
                <a:cs typeface="Arial" pitchFamily="34" charset="0"/>
              </a:rPr>
              <a:t> Chandra(12ESKCS738</a:t>
            </a:r>
            <a:r>
              <a:rPr lang="en-US" sz="1600" dirty="0" smtClean="0">
                <a:solidFill>
                  <a:prstClr val="black"/>
                </a:solidFill>
                <a:latin typeface="Arial" pitchFamily="34" charset="0"/>
                <a:ea typeface="Times New Roman" pitchFamily="18" charset="0"/>
                <a:cs typeface="Arial" pitchFamily="34" charset="0"/>
              </a:rPr>
              <a:t>)                                                                                                        </a:t>
            </a:r>
            <a:r>
              <a:rPr lang="en-US" dirty="0" err="1" smtClean="0">
                <a:solidFill>
                  <a:prstClr val="black"/>
                </a:solidFill>
                <a:latin typeface="Arial" pitchFamily="34" charset="0"/>
                <a:ea typeface="Times New Roman" pitchFamily="18" charset="0"/>
                <a:cs typeface="Arial" pitchFamily="34" charset="0"/>
              </a:rPr>
              <a:t>Shaibya</a:t>
            </a:r>
            <a:r>
              <a:rPr lang="en-US" dirty="0" smtClean="0">
                <a:solidFill>
                  <a:prstClr val="black"/>
                </a:solidFill>
                <a:latin typeface="Arial" pitchFamily="34" charset="0"/>
                <a:ea typeface="Times New Roman" pitchFamily="18" charset="0"/>
                <a:cs typeface="Arial" pitchFamily="34" charset="0"/>
              </a:rPr>
              <a:t> </a:t>
            </a:r>
            <a:r>
              <a:rPr lang="en-US" dirty="0">
                <a:solidFill>
                  <a:prstClr val="black"/>
                </a:solidFill>
                <a:latin typeface="Arial" pitchFamily="34" charset="0"/>
                <a:ea typeface="Times New Roman" pitchFamily="18" charset="0"/>
                <a:cs typeface="Arial" pitchFamily="34" charset="0"/>
              </a:rPr>
              <a:t>Gupta(12ESKCS747)                                </a:t>
            </a:r>
            <a:r>
              <a:rPr lang="en-US" dirty="0" smtClean="0">
                <a:solidFill>
                  <a:prstClr val="black"/>
                </a:solidFill>
                <a:latin typeface="Arial" pitchFamily="34" charset="0"/>
                <a:ea typeface="Times New Roman" pitchFamily="18" charset="0"/>
                <a:cs typeface="Arial" pitchFamily="34" charset="0"/>
              </a:rPr>
              <a:t>                                                                                    </a:t>
            </a:r>
            <a:r>
              <a:rPr lang="en-US" dirty="0" err="1" smtClean="0">
                <a:solidFill>
                  <a:prstClr val="black"/>
                </a:solidFill>
                <a:latin typeface="Arial" pitchFamily="34" charset="0"/>
                <a:ea typeface="Times New Roman" pitchFamily="18" charset="0"/>
                <a:cs typeface="Calibri" pitchFamily="34" charset="0"/>
              </a:rPr>
              <a:t>Sneha</a:t>
            </a:r>
            <a:r>
              <a:rPr lang="en-US" dirty="0" smtClean="0">
                <a:solidFill>
                  <a:prstClr val="black"/>
                </a:solidFill>
                <a:latin typeface="Arial" pitchFamily="34" charset="0"/>
                <a:ea typeface="Times New Roman" pitchFamily="18" charset="0"/>
                <a:cs typeface="Calibri" pitchFamily="34" charset="0"/>
              </a:rPr>
              <a:t> </a:t>
            </a:r>
            <a:r>
              <a:rPr lang="en-US" dirty="0">
                <a:solidFill>
                  <a:prstClr val="black"/>
                </a:solidFill>
                <a:latin typeface="Arial" pitchFamily="34" charset="0"/>
                <a:ea typeface="Times New Roman" pitchFamily="18" charset="0"/>
                <a:cs typeface="Calibri" pitchFamily="34" charset="0"/>
              </a:rPr>
              <a:t>Bansal(12ESKCS752</a:t>
            </a:r>
            <a:r>
              <a:rPr lang="en-US" sz="1600" dirty="0">
                <a:solidFill>
                  <a:prstClr val="black"/>
                </a:solidFill>
                <a:latin typeface="Arial" pitchFamily="34" charset="0"/>
                <a:ea typeface="Times New Roman" pitchFamily="18" charset="0"/>
                <a:cs typeface="Calibri" pitchFamily="34" charset="0"/>
              </a:rPr>
              <a:t>)       </a:t>
            </a:r>
            <a:endParaRPr lang="en-US" sz="1600" dirty="0">
              <a:solidFill>
                <a:prstClr val="black"/>
              </a:solidFill>
              <a:latin typeface="Arial" pitchFamily="34" charset="0"/>
              <a:cs typeface="Arial" pitchFamily="34" charset="0"/>
            </a:endParaRPr>
          </a:p>
        </p:txBody>
      </p:sp>
      <p:sp>
        <p:nvSpPr>
          <p:cNvPr id="7" name="Rectangle 6"/>
          <p:cNvSpPr/>
          <p:nvPr/>
        </p:nvSpPr>
        <p:spPr>
          <a:xfrm>
            <a:off x="685800" y="5020146"/>
            <a:ext cx="3124200" cy="769441"/>
          </a:xfrm>
          <a:prstGeom prst="rect">
            <a:avLst/>
          </a:prstGeom>
        </p:spPr>
        <p:txBody>
          <a:bodyPr wrap="square">
            <a:spAutoFit/>
          </a:bodyPr>
          <a:lstStyle/>
          <a:p>
            <a:pPr lvl="0" fontAlgn="base">
              <a:spcBef>
                <a:spcPct val="0"/>
              </a:spcBef>
              <a:spcAft>
                <a:spcPct val="0"/>
              </a:spcAft>
            </a:pPr>
            <a:r>
              <a:rPr lang="en-US" sz="2400" dirty="0">
                <a:solidFill>
                  <a:prstClr val="black"/>
                </a:solidFill>
                <a:latin typeface="Arial" pitchFamily="34" charset="0"/>
                <a:ea typeface="Times New Roman" pitchFamily="18" charset="0"/>
                <a:cs typeface="Arial" pitchFamily="34" charset="0"/>
              </a:rPr>
              <a:t>Project </a:t>
            </a:r>
            <a:r>
              <a:rPr lang="en-US" sz="2400" dirty="0" smtClean="0">
                <a:solidFill>
                  <a:prstClr val="black"/>
                </a:solidFill>
                <a:latin typeface="Arial" pitchFamily="34" charset="0"/>
                <a:ea typeface="Times New Roman" pitchFamily="18" charset="0"/>
                <a:cs typeface="Arial" pitchFamily="34" charset="0"/>
              </a:rPr>
              <a:t>Mentor-</a:t>
            </a:r>
            <a:endParaRPr lang="en-US" sz="2400" dirty="0">
              <a:solidFill>
                <a:prstClr val="black"/>
              </a:solidFill>
              <a:latin typeface="Arial" pitchFamily="34" charset="0"/>
              <a:cs typeface="Arial" pitchFamily="34" charset="0"/>
            </a:endParaRPr>
          </a:p>
          <a:p>
            <a:pPr lvl="0" eaLnBrk="0" fontAlgn="base" hangingPunct="0">
              <a:spcBef>
                <a:spcPct val="0"/>
              </a:spcBef>
              <a:spcAft>
                <a:spcPct val="0"/>
              </a:spcAft>
            </a:pPr>
            <a:r>
              <a:rPr lang="en-US" sz="2000" dirty="0">
                <a:solidFill>
                  <a:prstClr val="black"/>
                </a:solidFill>
                <a:latin typeface="Arial" pitchFamily="34" charset="0"/>
                <a:ea typeface="Times New Roman" pitchFamily="18" charset="0"/>
                <a:cs typeface="Arial" pitchFamily="34" charset="0"/>
              </a:rPr>
              <a:t> Ms. </a:t>
            </a:r>
            <a:r>
              <a:rPr lang="en-US" sz="2000" dirty="0" err="1" smtClean="0">
                <a:solidFill>
                  <a:prstClr val="black"/>
                </a:solidFill>
                <a:latin typeface="Arial" pitchFamily="34" charset="0"/>
                <a:ea typeface="Times New Roman" pitchFamily="18" charset="0"/>
                <a:cs typeface="Arial" pitchFamily="34" charset="0"/>
              </a:rPr>
              <a:t>Nikhar</a:t>
            </a:r>
            <a:r>
              <a:rPr lang="en-US" sz="2000" dirty="0">
                <a:solidFill>
                  <a:prstClr val="black"/>
                </a:solidFill>
                <a:latin typeface="Arial" pitchFamily="34" charset="0"/>
                <a:ea typeface="Times New Roman" pitchFamily="18" charset="0"/>
                <a:cs typeface="Arial" pitchFamily="34" charset="0"/>
              </a:rPr>
              <a:t> </a:t>
            </a:r>
            <a:r>
              <a:rPr lang="en-US" sz="2000" dirty="0" err="1" smtClean="0">
                <a:solidFill>
                  <a:prstClr val="black"/>
                </a:solidFill>
                <a:latin typeface="Arial" pitchFamily="34" charset="0"/>
                <a:ea typeface="Times New Roman" pitchFamily="18" charset="0"/>
                <a:cs typeface="Arial" pitchFamily="34" charset="0"/>
              </a:rPr>
              <a:t>Bhatnagar</a:t>
            </a:r>
            <a:r>
              <a:rPr lang="en-US" sz="2000" dirty="0" smtClean="0">
                <a:solidFill>
                  <a:prstClr val="black"/>
                </a:solidFill>
                <a:latin typeface="Arial" pitchFamily="34" charset="0"/>
                <a:ea typeface="Times New Roman" pitchFamily="18" charset="0"/>
                <a:cs typeface="Arial" pitchFamily="34" charset="0"/>
              </a:rPr>
              <a:t> </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12824373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haibya Gupta\Desktop\OnlineExaminationSystem-SequenceDiagram.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0" y="304800"/>
            <a:ext cx="7658100" cy="54101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52400" y="0"/>
            <a:ext cx="8191500" cy="914400"/>
          </a:xfrm>
        </p:spPr>
        <p:txBody>
          <a:bodyPr/>
          <a:lstStyle/>
          <a:p>
            <a:r>
              <a:rPr lang="en-US" dirty="0" smtClean="0">
                <a:solidFill>
                  <a:srgbClr val="0070C0"/>
                </a:solidFill>
              </a:rPr>
              <a:t>SEQUENCE DIAGRAM</a:t>
            </a:r>
            <a:br>
              <a:rPr lang="en-US" dirty="0" smtClean="0">
                <a:solidFill>
                  <a:srgbClr val="0070C0"/>
                </a:solidFill>
              </a:rPr>
            </a:br>
            <a:endParaRPr lang="en-US" dirty="0">
              <a:solidFill>
                <a:srgbClr val="0070C0"/>
              </a:solidFill>
            </a:endParaRPr>
          </a:p>
        </p:txBody>
      </p:sp>
    </p:spTree>
    <p:extLst>
      <p:ext uri="{BB962C8B-B14F-4D97-AF65-F5344CB8AC3E}">
        <p14:creationId xmlns:p14="http://schemas.microsoft.com/office/powerpoint/2010/main" val="42701980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04800"/>
            <a:ext cx="8001000" cy="4339650"/>
          </a:xfrm>
          <a:prstGeom prst="rect">
            <a:avLst/>
          </a:prstGeom>
        </p:spPr>
        <p:txBody>
          <a:bodyPr wrap="square">
            <a:spAutoFit/>
          </a:bodyPr>
          <a:lstStyle/>
          <a:p>
            <a:endParaRPr lang="en-US" b="1" dirty="0" smtClean="0"/>
          </a:p>
          <a:p>
            <a:endParaRPr lang="en-US" b="1" dirty="0"/>
          </a:p>
          <a:p>
            <a:pPr algn="ctr"/>
            <a:r>
              <a:rPr lang="en-US" sz="3600" b="1" dirty="0" smtClean="0">
                <a:solidFill>
                  <a:srgbClr val="0070C0"/>
                </a:solidFill>
              </a:rPr>
              <a:t>FUNCTIONAL </a:t>
            </a:r>
            <a:r>
              <a:rPr lang="en-US" sz="3600" b="1" dirty="0">
                <a:solidFill>
                  <a:srgbClr val="0070C0"/>
                </a:solidFill>
              </a:rPr>
              <a:t>REQUIREMENTS</a:t>
            </a:r>
            <a:endParaRPr lang="en-US" sz="3600" dirty="0">
              <a:solidFill>
                <a:srgbClr val="0070C0"/>
              </a:solidFill>
            </a:endParaRPr>
          </a:p>
          <a:p>
            <a:r>
              <a:rPr lang="en-US" b="1" dirty="0"/>
              <a:t> </a:t>
            </a:r>
            <a:endParaRPr lang="en-US" dirty="0"/>
          </a:p>
          <a:p>
            <a:pPr>
              <a:buFont typeface="Wingdings" pitchFamily="2" charset="2"/>
              <a:buChar char="q"/>
            </a:pPr>
            <a:r>
              <a:rPr lang="en-US" sz="2400" b="1" dirty="0" smtClean="0"/>
              <a:t>  </a:t>
            </a:r>
            <a:r>
              <a:rPr lang="en-US" sz="2400" dirty="0" smtClean="0"/>
              <a:t>Legal </a:t>
            </a:r>
            <a:r>
              <a:rPr lang="en-US" sz="2400" dirty="0"/>
              <a:t>/ Regulatory </a:t>
            </a:r>
            <a:r>
              <a:rPr lang="en-US" sz="2400" dirty="0" smtClean="0"/>
              <a:t>requirement                    </a:t>
            </a:r>
          </a:p>
          <a:p>
            <a:pPr>
              <a:buFont typeface="Wingdings" pitchFamily="2" charset="2"/>
              <a:buChar char="q"/>
            </a:pPr>
            <a:r>
              <a:rPr lang="en-US" sz="2400" dirty="0" smtClean="0"/>
              <a:t>  Authentication</a:t>
            </a:r>
            <a:endParaRPr lang="en-US" sz="2400" dirty="0"/>
          </a:p>
          <a:p>
            <a:pPr>
              <a:buFont typeface="Wingdings" pitchFamily="2" charset="2"/>
              <a:buChar char="q"/>
            </a:pPr>
            <a:r>
              <a:rPr lang="en-US" sz="2400" dirty="0"/>
              <a:t> </a:t>
            </a:r>
            <a:r>
              <a:rPr lang="en-US" sz="2400" dirty="0" smtClean="0"/>
              <a:t> Administration </a:t>
            </a:r>
          </a:p>
          <a:p>
            <a:pPr>
              <a:buFont typeface="Wingdings" pitchFamily="2" charset="2"/>
              <a:buChar char="q"/>
            </a:pPr>
            <a:r>
              <a:rPr lang="en-US" sz="2400" dirty="0" smtClean="0"/>
              <a:t> Timer</a:t>
            </a:r>
          </a:p>
          <a:p>
            <a:pPr>
              <a:buFont typeface="Wingdings" pitchFamily="2" charset="2"/>
              <a:buChar char="q"/>
            </a:pPr>
            <a:r>
              <a:rPr lang="en-US" sz="2400" dirty="0" smtClean="0"/>
              <a:t>OTP(One Time Password)</a:t>
            </a:r>
          </a:p>
          <a:p>
            <a:pPr>
              <a:buFont typeface="Wingdings" pitchFamily="2" charset="2"/>
              <a:buChar char="q"/>
            </a:pPr>
            <a:r>
              <a:rPr lang="en-US" sz="2400" dirty="0" smtClean="0"/>
              <a:t>User details</a:t>
            </a:r>
            <a:endParaRPr lang="en-US" sz="2400" dirty="0"/>
          </a:p>
          <a:p>
            <a:pPr>
              <a:buFont typeface="Wingdings" pitchFamily="2" charset="2"/>
              <a:buChar char="q"/>
            </a:pPr>
            <a:r>
              <a:rPr lang="en-US" sz="2400" dirty="0" smtClean="0"/>
              <a:t>User id and password</a:t>
            </a:r>
            <a:endParaRPr lang="en-US" sz="2400" dirty="0"/>
          </a:p>
          <a:p>
            <a:endParaRPr lang="en-US" dirty="0"/>
          </a:p>
        </p:txBody>
      </p:sp>
    </p:spTree>
    <p:extLst>
      <p:ext uri="{BB962C8B-B14F-4D97-AF65-F5344CB8AC3E}">
        <p14:creationId xmlns:p14="http://schemas.microsoft.com/office/powerpoint/2010/main" val="76636074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533400"/>
            <a:ext cx="7467600" cy="3570208"/>
          </a:xfrm>
          <a:prstGeom prst="rect">
            <a:avLst/>
          </a:prstGeom>
        </p:spPr>
        <p:txBody>
          <a:bodyPr wrap="square">
            <a:spAutoFit/>
          </a:bodyPr>
          <a:lstStyle/>
          <a:p>
            <a:endParaRPr lang="en-US" b="1" dirty="0" smtClean="0"/>
          </a:p>
          <a:p>
            <a:r>
              <a:rPr lang="en-US" b="1" dirty="0" smtClean="0"/>
              <a:t> </a:t>
            </a:r>
            <a:r>
              <a:rPr lang="en-US" sz="3200" b="1" dirty="0">
                <a:solidFill>
                  <a:srgbClr val="0070C0"/>
                </a:solidFill>
              </a:rPr>
              <a:t>NON</a:t>
            </a:r>
            <a:r>
              <a:rPr lang="en-US" sz="3200" b="1" dirty="0"/>
              <a:t> </a:t>
            </a:r>
            <a:r>
              <a:rPr lang="en-US" sz="3200" b="1" dirty="0">
                <a:solidFill>
                  <a:srgbClr val="0070C0"/>
                </a:solidFill>
              </a:rPr>
              <a:t>FUNCTIONAL</a:t>
            </a:r>
            <a:r>
              <a:rPr lang="en-US" sz="3200" b="1" dirty="0"/>
              <a:t> </a:t>
            </a:r>
            <a:r>
              <a:rPr lang="en-US" sz="3200" b="1" dirty="0">
                <a:solidFill>
                  <a:srgbClr val="0070C0"/>
                </a:solidFill>
              </a:rPr>
              <a:t>REQUIREMENTS</a:t>
            </a:r>
            <a:endParaRPr lang="en-US" sz="3200" dirty="0">
              <a:solidFill>
                <a:srgbClr val="0070C0"/>
              </a:solidFill>
            </a:endParaRPr>
          </a:p>
          <a:p>
            <a:r>
              <a:rPr lang="en-US" b="1" dirty="0"/>
              <a:t> </a:t>
            </a:r>
            <a:endParaRPr lang="en-US" b="1" dirty="0" smtClean="0"/>
          </a:p>
          <a:p>
            <a:endParaRPr lang="en-US" dirty="0"/>
          </a:p>
          <a:p>
            <a:pPr>
              <a:buFont typeface="Wingdings" pitchFamily="2" charset="2"/>
              <a:buChar char="q"/>
            </a:pPr>
            <a:r>
              <a:rPr lang="en-US" sz="2800" dirty="0" smtClean="0"/>
              <a:t>External Interfaces(Mouse , keyboard</a:t>
            </a:r>
            <a:r>
              <a:rPr lang="en-US" sz="2800" b="1" dirty="0" smtClean="0"/>
              <a:t>)</a:t>
            </a:r>
          </a:p>
          <a:p>
            <a:pPr>
              <a:buFont typeface="Wingdings" pitchFamily="2" charset="2"/>
              <a:buChar char="q"/>
            </a:pPr>
            <a:r>
              <a:rPr lang="en-US" sz="2800" dirty="0" smtClean="0"/>
              <a:t>Enabled navigations across the screen</a:t>
            </a:r>
          </a:p>
          <a:p>
            <a:pPr marL="457200" indent="-457200">
              <a:buFont typeface="Wingdings" panose="05000000000000000000" pitchFamily="2" charset="2"/>
              <a:buChar char="q"/>
            </a:pPr>
            <a:r>
              <a:rPr lang="en-US" sz="2800" dirty="0" smtClean="0"/>
              <a:t>Mozilla Firefox</a:t>
            </a:r>
          </a:p>
          <a:p>
            <a:pPr marL="457200" indent="-457200">
              <a:buFont typeface="Wingdings" panose="05000000000000000000" pitchFamily="2" charset="2"/>
              <a:buChar char="q"/>
            </a:pPr>
            <a:r>
              <a:rPr lang="en-US" sz="2800" dirty="0" smtClean="0"/>
              <a:t>testability</a:t>
            </a:r>
          </a:p>
          <a:p>
            <a:pPr marL="457200" indent="-457200">
              <a:buFont typeface="Wingdings" panose="05000000000000000000" pitchFamily="2" charset="2"/>
              <a:buChar char="q"/>
            </a:pPr>
            <a:r>
              <a:rPr lang="en-US" sz="2800" dirty="0" smtClean="0"/>
              <a:t>Good </a:t>
            </a:r>
            <a:r>
              <a:rPr lang="en-US" sz="2800" dirty="0"/>
              <a:t>Response Time and throughput</a:t>
            </a:r>
          </a:p>
        </p:txBody>
      </p:sp>
    </p:spTree>
    <p:extLst>
      <p:ext uri="{BB962C8B-B14F-4D97-AF65-F5344CB8AC3E}">
        <p14:creationId xmlns:p14="http://schemas.microsoft.com/office/powerpoint/2010/main" val="7530429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381000"/>
            <a:ext cx="8229600" cy="4832092"/>
          </a:xfrm>
          <a:prstGeom prst="rect">
            <a:avLst/>
          </a:prstGeom>
        </p:spPr>
        <p:txBody>
          <a:bodyPr wrap="square">
            <a:spAutoFit/>
          </a:bodyPr>
          <a:lstStyle/>
          <a:p>
            <a:r>
              <a:rPr lang="en-US" b="1" dirty="0"/>
              <a:t> </a:t>
            </a:r>
            <a:r>
              <a:rPr lang="en-US" b="1" dirty="0" smtClean="0"/>
              <a:t>                                  </a:t>
            </a:r>
            <a:r>
              <a:rPr lang="en-US" sz="4800" b="1" dirty="0" smtClean="0">
                <a:solidFill>
                  <a:srgbClr val="0070C0"/>
                </a:solidFill>
              </a:rPr>
              <a:t>ADVANTAGES</a:t>
            </a:r>
            <a:endParaRPr lang="en-US" sz="4800" dirty="0">
              <a:solidFill>
                <a:srgbClr val="0070C0"/>
              </a:solidFill>
            </a:endParaRPr>
          </a:p>
          <a:p>
            <a:r>
              <a:rPr lang="en-US" b="1" dirty="0"/>
              <a:t> </a:t>
            </a:r>
          </a:p>
          <a:p>
            <a:endParaRPr lang="en-US" dirty="0"/>
          </a:p>
          <a:p>
            <a:pPr>
              <a:buFont typeface="Wingdings" pitchFamily="2" charset="2"/>
              <a:buChar char="q"/>
            </a:pPr>
            <a:r>
              <a:rPr lang="en-US" sz="2800" dirty="0" smtClean="0"/>
              <a:t>Can be easily accessed 24/7 over the open test period</a:t>
            </a:r>
            <a:endParaRPr lang="en-US" sz="2800" b="1" dirty="0"/>
          </a:p>
          <a:p>
            <a:pPr>
              <a:buFont typeface="Wingdings" pitchFamily="2" charset="2"/>
              <a:buChar char="q"/>
            </a:pPr>
            <a:r>
              <a:rPr lang="en-US" sz="2800" dirty="0" smtClean="0"/>
              <a:t>Can be allow Y minutes to answer X number of question</a:t>
            </a:r>
            <a:endParaRPr lang="en-US" sz="2800" dirty="0"/>
          </a:p>
          <a:p>
            <a:pPr marL="457200" indent="-457200">
              <a:buFont typeface="Wingdings" panose="05000000000000000000" pitchFamily="2" charset="2"/>
              <a:buChar char="q"/>
            </a:pPr>
            <a:r>
              <a:rPr lang="en-US" sz="2800" dirty="0" smtClean="0"/>
              <a:t>Immediate test feedback when a test is submitted</a:t>
            </a:r>
            <a:endParaRPr lang="en-US" sz="2800" dirty="0"/>
          </a:p>
          <a:p>
            <a:pPr marL="457200" indent="-457200">
              <a:buFont typeface="Wingdings" panose="05000000000000000000" pitchFamily="2" charset="2"/>
              <a:buChar char="q"/>
            </a:pPr>
            <a:r>
              <a:rPr lang="en-US" sz="2800" dirty="0" smtClean="0"/>
              <a:t>Can contains a combination of true/false, multiple choice, and in some cases assay question</a:t>
            </a:r>
            <a:endParaRPr lang="en-US" sz="2800" dirty="0"/>
          </a:p>
          <a:p>
            <a:pPr marL="457200" indent="-457200">
              <a:buFont typeface="Wingdings" panose="05000000000000000000" pitchFamily="2" charset="2"/>
              <a:buChar char="q"/>
            </a:pPr>
            <a:r>
              <a:rPr lang="en-US" sz="2800" dirty="0"/>
              <a:t>Good Response Time and throughput</a:t>
            </a:r>
          </a:p>
        </p:txBody>
      </p:sp>
    </p:spTree>
    <p:extLst>
      <p:ext uri="{BB962C8B-B14F-4D97-AF65-F5344CB8AC3E}">
        <p14:creationId xmlns:p14="http://schemas.microsoft.com/office/powerpoint/2010/main" val="536750191"/>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381000"/>
            <a:ext cx="7086600" cy="5201424"/>
          </a:xfrm>
          <a:prstGeom prst="rect">
            <a:avLst/>
          </a:prstGeom>
        </p:spPr>
        <p:txBody>
          <a:bodyPr wrap="square">
            <a:spAutoFit/>
          </a:bodyPr>
          <a:lstStyle/>
          <a:p>
            <a:r>
              <a:rPr lang="en-US" sz="4400" b="1" dirty="0"/>
              <a:t> </a:t>
            </a:r>
            <a:r>
              <a:rPr lang="en-US" sz="4400" b="1" dirty="0" smtClean="0"/>
              <a:t>      </a:t>
            </a:r>
            <a:r>
              <a:rPr lang="en-US" sz="4400" b="1" dirty="0" smtClean="0">
                <a:solidFill>
                  <a:srgbClr val="0070C0"/>
                </a:solidFill>
              </a:rPr>
              <a:t>DISADVANTAGES</a:t>
            </a:r>
            <a:endParaRPr lang="en-US" sz="4400" dirty="0">
              <a:solidFill>
                <a:srgbClr val="0070C0"/>
              </a:solidFill>
            </a:endParaRPr>
          </a:p>
          <a:p>
            <a:r>
              <a:rPr lang="en-US" b="1" dirty="0"/>
              <a:t> </a:t>
            </a:r>
          </a:p>
          <a:p>
            <a:endParaRPr lang="en-US" dirty="0"/>
          </a:p>
          <a:p>
            <a:pPr>
              <a:buFont typeface="Wingdings" pitchFamily="2" charset="2"/>
              <a:buChar char="q"/>
            </a:pPr>
            <a:r>
              <a:rPr lang="en-US" sz="2800" dirty="0" smtClean="0"/>
              <a:t>Highly dependent on honor system; hard to catch cheating. A group of students can take turns taking test first to share answer with others in the group raising their overall grade.</a:t>
            </a:r>
            <a:endParaRPr lang="en-US" sz="2800" b="1" dirty="0"/>
          </a:p>
          <a:p>
            <a:pPr>
              <a:buFont typeface="Wingdings" pitchFamily="2" charset="2"/>
              <a:buChar char="q"/>
            </a:pPr>
            <a:r>
              <a:rPr lang="en-US" sz="2800" dirty="0" smtClean="0"/>
              <a:t>Hard or difficult to ask question or contest answers</a:t>
            </a:r>
            <a:endParaRPr lang="en-US" sz="2800" dirty="0"/>
          </a:p>
          <a:p>
            <a:pPr marL="457200" indent="-457200">
              <a:buFont typeface="Wingdings" panose="05000000000000000000" pitchFamily="2" charset="2"/>
              <a:buChar char="q"/>
            </a:pPr>
            <a:r>
              <a:rPr lang="en-US" sz="2800" dirty="0" smtClean="0"/>
              <a:t>Can be slow responding due to connection speed(</a:t>
            </a:r>
            <a:r>
              <a:rPr lang="en-US" sz="2800" dirty="0" err="1" smtClean="0"/>
              <a:t>i.e</a:t>
            </a:r>
            <a:r>
              <a:rPr lang="en-US" sz="2800" dirty="0" smtClean="0"/>
              <a:t> dial- up would limit the use of graphics or media files)</a:t>
            </a:r>
            <a:endParaRPr lang="en-US" sz="2800" dirty="0"/>
          </a:p>
        </p:txBody>
      </p:sp>
    </p:spTree>
    <p:extLst>
      <p:ext uri="{BB962C8B-B14F-4D97-AF65-F5344CB8AC3E}">
        <p14:creationId xmlns:p14="http://schemas.microsoft.com/office/powerpoint/2010/main" val="258468329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0"/>
            <a:ext cx="8229600" cy="1143000"/>
          </a:xfrm>
        </p:spPr>
        <p:txBody>
          <a:bodyPr/>
          <a:lstStyle/>
          <a:p>
            <a:r>
              <a:rPr lang="en-US" sz="6600" dirty="0" smtClean="0"/>
              <a:t>      THANK YOU </a:t>
            </a:r>
            <a:endParaRPr lang="en-US" sz="6600" dirty="0"/>
          </a:p>
        </p:txBody>
      </p:sp>
    </p:spTree>
    <p:extLst>
      <p:ext uri="{BB962C8B-B14F-4D97-AF65-F5344CB8AC3E}">
        <p14:creationId xmlns:p14="http://schemas.microsoft.com/office/powerpoint/2010/main" val="21640146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8847"/>
            <a:ext cx="8305800" cy="5047536"/>
          </a:xfrm>
          <a:prstGeom prst="rect">
            <a:avLst/>
          </a:prstGeom>
        </p:spPr>
        <p:txBody>
          <a:bodyPr wrap="square">
            <a:spAutoFit/>
          </a:bodyPr>
          <a:lstStyle/>
          <a:p>
            <a:pPr lvl="0"/>
            <a:endParaRPr lang="en-US" b="1" dirty="0" smtClean="0"/>
          </a:p>
          <a:p>
            <a:pPr lvl="0"/>
            <a:endParaRPr lang="en-US" b="1" dirty="0"/>
          </a:p>
          <a:p>
            <a:pPr lvl="0"/>
            <a:r>
              <a:rPr lang="en-US" sz="4800" b="1" dirty="0" smtClean="0">
                <a:solidFill>
                  <a:srgbClr val="0070C0"/>
                </a:solidFill>
              </a:rPr>
              <a:t>Introduction</a:t>
            </a:r>
            <a:endParaRPr lang="en-US" sz="4800" dirty="0">
              <a:solidFill>
                <a:srgbClr val="0070C0"/>
              </a:solidFill>
            </a:endParaRPr>
          </a:p>
          <a:p>
            <a:r>
              <a:rPr lang="en-US" b="1" dirty="0"/>
              <a:t> </a:t>
            </a:r>
            <a:endParaRPr lang="en-US" sz="1400" dirty="0"/>
          </a:p>
          <a:p>
            <a:pPr marL="342900" lvl="0" indent="-342900">
              <a:buFont typeface="Wingdings" panose="05000000000000000000" pitchFamily="2" charset="2"/>
              <a:buChar char="q"/>
            </a:pPr>
            <a:r>
              <a:rPr lang="en-US" sz="2000" dirty="0" smtClean="0"/>
              <a:t>This </a:t>
            </a:r>
            <a:r>
              <a:rPr lang="en-US" sz="2000" dirty="0"/>
              <a:t>web application provides the facility to conduct the online examinations</a:t>
            </a:r>
            <a:r>
              <a:rPr lang="en-US" sz="2000" dirty="0" smtClean="0"/>
              <a:t>.</a:t>
            </a:r>
            <a:endParaRPr lang="en-US" sz="2000" dirty="0"/>
          </a:p>
          <a:p>
            <a:pPr marL="342900" indent="-342900">
              <a:buFont typeface="Wingdings" panose="05000000000000000000" pitchFamily="2" charset="2"/>
              <a:buChar char="q"/>
            </a:pPr>
            <a:r>
              <a:rPr lang="en-US" sz="2000" dirty="0"/>
              <a:t> </a:t>
            </a:r>
            <a:r>
              <a:rPr lang="en-US" sz="2000" dirty="0" smtClean="0"/>
              <a:t>It </a:t>
            </a:r>
            <a:r>
              <a:rPr lang="en-US" sz="2000" dirty="0"/>
              <a:t>saves time as it allows multiple students to give their examinations at the same time and they do not need to wait for the results as the result is generated at that time only after the exam gets over.</a:t>
            </a:r>
          </a:p>
          <a:p>
            <a:pPr marL="342900" indent="-342900">
              <a:buFont typeface="Wingdings" panose="05000000000000000000" pitchFamily="2" charset="2"/>
              <a:buChar char="q"/>
            </a:pPr>
            <a:r>
              <a:rPr lang="en-US" sz="2000" dirty="0"/>
              <a:t> </a:t>
            </a:r>
            <a:r>
              <a:rPr lang="en-US" sz="2000" dirty="0" smtClean="0"/>
              <a:t>It </a:t>
            </a:r>
            <a:r>
              <a:rPr lang="en-US" sz="2000" dirty="0"/>
              <a:t>also has the timer facility that means that the timer for the test is set. </a:t>
            </a:r>
          </a:p>
          <a:p>
            <a:pPr marL="342900" indent="-342900">
              <a:buFont typeface="Wingdings" panose="05000000000000000000" pitchFamily="2" charset="2"/>
              <a:buChar char="q"/>
            </a:pPr>
            <a:r>
              <a:rPr lang="en-US" sz="2000" dirty="0"/>
              <a:t>The student will have to complete the test in the given time interval only.</a:t>
            </a:r>
          </a:p>
          <a:p>
            <a:pPr marL="342900" indent="-342900">
              <a:buFont typeface="Wingdings" panose="05000000000000000000" pitchFamily="2" charset="2"/>
              <a:buChar char="q"/>
            </a:pPr>
            <a:r>
              <a:rPr lang="en-US" sz="2000" dirty="0"/>
              <a:t> </a:t>
            </a:r>
            <a:r>
              <a:rPr lang="en-US" sz="2000" dirty="0" smtClean="0"/>
              <a:t>Administrator </a:t>
            </a:r>
            <a:r>
              <a:rPr lang="en-US" sz="2000" dirty="0"/>
              <a:t>has the facility to update create or delete the test questions or the test papers provided to the students during their tests.</a:t>
            </a:r>
          </a:p>
          <a:p>
            <a:pPr marL="342900" indent="-342900">
              <a:buFont typeface="Wingdings" panose="05000000000000000000" pitchFamily="2" charset="2"/>
              <a:buChar char="q"/>
            </a:pPr>
            <a:r>
              <a:rPr lang="en-US" sz="2000" dirty="0"/>
              <a:t> </a:t>
            </a:r>
            <a:r>
              <a:rPr lang="en-US" sz="2000" dirty="0" smtClean="0"/>
              <a:t>Users </a:t>
            </a:r>
            <a:r>
              <a:rPr lang="en-US" sz="2000" dirty="0"/>
              <a:t>or students can login give their tests with his specific id and check their results also.</a:t>
            </a:r>
          </a:p>
        </p:txBody>
      </p:sp>
    </p:spTree>
    <p:extLst>
      <p:ext uri="{BB962C8B-B14F-4D97-AF65-F5344CB8AC3E}">
        <p14:creationId xmlns:p14="http://schemas.microsoft.com/office/powerpoint/2010/main" val="2974285951"/>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0"/>
            <a:ext cx="5791200" cy="4616648"/>
          </a:xfrm>
          <a:prstGeom prst="rect">
            <a:avLst/>
          </a:prstGeom>
        </p:spPr>
        <p:txBody>
          <a:bodyPr wrap="square">
            <a:spAutoFit/>
          </a:bodyPr>
          <a:lstStyle/>
          <a:p>
            <a:endParaRPr lang="en-US" b="1" dirty="0" smtClean="0"/>
          </a:p>
          <a:p>
            <a:r>
              <a:rPr lang="en-US" sz="3600" b="1" dirty="0" smtClean="0">
                <a:solidFill>
                  <a:srgbClr val="0070C0"/>
                </a:solidFill>
              </a:rPr>
              <a:t>Tools Used-</a:t>
            </a:r>
            <a:endParaRPr lang="en-US" sz="2000" b="1" dirty="0" smtClean="0"/>
          </a:p>
          <a:p>
            <a:pPr lvl="0"/>
            <a:endParaRPr lang="en-US" sz="2000" b="1" dirty="0"/>
          </a:p>
          <a:p>
            <a:pPr lvl="0"/>
            <a:r>
              <a:rPr lang="en-US" sz="2000" b="1" dirty="0"/>
              <a:t>Advance </a:t>
            </a:r>
            <a:r>
              <a:rPr lang="en-US" sz="2000" b="1" dirty="0" smtClean="0"/>
              <a:t>Java(</a:t>
            </a:r>
            <a:r>
              <a:rPr lang="en-US" sz="2000" b="1" dirty="0" err="1" smtClean="0"/>
              <a:t>servlet</a:t>
            </a:r>
            <a:r>
              <a:rPr lang="en-US" sz="2000" b="1" dirty="0" smtClean="0"/>
              <a:t>)</a:t>
            </a:r>
          </a:p>
          <a:p>
            <a:pPr lvl="0"/>
            <a:endParaRPr lang="en-US" sz="2000" b="1" dirty="0"/>
          </a:p>
          <a:p>
            <a:pPr lvl="0"/>
            <a:r>
              <a:rPr lang="en-US" sz="2000" b="1" dirty="0"/>
              <a:t>Dream </a:t>
            </a:r>
            <a:r>
              <a:rPr lang="en-US" sz="2000" b="1" dirty="0" smtClean="0"/>
              <a:t>Weaver</a:t>
            </a:r>
          </a:p>
          <a:p>
            <a:pPr lvl="0"/>
            <a:endParaRPr lang="en-US" sz="2000" b="1" dirty="0"/>
          </a:p>
          <a:p>
            <a:pPr lvl="0"/>
            <a:r>
              <a:rPr lang="en-US" sz="2000" b="1" dirty="0" smtClean="0"/>
              <a:t>HTML</a:t>
            </a:r>
          </a:p>
          <a:p>
            <a:pPr lvl="0"/>
            <a:endParaRPr lang="en-US" sz="2000" b="1" dirty="0"/>
          </a:p>
          <a:p>
            <a:pPr lvl="0"/>
            <a:r>
              <a:rPr lang="en-US" sz="2000" b="1" dirty="0"/>
              <a:t>Java </a:t>
            </a:r>
            <a:r>
              <a:rPr lang="en-US" sz="2000" b="1" dirty="0" smtClean="0"/>
              <a:t>Script</a:t>
            </a:r>
          </a:p>
          <a:p>
            <a:pPr lvl="0"/>
            <a:endParaRPr lang="en-US" sz="2000" b="1" dirty="0"/>
          </a:p>
          <a:p>
            <a:pPr lvl="0"/>
            <a:r>
              <a:rPr lang="en-US" sz="2000" b="1" dirty="0" smtClean="0"/>
              <a:t>MYSQL</a:t>
            </a:r>
          </a:p>
          <a:p>
            <a:pPr lvl="0"/>
            <a:endParaRPr lang="en-US" sz="2000" b="1" dirty="0" smtClean="0"/>
          </a:p>
          <a:p>
            <a:pPr lvl="0"/>
            <a:r>
              <a:rPr lang="en-US" sz="2000" b="1" dirty="0" smtClean="0"/>
              <a:t>Rational software architect(RSA)</a:t>
            </a:r>
            <a:endParaRPr lang="en-US" sz="2000" b="1" dirty="0"/>
          </a:p>
        </p:txBody>
      </p:sp>
      <p:sp>
        <p:nvSpPr>
          <p:cNvPr id="3" name="Rectangle 2"/>
          <p:cNvSpPr/>
          <p:nvPr/>
        </p:nvSpPr>
        <p:spPr>
          <a:xfrm>
            <a:off x="381000" y="5410200"/>
            <a:ext cx="8001000" cy="923330"/>
          </a:xfrm>
          <a:prstGeom prst="rect">
            <a:avLst/>
          </a:prstGeom>
        </p:spPr>
        <p:txBody>
          <a:bodyPr wrap="square">
            <a:spAutoFit/>
          </a:bodyPr>
          <a:lstStyle/>
          <a:p>
            <a:r>
              <a:rPr lang="en-US" b="1" dirty="0">
                <a:solidFill>
                  <a:srgbClr val="FF0000"/>
                </a:solidFill>
              </a:rPr>
              <a:t>References-</a:t>
            </a:r>
            <a:endParaRPr lang="en-US" dirty="0">
              <a:solidFill>
                <a:srgbClr val="FF0000"/>
              </a:solidFill>
            </a:endParaRPr>
          </a:p>
          <a:p>
            <a:pPr lvl="0"/>
            <a:r>
              <a:rPr lang="en-US" u="sng" dirty="0">
                <a:solidFill>
                  <a:srgbClr val="00B050"/>
                </a:solidFill>
                <a:hlinkClick r:id="rId2"/>
              </a:rPr>
              <a:t>http://www.wikipedia.com</a:t>
            </a:r>
            <a:endParaRPr lang="en-US" dirty="0">
              <a:solidFill>
                <a:srgbClr val="00B050"/>
              </a:solidFill>
            </a:endParaRPr>
          </a:p>
          <a:p>
            <a:pPr lvl="0"/>
            <a:r>
              <a:rPr lang="en-US" u="sng" dirty="0">
                <a:solidFill>
                  <a:srgbClr val="00B050"/>
                </a:solidFill>
                <a:hlinkClick r:id="rId3"/>
              </a:rPr>
              <a:t>http://www.google.com</a:t>
            </a:r>
            <a:endParaRPr lang="en-US" dirty="0">
              <a:solidFill>
                <a:srgbClr val="00B050"/>
              </a:solidFill>
            </a:endParaRPr>
          </a:p>
        </p:txBody>
      </p:sp>
    </p:spTree>
    <p:extLst>
      <p:ext uri="{BB962C8B-B14F-4D97-AF65-F5344CB8AC3E}">
        <p14:creationId xmlns:p14="http://schemas.microsoft.com/office/powerpoint/2010/main" val="3400530597"/>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143000"/>
            <a:ext cx="8001000" cy="4924425"/>
          </a:xfrm>
          <a:prstGeom prst="rect">
            <a:avLst/>
          </a:prstGeom>
        </p:spPr>
        <p:txBody>
          <a:bodyPr wrap="square">
            <a:spAutoFit/>
          </a:bodyPr>
          <a:lstStyle/>
          <a:p>
            <a:pPr lvl="1"/>
            <a:r>
              <a:rPr lang="en-US" sz="5400" b="1" dirty="0" smtClean="0">
                <a:solidFill>
                  <a:srgbClr val="0070C0"/>
                </a:solidFill>
              </a:rPr>
              <a:t>Scope</a:t>
            </a:r>
            <a:endParaRPr lang="en-US" sz="5400" dirty="0">
              <a:solidFill>
                <a:srgbClr val="0070C0"/>
              </a:solidFill>
            </a:endParaRPr>
          </a:p>
          <a:p>
            <a:r>
              <a:rPr lang="en-US" b="1" dirty="0"/>
              <a:t> </a:t>
            </a:r>
            <a:endParaRPr lang="en-US" dirty="0" smtClean="0"/>
          </a:p>
          <a:p>
            <a:r>
              <a:rPr lang="en-US" sz="2800" dirty="0" smtClean="0"/>
              <a:t>This </a:t>
            </a:r>
            <a:r>
              <a:rPr lang="en-US" sz="2800" dirty="0"/>
              <a:t>system allows the student to give their exams at any time and access the tests from any place where they are comfortable with a definite username and password. No student can login with their wrong username and password. This is for the security purposes. Student will not have to wait for their results. The results will be displayed after the completion of the exam. Results are accessed fast.</a:t>
            </a:r>
          </a:p>
          <a:p>
            <a:r>
              <a:rPr lang="en-US" dirty="0"/>
              <a:t> </a:t>
            </a:r>
            <a:endParaRPr lang="en-US" sz="1400" dirty="0"/>
          </a:p>
        </p:txBody>
      </p:sp>
    </p:spTree>
    <p:extLst>
      <p:ext uri="{BB962C8B-B14F-4D97-AF65-F5344CB8AC3E}">
        <p14:creationId xmlns:p14="http://schemas.microsoft.com/office/powerpoint/2010/main" val="702856787"/>
      </p:ext>
    </p:extLst>
  </p:cSld>
  <p:clrMapOvr>
    <a:masterClrMapping/>
  </p:clrMapOvr>
  <p:transition spd="slow">
    <p:wheel spokes="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flipV="1">
            <a:off x="362959" y="21993"/>
            <a:ext cx="3024120"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DATA FLOW DIAGRAMS</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57200"/>
            <a:ext cx="8382000" cy="552736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42195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304925" algn="l"/>
              </a:tabLst>
            </a:pPr>
            <a:r>
              <a:rPr kumimoji="0" lang="en-US" sz="11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304925" algn="l"/>
              </a:tabLst>
            </a:pPr>
            <a:r>
              <a:rPr kumimoji="0" lang="en-US" sz="14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t>                                                            ER-DIAGRAM</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304925"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TextBox 3"/>
          <p:cNvSpPr txBox="1"/>
          <p:nvPr/>
        </p:nvSpPr>
        <p:spPr>
          <a:xfrm>
            <a:off x="152400" y="43208"/>
            <a:ext cx="3429000" cy="523220"/>
          </a:xfrm>
          <a:prstGeom prst="rect">
            <a:avLst/>
          </a:prstGeom>
          <a:noFill/>
        </p:spPr>
        <p:txBody>
          <a:bodyPr wrap="square" rtlCol="0">
            <a:spAutoFit/>
          </a:bodyPr>
          <a:lstStyle/>
          <a:p>
            <a:r>
              <a:rPr lang="en-US" sz="2800" dirty="0" smtClean="0">
                <a:solidFill>
                  <a:srgbClr val="0070C0"/>
                </a:solidFill>
              </a:rPr>
              <a:t>Data flow diagram</a:t>
            </a:r>
            <a:endParaRPr lang="en-US" sz="2800" dirty="0">
              <a:solidFill>
                <a:srgbClr val="0070C0"/>
              </a:solidFill>
            </a:endParaRPr>
          </a:p>
        </p:txBody>
      </p:sp>
    </p:spTree>
    <p:extLst>
      <p:ext uri="{BB962C8B-B14F-4D97-AF65-F5344CB8AC3E}">
        <p14:creationId xmlns:p14="http://schemas.microsoft.com/office/powerpoint/2010/main" val="2589360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
            <a:ext cx="8382000" cy="6477000"/>
          </a:xfrm>
          <a:prstGeom prst="rect">
            <a:avLst/>
          </a:prstGeom>
          <a:noFill/>
          <a:ln>
            <a:noFill/>
          </a:ln>
        </p:spPr>
      </p:pic>
      <p:sp>
        <p:nvSpPr>
          <p:cNvPr id="3" name="TextBox 2"/>
          <p:cNvSpPr txBox="1"/>
          <p:nvPr/>
        </p:nvSpPr>
        <p:spPr>
          <a:xfrm>
            <a:off x="457200" y="457200"/>
            <a:ext cx="3048000" cy="523220"/>
          </a:xfrm>
          <a:prstGeom prst="rect">
            <a:avLst/>
          </a:prstGeom>
          <a:noFill/>
        </p:spPr>
        <p:txBody>
          <a:bodyPr wrap="square" rtlCol="0">
            <a:spAutoFit/>
          </a:bodyPr>
          <a:lstStyle/>
          <a:p>
            <a:r>
              <a:rPr lang="en-US" sz="2800" dirty="0" err="1" smtClean="0">
                <a:solidFill>
                  <a:srgbClr val="0070C0"/>
                </a:solidFill>
              </a:rPr>
              <a:t>Usecase</a:t>
            </a:r>
            <a:r>
              <a:rPr lang="en-US" sz="2800" dirty="0" smtClean="0">
                <a:solidFill>
                  <a:srgbClr val="0070C0"/>
                </a:solidFill>
              </a:rPr>
              <a:t> </a:t>
            </a:r>
            <a:r>
              <a:rPr lang="en-US" sz="2800" dirty="0" err="1" smtClean="0">
                <a:solidFill>
                  <a:srgbClr val="0070C0"/>
                </a:solidFill>
              </a:rPr>
              <a:t>digram</a:t>
            </a:r>
            <a:endParaRPr lang="en-US" sz="2800" dirty="0">
              <a:solidFill>
                <a:srgbClr val="0070C0"/>
              </a:solidFill>
            </a:endParaRPr>
          </a:p>
        </p:txBody>
      </p:sp>
    </p:spTree>
    <p:extLst>
      <p:ext uri="{BB962C8B-B14F-4D97-AF65-F5344CB8AC3E}">
        <p14:creationId xmlns:p14="http://schemas.microsoft.com/office/powerpoint/2010/main" val="3649701594"/>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riyanka\AppData\Local\Temp\2015081909233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27437"/>
            <a:ext cx="8915400" cy="6034574"/>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dirty="0" smtClean="0">
                <a:solidFill>
                  <a:srgbClr val="00B0F0"/>
                </a:solidFill>
              </a:rPr>
              <a:t>Activity diagram</a:t>
            </a:r>
            <a:endParaRPr lang="en-US" dirty="0">
              <a:solidFill>
                <a:srgbClr val="00B0F0"/>
              </a:solidFill>
            </a:endParaRPr>
          </a:p>
        </p:txBody>
      </p:sp>
    </p:spTree>
    <p:extLst>
      <p:ext uri="{BB962C8B-B14F-4D97-AF65-F5344CB8AC3E}">
        <p14:creationId xmlns:p14="http://schemas.microsoft.com/office/powerpoint/2010/main" val="4643388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4. C language exam form "/>
          <p:cNvPicPr/>
          <p:nvPr/>
        </p:nvPicPr>
        <p:blipFill>
          <a:blip r:embed="rId2"/>
          <a:srcRect/>
          <a:stretch>
            <a:fillRect/>
          </a:stretch>
        </p:blipFill>
        <p:spPr bwMode="auto">
          <a:xfrm>
            <a:off x="228600" y="457200"/>
            <a:ext cx="8382000" cy="6400800"/>
          </a:xfrm>
          <a:prstGeom prst="rect">
            <a:avLst/>
          </a:prstGeom>
          <a:noFill/>
          <a:ln w="9525">
            <a:noFill/>
            <a:miter lim="800000"/>
            <a:headEnd/>
            <a:tailEnd/>
          </a:ln>
        </p:spPr>
      </p:pic>
      <p:sp>
        <p:nvSpPr>
          <p:cNvPr id="4" name="Title 3"/>
          <p:cNvSpPr>
            <a:spLocks noGrp="1"/>
          </p:cNvSpPr>
          <p:nvPr>
            <p:ph type="title"/>
          </p:nvPr>
        </p:nvSpPr>
        <p:spPr/>
        <p:txBody>
          <a:bodyPr/>
          <a:lstStyle/>
          <a:p>
            <a:r>
              <a:rPr lang="en-US" dirty="0" smtClean="0">
                <a:solidFill>
                  <a:srgbClr val="00B0F0"/>
                </a:solidFill>
              </a:rPr>
              <a:t>Class diagram</a:t>
            </a:r>
            <a:endParaRPr lang="en-US" dirty="0">
              <a:solidFill>
                <a:srgbClr val="00B0F0"/>
              </a:solidFill>
            </a:endParaRPr>
          </a:p>
        </p:txBody>
      </p:sp>
    </p:spTree>
    <p:extLst>
      <p:ext uri="{BB962C8B-B14F-4D97-AF65-F5344CB8AC3E}">
        <p14:creationId xmlns:p14="http://schemas.microsoft.com/office/powerpoint/2010/main" val="12935679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838201" y="124460"/>
            <a:ext cx="7467600" cy="6733540"/>
          </a:xfrm>
          <a:prstGeom prst="rect">
            <a:avLst/>
          </a:prstGeom>
          <a:noFill/>
          <a:ln>
            <a:noFill/>
          </a:ln>
        </p:spPr>
      </p:pic>
      <p:sp>
        <p:nvSpPr>
          <p:cNvPr id="3" name="TextBox 2"/>
          <p:cNvSpPr txBox="1"/>
          <p:nvPr/>
        </p:nvSpPr>
        <p:spPr>
          <a:xfrm>
            <a:off x="152400" y="203478"/>
            <a:ext cx="3200400" cy="646331"/>
          </a:xfrm>
          <a:prstGeom prst="rect">
            <a:avLst/>
          </a:prstGeom>
          <a:noFill/>
        </p:spPr>
        <p:txBody>
          <a:bodyPr wrap="square" rtlCol="0">
            <a:spAutoFit/>
          </a:bodyPr>
          <a:lstStyle/>
          <a:p>
            <a:r>
              <a:rPr lang="en-US" sz="3600" dirty="0" smtClean="0">
                <a:solidFill>
                  <a:srgbClr val="0070C0"/>
                </a:solidFill>
              </a:rPr>
              <a:t>DFD</a:t>
            </a:r>
            <a:endParaRPr lang="en-US" sz="3600" dirty="0">
              <a:solidFill>
                <a:srgbClr val="0070C0"/>
              </a:solidFill>
            </a:endParaRPr>
          </a:p>
        </p:txBody>
      </p:sp>
    </p:spTree>
    <p:extLst>
      <p:ext uri="{BB962C8B-B14F-4D97-AF65-F5344CB8AC3E}">
        <p14:creationId xmlns:p14="http://schemas.microsoft.com/office/powerpoint/2010/main" val="2178959363"/>
      </p:ext>
    </p:extLst>
  </p:cSld>
  <p:clrMapOvr>
    <a:masterClrMapping/>
  </p:clrMapOvr>
  <p:transition spd="slow">
    <p:randomBar dir="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225</TotalTime>
  <Words>95</Words>
  <Application>Microsoft Office PowerPoint</Application>
  <PresentationFormat>On-screen Show (4:3)</PresentationFormat>
  <Paragraphs>82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Angles</vt:lpstr>
      <vt:lpstr>PowerPoint Presentation</vt:lpstr>
      <vt:lpstr>PowerPoint Presentation</vt:lpstr>
      <vt:lpstr>PowerPoint Presentation</vt:lpstr>
      <vt:lpstr>PowerPoint Presentation</vt:lpstr>
      <vt:lpstr>PowerPoint Presentation</vt:lpstr>
      <vt:lpstr>PowerPoint Presentation</vt:lpstr>
      <vt:lpstr>Activity diagram</vt:lpstr>
      <vt:lpstr>Class diagram</vt:lpstr>
      <vt:lpstr>PowerPoint Presentation</vt:lpstr>
      <vt:lpstr>SEQUENCE DIAGRAM </vt:lpstr>
      <vt:lpstr>PowerPoint Presentation</vt:lpstr>
      <vt:lpstr>PowerPoint Presentation</vt:lpstr>
      <vt:lpstr>PowerPoint Presentation</vt:lpstr>
      <vt:lpstr>PowerPoint Presentation</vt:lpstr>
      <vt:lpstr>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priyanka</dc:creator>
  <cp:lastModifiedBy>Shaibya Gupta</cp:lastModifiedBy>
  <cp:revision>14</cp:revision>
  <dcterms:created xsi:type="dcterms:W3CDTF">2015-08-07T05:12:31Z</dcterms:created>
  <dcterms:modified xsi:type="dcterms:W3CDTF">2015-08-26T05:12:56Z</dcterms:modified>
</cp:coreProperties>
</file>