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67" r:id="rId4"/>
    <p:sldId id="275" r:id="rId5"/>
    <p:sldId id="268" r:id="rId6"/>
    <p:sldId id="269" r:id="rId7"/>
    <p:sldId id="270" r:id="rId8"/>
    <p:sldId id="273" r:id="rId9"/>
    <p:sldId id="278" r:id="rId10"/>
    <p:sldId id="271" r:id="rId11"/>
    <p:sldId id="276" r:id="rId12"/>
    <p:sldId id="277" r:id="rId13"/>
    <p:sldId id="279" r:id="rId14"/>
    <p:sldId id="28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CD87AD-7D59-4E91-9ACE-0D4C45652A95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64A1219-00C5-4A9A-AFE5-789662EA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7967"/>
            <a:ext cx="8825658" cy="1402915"/>
          </a:xfrm>
        </p:spPr>
        <p:txBody>
          <a:bodyPr/>
          <a:lstStyle/>
          <a:p>
            <a:r>
              <a:rPr lang="en-US" sz="6600" dirty="0" smtClean="0">
                <a:latin typeface="Palatino Linotype" panose="02040502050505030304" pitchFamily="18" charset="0"/>
              </a:rPr>
              <a:t>Reliability Analysis</a:t>
            </a:r>
            <a:endParaRPr lang="en-US" sz="6600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799" y="3620022"/>
            <a:ext cx="4935256" cy="258036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Team members:</a:t>
            </a:r>
          </a:p>
          <a:p>
            <a:r>
              <a:rPr lang="en-US" b="1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Nagamani kummari	</a:t>
            </a:r>
          </a:p>
          <a:p>
            <a:r>
              <a:rPr lang="en-US" b="1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Divyateja annapareddy	</a:t>
            </a:r>
          </a:p>
          <a:p>
            <a:r>
              <a:rPr lang="en-US" b="1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Vijay kumar dharmaji</a:t>
            </a:r>
          </a:p>
          <a:p>
            <a:r>
              <a:rPr lang="en-US" b="1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Priyanka reddy cherabudla</a:t>
            </a:r>
            <a:endParaRPr lang="en-US" b="1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Procedures: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655" y="2442575"/>
            <a:ext cx="100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655" y="2279737"/>
            <a:ext cx="10008296" cy="275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Main Procedure</a:t>
            </a:r>
          </a:p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ClearPrev</a:t>
            </a:r>
          </a:p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ClacWeibull</a:t>
            </a:r>
          </a:p>
          <a:p>
            <a:pPr marL="2286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400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9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Contd.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605414"/>
            <a:ext cx="1047175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StartSim</a:t>
            </a:r>
          </a:p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PrepSim</a:t>
            </a:r>
          </a:p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CreateData</a:t>
            </a:r>
          </a:p>
          <a:p>
            <a:pPr marL="36576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PrepAnalysis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Redundant Systems: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181" y="2342367"/>
            <a:ext cx="90312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Many complex systems (mainframe computers, network hardware </a:t>
            </a:r>
            <a:r>
              <a:rPr lang="en-US" sz="2400" dirty="0" err="1" smtClean="0">
                <a:latin typeface="Palatino Linotype" panose="02040502050505030304" pitchFamily="18" charset="0"/>
              </a:rPr>
              <a:t>etc</a:t>
            </a:r>
            <a:r>
              <a:rPr lang="en-US" sz="2400" dirty="0" smtClean="0">
                <a:latin typeface="Palatino Linotype" panose="02040502050505030304" pitchFamily="18" charset="0"/>
              </a:rPr>
              <a:t>) are molded with reliability models. 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Each component has a failure probability and a repair time. The model determines predicted availability for system.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What happens if the component fails? Often system have multiple redundant nodes. How do we detect  failure to repair it?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5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Conclusion and Future Direction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2707" y="2379945"/>
            <a:ext cx="9093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sz="3200" dirty="0" smtClean="0">
                <a:latin typeface="Palatino Linotype" panose="02040502050505030304" pitchFamily="18" charset="0"/>
              </a:rPr>
              <a:t>DSS can become a powerful tool in aiding decision making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smtClean="0">
                <a:latin typeface="Palatino Linotype" panose="02040502050505030304" pitchFamily="18" charset="0"/>
              </a:rPr>
              <a:t>Reliability is used to reduce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 smtClean="0">
                <a:latin typeface="Palatino Linotype" panose="02040502050505030304" pitchFamily="18" charset="0"/>
              </a:rPr>
              <a:t>Reliability analysis problem is applied on larger scale real world problems like space, airways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92D05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1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References: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337" y="2417523"/>
            <a:ext cx="82797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latin typeface="Palatino Linotype" panose="02040502050505030304" pitchFamily="18" charset="0"/>
              </a:rPr>
              <a:t>“Principles of Designing and developing spreadsheet based decision support systems” By  Michelle M.Hanna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latin typeface="Palatino Linotype" panose="02040502050505030304" pitchFamily="18" charset="0"/>
              </a:rPr>
              <a:t>“Reliability Analysis” By Professor Ernst G.Frankel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latin typeface="Palatino Linotype" panose="02040502050505030304" pitchFamily="18" charset="0"/>
              </a:rPr>
              <a:t>“Decisions in Reliability Analysis” By F.R Farmer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latin typeface="Palatino Linotype" panose="02040502050505030304" pitchFamily="18" charset="0"/>
              </a:rPr>
              <a:t>www.wikipedia.com “Reliability Engineering”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600" dirty="0" smtClean="0">
                <a:latin typeface="Palatino Linotype" panose="02040502050505030304" pitchFamily="18" charset="0"/>
              </a:rPr>
              <a:t>“Reliability and safety engineering” by “ </a:t>
            </a:r>
            <a:r>
              <a:rPr lang="en-US" sz="2600" dirty="0" err="1" smtClean="0">
                <a:latin typeface="Palatino Linotype" panose="02040502050505030304" pitchFamily="18" charset="0"/>
              </a:rPr>
              <a:t>Ajit</a:t>
            </a:r>
            <a:r>
              <a:rPr lang="en-US" sz="2600" dirty="0" smtClean="0">
                <a:latin typeface="Palatino Linotype" panose="02040502050505030304" pitchFamily="18" charset="0"/>
              </a:rPr>
              <a:t> Kumar Verma</a:t>
            </a:r>
            <a:endParaRPr lang="en-US" sz="2600" dirty="0" smtClean="0">
              <a:solidFill>
                <a:srgbClr val="92D05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7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4388" y="1403697"/>
            <a:ext cx="8825658" cy="2677648"/>
          </a:xfrm>
        </p:spPr>
        <p:txBody>
          <a:bodyPr/>
          <a:lstStyle/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THANKYOU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Palatino Linotype" panose="02040502050505030304" pitchFamily="18" charset="0"/>
              </a:rPr>
              <a:t>OUTLINE</a:t>
            </a:r>
            <a:endParaRPr lang="en-US" sz="48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79737"/>
            <a:ext cx="8761412" cy="37400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Reliability and Problem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Basic Principles of Reliability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What techniques did we use?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Excel Spreadsheets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User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Conclusion </a:t>
            </a:r>
            <a:endParaRPr lang="en-US" sz="2400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 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95" y="2555309"/>
            <a:ext cx="4096011" cy="359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89140"/>
            <a:ext cx="8761413" cy="1089764"/>
          </a:xfrm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 What is Reliability and Problem Description?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811" y="2279737"/>
            <a:ext cx="8993688" cy="37400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What is Reliability?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Systems in parallel and series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Key reliability terms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anose="02040502050505030304" pitchFamily="18" charset="0"/>
              </a:rPr>
              <a:t>                F(t)- cumulative failure distribution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latin typeface="Palatino Linotype" panose="02040502050505030304" pitchFamily="18" charset="0"/>
              </a:rPr>
              <a:t>                f(t)- failure distribution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latin typeface="Palatino Linotype" panose="02040502050505030304" pitchFamily="18" charset="0"/>
              </a:rPr>
              <a:t>               R(t)= 1-F(t) – survival rate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latin typeface="Palatino Linotype" panose="02040502050505030304" pitchFamily="18" charset="0"/>
              </a:rPr>
              <a:t>               r(t) failure rate r(t)= f(t)/1-F(t) </a:t>
            </a:r>
          </a:p>
          <a:p>
            <a:pPr marL="0" indent="0">
              <a:buNone/>
            </a:pPr>
            <a:r>
              <a:rPr lang="en-US" sz="2400" dirty="0" smtClean="0">
                <a:latin typeface="Palatino Linotype" panose="02040502050505030304" pitchFamily="18" charset="0"/>
              </a:rPr>
              <a:t>                                                 = f(t)/R(t)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6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Basic Principles of Reliability Analysis: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54893"/>
            <a:ext cx="9304278" cy="36649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Define the Problem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Construct the optimization and simulation models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Test and Validate the models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Design the experiments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Conduct experiments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Evaluate the results</a:t>
            </a:r>
          </a:p>
          <a:p>
            <a:r>
              <a:rPr lang="en-US" sz="2400" dirty="0" smtClean="0">
                <a:latin typeface="Palatino Linotype" panose="02040502050505030304" pitchFamily="18" charset="0"/>
              </a:rPr>
              <a:t>Implement the results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What did we use 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7419"/>
            <a:ext cx="8761412" cy="3652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Palatino Linotype" panose="02040502050505030304" pitchFamily="18" charset="0"/>
              </a:rPr>
              <a:t>Weibull distribution </a:t>
            </a:r>
            <a:r>
              <a:rPr lang="en-US" sz="2400" dirty="0" smtClean="0">
                <a:latin typeface="Palatino Linotype" panose="02040502050505030304" pitchFamily="18" charset="0"/>
              </a:rPr>
              <a:t>– Fitting Weibull is common for                                 reliability.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Palatino Linotype" panose="02040502050505030304" pitchFamily="18" charset="0"/>
              </a:rPr>
              <a:t>Optimization</a:t>
            </a:r>
            <a:r>
              <a:rPr lang="en-US" sz="2400" dirty="0" smtClean="0">
                <a:latin typeface="Palatino Linotype" panose="02040502050505030304" pitchFamily="18" charset="0"/>
              </a:rPr>
              <a:t> - Selects best alternative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Palatino Linotype" panose="02040502050505030304" pitchFamily="18" charset="0"/>
              </a:rPr>
              <a:t>Simulation</a:t>
            </a:r>
            <a:r>
              <a:rPr lang="en-US" sz="2400" dirty="0" smtClean="0">
                <a:latin typeface="Palatino Linotype" panose="02040502050505030304" pitchFamily="18" charset="0"/>
              </a:rPr>
              <a:t> – imitation of the operation of an real world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Palatino Linotype" panose="02040502050505030304" pitchFamily="18" charset="0"/>
              </a:rPr>
              <a:t>Examples</a:t>
            </a:r>
            <a:r>
              <a:rPr lang="en-US" sz="2400" dirty="0" smtClean="0">
                <a:latin typeface="Palatino Linotype" panose="02040502050505030304" pitchFamily="18" charset="0"/>
              </a:rPr>
              <a:t> for reliability- Space, Telecom, Automotive etc.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Excel Spreadsheets and how to resolve?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7419"/>
            <a:ext cx="8761412" cy="365238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Palatino Linotype" panose="02040502050505030304" pitchFamily="18" charset="0"/>
              </a:rPr>
              <a:t>Welcome Sheet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Calculation Sheet </a:t>
            </a:r>
            <a:r>
              <a:rPr lang="en-US" sz="2400" dirty="0" smtClean="0">
                <a:latin typeface="Palatino Linotype" panose="02040502050505030304" pitchFamily="18" charset="0"/>
              </a:rPr>
              <a:t>for Weibull parameters.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Hidden calculation sheet </a:t>
            </a:r>
            <a:r>
              <a:rPr lang="en-US" sz="2400" dirty="0" smtClean="0">
                <a:latin typeface="Palatino Linotype" panose="02040502050505030304" pitchFamily="18" charset="0"/>
              </a:rPr>
              <a:t>for  preparing simulation data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Simulation sheet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Calculation Sheet </a:t>
            </a:r>
            <a:r>
              <a:rPr lang="en-US" sz="2400" dirty="0" smtClean="0">
                <a:latin typeface="Palatino Linotype" panose="02040502050505030304" pitchFamily="18" charset="0"/>
              </a:rPr>
              <a:t>for recording the results of simulation runs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Output Sheet</a:t>
            </a:r>
          </a:p>
          <a:p>
            <a:r>
              <a:rPr lang="en-US" sz="2400" b="1" dirty="0" smtClean="0">
                <a:latin typeface="Palatino Linotype" panose="02040502050505030304" pitchFamily="18" charset="0"/>
              </a:rPr>
              <a:t>Resolve Options</a:t>
            </a: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8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User Interface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2367"/>
            <a:ext cx="8761412" cy="367743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Palatino Linotype" panose="02040502050505030304" pitchFamily="18" charset="0"/>
              </a:rPr>
              <a:t>Input form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Palatino Linotype" panose="02040502050505030304" pitchFamily="18" charset="0"/>
              </a:rPr>
              <a:t>Simulation sheet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Palatino Linotype" panose="02040502050505030304" pitchFamily="18" charset="0"/>
              </a:rPr>
              <a:t>Input box</a:t>
            </a:r>
          </a:p>
          <a:p>
            <a:pPr marL="0" indent="0">
              <a:buNone/>
            </a:pP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87" y="2406433"/>
            <a:ext cx="3035213" cy="386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94" y="3135943"/>
            <a:ext cx="39814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7094" y="6162805"/>
            <a:ext cx="446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-By M.Hanna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User Interface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54" y="2897546"/>
            <a:ext cx="43148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1770" y="2542784"/>
            <a:ext cx="5498926" cy="220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latin typeface="Palatino Linotype" panose="02040502050505030304" pitchFamily="18" charset="0"/>
              </a:rPr>
              <a:t>Message Box</a:t>
            </a: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Navigational Buttons</a:t>
            </a: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Functional Buttons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4055" y="5661764"/>
            <a:ext cx="43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Palatino Linotype" panose="02040502050505030304" pitchFamily="18" charset="0"/>
              </a:rPr>
              <a:t>By M.Hanna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6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Types of Maintenance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2455101"/>
            <a:ext cx="93819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Run to failure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Scheduled Inspections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Palatino Linotype" panose="02040502050505030304" pitchFamily="18" charset="0"/>
              </a:rPr>
              <a:t> </a:t>
            </a:r>
            <a:r>
              <a:rPr lang="en-US" sz="2800" dirty="0" smtClean="0">
                <a:latin typeface="Palatino Linotype" panose="02040502050505030304" pitchFamily="18" charset="0"/>
              </a:rPr>
              <a:t>         Failure Finding Inspections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Palatino Linotype" panose="02040502050505030304" pitchFamily="18" charset="0"/>
              </a:rPr>
              <a:t> </a:t>
            </a:r>
            <a:r>
              <a:rPr lang="en-US" sz="2800" dirty="0" smtClean="0">
                <a:latin typeface="Palatino Linotype" panose="02040502050505030304" pitchFamily="18" charset="0"/>
              </a:rPr>
              <a:t>          On condition Inspections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Palatino Linotype" panose="02040502050505030304" pitchFamily="18" charset="0"/>
              </a:rPr>
              <a:t>Scheduled Preventive Maintenance</a:t>
            </a:r>
          </a:p>
          <a:p>
            <a:pPr>
              <a:buClr>
                <a:schemeClr val="accent1"/>
              </a:buClr>
            </a:pPr>
            <a:r>
              <a:rPr lang="en-US" sz="2800" dirty="0" smtClean="0">
                <a:latin typeface="Palatino Linotype" panose="02040502050505030304" pitchFamily="18" charset="0"/>
              </a:rPr>
              <a:t>          Service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Palatino Linotype" panose="02040502050505030304" pitchFamily="18" charset="0"/>
              </a:rPr>
              <a:t> </a:t>
            </a:r>
            <a:r>
              <a:rPr lang="en-US" sz="2800" dirty="0" smtClean="0">
                <a:latin typeface="Palatino Linotype" panose="02040502050505030304" pitchFamily="18" charset="0"/>
              </a:rPr>
              <a:t>         Repair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Palatino Linotype" panose="02040502050505030304" pitchFamily="18" charset="0"/>
              </a:rPr>
              <a:t> </a:t>
            </a:r>
            <a:r>
              <a:rPr lang="en-US" sz="2800" dirty="0" smtClean="0">
                <a:latin typeface="Palatino Linotype" panose="02040502050505030304" pitchFamily="18" charset="0"/>
              </a:rPr>
              <a:t>         Replace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9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2039</TotalTime>
  <Words>415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Reliability Analysis</vt:lpstr>
      <vt:lpstr>OUTLINE</vt:lpstr>
      <vt:lpstr> What is Reliability and Problem Description?</vt:lpstr>
      <vt:lpstr>Basic Principles of Reliability Analysis:</vt:lpstr>
      <vt:lpstr>What did we use ?</vt:lpstr>
      <vt:lpstr>Excel Spreadsheets and how to resolve?</vt:lpstr>
      <vt:lpstr>User Interface</vt:lpstr>
      <vt:lpstr>User Interface</vt:lpstr>
      <vt:lpstr>Types of Maintenance</vt:lpstr>
      <vt:lpstr>Procedures:</vt:lpstr>
      <vt:lpstr>Contd.</vt:lpstr>
      <vt:lpstr>Redundant Systems:</vt:lpstr>
      <vt:lpstr>Conclusion and Future Direction</vt:lpstr>
      <vt:lpstr>References: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IN ACTION</dc:title>
  <dc:creator>Vasudha Kilaru</dc:creator>
  <cp:lastModifiedBy>Priyanka cherabudla</cp:lastModifiedBy>
  <cp:revision>38</cp:revision>
  <dcterms:created xsi:type="dcterms:W3CDTF">2015-02-24T04:20:58Z</dcterms:created>
  <dcterms:modified xsi:type="dcterms:W3CDTF">2015-04-07T11:38:01Z</dcterms:modified>
</cp:coreProperties>
</file>