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7"/>
  </p:notesMasterIdLst>
  <p:handoutMasterIdLst>
    <p:handoutMasterId r:id="rId28"/>
  </p:handoutMasterIdLst>
  <p:sldIdLst>
    <p:sldId id="257" r:id="rId5"/>
    <p:sldId id="296" r:id="rId6"/>
    <p:sldId id="269" r:id="rId7"/>
    <p:sldId id="272" r:id="rId8"/>
    <p:sldId id="278" r:id="rId9"/>
    <p:sldId id="301" r:id="rId10"/>
    <p:sldId id="297" r:id="rId11"/>
    <p:sldId id="302" r:id="rId12"/>
    <p:sldId id="303" r:id="rId13"/>
    <p:sldId id="266" r:id="rId14"/>
    <p:sldId id="279" r:id="rId15"/>
    <p:sldId id="304" r:id="rId16"/>
    <p:sldId id="305" r:id="rId17"/>
    <p:sldId id="307" r:id="rId18"/>
    <p:sldId id="308" r:id="rId19"/>
    <p:sldId id="311" r:id="rId20"/>
    <p:sldId id="310" r:id="rId21"/>
    <p:sldId id="309" r:id="rId22"/>
    <p:sldId id="312" r:id="rId23"/>
    <p:sldId id="313" r:id="rId24"/>
    <p:sldId id="314" r:id="rId25"/>
    <p:sldId id="29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ini Pothuraju" initials="NP" lastIdx="1" clrIdx="0">
    <p:extLst>
      <p:ext uri="{19B8F6BF-5375-455C-9EA6-DF929625EA0E}">
        <p15:presenceInfo xmlns:p15="http://schemas.microsoft.com/office/powerpoint/2012/main" userId="826c34ad0dec83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949" autoAdjust="0"/>
  </p:normalViewPr>
  <p:slideViewPr>
    <p:cSldViewPr snapToGrid="0" showGuides="1">
      <p:cViewPr varScale="1">
        <p:scale>
          <a:sx n="85" d="100"/>
          <a:sy n="85" d="100"/>
        </p:scale>
        <p:origin x="590" y="7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8/23/2022</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8/23/2022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373582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4057604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10</a:t>
            </a:fld>
            <a:endParaRPr lang="en-US" noProof="0" dirty="0"/>
          </a:p>
        </p:txBody>
      </p:sp>
    </p:spTree>
    <p:extLst>
      <p:ext uri="{BB962C8B-B14F-4D97-AF65-F5344CB8AC3E}">
        <p14:creationId xmlns:p14="http://schemas.microsoft.com/office/powerpoint/2010/main" val="2395719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22</a:t>
            </a:fld>
            <a:endParaRPr lang="en-US"/>
          </a:p>
        </p:txBody>
      </p:sp>
    </p:spTree>
    <p:extLst>
      <p:ext uri="{BB962C8B-B14F-4D97-AF65-F5344CB8AC3E}">
        <p14:creationId xmlns:p14="http://schemas.microsoft.com/office/powerpoint/2010/main" val="29583268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8/23/2022</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3.jpg"/><Relationship Id="rId1" Type="http://schemas.openxmlformats.org/officeDocument/2006/relationships/slideLayout" Target="../slideLayouts/slideLayout8.xml"/><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www.wipro.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031832" y="2817743"/>
            <a:ext cx="6893614" cy="1282355"/>
          </a:xfrm>
        </p:spPr>
        <p:txBody>
          <a:bodyPr/>
          <a:lstStyle/>
          <a:p>
            <a:r>
              <a:rPr lang="en-US" sz="3200" dirty="0"/>
              <a:t>Wipro internship(velocity program)</a:t>
            </a:r>
          </a:p>
        </p:txBody>
      </p:sp>
      <p:pic>
        <p:nvPicPr>
          <p:cNvPr id="17" name="Picture 16">
            <a:extLst>
              <a:ext uri="{FF2B5EF4-FFF2-40B4-BE49-F238E27FC236}">
                <a16:creationId xmlns:a16="http://schemas.microsoft.com/office/drawing/2014/main" id="{8D96D12A-2245-F1C5-CFB0-769B84617A7C}"/>
              </a:ext>
            </a:extLst>
          </p:cNvPr>
          <p:cNvPicPr>
            <a:picLocks noChangeAspect="1"/>
          </p:cNvPicPr>
          <p:nvPr/>
        </p:nvPicPr>
        <p:blipFill>
          <a:blip r:embed="rId3"/>
          <a:stretch>
            <a:fillRect/>
          </a:stretch>
        </p:blipFill>
        <p:spPr>
          <a:xfrm>
            <a:off x="1369006" y="1702076"/>
            <a:ext cx="4376556" cy="3453847"/>
          </a:xfrm>
          <a:prstGeom prst="rect">
            <a:avLst/>
          </a:prstGeom>
        </p:spPr>
      </p:pic>
      <p:sp>
        <p:nvSpPr>
          <p:cNvPr id="22" name="Rectangle 21">
            <a:extLst>
              <a:ext uri="{FF2B5EF4-FFF2-40B4-BE49-F238E27FC236}">
                <a16:creationId xmlns:a16="http://schemas.microsoft.com/office/drawing/2014/main" id="{A7A894D4-89E3-5CED-6D40-53589A0EF5DD}"/>
              </a:ext>
            </a:extLst>
          </p:cNvPr>
          <p:cNvSpPr/>
          <p:nvPr/>
        </p:nvSpPr>
        <p:spPr>
          <a:xfrm>
            <a:off x="6307817" y="1110376"/>
            <a:ext cx="2500519" cy="11628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3" name="Title 1">
            <a:extLst>
              <a:ext uri="{FF2B5EF4-FFF2-40B4-BE49-F238E27FC236}">
                <a16:creationId xmlns:a16="http://schemas.microsoft.com/office/drawing/2014/main" id="{DD294D3E-75B8-BA2C-2151-CEFE27FD192A}"/>
              </a:ext>
            </a:extLst>
          </p:cNvPr>
          <p:cNvSpPr txBox="1">
            <a:spLocks/>
          </p:cNvSpPr>
          <p:nvPr/>
        </p:nvSpPr>
        <p:spPr>
          <a:xfrm>
            <a:off x="5977733" y="4644587"/>
            <a:ext cx="6893614" cy="128235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400" b="1" kern="1200" cap="all" baseline="0">
                <a:solidFill>
                  <a:schemeClr val="accent1"/>
                </a:solidFill>
                <a:latin typeface="+mj-lt"/>
                <a:ea typeface="+mj-ea"/>
                <a:cs typeface="+mj-cs"/>
              </a:defRPr>
            </a:lvl1pPr>
          </a:lstStyle>
          <a:p>
            <a:r>
              <a:rPr lang="en-US" sz="2000" dirty="0">
                <a:solidFill>
                  <a:schemeClr val="tx1"/>
                </a:solidFill>
                <a:latin typeface="Times New Roman" panose="02020603050405020304" pitchFamily="18" charset="0"/>
                <a:cs typeface="Times New Roman" panose="02020603050405020304" pitchFamily="18" charset="0"/>
              </a:rPr>
              <a:t>Java-GCP(</a:t>
            </a:r>
            <a:r>
              <a:rPr lang="en-US" sz="2000" dirty="0" err="1">
                <a:solidFill>
                  <a:schemeClr val="tx1"/>
                </a:solidFill>
                <a:latin typeface="Times New Roman" panose="02020603050405020304" pitchFamily="18" charset="0"/>
                <a:cs typeface="Times New Roman" panose="02020603050405020304" pitchFamily="18" charset="0"/>
              </a:rPr>
              <a:t>wipro_velocity_gcp_ip_apr_cII</a:t>
            </a:r>
            <a:r>
              <a:rPr lang="en-US" sz="2000" dirty="0">
                <a:solidFill>
                  <a:schemeClr val="tx1"/>
                </a:solidFill>
                <a:latin typeface="Times New Roman" panose="02020603050405020304" pitchFamily="18" charset="0"/>
                <a:cs typeface="Times New Roman" panose="02020603050405020304" pitchFamily="18" charset="0"/>
              </a:rPr>
              <a:t>)</a:t>
            </a:r>
          </a:p>
          <a:p>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 Batch : 6</a:t>
            </a:r>
          </a:p>
          <a:p>
            <a:r>
              <a:rPr lang="en-US" sz="2000" dirty="0">
                <a:solidFill>
                  <a:schemeClr val="tx1"/>
                </a:solidFill>
                <a:latin typeface="Times New Roman" panose="02020603050405020304" pitchFamily="18" charset="0"/>
                <a:cs typeface="Times New Roman" panose="02020603050405020304" pitchFamily="18" charset="0"/>
              </a:rPr>
              <a:t> </a:t>
            </a:r>
          </a:p>
        </p:txBody>
      </p:sp>
      <p:sp>
        <p:nvSpPr>
          <p:cNvPr id="24" name="Slide Number Placeholder 3">
            <a:extLst>
              <a:ext uri="{FF2B5EF4-FFF2-40B4-BE49-F238E27FC236}">
                <a16:creationId xmlns:a16="http://schemas.microsoft.com/office/drawing/2014/main" id="{CD8B5679-4F85-733C-877A-AC348A8D802C}"/>
              </a:ext>
            </a:extLst>
          </p:cNvPr>
          <p:cNvSpPr txBox="1">
            <a:spLocks/>
          </p:cNvSpPr>
          <p:nvPr/>
        </p:nvSpPr>
        <p:spPr>
          <a:xfrm>
            <a:off x="11363696" y="6455739"/>
            <a:ext cx="294460" cy="18736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US" smtClean="0"/>
              <a:pPr/>
              <a:t>1</a:t>
            </a:fld>
            <a:endParaRPr lang="en-US" dirty="0"/>
          </a:p>
        </p:txBody>
      </p:sp>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2819117" y="6272859"/>
            <a:ext cx="294460" cy="187367"/>
          </a:xfrm>
        </p:spPr>
        <p:txBody>
          <a:bodyPr/>
          <a:lstStyle/>
          <a:p>
            <a:r>
              <a:rPr lang="en-US" dirty="0"/>
              <a:t>9</a:t>
            </a:r>
          </a:p>
        </p:txBody>
      </p:sp>
      <p:sp>
        <p:nvSpPr>
          <p:cNvPr id="15" name="object 9">
            <a:extLst>
              <a:ext uri="{FF2B5EF4-FFF2-40B4-BE49-F238E27FC236}">
                <a16:creationId xmlns:a16="http://schemas.microsoft.com/office/drawing/2014/main" id="{BB21B50C-59C5-6A30-8509-6D6E8571C536}"/>
              </a:ext>
            </a:extLst>
          </p:cNvPr>
          <p:cNvSpPr txBox="1"/>
          <p:nvPr/>
        </p:nvSpPr>
        <p:spPr>
          <a:xfrm>
            <a:off x="6293612" y="2850260"/>
            <a:ext cx="168338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Times New Roman"/>
                <a:cs typeface="Times New Roman"/>
              </a:rPr>
              <a:t>Customer</a:t>
            </a:r>
            <a:r>
              <a:rPr sz="1800" spc="-40" dirty="0">
                <a:solidFill>
                  <a:srgbClr val="FFFFFF"/>
                </a:solidFill>
                <a:latin typeface="Times New Roman"/>
                <a:cs typeface="Times New Roman"/>
              </a:rPr>
              <a:t> </a:t>
            </a:r>
            <a:r>
              <a:rPr sz="1800" spc="-15" dirty="0">
                <a:solidFill>
                  <a:srgbClr val="FFFFFF"/>
                </a:solidFill>
                <a:latin typeface="Times New Roman"/>
                <a:cs typeface="Times New Roman"/>
              </a:rPr>
              <a:t>Module</a:t>
            </a:r>
            <a:endParaRPr sz="1800">
              <a:latin typeface="Times New Roman"/>
              <a:cs typeface="Times New Roman"/>
            </a:endParaRPr>
          </a:p>
        </p:txBody>
      </p:sp>
      <p:sp>
        <p:nvSpPr>
          <p:cNvPr id="17" name="object 11">
            <a:extLst>
              <a:ext uri="{FF2B5EF4-FFF2-40B4-BE49-F238E27FC236}">
                <a16:creationId xmlns:a16="http://schemas.microsoft.com/office/drawing/2014/main" id="{C0C11A2D-D534-52DD-9BC5-DD488EFA7259}"/>
              </a:ext>
            </a:extLst>
          </p:cNvPr>
          <p:cNvSpPr txBox="1"/>
          <p:nvPr/>
        </p:nvSpPr>
        <p:spPr>
          <a:xfrm>
            <a:off x="9046211" y="2850260"/>
            <a:ext cx="1498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Times New Roman"/>
                <a:cs typeface="Times New Roman"/>
              </a:rPr>
              <a:t>Product</a:t>
            </a:r>
            <a:r>
              <a:rPr sz="1800" spc="-60" dirty="0">
                <a:solidFill>
                  <a:srgbClr val="FFFFFF"/>
                </a:solidFill>
                <a:latin typeface="Times New Roman"/>
                <a:cs typeface="Times New Roman"/>
              </a:rPr>
              <a:t> </a:t>
            </a:r>
            <a:r>
              <a:rPr sz="1800" spc="-15" dirty="0">
                <a:solidFill>
                  <a:srgbClr val="FFFFFF"/>
                </a:solidFill>
                <a:latin typeface="Times New Roman"/>
                <a:cs typeface="Times New Roman"/>
              </a:rPr>
              <a:t>Module</a:t>
            </a:r>
            <a:endParaRPr sz="1800" dirty="0">
              <a:latin typeface="Times New Roman"/>
              <a:cs typeface="Times New Roman"/>
            </a:endParaRPr>
          </a:p>
        </p:txBody>
      </p:sp>
      <p:sp>
        <p:nvSpPr>
          <p:cNvPr id="19" name="object 13">
            <a:extLst>
              <a:ext uri="{FF2B5EF4-FFF2-40B4-BE49-F238E27FC236}">
                <a16:creationId xmlns:a16="http://schemas.microsoft.com/office/drawing/2014/main" id="{0101662B-200C-6427-853D-71D31D9DD8A8}"/>
              </a:ext>
            </a:extLst>
          </p:cNvPr>
          <p:cNvSpPr txBox="1"/>
          <p:nvPr/>
        </p:nvSpPr>
        <p:spPr>
          <a:xfrm>
            <a:off x="3266948" y="5125592"/>
            <a:ext cx="1336675"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Times New Roman"/>
                <a:cs typeface="Times New Roman"/>
              </a:rPr>
              <a:t>Order</a:t>
            </a:r>
            <a:r>
              <a:rPr sz="1800" spc="-55" dirty="0">
                <a:solidFill>
                  <a:srgbClr val="FFFFFF"/>
                </a:solidFill>
                <a:latin typeface="Times New Roman"/>
                <a:cs typeface="Times New Roman"/>
              </a:rPr>
              <a:t> </a:t>
            </a:r>
            <a:r>
              <a:rPr sz="1800" spc="-15" dirty="0">
                <a:solidFill>
                  <a:srgbClr val="FFFFFF"/>
                </a:solidFill>
                <a:latin typeface="Times New Roman"/>
                <a:cs typeface="Times New Roman"/>
              </a:rPr>
              <a:t>Module</a:t>
            </a:r>
            <a:endParaRPr sz="1800" dirty="0">
              <a:latin typeface="Times New Roman"/>
              <a:cs typeface="Times New Roman"/>
            </a:endParaRPr>
          </a:p>
        </p:txBody>
      </p:sp>
      <p:sp>
        <p:nvSpPr>
          <p:cNvPr id="21" name="object 15">
            <a:extLst>
              <a:ext uri="{FF2B5EF4-FFF2-40B4-BE49-F238E27FC236}">
                <a16:creationId xmlns:a16="http://schemas.microsoft.com/office/drawing/2014/main" id="{0C22205D-A6FA-D8A1-89B3-22E44A4B7CEB}"/>
              </a:ext>
            </a:extLst>
          </p:cNvPr>
          <p:cNvSpPr txBox="1"/>
          <p:nvPr/>
        </p:nvSpPr>
        <p:spPr>
          <a:xfrm>
            <a:off x="6769355" y="4988433"/>
            <a:ext cx="730885" cy="574675"/>
          </a:xfrm>
          <a:prstGeom prst="rect">
            <a:avLst/>
          </a:prstGeom>
        </p:spPr>
        <p:txBody>
          <a:bodyPr vert="horz" wrap="square" lIns="0" tIns="12700" rIns="0" bIns="0" rtlCol="0">
            <a:spAutoFit/>
          </a:bodyPr>
          <a:lstStyle/>
          <a:p>
            <a:pPr marL="12700" marR="5080" indent="147320">
              <a:lnSpc>
                <a:spcPct val="100000"/>
              </a:lnSpc>
              <a:spcBef>
                <a:spcPts val="100"/>
              </a:spcBef>
            </a:pPr>
            <a:r>
              <a:rPr sz="1800" spc="30" dirty="0">
                <a:solidFill>
                  <a:srgbClr val="FFFFFF"/>
                </a:solidFill>
                <a:latin typeface="Times New Roman"/>
                <a:cs typeface="Times New Roman"/>
              </a:rPr>
              <a:t>Cart </a:t>
            </a:r>
            <a:r>
              <a:rPr sz="1800" spc="35" dirty="0">
                <a:solidFill>
                  <a:srgbClr val="FFFFFF"/>
                </a:solidFill>
                <a:latin typeface="Times New Roman"/>
                <a:cs typeface="Times New Roman"/>
              </a:rPr>
              <a:t> </a:t>
            </a:r>
            <a:r>
              <a:rPr sz="1800" spc="-40" dirty="0">
                <a:solidFill>
                  <a:srgbClr val="FFFFFF"/>
                </a:solidFill>
                <a:latin typeface="Times New Roman"/>
                <a:cs typeface="Times New Roman"/>
              </a:rPr>
              <a:t>M</a:t>
            </a:r>
            <a:r>
              <a:rPr sz="1800" spc="-15" dirty="0">
                <a:solidFill>
                  <a:srgbClr val="FFFFFF"/>
                </a:solidFill>
                <a:latin typeface="Times New Roman"/>
                <a:cs typeface="Times New Roman"/>
              </a:rPr>
              <a:t>o</a:t>
            </a:r>
            <a:r>
              <a:rPr sz="1800" spc="-10" dirty="0">
                <a:solidFill>
                  <a:srgbClr val="FFFFFF"/>
                </a:solidFill>
                <a:latin typeface="Times New Roman"/>
                <a:cs typeface="Times New Roman"/>
              </a:rPr>
              <a:t>dule</a:t>
            </a:r>
            <a:endParaRPr sz="1800">
              <a:latin typeface="Times New Roman"/>
              <a:cs typeface="Times New Roman"/>
            </a:endParaRPr>
          </a:p>
        </p:txBody>
      </p:sp>
      <p:pic>
        <p:nvPicPr>
          <p:cNvPr id="22" name="Picture 21">
            <a:extLst>
              <a:ext uri="{FF2B5EF4-FFF2-40B4-BE49-F238E27FC236}">
                <a16:creationId xmlns:a16="http://schemas.microsoft.com/office/drawing/2014/main" id="{3A2ADCA6-75DF-046D-5FCF-6C58D8101AE7}"/>
              </a:ext>
            </a:extLst>
          </p:cNvPr>
          <p:cNvPicPr>
            <a:picLocks noChangeAspect="1"/>
          </p:cNvPicPr>
          <p:nvPr/>
        </p:nvPicPr>
        <p:blipFill>
          <a:blip r:embed="rId3"/>
          <a:stretch>
            <a:fillRect/>
          </a:stretch>
        </p:blipFill>
        <p:spPr>
          <a:xfrm>
            <a:off x="0" y="5981252"/>
            <a:ext cx="2334409" cy="876748"/>
          </a:xfrm>
          <a:prstGeom prst="rect">
            <a:avLst/>
          </a:prstGeom>
        </p:spPr>
      </p:pic>
      <p:sp>
        <p:nvSpPr>
          <p:cNvPr id="23" name="Slide Number Placeholder 3">
            <a:extLst>
              <a:ext uri="{FF2B5EF4-FFF2-40B4-BE49-F238E27FC236}">
                <a16:creationId xmlns:a16="http://schemas.microsoft.com/office/drawing/2014/main" id="{48BFF8E9-D1F9-55AF-F0AA-B084D5CB8A2B}"/>
              </a:ext>
            </a:extLst>
          </p:cNvPr>
          <p:cNvSpPr txBox="1">
            <a:spLocks/>
          </p:cNvSpPr>
          <p:nvPr/>
        </p:nvSpPr>
        <p:spPr>
          <a:xfrm>
            <a:off x="11363696" y="6455739"/>
            <a:ext cx="294460" cy="187367"/>
          </a:xfrm>
          <a:prstGeom prst="rect">
            <a:avLst/>
          </a:prstGeom>
        </p:spPr>
        <p:txBody>
          <a:bodyPr vert="horz" lIns="0" tIns="0" rIns="0" bIns="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US" smtClean="0"/>
              <a:pPr/>
              <a:t>10</a:t>
            </a:fld>
            <a:endParaRPr lang="en-US" dirty="0"/>
          </a:p>
        </p:txBody>
      </p:sp>
      <p:sp>
        <p:nvSpPr>
          <p:cNvPr id="28" name="Content Placeholder 2">
            <a:extLst>
              <a:ext uri="{FF2B5EF4-FFF2-40B4-BE49-F238E27FC236}">
                <a16:creationId xmlns:a16="http://schemas.microsoft.com/office/drawing/2014/main" id="{55D85B92-A209-DFB1-E660-31D135B6A1A8}"/>
              </a:ext>
            </a:extLst>
          </p:cNvPr>
          <p:cNvSpPr txBox="1">
            <a:spLocks/>
          </p:cNvSpPr>
          <p:nvPr/>
        </p:nvSpPr>
        <p:spPr>
          <a:xfrm>
            <a:off x="422751" y="582352"/>
            <a:ext cx="4074002" cy="8767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4400" b="1" dirty="0">
                <a:latin typeface="Times New Roman" panose="02020603050405020304" pitchFamily="18" charset="0"/>
                <a:cs typeface="Times New Roman" panose="02020603050405020304" pitchFamily="18" charset="0"/>
              </a:rPr>
              <a:t>Modules:</a:t>
            </a:r>
          </a:p>
        </p:txBody>
      </p:sp>
      <p:pic>
        <p:nvPicPr>
          <p:cNvPr id="3" name="Picture 2">
            <a:extLst>
              <a:ext uri="{FF2B5EF4-FFF2-40B4-BE49-F238E27FC236}">
                <a16:creationId xmlns:a16="http://schemas.microsoft.com/office/drawing/2014/main" id="{BBF673B2-D352-5001-F95D-806F8880C9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3691" y="1711379"/>
            <a:ext cx="2797415" cy="915632"/>
          </a:xfrm>
          <a:prstGeom prst="rect">
            <a:avLst/>
          </a:prstGeom>
        </p:spPr>
      </p:pic>
      <p:sp>
        <p:nvSpPr>
          <p:cNvPr id="6" name="TextBox 5">
            <a:extLst>
              <a:ext uri="{FF2B5EF4-FFF2-40B4-BE49-F238E27FC236}">
                <a16:creationId xmlns:a16="http://schemas.microsoft.com/office/drawing/2014/main" id="{78951F2C-5BA0-E270-7FE2-ECE1842A9B2D}"/>
              </a:ext>
            </a:extLst>
          </p:cNvPr>
          <p:cNvSpPr txBox="1"/>
          <p:nvPr/>
        </p:nvSpPr>
        <p:spPr>
          <a:xfrm>
            <a:off x="1243475" y="3149980"/>
            <a:ext cx="4179171" cy="1938992"/>
          </a:xfrm>
          <a:prstGeom prst="rect">
            <a:avLst/>
          </a:prstGeom>
          <a:noFill/>
        </p:spPr>
        <p:txBody>
          <a:bodyPr wrap="square">
            <a:sp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admin can login the system</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Admin can create categories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Admin can upload products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Admin can create coupons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Admin can create subcategories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Admin can upload product features</a:t>
            </a:r>
          </a:p>
        </p:txBody>
      </p:sp>
      <p:pic>
        <p:nvPicPr>
          <p:cNvPr id="7" name="Picture 6">
            <a:extLst>
              <a:ext uri="{FF2B5EF4-FFF2-40B4-BE49-F238E27FC236}">
                <a16:creationId xmlns:a16="http://schemas.microsoft.com/office/drawing/2014/main" id="{66E6C9E2-9402-C845-58A5-B6CE5DE256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0241" y="1710901"/>
            <a:ext cx="4328703" cy="915633"/>
          </a:xfrm>
          <a:prstGeom prst="rect">
            <a:avLst/>
          </a:prstGeom>
        </p:spPr>
      </p:pic>
      <p:sp>
        <p:nvSpPr>
          <p:cNvPr id="9" name="TextBox 8">
            <a:extLst>
              <a:ext uri="{FF2B5EF4-FFF2-40B4-BE49-F238E27FC236}">
                <a16:creationId xmlns:a16="http://schemas.microsoft.com/office/drawing/2014/main" id="{8B40CDB2-82DE-FF5A-DE54-8C1C6A065ECF}"/>
              </a:ext>
            </a:extLst>
          </p:cNvPr>
          <p:cNvSpPr txBox="1"/>
          <p:nvPr/>
        </p:nvSpPr>
        <p:spPr>
          <a:xfrm>
            <a:off x="5862454" y="3149980"/>
            <a:ext cx="5086072" cy="1323439"/>
          </a:xfrm>
          <a:prstGeom prst="rect">
            <a:avLst/>
          </a:prstGeom>
          <a:noFill/>
        </p:spPr>
        <p:txBody>
          <a:bodyPr wrap="square">
            <a:sp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buyers can login the system</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buyers can order a product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buyers can search for a particular product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Buyer can apply coupons	</a:t>
            </a:r>
          </a:p>
        </p:txBody>
      </p:sp>
    </p:spTree>
    <p:extLst>
      <p:ext uri="{BB962C8B-B14F-4D97-AF65-F5344CB8AC3E}">
        <p14:creationId xmlns:p14="http://schemas.microsoft.com/office/powerpoint/2010/main" val="688656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136C41-AC88-D146-CE2E-E8CAE24AE624}"/>
              </a:ext>
            </a:extLst>
          </p:cNvPr>
          <p:cNvSpPr>
            <a:spLocks noGrp="1"/>
          </p:cNvSpPr>
          <p:nvPr>
            <p:ph type="sldNum" sz="quarter" idx="12"/>
          </p:nvPr>
        </p:nvSpPr>
        <p:spPr/>
        <p:txBody>
          <a:bodyPr/>
          <a:lstStyle/>
          <a:p>
            <a:fld id="{9EC71654-96A5-4280-94F3-931C61A9F92C}" type="slidenum">
              <a:rPr lang="en-US" noProof="0" smtClean="0"/>
              <a:pPr/>
              <a:t>11</a:t>
            </a:fld>
            <a:endParaRPr lang="en-US" noProof="0" dirty="0"/>
          </a:p>
        </p:txBody>
      </p:sp>
      <p:pic>
        <p:nvPicPr>
          <p:cNvPr id="5" name="Picture 4">
            <a:extLst>
              <a:ext uri="{FF2B5EF4-FFF2-40B4-BE49-F238E27FC236}">
                <a16:creationId xmlns:a16="http://schemas.microsoft.com/office/drawing/2014/main" id="{A315B235-513D-238A-5BED-8424484C5ECB}"/>
              </a:ext>
            </a:extLst>
          </p:cNvPr>
          <p:cNvPicPr>
            <a:picLocks noChangeAspect="1"/>
          </p:cNvPicPr>
          <p:nvPr/>
        </p:nvPicPr>
        <p:blipFill>
          <a:blip r:embed="rId2"/>
          <a:stretch>
            <a:fillRect/>
          </a:stretch>
        </p:blipFill>
        <p:spPr>
          <a:xfrm>
            <a:off x="0" y="5981252"/>
            <a:ext cx="2334409" cy="876748"/>
          </a:xfrm>
          <a:prstGeom prst="rect">
            <a:avLst/>
          </a:prstGeom>
        </p:spPr>
      </p:pic>
      <p:pic>
        <p:nvPicPr>
          <p:cNvPr id="6" name="Picture 5">
            <a:extLst>
              <a:ext uri="{FF2B5EF4-FFF2-40B4-BE49-F238E27FC236}">
                <a16:creationId xmlns:a16="http://schemas.microsoft.com/office/drawing/2014/main" id="{A2F2F110-1C93-232C-BF76-2DCD5FED76CD}"/>
              </a:ext>
            </a:extLst>
          </p:cNvPr>
          <p:cNvPicPr>
            <a:picLocks noChangeAspect="1"/>
          </p:cNvPicPr>
          <p:nvPr/>
        </p:nvPicPr>
        <p:blipFill rotWithShape="1">
          <a:blip r:embed="rId3"/>
          <a:srcRect t="10059" r="1090" b="4328"/>
          <a:stretch/>
        </p:blipFill>
        <p:spPr>
          <a:xfrm>
            <a:off x="673767" y="753979"/>
            <a:ext cx="10539665" cy="5227273"/>
          </a:xfrm>
          <a:prstGeom prst="rect">
            <a:avLst/>
          </a:prstGeom>
        </p:spPr>
      </p:pic>
      <p:sp>
        <p:nvSpPr>
          <p:cNvPr id="8" name="TextBox 7">
            <a:extLst>
              <a:ext uri="{FF2B5EF4-FFF2-40B4-BE49-F238E27FC236}">
                <a16:creationId xmlns:a16="http://schemas.microsoft.com/office/drawing/2014/main" id="{B4E4A379-EC72-C0A2-F853-25A9ED274D66}"/>
              </a:ext>
            </a:extLst>
          </p:cNvPr>
          <p:cNvSpPr txBox="1"/>
          <p:nvPr/>
        </p:nvSpPr>
        <p:spPr>
          <a:xfrm>
            <a:off x="978568" y="507416"/>
            <a:ext cx="9277056" cy="584775"/>
          </a:xfrm>
          <a:prstGeom prst="rect">
            <a:avLst/>
          </a:prstGeom>
          <a:noFill/>
        </p:spPr>
        <p:txBody>
          <a:bodyPr wrap="square">
            <a:spAutoFit/>
          </a:bodyPr>
          <a:lstStyle/>
          <a:p>
            <a:pPr marL="457200" indent="-457200">
              <a:buFont typeface="Wingdings" panose="05000000000000000000" pitchFamily="2" charset="2"/>
              <a:buChar char="Ø"/>
            </a:pPr>
            <a:r>
              <a:rPr lang="en-US" sz="3200" b="1" dirty="0"/>
              <a:t>Register page:</a:t>
            </a:r>
            <a:r>
              <a:rPr lang="en-IN" sz="2400" dirty="0"/>
              <a:t>New user can register through the below page.</a:t>
            </a:r>
          </a:p>
        </p:txBody>
      </p:sp>
    </p:spTree>
    <p:extLst>
      <p:ext uri="{BB962C8B-B14F-4D97-AF65-F5344CB8AC3E}">
        <p14:creationId xmlns:p14="http://schemas.microsoft.com/office/powerpoint/2010/main" val="2052255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136C41-AC88-D146-CE2E-E8CAE24AE624}"/>
              </a:ext>
            </a:extLst>
          </p:cNvPr>
          <p:cNvSpPr>
            <a:spLocks noGrp="1"/>
          </p:cNvSpPr>
          <p:nvPr>
            <p:ph type="sldNum" sz="quarter" idx="12"/>
          </p:nvPr>
        </p:nvSpPr>
        <p:spPr/>
        <p:txBody>
          <a:bodyPr/>
          <a:lstStyle/>
          <a:p>
            <a:fld id="{9EC71654-96A5-4280-94F3-931C61A9F92C}" type="slidenum">
              <a:rPr lang="en-US" noProof="0" smtClean="0"/>
              <a:pPr/>
              <a:t>12</a:t>
            </a:fld>
            <a:endParaRPr lang="en-US" noProof="0" dirty="0"/>
          </a:p>
        </p:txBody>
      </p:sp>
      <p:pic>
        <p:nvPicPr>
          <p:cNvPr id="5" name="Picture 4">
            <a:extLst>
              <a:ext uri="{FF2B5EF4-FFF2-40B4-BE49-F238E27FC236}">
                <a16:creationId xmlns:a16="http://schemas.microsoft.com/office/drawing/2014/main" id="{A315B235-513D-238A-5BED-8424484C5ECB}"/>
              </a:ext>
            </a:extLst>
          </p:cNvPr>
          <p:cNvPicPr>
            <a:picLocks noChangeAspect="1"/>
          </p:cNvPicPr>
          <p:nvPr/>
        </p:nvPicPr>
        <p:blipFill>
          <a:blip r:embed="rId2"/>
          <a:stretch>
            <a:fillRect/>
          </a:stretch>
        </p:blipFill>
        <p:spPr>
          <a:xfrm>
            <a:off x="0" y="5981252"/>
            <a:ext cx="2334409" cy="876748"/>
          </a:xfrm>
          <a:prstGeom prst="rect">
            <a:avLst/>
          </a:prstGeom>
        </p:spPr>
      </p:pic>
      <p:pic>
        <p:nvPicPr>
          <p:cNvPr id="4" name="Picture 3">
            <a:extLst>
              <a:ext uri="{FF2B5EF4-FFF2-40B4-BE49-F238E27FC236}">
                <a16:creationId xmlns:a16="http://schemas.microsoft.com/office/drawing/2014/main" id="{DF491487-1578-FDFF-DF08-5CBC58D74746}"/>
              </a:ext>
            </a:extLst>
          </p:cNvPr>
          <p:cNvPicPr>
            <a:picLocks noChangeAspect="1"/>
          </p:cNvPicPr>
          <p:nvPr/>
        </p:nvPicPr>
        <p:blipFill rotWithShape="1">
          <a:blip r:embed="rId3"/>
          <a:srcRect l="-1184" t="12163" r="1184" b="5866"/>
          <a:stretch/>
        </p:blipFill>
        <p:spPr>
          <a:xfrm>
            <a:off x="870642" y="1019664"/>
            <a:ext cx="10450716" cy="4818671"/>
          </a:xfrm>
          <a:prstGeom prst="rect">
            <a:avLst/>
          </a:prstGeom>
        </p:spPr>
      </p:pic>
      <p:sp>
        <p:nvSpPr>
          <p:cNvPr id="8" name="TextBox 7">
            <a:extLst>
              <a:ext uri="{FF2B5EF4-FFF2-40B4-BE49-F238E27FC236}">
                <a16:creationId xmlns:a16="http://schemas.microsoft.com/office/drawing/2014/main" id="{291304AC-D867-AB55-5BD1-80D42AA9E114}"/>
              </a:ext>
            </a:extLst>
          </p:cNvPr>
          <p:cNvSpPr txBox="1"/>
          <p:nvPr/>
        </p:nvSpPr>
        <p:spPr>
          <a:xfrm>
            <a:off x="870642" y="424986"/>
            <a:ext cx="10353170" cy="523220"/>
          </a:xfrm>
          <a:prstGeom prst="rect">
            <a:avLst/>
          </a:prstGeom>
          <a:noFill/>
        </p:spPr>
        <p:txBody>
          <a:bodyPr wrap="square">
            <a:spAutoFit/>
          </a:bodyPr>
          <a:lstStyle/>
          <a:p>
            <a:pPr marL="457200" indent="-457200">
              <a:buFont typeface="Wingdings" panose="05000000000000000000" pitchFamily="2" charset="2"/>
              <a:buChar char="Ø"/>
            </a:pPr>
            <a:r>
              <a:rPr lang="en-US" sz="2800" b="1" dirty="0"/>
              <a:t>Login page: </a:t>
            </a:r>
            <a:r>
              <a:rPr lang="en-US" sz="2400" dirty="0"/>
              <a:t>User will be able to login into the website through this page.</a:t>
            </a:r>
            <a:endParaRPr lang="en-IN" sz="2400" b="1" dirty="0"/>
          </a:p>
        </p:txBody>
      </p:sp>
    </p:spTree>
    <p:extLst>
      <p:ext uri="{BB962C8B-B14F-4D97-AF65-F5344CB8AC3E}">
        <p14:creationId xmlns:p14="http://schemas.microsoft.com/office/powerpoint/2010/main" val="1475017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136C41-AC88-D146-CE2E-E8CAE24AE624}"/>
              </a:ext>
            </a:extLst>
          </p:cNvPr>
          <p:cNvSpPr>
            <a:spLocks noGrp="1"/>
          </p:cNvSpPr>
          <p:nvPr>
            <p:ph type="sldNum" sz="quarter" idx="12"/>
          </p:nvPr>
        </p:nvSpPr>
        <p:spPr/>
        <p:txBody>
          <a:bodyPr/>
          <a:lstStyle/>
          <a:p>
            <a:fld id="{9EC71654-96A5-4280-94F3-931C61A9F92C}" type="slidenum">
              <a:rPr lang="en-US" noProof="0" smtClean="0"/>
              <a:pPr/>
              <a:t>13</a:t>
            </a:fld>
            <a:endParaRPr lang="en-US" noProof="0" dirty="0"/>
          </a:p>
        </p:txBody>
      </p:sp>
      <p:pic>
        <p:nvPicPr>
          <p:cNvPr id="5" name="Picture 4">
            <a:extLst>
              <a:ext uri="{FF2B5EF4-FFF2-40B4-BE49-F238E27FC236}">
                <a16:creationId xmlns:a16="http://schemas.microsoft.com/office/drawing/2014/main" id="{A315B235-513D-238A-5BED-8424484C5ECB}"/>
              </a:ext>
            </a:extLst>
          </p:cNvPr>
          <p:cNvPicPr>
            <a:picLocks noChangeAspect="1"/>
          </p:cNvPicPr>
          <p:nvPr/>
        </p:nvPicPr>
        <p:blipFill>
          <a:blip r:embed="rId2"/>
          <a:stretch>
            <a:fillRect/>
          </a:stretch>
        </p:blipFill>
        <p:spPr>
          <a:xfrm>
            <a:off x="0" y="5981252"/>
            <a:ext cx="2334409" cy="876748"/>
          </a:xfrm>
          <a:prstGeom prst="rect">
            <a:avLst/>
          </a:prstGeom>
        </p:spPr>
      </p:pic>
      <p:pic>
        <p:nvPicPr>
          <p:cNvPr id="4" name="Picture 3">
            <a:extLst>
              <a:ext uri="{FF2B5EF4-FFF2-40B4-BE49-F238E27FC236}">
                <a16:creationId xmlns:a16="http://schemas.microsoft.com/office/drawing/2014/main" id="{A25BFF00-3898-C7A5-B205-B74DE5FCDF1C}"/>
              </a:ext>
            </a:extLst>
          </p:cNvPr>
          <p:cNvPicPr>
            <a:picLocks noChangeAspect="1"/>
          </p:cNvPicPr>
          <p:nvPr/>
        </p:nvPicPr>
        <p:blipFill rotWithShape="1">
          <a:blip r:embed="rId3"/>
          <a:srcRect t="9122" b="5866"/>
          <a:stretch/>
        </p:blipFill>
        <p:spPr>
          <a:xfrm>
            <a:off x="1167204" y="1282641"/>
            <a:ext cx="10202063" cy="4747829"/>
          </a:xfrm>
          <a:prstGeom prst="rect">
            <a:avLst/>
          </a:prstGeom>
        </p:spPr>
      </p:pic>
      <p:sp>
        <p:nvSpPr>
          <p:cNvPr id="6" name="TextBox 5">
            <a:extLst>
              <a:ext uri="{FF2B5EF4-FFF2-40B4-BE49-F238E27FC236}">
                <a16:creationId xmlns:a16="http://schemas.microsoft.com/office/drawing/2014/main" id="{16FFA6BB-4712-6953-DBA6-D114310EED72}"/>
              </a:ext>
            </a:extLst>
          </p:cNvPr>
          <p:cNvSpPr txBox="1"/>
          <p:nvPr/>
        </p:nvSpPr>
        <p:spPr>
          <a:xfrm>
            <a:off x="923135" y="439306"/>
            <a:ext cx="10917825" cy="892552"/>
          </a:xfrm>
          <a:prstGeom prst="rect">
            <a:avLst/>
          </a:prstGeom>
          <a:noFill/>
        </p:spPr>
        <p:txBody>
          <a:bodyPr wrap="square">
            <a:spAutoFit/>
          </a:bodyPr>
          <a:lstStyle/>
          <a:p>
            <a:pPr marL="457200" indent="-457200">
              <a:buFont typeface="Wingdings" panose="05000000000000000000" pitchFamily="2" charset="2"/>
              <a:buChar char="Ø"/>
            </a:pPr>
            <a:r>
              <a:rPr lang="en-US" sz="2800" b="1" dirty="0"/>
              <a:t>Categories: </a:t>
            </a:r>
            <a:r>
              <a:rPr lang="en-US" sz="2400" dirty="0"/>
              <a:t>Furniture, Garden and Outdoor, Wall designs, light decorations are the categories available for a user purpose.</a:t>
            </a:r>
            <a:endParaRPr lang="en-IN" sz="2800" b="1" dirty="0"/>
          </a:p>
        </p:txBody>
      </p:sp>
    </p:spTree>
    <p:extLst>
      <p:ext uri="{BB962C8B-B14F-4D97-AF65-F5344CB8AC3E}">
        <p14:creationId xmlns:p14="http://schemas.microsoft.com/office/powerpoint/2010/main" val="1797047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136C41-AC88-D146-CE2E-E8CAE24AE624}"/>
              </a:ext>
            </a:extLst>
          </p:cNvPr>
          <p:cNvSpPr>
            <a:spLocks noGrp="1"/>
          </p:cNvSpPr>
          <p:nvPr>
            <p:ph type="sldNum" sz="quarter" idx="12"/>
          </p:nvPr>
        </p:nvSpPr>
        <p:spPr/>
        <p:txBody>
          <a:bodyPr/>
          <a:lstStyle/>
          <a:p>
            <a:fld id="{9EC71654-96A5-4280-94F3-931C61A9F92C}" type="slidenum">
              <a:rPr lang="en-US" noProof="0" smtClean="0"/>
              <a:pPr/>
              <a:t>14</a:t>
            </a:fld>
            <a:endParaRPr lang="en-US" noProof="0" dirty="0"/>
          </a:p>
        </p:txBody>
      </p:sp>
      <p:pic>
        <p:nvPicPr>
          <p:cNvPr id="5" name="Picture 4">
            <a:extLst>
              <a:ext uri="{FF2B5EF4-FFF2-40B4-BE49-F238E27FC236}">
                <a16:creationId xmlns:a16="http://schemas.microsoft.com/office/drawing/2014/main" id="{A315B235-513D-238A-5BED-8424484C5ECB}"/>
              </a:ext>
            </a:extLst>
          </p:cNvPr>
          <p:cNvPicPr>
            <a:picLocks noChangeAspect="1"/>
          </p:cNvPicPr>
          <p:nvPr/>
        </p:nvPicPr>
        <p:blipFill>
          <a:blip r:embed="rId2"/>
          <a:stretch>
            <a:fillRect/>
          </a:stretch>
        </p:blipFill>
        <p:spPr>
          <a:xfrm>
            <a:off x="0" y="5981252"/>
            <a:ext cx="2334409" cy="876748"/>
          </a:xfrm>
          <a:prstGeom prst="rect">
            <a:avLst/>
          </a:prstGeom>
        </p:spPr>
      </p:pic>
      <p:pic>
        <p:nvPicPr>
          <p:cNvPr id="4" name="Picture 3">
            <a:extLst>
              <a:ext uri="{FF2B5EF4-FFF2-40B4-BE49-F238E27FC236}">
                <a16:creationId xmlns:a16="http://schemas.microsoft.com/office/drawing/2014/main" id="{1291A3FF-9D46-0C78-86B5-3DFF493FEA8B}"/>
              </a:ext>
            </a:extLst>
          </p:cNvPr>
          <p:cNvPicPr>
            <a:picLocks noChangeAspect="1"/>
          </p:cNvPicPr>
          <p:nvPr/>
        </p:nvPicPr>
        <p:blipFill rotWithShape="1">
          <a:blip r:embed="rId3"/>
          <a:srcRect t="8420" b="5865"/>
          <a:stretch/>
        </p:blipFill>
        <p:spPr>
          <a:xfrm>
            <a:off x="583295" y="712629"/>
            <a:ext cx="10927631" cy="5268623"/>
          </a:xfrm>
          <a:prstGeom prst="rect">
            <a:avLst/>
          </a:prstGeom>
        </p:spPr>
      </p:pic>
    </p:spTree>
    <p:extLst>
      <p:ext uri="{BB962C8B-B14F-4D97-AF65-F5344CB8AC3E}">
        <p14:creationId xmlns:p14="http://schemas.microsoft.com/office/powerpoint/2010/main" val="3973341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136C41-AC88-D146-CE2E-E8CAE24AE624}"/>
              </a:ext>
            </a:extLst>
          </p:cNvPr>
          <p:cNvSpPr>
            <a:spLocks noGrp="1"/>
          </p:cNvSpPr>
          <p:nvPr>
            <p:ph type="sldNum" sz="quarter" idx="12"/>
          </p:nvPr>
        </p:nvSpPr>
        <p:spPr/>
        <p:txBody>
          <a:bodyPr/>
          <a:lstStyle/>
          <a:p>
            <a:fld id="{9EC71654-96A5-4280-94F3-931C61A9F92C}" type="slidenum">
              <a:rPr lang="en-US" noProof="0" smtClean="0"/>
              <a:pPr/>
              <a:t>15</a:t>
            </a:fld>
            <a:endParaRPr lang="en-US" noProof="0" dirty="0"/>
          </a:p>
        </p:txBody>
      </p:sp>
      <p:pic>
        <p:nvPicPr>
          <p:cNvPr id="5" name="Picture 4">
            <a:extLst>
              <a:ext uri="{FF2B5EF4-FFF2-40B4-BE49-F238E27FC236}">
                <a16:creationId xmlns:a16="http://schemas.microsoft.com/office/drawing/2014/main" id="{A315B235-513D-238A-5BED-8424484C5ECB}"/>
              </a:ext>
            </a:extLst>
          </p:cNvPr>
          <p:cNvPicPr>
            <a:picLocks noChangeAspect="1"/>
          </p:cNvPicPr>
          <p:nvPr/>
        </p:nvPicPr>
        <p:blipFill>
          <a:blip r:embed="rId2"/>
          <a:stretch>
            <a:fillRect/>
          </a:stretch>
        </p:blipFill>
        <p:spPr>
          <a:xfrm>
            <a:off x="0" y="5981252"/>
            <a:ext cx="2334409" cy="876748"/>
          </a:xfrm>
          <a:prstGeom prst="rect">
            <a:avLst/>
          </a:prstGeom>
        </p:spPr>
      </p:pic>
      <p:pic>
        <p:nvPicPr>
          <p:cNvPr id="4" name="Picture 3">
            <a:extLst>
              <a:ext uri="{FF2B5EF4-FFF2-40B4-BE49-F238E27FC236}">
                <a16:creationId xmlns:a16="http://schemas.microsoft.com/office/drawing/2014/main" id="{32235279-24F8-E58B-25A5-0063B4F64567}"/>
              </a:ext>
            </a:extLst>
          </p:cNvPr>
          <p:cNvPicPr>
            <a:picLocks noChangeAspect="1"/>
          </p:cNvPicPr>
          <p:nvPr/>
        </p:nvPicPr>
        <p:blipFill rotWithShape="1">
          <a:blip r:embed="rId3"/>
          <a:srcRect t="8889" b="5866"/>
          <a:stretch/>
        </p:blipFill>
        <p:spPr>
          <a:xfrm>
            <a:off x="653857" y="504083"/>
            <a:ext cx="11154881" cy="5348834"/>
          </a:xfrm>
          <a:prstGeom prst="rect">
            <a:avLst/>
          </a:prstGeom>
        </p:spPr>
      </p:pic>
    </p:spTree>
    <p:extLst>
      <p:ext uri="{BB962C8B-B14F-4D97-AF65-F5344CB8AC3E}">
        <p14:creationId xmlns:p14="http://schemas.microsoft.com/office/powerpoint/2010/main" val="3365479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136C41-AC88-D146-CE2E-E8CAE24AE624}"/>
              </a:ext>
            </a:extLst>
          </p:cNvPr>
          <p:cNvSpPr>
            <a:spLocks noGrp="1"/>
          </p:cNvSpPr>
          <p:nvPr>
            <p:ph type="sldNum" sz="quarter" idx="12"/>
          </p:nvPr>
        </p:nvSpPr>
        <p:spPr/>
        <p:txBody>
          <a:bodyPr/>
          <a:lstStyle/>
          <a:p>
            <a:fld id="{9EC71654-96A5-4280-94F3-931C61A9F92C}" type="slidenum">
              <a:rPr lang="en-US" noProof="0" smtClean="0"/>
              <a:pPr/>
              <a:t>16</a:t>
            </a:fld>
            <a:endParaRPr lang="en-US" noProof="0" dirty="0"/>
          </a:p>
        </p:txBody>
      </p:sp>
      <p:pic>
        <p:nvPicPr>
          <p:cNvPr id="5" name="Picture 4">
            <a:extLst>
              <a:ext uri="{FF2B5EF4-FFF2-40B4-BE49-F238E27FC236}">
                <a16:creationId xmlns:a16="http://schemas.microsoft.com/office/drawing/2014/main" id="{A315B235-513D-238A-5BED-8424484C5ECB}"/>
              </a:ext>
            </a:extLst>
          </p:cNvPr>
          <p:cNvPicPr>
            <a:picLocks noChangeAspect="1"/>
          </p:cNvPicPr>
          <p:nvPr/>
        </p:nvPicPr>
        <p:blipFill>
          <a:blip r:embed="rId2"/>
          <a:stretch>
            <a:fillRect/>
          </a:stretch>
        </p:blipFill>
        <p:spPr>
          <a:xfrm>
            <a:off x="0" y="5981252"/>
            <a:ext cx="2334409" cy="876748"/>
          </a:xfrm>
          <a:prstGeom prst="rect">
            <a:avLst/>
          </a:prstGeom>
        </p:spPr>
      </p:pic>
      <p:pic>
        <p:nvPicPr>
          <p:cNvPr id="7" name="Picture 6">
            <a:extLst>
              <a:ext uri="{FF2B5EF4-FFF2-40B4-BE49-F238E27FC236}">
                <a16:creationId xmlns:a16="http://schemas.microsoft.com/office/drawing/2014/main" id="{397F223E-D639-D4D2-7D03-9D47F419519F}"/>
              </a:ext>
            </a:extLst>
          </p:cNvPr>
          <p:cNvPicPr>
            <a:picLocks noChangeAspect="1"/>
          </p:cNvPicPr>
          <p:nvPr/>
        </p:nvPicPr>
        <p:blipFill rotWithShape="1">
          <a:blip r:embed="rId3"/>
          <a:srcRect t="8889" b="5866"/>
          <a:stretch/>
        </p:blipFill>
        <p:spPr>
          <a:xfrm>
            <a:off x="1126509" y="1046099"/>
            <a:ext cx="9938981" cy="4765802"/>
          </a:xfrm>
          <a:prstGeom prst="rect">
            <a:avLst/>
          </a:prstGeom>
        </p:spPr>
      </p:pic>
      <p:sp>
        <p:nvSpPr>
          <p:cNvPr id="8" name="TextBox 7">
            <a:extLst>
              <a:ext uri="{FF2B5EF4-FFF2-40B4-BE49-F238E27FC236}">
                <a16:creationId xmlns:a16="http://schemas.microsoft.com/office/drawing/2014/main" id="{04E508F2-8405-03EF-D263-F025CFA314BE}"/>
              </a:ext>
            </a:extLst>
          </p:cNvPr>
          <p:cNvSpPr txBox="1"/>
          <p:nvPr/>
        </p:nvSpPr>
        <p:spPr>
          <a:xfrm>
            <a:off x="955221" y="522879"/>
            <a:ext cx="10510638" cy="523220"/>
          </a:xfrm>
          <a:prstGeom prst="rect">
            <a:avLst/>
          </a:prstGeom>
          <a:noFill/>
        </p:spPr>
        <p:txBody>
          <a:bodyPr wrap="square">
            <a:spAutoFit/>
          </a:bodyPr>
          <a:lstStyle/>
          <a:p>
            <a:pPr marL="457200" indent="-457200">
              <a:buFont typeface="Wingdings" panose="05000000000000000000" pitchFamily="2" charset="2"/>
              <a:buChar char="Ø"/>
            </a:pPr>
            <a:r>
              <a:rPr lang="en-US" sz="2800" b="1" dirty="0"/>
              <a:t>Wishlist:</a:t>
            </a:r>
            <a:r>
              <a:rPr lang="en-US" sz="2400" dirty="0"/>
              <a:t> A user will be able to </a:t>
            </a:r>
            <a:r>
              <a:rPr lang="en-US" sz="2400" dirty="0" err="1"/>
              <a:t>wishlist</a:t>
            </a:r>
            <a:r>
              <a:rPr lang="en-US" sz="2400" dirty="0"/>
              <a:t> the items they want for later purchase. </a:t>
            </a:r>
            <a:endParaRPr lang="en-IN" sz="2800" b="1" dirty="0"/>
          </a:p>
        </p:txBody>
      </p:sp>
    </p:spTree>
    <p:extLst>
      <p:ext uri="{BB962C8B-B14F-4D97-AF65-F5344CB8AC3E}">
        <p14:creationId xmlns:p14="http://schemas.microsoft.com/office/powerpoint/2010/main" val="3343903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136C41-AC88-D146-CE2E-E8CAE24AE624}"/>
              </a:ext>
            </a:extLst>
          </p:cNvPr>
          <p:cNvSpPr>
            <a:spLocks noGrp="1"/>
          </p:cNvSpPr>
          <p:nvPr>
            <p:ph type="sldNum" sz="quarter" idx="12"/>
          </p:nvPr>
        </p:nvSpPr>
        <p:spPr/>
        <p:txBody>
          <a:bodyPr/>
          <a:lstStyle/>
          <a:p>
            <a:fld id="{9EC71654-96A5-4280-94F3-931C61A9F92C}" type="slidenum">
              <a:rPr lang="en-US" noProof="0" smtClean="0"/>
              <a:pPr/>
              <a:t>17</a:t>
            </a:fld>
            <a:endParaRPr lang="en-US" noProof="0" dirty="0"/>
          </a:p>
        </p:txBody>
      </p:sp>
      <p:pic>
        <p:nvPicPr>
          <p:cNvPr id="5" name="Picture 4">
            <a:extLst>
              <a:ext uri="{FF2B5EF4-FFF2-40B4-BE49-F238E27FC236}">
                <a16:creationId xmlns:a16="http://schemas.microsoft.com/office/drawing/2014/main" id="{A315B235-513D-238A-5BED-8424484C5ECB}"/>
              </a:ext>
            </a:extLst>
          </p:cNvPr>
          <p:cNvPicPr>
            <a:picLocks noChangeAspect="1"/>
          </p:cNvPicPr>
          <p:nvPr/>
        </p:nvPicPr>
        <p:blipFill>
          <a:blip r:embed="rId2"/>
          <a:stretch>
            <a:fillRect/>
          </a:stretch>
        </p:blipFill>
        <p:spPr>
          <a:xfrm>
            <a:off x="0" y="5981252"/>
            <a:ext cx="2334409" cy="876748"/>
          </a:xfrm>
          <a:prstGeom prst="rect">
            <a:avLst/>
          </a:prstGeom>
        </p:spPr>
      </p:pic>
      <p:pic>
        <p:nvPicPr>
          <p:cNvPr id="4" name="Picture 3">
            <a:extLst>
              <a:ext uri="{FF2B5EF4-FFF2-40B4-BE49-F238E27FC236}">
                <a16:creationId xmlns:a16="http://schemas.microsoft.com/office/drawing/2014/main" id="{23FB52F1-884F-2AFE-8F08-7831A8AF78CF}"/>
              </a:ext>
            </a:extLst>
          </p:cNvPr>
          <p:cNvPicPr>
            <a:picLocks noChangeAspect="1"/>
          </p:cNvPicPr>
          <p:nvPr/>
        </p:nvPicPr>
        <p:blipFill rotWithShape="1">
          <a:blip r:embed="rId3"/>
          <a:srcRect t="9122" b="5866"/>
          <a:stretch/>
        </p:blipFill>
        <p:spPr>
          <a:xfrm>
            <a:off x="509337" y="1574025"/>
            <a:ext cx="5336124" cy="4312873"/>
          </a:xfrm>
          <a:prstGeom prst="rect">
            <a:avLst/>
          </a:prstGeom>
        </p:spPr>
      </p:pic>
      <p:pic>
        <p:nvPicPr>
          <p:cNvPr id="7" name="Picture 6">
            <a:extLst>
              <a:ext uri="{FF2B5EF4-FFF2-40B4-BE49-F238E27FC236}">
                <a16:creationId xmlns:a16="http://schemas.microsoft.com/office/drawing/2014/main" id="{DCD574CD-D760-5625-1CE6-D5750D586C02}"/>
              </a:ext>
            </a:extLst>
          </p:cNvPr>
          <p:cNvPicPr>
            <a:picLocks noChangeAspect="1"/>
          </p:cNvPicPr>
          <p:nvPr/>
        </p:nvPicPr>
        <p:blipFill rotWithShape="1">
          <a:blip r:embed="rId4"/>
          <a:srcRect t="8088" b="7180"/>
          <a:stretch/>
        </p:blipFill>
        <p:spPr>
          <a:xfrm>
            <a:off x="6148460" y="1576240"/>
            <a:ext cx="5668673" cy="4312873"/>
          </a:xfrm>
          <a:prstGeom prst="rect">
            <a:avLst/>
          </a:prstGeom>
        </p:spPr>
      </p:pic>
      <p:sp>
        <p:nvSpPr>
          <p:cNvPr id="8" name="TextBox 7">
            <a:extLst>
              <a:ext uri="{FF2B5EF4-FFF2-40B4-BE49-F238E27FC236}">
                <a16:creationId xmlns:a16="http://schemas.microsoft.com/office/drawing/2014/main" id="{E5FCFBEE-32DA-6BA6-5D12-B9D2D34C2C28}"/>
              </a:ext>
            </a:extLst>
          </p:cNvPr>
          <p:cNvSpPr txBox="1"/>
          <p:nvPr/>
        </p:nvSpPr>
        <p:spPr>
          <a:xfrm>
            <a:off x="650420" y="587120"/>
            <a:ext cx="11114251" cy="892552"/>
          </a:xfrm>
          <a:prstGeom prst="rect">
            <a:avLst/>
          </a:prstGeom>
          <a:noFill/>
        </p:spPr>
        <p:txBody>
          <a:bodyPr wrap="square">
            <a:spAutoFit/>
          </a:bodyPr>
          <a:lstStyle/>
          <a:p>
            <a:pPr marL="457200" indent="-457200">
              <a:buFont typeface="Wingdings" panose="05000000000000000000" pitchFamily="2" charset="2"/>
              <a:buChar char="Ø"/>
            </a:pPr>
            <a:r>
              <a:rPr lang="en-US" sz="2800" b="1" dirty="0"/>
              <a:t>Cart: </a:t>
            </a:r>
            <a:r>
              <a:rPr lang="en-US" sz="2400" dirty="0"/>
              <a:t>Orders are placed through my cart page and Specific coupons will be available for a user that can be applied while checking out.</a:t>
            </a:r>
            <a:endParaRPr lang="en-IN" sz="2400" dirty="0"/>
          </a:p>
        </p:txBody>
      </p:sp>
    </p:spTree>
    <p:extLst>
      <p:ext uri="{BB962C8B-B14F-4D97-AF65-F5344CB8AC3E}">
        <p14:creationId xmlns:p14="http://schemas.microsoft.com/office/powerpoint/2010/main" val="28030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136C41-AC88-D146-CE2E-E8CAE24AE624}"/>
              </a:ext>
            </a:extLst>
          </p:cNvPr>
          <p:cNvSpPr>
            <a:spLocks noGrp="1"/>
          </p:cNvSpPr>
          <p:nvPr>
            <p:ph type="sldNum" sz="quarter" idx="12"/>
          </p:nvPr>
        </p:nvSpPr>
        <p:spPr/>
        <p:txBody>
          <a:bodyPr/>
          <a:lstStyle/>
          <a:p>
            <a:fld id="{9EC71654-96A5-4280-94F3-931C61A9F92C}" type="slidenum">
              <a:rPr lang="en-US" noProof="0" smtClean="0"/>
              <a:pPr/>
              <a:t>18</a:t>
            </a:fld>
            <a:endParaRPr lang="en-US" noProof="0" dirty="0"/>
          </a:p>
        </p:txBody>
      </p:sp>
      <p:pic>
        <p:nvPicPr>
          <p:cNvPr id="5" name="Picture 4">
            <a:extLst>
              <a:ext uri="{FF2B5EF4-FFF2-40B4-BE49-F238E27FC236}">
                <a16:creationId xmlns:a16="http://schemas.microsoft.com/office/drawing/2014/main" id="{A315B235-513D-238A-5BED-8424484C5ECB}"/>
              </a:ext>
            </a:extLst>
          </p:cNvPr>
          <p:cNvPicPr>
            <a:picLocks noChangeAspect="1"/>
          </p:cNvPicPr>
          <p:nvPr/>
        </p:nvPicPr>
        <p:blipFill>
          <a:blip r:embed="rId2"/>
          <a:stretch>
            <a:fillRect/>
          </a:stretch>
        </p:blipFill>
        <p:spPr>
          <a:xfrm>
            <a:off x="0" y="5981252"/>
            <a:ext cx="2334409" cy="876748"/>
          </a:xfrm>
          <a:prstGeom prst="rect">
            <a:avLst/>
          </a:prstGeom>
        </p:spPr>
      </p:pic>
      <p:pic>
        <p:nvPicPr>
          <p:cNvPr id="6" name="Picture 5">
            <a:extLst>
              <a:ext uri="{FF2B5EF4-FFF2-40B4-BE49-F238E27FC236}">
                <a16:creationId xmlns:a16="http://schemas.microsoft.com/office/drawing/2014/main" id="{279904CE-85F6-E3D3-24B3-5D8A9F6817DB}"/>
              </a:ext>
            </a:extLst>
          </p:cNvPr>
          <p:cNvPicPr>
            <a:picLocks noChangeAspect="1"/>
          </p:cNvPicPr>
          <p:nvPr/>
        </p:nvPicPr>
        <p:blipFill rotWithShape="1">
          <a:blip r:embed="rId3"/>
          <a:srcRect t="10059" b="5866"/>
          <a:stretch/>
        </p:blipFill>
        <p:spPr>
          <a:xfrm>
            <a:off x="1252000" y="1311254"/>
            <a:ext cx="9720799" cy="4597231"/>
          </a:xfrm>
          <a:prstGeom prst="rect">
            <a:avLst/>
          </a:prstGeom>
        </p:spPr>
      </p:pic>
      <p:sp>
        <p:nvSpPr>
          <p:cNvPr id="7" name="TextBox 6">
            <a:extLst>
              <a:ext uri="{FF2B5EF4-FFF2-40B4-BE49-F238E27FC236}">
                <a16:creationId xmlns:a16="http://schemas.microsoft.com/office/drawing/2014/main" id="{DD0F94CB-EB40-12D5-FA05-8769D14C0980}"/>
              </a:ext>
            </a:extLst>
          </p:cNvPr>
          <p:cNvSpPr txBox="1"/>
          <p:nvPr/>
        </p:nvSpPr>
        <p:spPr>
          <a:xfrm>
            <a:off x="650421" y="418703"/>
            <a:ext cx="11299532" cy="892552"/>
          </a:xfrm>
          <a:prstGeom prst="rect">
            <a:avLst/>
          </a:prstGeom>
          <a:noFill/>
        </p:spPr>
        <p:txBody>
          <a:bodyPr wrap="square">
            <a:spAutoFit/>
          </a:bodyPr>
          <a:lstStyle/>
          <a:p>
            <a:pPr marL="457200" indent="-457200">
              <a:buFont typeface="Wingdings" panose="05000000000000000000" pitchFamily="2" charset="2"/>
              <a:buChar char="Ø"/>
            </a:pPr>
            <a:r>
              <a:rPr lang="en-US" sz="2800" b="1" dirty="0"/>
              <a:t>Orders Placed: </a:t>
            </a:r>
            <a:r>
              <a:rPr lang="en-US" sz="2400" dirty="0"/>
              <a:t>This page is displayed at admin end which shows the orders that are placed.</a:t>
            </a:r>
            <a:endParaRPr lang="en-IN" sz="2800" b="1" dirty="0"/>
          </a:p>
        </p:txBody>
      </p:sp>
    </p:spTree>
    <p:extLst>
      <p:ext uri="{BB962C8B-B14F-4D97-AF65-F5344CB8AC3E}">
        <p14:creationId xmlns:p14="http://schemas.microsoft.com/office/powerpoint/2010/main" val="3288017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136C41-AC88-D146-CE2E-E8CAE24AE624}"/>
              </a:ext>
            </a:extLst>
          </p:cNvPr>
          <p:cNvSpPr>
            <a:spLocks noGrp="1"/>
          </p:cNvSpPr>
          <p:nvPr>
            <p:ph type="sldNum" sz="quarter" idx="12"/>
          </p:nvPr>
        </p:nvSpPr>
        <p:spPr/>
        <p:txBody>
          <a:bodyPr/>
          <a:lstStyle/>
          <a:p>
            <a:fld id="{9EC71654-96A5-4280-94F3-931C61A9F92C}" type="slidenum">
              <a:rPr lang="en-US" noProof="0" smtClean="0"/>
              <a:pPr/>
              <a:t>19</a:t>
            </a:fld>
            <a:endParaRPr lang="en-US" noProof="0" dirty="0"/>
          </a:p>
        </p:txBody>
      </p:sp>
      <p:pic>
        <p:nvPicPr>
          <p:cNvPr id="5" name="Picture 4">
            <a:extLst>
              <a:ext uri="{FF2B5EF4-FFF2-40B4-BE49-F238E27FC236}">
                <a16:creationId xmlns:a16="http://schemas.microsoft.com/office/drawing/2014/main" id="{A315B235-513D-238A-5BED-8424484C5ECB}"/>
              </a:ext>
            </a:extLst>
          </p:cNvPr>
          <p:cNvPicPr>
            <a:picLocks noChangeAspect="1"/>
          </p:cNvPicPr>
          <p:nvPr/>
        </p:nvPicPr>
        <p:blipFill>
          <a:blip r:embed="rId2"/>
          <a:stretch>
            <a:fillRect/>
          </a:stretch>
        </p:blipFill>
        <p:spPr>
          <a:xfrm>
            <a:off x="0" y="5981252"/>
            <a:ext cx="2334409" cy="876748"/>
          </a:xfrm>
          <a:prstGeom prst="rect">
            <a:avLst/>
          </a:prstGeom>
        </p:spPr>
      </p:pic>
      <p:pic>
        <p:nvPicPr>
          <p:cNvPr id="4" name="Picture 3">
            <a:extLst>
              <a:ext uri="{FF2B5EF4-FFF2-40B4-BE49-F238E27FC236}">
                <a16:creationId xmlns:a16="http://schemas.microsoft.com/office/drawing/2014/main" id="{EF11BE59-2F65-A033-3486-30D133849109}"/>
              </a:ext>
            </a:extLst>
          </p:cNvPr>
          <p:cNvPicPr>
            <a:picLocks noChangeAspect="1"/>
          </p:cNvPicPr>
          <p:nvPr/>
        </p:nvPicPr>
        <p:blipFill rotWithShape="1">
          <a:blip r:embed="rId3"/>
          <a:srcRect t="8655" b="5865"/>
          <a:stretch/>
        </p:blipFill>
        <p:spPr>
          <a:xfrm>
            <a:off x="1347693" y="1246080"/>
            <a:ext cx="9639259" cy="4634767"/>
          </a:xfrm>
          <a:prstGeom prst="rect">
            <a:avLst/>
          </a:prstGeom>
        </p:spPr>
      </p:pic>
      <p:sp>
        <p:nvSpPr>
          <p:cNvPr id="6" name="TextBox 5">
            <a:extLst>
              <a:ext uri="{FF2B5EF4-FFF2-40B4-BE49-F238E27FC236}">
                <a16:creationId xmlns:a16="http://schemas.microsoft.com/office/drawing/2014/main" id="{63357988-BAC7-B2D0-9AC7-DEB3EE74D7ED}"/>
              </a:ext>
            </a:extLst>
          </p:cNvPr>
          <p:cNvSpPr txBox="1"/>
          <p:nvPr/>
        </p:nvSpPr>
        <p:spPr>
          <a:xfrm>
            <a:off x="858968" y="353528"/>
            <a:ext cx="9091856" cy="892552"/>
          </a:xfrm>
          <a:prstGeom prst="rect">
            <a:avLst/>
          </a:prstGeom>
          <a:noFill/>
        </p:spPr>
        <p:txBody>
          <a:bodyPr wrap="square">
            <a:spAutoFit/>
          </a:bodyPr>
          <a:lstStyle/>
          <a:p>
            <a:pPr marL="457200" indent="-457200">
              <a:buFont typeface="Wingdings" panose="05000000000000000000" pitchFamily="2" charset="2"/>
              <a:buChar char="Ø"/>
            </a:pPr>
            <a:r>
              <a:rPr lang="en-US" sz="2800" b="1" dirty="0"/>
              <a:t>Products List:</a:t>
            </a:r>
            <a:r>
              <a:rPr lang="en-US" sz="2400" dirty="0"/>
              <a:t> Products and stocks list displayed at admin end and allows admin to upload bulk files.</a:t>
            </a:r>
            <a:endParaRPr lang="en-IN" sz="2800" b="1" dirty="0"/>
          </a:p>
        </p:txBody>
      </p:sp>
    </p:spTree>
    <p:extLst>
      <p:ext uri="{BB962C8B-B14F-4D97-AF65-F5344CB8AC3E}">
        <p14:creationId xmlns:p14="http://schemas.microsoft.com/office/powerpoint/2010/main" val="2909509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8D96D12A-2245-F1C5-CFB0-769B84617A7C}"/>
              </a:ext>
            </a:extLst>
          </p:cNvPr>
          <p:cNvPicPr>
            <a:picLocks noChangeAspect="1"/>
          </p:cNvPicPr>
          <p:nvPr/>
        </p:nvPicPr>
        <p:blipFill>
          <a:blip r:embed="rId3"/>
          <a:stretch>
            <a:fillRect/>
          </a:stretch>
        </p:blipFill>
        <p:spPr>
          <a:xfrm>
            <a:off x="1369006" y="1702076"/>
            <a:ext cx="4376556" cy="3453847"/>
          </a:xfrm>
          <a:prstGeom prst="rect">
            <a:avLst/>
          </a:prstGeom>
        </p:spPr>
      </p:pic>
      <p:sp>
        <p:nvSpPr>
          <p:cNvPr id="22" name="Rectangle 21">
            <a:extLst>
              <a:ext uri="{FF2B5EF4-FFF2-40B4-BE49-F238E27FC236}">
                <a16:creationId xmlns:a16="http://schemas.microsoft.com/office/drawing/2014/main" id="{A7A894D4-89E3-5CED-6D40-53589A0EF5DD}"/>
              </a:ext>
            </a:extLst>
          </p:cNvPr>
          <p:cNvSpPr/>
          <p:nvPr/>
        </p:nvSpPr>
        <p:spPr>
          <a:xfrm>
            <a:off x="6275733" y="1078292"/>
            <a:ext cx="2500519" cy="11628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id="{8D9FDF93-CACF-09E2-6C82-714B8C5AEA54}"/>
              </a:ext>
            </a:extLst>
          </p:cNvPr>
          <p:cNvSpPr txBox="1"/>
          <p:nvPr/>
        </p:nvSpPr>
        <p:spPr>
          <a:xfrm>
            <a:off x="6446440" y="1702076"/>
            <a:ext cx="5211716" cy="2862322"/>
          </a:xfrm>
          <a:prstGeom prst="rect">
            <a:avLst/>
          </a:prstGeom>
          <a:noFill/>
        </p:spPr>
        <p:txBody>
          <a:bodyPr wrap="square">
            <a:spAutoFit/>
          </a:bodyPr>
          <a:lstStyle/>
          <a:p>
            <a:r>
              <a:rPr lang="en-US" sz="2600" b="1" dirty="0">
                <a:latin typeface="Times New Roman" panose="02020603050405020304" pitchFamily="18" charset="0"/>
                <a:cs typeface="Times New Roman" panose="02020603050405020304" pitchFamily="18" charset="0"/>
              </a:rPr>
              <a:t>Group Members</a:t>
            </a:r>
          </a:p>
          <a:p>
            <a:endParaRPr lang="en-US" sz="2000" dirty="0">
              <a:latin typeface="Times New Roman" panose="02020603050405020304" pitchFamily="18" charset="0"/>
              <a:cs typeface="Times New Roman" panose="02020603050405020304" pitchFamily="18" charset="0"/>
            </a:endParaRPr>
          </a:p>
          <a:p>
            <a:r>
              <a:rPr lang="en-IN" sz="2800" b="0" i="0" dirty="0" err="1">
                <a:effectLst/>
                <a:latin typeface="Times New Roman" panose="02020603050405020304" pitchFamily="18" charset="0"/>
                <a:cs typeface="Times New Roman" panose="02020603050405020304" pitchFamily="18" charset="0"/>
              </a:rPr>
              <a:t>Jayasree</a:t>
            </a:r>
            <a:r>
              <a:rPr lang="en-IN" sz="2800" b="0" i="0" dirty="0">
                <a:effectLst/>
                <a:latin typeface="Times New Roman" panose="02020603050405020304" pitchFamily="18" charset="0"/>
                <a:cs typeface="Times New Roman" panose="02020603050405020304" pitchFamily="18" charset="0"/>
              </a:rPr>
              <a:t> </a:t>
            </a:r>
            <a:r>
              <a:rPr lang="en-IN" sz="2800" b="0" i="0" dirty="0" err="1">
                <a:effectLst/>
                <a:latin typeface="Times New Roman" panose="02020603050405020304" pitchFamily="18" charset="0"/>
                <a:cs typeface="Times New Roman" panose="02020603050405020304" pitchFamily="18" charset="0"/>
              </a:rPr>
              <a:t>Nallamothu</a:t>
            </a:r>
            <a:endParaRPr lang="en-IN" sz="2800" b="0" i="0" dirty="0">
              <a:effectLst/>
              <a:latin typeface="Times New Roman" panose="02020603050405020304" pitchFamily="18" charset="0"/>
              <a:cs typeface="Times New Roman" panose="02020603050405020304" pitchFamily="18" charset="0"/>
            </a:endParaRPr>
          </a:p>
          <a:p>
            <a:r>
              <a:rPr lang="en-IN" sz="2800" b="0" i="0" dirty="0">
                <a:effectLst/>
                <a:latin typeface="Times New Roman" panose="02020603050405020304" pitchFamily="18" charset="0"/>
                <a:cs typeface="Times New Roman" panose="02020603050405020304" pitchFamily="18" charset="0"/>
              </a:rPr>
              <a:t>Priyanka </a:t>
            </a:r>
            <a:r>
              <a:rPr lang="en-IN" sz="2800" b="0" i="0" dirty="0" err="1">
                <a:effectLst/>
                <a:latin typeface="Times New Roman" panose="02020603050405020304" pitchFamily="18" charset="0"/>
                <a:cs typeface="Times New Roman" panose="02020603050405020304" pitchFamily="18" charset="0"/>
              </a:rPr>
              <a:t>Dandupati</a:t>
            </a:r>
            <a:endParaRPr lang="en-IN" sz="2800" b="0" i="0" dirty="0">
              <a:effectLst/>
              <a:latin typeface="Times New Roman" panose="02020603050405020304" pitchFamily="18" charset="0"/>
              <a:cs typeface="Times New Roman" panose="02020603050405020304" pitchFamily="18" charset="0"/>
            </a:endParaRPr>
          </a:p>
          <a:p>
            <a:r>
              <a:rPr lang="sv-SE" sz="2800" b="0" i="0" dirty="0">
                <a:effectLst/>
                <a:latin typeface="Times New Roman" panose="02020603050405020304" pitchFamily="18" charset="0"/>
                <a:cs typeface="Times New Roman" panose="02020603050405020304" pitchFamily="18" charset="0"/>
              </a:rPr>
              <a:t>Beera Hema Sundar Chinna Rao</a:t>
            </a:r>
            <a:endParaRPr lang="en-US" sz="2800" dirty="0">
              <a:latin typeface="Times New Roman" panose="02020603050405020304" pitchFamily="18" charset="0"/>
              <a:cs typeface="Times New Roman" panose="02020603050405020304" pitchFamily="18" charset="0"/>
            </a:endParaRPr>
          </a:p>
          <a:p>
            <a:r>
              <a:rPr lang="en-IN" sz="2800" b="0" i="0" dirty="0">
                <a:effectLst/>
                <a:latin typeface="Times New Roman" panose="02020603050405020304" pitchFamily="18" charset="0"/>
                <a:cs typeface="Times New Roman" panose="02020603050405020304" pitchFamily="18" charset="0"/>
              </a:rPr>
              <a:t>Nandini Pothuraju</a:t>
            </a:r>
            <a:endParaRPr lang="en-IN" sz="2800" dirty="0">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p:txBody>
      </p:sp>
      <p:sp>
        <p:nvSpPr>
          <p:cNvPr id="10" name="Text Placeholder 2">
            <a:extLst>
              <a:ext uri="{FF2B5EF4-FFF2-40B4-BE49-F238E27FC236}">
                <a16:creationId xmlns:a16="http://schemas.microsoft.com/office/drawing/2014/main" id="{256038C7-E349-F9B6-40CC-51C2F155D00E}"/>
              </a:ext>
            </a:extLst>
          </p:cNvPr>
          <p:cNvSpPr txBox="1">
            <a:spLocks/>
          </p:cNvSpPr>
          <p:nvPr/>
        </p:nvSpPr>
        <p:spPr>
          <a:xfrm>
            <a:off x="8705840" y="4584277"/>
            <a:ext cx="3486160" cy="7644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cap="none" baseline="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600" b="1" dirty="0">
                <a:solidFill>
                  <a:schemeClr val="tx1"/>
                </a:solidFill>
                <a:latin typeface="Times New Roman" panose="02020603050405020304" pitchFamily="18" charset="0"/>
                <a:cs typeface="Times New Roman" panose="02020603050405020304" pitchFamily="18" charset="0"/>
              </a:rPr>
              <a:t>Group Mentor:</a:t>
            </a:r>
          </a:p>
          <a:p>
            <a:r>
              <a:rPr lang="en-US" sz="2600" b="1" dirty="0" err="1">
                <a:solidFill>
                  <a:schemeClr val="tx1"/>
                </a:solidFill>
                <a:latin typeface="Times New Roman" panose="02020603050405020304" pitchFamily="18" charset="0"/>
                <a:cs typeface="Times New Roman" panose="02020603050405020304" pitchFamily="18" charset="0"/>
              </a:rPr>
              <a:t>Parth</a:t>
            </a:r>
            <a:r>
              <a:rPr lang="en-US" sz="2600" b="1" dirty="0">
                <a:solidFill>
                  <a:schemeClr val="tx1"/>
                </a:solidFill>
                <a:latin typeface="Times New Roman" panose="02020603050405020304" pitchFamily="18" charset="0"/>
                <a:cs typeface="Times New Roman" panose="02020603050405020304" pitchFamily="18" charset="0"/>
              </a:rPr>
              <a:t> Shukla</a:t>
            </a:r>
          </a:p>
        </p:txBody>
      </p:sp>
      <p:sp>
        <p:nvSpPr>
          <p:cNvPr id="11" name="Title 1">
            <a:extLst>
              <a:ext uri="{FF2B5EF4-FFF2-40B4-BE49-F238E27FC236}">
                <a16:creationId xmlns:a16="http://schemas.microsoft.com/office/drawing/2014/main" id="{82CA4084-35A2-26DA-3646-D734CB9F5673}"/>
              </a:ext>
            </a:extLst>
          </p:cNvPr>
          <p:cNvSpPr txBox="1">
            <a:spLocks/>
          </p:cNvSpPr>
          <p:nvPr/>
        </p:nvSpPr>
        <p:spPr>
          <a:xfrm>
            <a:off x="6275733" y="341907"/>
            <a:ext cx="10515600" cy="94018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400" b="1" kern="1200" cap="all" baseline="0">
                <a:solidFill>
                  <a:schemeClr val="accent1"/>
                </a:solidFill>
                <a:latin typeface="+mj-lt"/>
                <a:ea typeface="+mj-ea"/>
                <a:cs typeface="+mj-cs"/>
              </a:defRPr>
            </a:lvl1pPr>
          </a:lstStyle>
          <a:p>
            <a:r>
              <a:rPr lang="en-US"/>
              <a:t>Shop for home</a:t>
            </a:r>
            <a:endParaRPr lang="en-US" dirty="0"/>
          </a:p>
        </p:txBody>
      </p:sp>
      <p:sp>
        <p:nvSpPr>
          <p:cNvPr id="12" name="Slide Number Placeholder 3">
            <a:extLst>
              <a:ext uri="{FF2B5EF4-FFF2-40B4-BE49-F238E27FC236}">
                <a16:creationId xmlns:a16="http://schemas.microsoft.com/office/drawing/2014/main" id="{F88A24EC-CB64-D96E-E621-AB8483E88ABF}"/>
              </a:ext>
            </a:extLst>
          </p:cNvPr>
          <p:cNvSpPr txBox="1">
            <a:spLocks/>
          </p:cNvSpPr>
          <p:nvPr/>
        </p:nvSpPr>
        <p:spPr>
          <a:xfrm>
            <a:off x="11363696" y="6455739"/>
            <a:ext cx="294460" cy="18736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US" smtClean="0"/>
              <a:pPr/>
              <a:t>2</a:t>
            </a:fld>
            <a:endParaRPr lang="en-US" dirty="0"/>
          </a:p>
        </p:txBody>
      </p:sp>
    </p:spTree>
    <p:extLst>
      <p:ext uri="{BB962C8B-B14F-4D97-AF65-F5344CB8AC3E}">
        <p14:creationId xmlns:p14="http://schemas.microsoft.com/office/powerpoint/2010/main" val="1393339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136C41-AC88-D146-CE2E-E8CAE24AE624}"/>
              </a:ext>
            </a:extLst>
          </p:cNvPr>
          <p:cNvSpPr>
            <a:spLocks noGrp="1"/>
          </p:cNvSpPr>
          <p:nvPr>
            <p:ph type="sldNum" sz="quarter" idx="12"/>
          </p:nvPr>
        </p:nvSpPr>
        <p:spPr/>
        <p:txBody>
          <a:bodyPr/>
          <a:lstStyle/>
          <a:p>
            <a:fld id="{9EC71654-96A5-4280-94F3-931C61A9F92C}" type="slidenum">
              <a:rPr lang="en-US" noProof="0" smtClean="0"/>
              <a:pPr/>
              <a:t>20</a:t>
            </a:fld>
            <a:endParaRPr lang="en-US" noProof="0" dirty="0"/>
          </a:p>
        </p:txBody>
      </p:sp>
      <p:pic>
        <p:nvPicPr>
          <p:cNvPr id="5" name="Picture 4">
            <a:extLst>
              <a:ext uri="{FF2B5EF4-FFF2-40B4-BE49-F238E27FC236}">
                <a16:creationId xmlns:a16="http://schemas.microsoft.com/office/drawing/2014/main" id="{A315B235-513D-238A-5BED-8424484C5ECB}"/>
              </a:ext>
            </a:extLst>
          </p:cNvPr>
          <p:cNvPicPr>
            <a:picLocks noChangeAspect="1"/>
          </p:cNvPicPr>
          <p:nvPr/>
        </p:nvPicPr>
        <p:blipFill>
          <a:blip r:embed="rId2"/>
          <a:stretch>
            <a:fillRect/>
          </a:stretch>
        </p:blipFill>
        <p:spPr>
          <a:xfrm>
            <a:off x="0" y="5981252"/>
            <a:ext cx="2334409" cy="876748"/>
          </a:xfrm>
          <a:prstGeom prst="rect">
            <a:avLst/>
          </a:prstGeom>
        </p:spPr>
      </p:pic>
      <p:pic>
        <p:nvPicPr>
          <p:cNvPr id="4" name="Picture 3">
            <a:extLst>
              <a:ext uri="{FF2B5EF4-FFF2-40B4-BE49-F238E27FC236}">
                <a16:creationId xmlns:a16="http://schemas.microsoft.com/office/drawing/2014/main" id="{0A7D3E02-5E53-4D6E-B5B9-ADC4443A3961}"/>
              </a:ext>
            </a:extLst>
          </p:cNvPr>
          <p:cNvPicPr>
            <a:picLocks noChangeAspect="1"/>
          </p:cNvPicPr>
          <p:nvPr/>
        </p:nvPicPr>
        <p:blipFill rotWithShape="1">
          <a:blip r:embed="rId3"/>
          <a:srcRect t="9356" b="3134"/>
          <a:stretch/>
        </p:blipFill>
        <p:spPr>
          <a:xfrm>
            <a:off x="1441406" y="1298502"/>
            <a:ext cx="9309188" cy="4582379"/>
          </a:xfrm>
          <a:prstGeom prst="rect">
            <a:avLst/>
          </a:prstGeom>
        </p:spPr>
      </p:pic>
      <p:sp>
        <p:nvSpPr>
          <p:cNvPr id="7" name="TextBox 6">
            <a:extLst>
              <a:ext uri="{FF2B5EF4-FFF2-40B4-BE49-F238E27FC236}">
                <a16:creationId xmlns:a16="http://schemas.microsoft.com/office/drawing/2014/main" id="{950AC1BF-B41C-F1C0-6706-88D2C68B4C52}"/>
              </a:ext>
            </a:extLst>
          </p:cNvPr>
          <p:cNvSpPr txBox="1"/>
          <p:nvPr/>
        </p:nvSpPr>
        <p:spPr>
          <a:xfrm>
            <a:off x="1441405" y="519063"/>
            <a:ext cx="9309187" cy="892552"/>
          </a:xfrm>
          <a:prstGeom prst="rect">
            <a:avLst/>
          </a:prstGeom>
          <a:noFill/>
        </p:spPr>
        <p:txBody>
          <a:bodyPr wrap="square">
            <a:spAutoFit/>
          </a:bodyPr>
          <a:lstStyle/>
          <a:p>
            <a:pPr marL="342900" indent="-342900">
              <a:buFont typeface="Wingdings" panose="05000000000000000000" pitchFamily="2" charset="2"/>
              <a:buChar char="Ø"/>
            </a:pPr>
            <a:r>
              <a:rPr lang="en-US" sz="2800" b="1" dirty="0"/>
              <a:t>Coupons: </a:t>
            </a:r>
            <a:r>
              <a:rPr lang="en-US" sz="2400" dirty="0"/>
              <a:t>At admin end, admin will be able to add specific coupons to specific users.</a:t>
            </a:r>
            <a:endParaRPr lang="en-IN" sz="2400" dirty="0"/>
          </a:p>
        </p:txBody>
      </p:sp>
    </p:spTree>
    <p:extLst>
      <p:ext uri="{BB962C8B-B14F-4D97-AF65-F5344CB8AC3E}">
        <p14:creationId xmlns:p14="http://schemas.microsoft.com/office/powerpoint/2010/main" val="1989967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136C41-AC88-D146-CE2E-E8CAE24AE624}"/>
              </a:ext>
            </a:extLst>
          </p:cNvPr>
          <p:cNvSpPr>
            <a:spLocks noGrp="1"/>
          </p:cNvSpPr>
          <p:nvPr>
            <p:ph type="sldNum" sz="quarter" idx="12"/>
          </p:nvPr>
        </p:nvSpPr>
        <p:spPr/>
        <p:txBody>
          <a:bodyPr/>
          <a:lstStyle/>
          <a:p>
            <a:fld id="{9EC71654-96A5-4280-94F3-931C61A9F92C}" type="slidenum">
              <a:rPr lang="en-US" noProof="0" smtClean="0"/>
              <a:pPr/>
              <a:t>21</a:t>
            </a:fld>
            <a:endParaRPr lang="en-US" noProof="0" dirty="0"/>
          </a:p>
        </p:txBody>
      </p:sp>
      <p:pic>
        <p:nvPicPr>
          <p:cNvPr id="5" name="Picture 4">
            <a:extLst>
              <a:ext uri="{FF2B5EF4-FFF2-40B4-BE49-F238E27FC236}">
                <a16:creationId xmlns:a16="http://schemas.microsoft.com/office/drawing/2014/main" id="{A315B235-513D-238A-5BED-8424484C5ECB}"/>
              </a:ext>
            </a:extLst>
          </p:cNvPr>
          <p:cNvPicPr>
            <a:picLocks noChangeAspect="1"/>
          </p:cNvPicPr>
          <p:nvPr/>
        </p:nvPicPr>
        <p:blipFill>
          <a:blip r:embed="rId2"/>
          <a:stretch>
            <a:fillRect/>
          </a:stretch>
        </p:blipFill>
        <p:spPr>
          <a:xfrm>
            <a:off x="0" y="5981252"/>
            <a:ext cx="2334409" cy="876748"/>
          </a:xfrm>
          <a:prstGeom prst="rect">
            <a:avLst/>
          </a:prstGeom>
        </p:spPr>
      </p:pic>
      <p:pic>
        <p:nvPicPr>
          <p:cNvPr id="4" name="Picture 3">
            <a:extLst>
              <a:ext uri="{FF2B5EF4-FFF2-40B4-BE49-F238E27FC236}">
                <a16:creationId xmlns:a16="http://schemas.microsoft.com/office/drawing/2014/main" id="{F82D4239-D294-1AA7-14A0-1723F67163FC}"/>
              </a:ext>
            </a:extLst>
          </p:cNvPr>
          <p:cNvPicPr>
            <a:picLocks noChangeAspect="1"/>
          </p:cNvPicPr>
          <p:nvPr/>
        </p:nvPicPr>
        <p:blipFill rotWithShape="1">
          <a:blip r:embed="rId3"/>
          <a:srcRect t="10994" b="5866"/>
          <a:stretch/>
        </p:blipFill>
        <p:spPr>
          <a:xfrm>
            <a:off x="1257696" y="1386752"/>
            <a:ext cx="9824358" cy="4594500"/>
          </a:xfrm>
          <a:prstGeom prst="rect">
            <a:avLst/>
          </a:prstGeom>
        </p:spPr>
      </p:pic>
      <p:sp>
        <p:nvSpPr>
          <p:cNvPr id="8" name="TextBox 7">
            <a:extLst>
              <a:ext uri="{FF2B5EF4-FFF2-40B4-BE49-F238E27FC236}">
                <a16:creationId xmlns:a16="http://schemas.microsoft.com/office/drawing/2014/main" id="{628B35DF-97FE-426E-35A8-4EA734A0E299}"/>
              </a:ext>
            </a:extLst>
          </p:cNvPr>
          <p:cNvSpPr txBox="1"/>
          <p:nvPr/>
        </p:nvSpPr>
        <p:spPr>
          <a:xfrm>
            <a:off x="900787" y="447063"/>
            <a:ext cx="10538177" cy="954107"/>
          </a:xfrm>
          <a:prstGeom prst="rect">
            <a:avLst/>
          </a:prstGeom>
          <a:noFill/>
        </p:spPr>
        <p:txBody>
          <a:bodyPr wrap="square">
            <a:spAutoFit/>
          </a:bodyPr>
          <a:lstStyle/>
          <a:p>
            <a:pPr marL="457200" indent="-457200">
              <a:buFont typeface="Wingdings" panose="05000000000000000000" pitchFamily="2" charset="2"/>
              <a:buChar char="Ø"/>
            </a:pPr>
            <a:r>
              <a:rPr lang="en-US" sz="2800" b="1" dirty="0"/>
              <a:t>Users List: </a:t>
            </a:r>
            <a:r>
              <a:rPr lang="en-US" sz="2400" dirty="0"/>
              <a:t>At admin end, admin is capable of making any user as admin and can also remove them as admins.</a:t>
            </a:r>
            <a:r>
              <a:rPr lang="en-US" sz="2800" b="1" dirty="0"/>
              <a:t> </a:t>
            </a:r>
            <a:endParaRPr lang="en-IN" sz="2800" b="1" dirty="0"/>
          </a:p>
        </p:txBody>
      </p:sp>
    </p:spTree>
    <p:extLst>
      <p:ext uri="{BB962C8B-B14F-4D97-AF65-F5344CB8AC3E}">
        <p14:creationId xmlns:p14="http://schemas.microsoft.com/office/powerpoint/2010/main" val="1744349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8D96D12A-2245-F1C5-CFB0-769B84617A7C}"/>
              </a:ext>
            </a:extLst>
          </p:cNvPr>
          <p:cNvPicPr>
            <a:picLocks noChangeAspect="1"/>
          </p:cNvPicPr>
          <p:nvPr/>
        </p:nvPicPr>
        <p:blipFill>
          <a:blip r:embed="rId3"/>
          <a:stretch>
            <a:fillRect/>
          </a:stretch>
        </p:blipFill>
        <p:spPr>
          <a:xfrm>
            <a:off x="1369006" y="1702076"/>
            <a:ext cx="4376556" cy="3453847"/>
          </a:xfrm>
          <a:prstGeom prst="rect">
            <a:avLst/>
          </a:prstGeom>
        </p:spPr>
      </p:pic>
      <p:sp>
        <p:nvSpPr>
          <p:cNvPr id="22" name="Rectangle 21">
            <a:extLst>
              <a:ext uri="{FF2B5EF4-FFF2-40B4-BE49-F238E27FC236}">
                <a16:creationId xmlns:a16="http://schemas.microsoft.com/office/drawing/2014/main" id="{A7A894D4-89E3-5CED-6D40-53589A0EF5DD}"/>
              </a:ext>
            </a:extLst>
          </p:cNvPr>
          <p:cNvSpPr/>
          <p:nvPr/>
        </p:nvSpPr>
        <p:spPr>
          <a:xfrm>
            <a:off x="6275733" y="1078292"/>
            <a:ext cx="2500519" cy="11628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itle 5">
            <a:extLst>
              <a:ext uri="{FF2B5EF4-FFF2-40B4-BE49-F238E27FC236}">
                <a16:creationId xmlns:a16="http://schemas.microsoft.com/office/drawing/2014/main" id="{5FB0E0C9-2ECC-DBB1-C146-E0295A48AAB1}"/>
              </a:ext>
            </a:extLst>
          </p:cNvPr>
          <p:cNvSpPr txBox="1">
            <a:spLocks/>
          </p:cNvSpPr>
          <p:nvPr/>
        </p:nvSpPr>
        <p:spPr>
          <a:xfrm>
            <a:off x="6469777" y="3158641"/>
            <a:ext cx="5722223" cy="92180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400" b="1" kern="1200" cap="all" baseline="0">
                <a:solidFill>
                  <a:schemeClr val="accent1"/>
                </a:solidFill>
                <a:latin typeface="+mj-lt"/>
                <a:ea typeface="+mj-ea"/>
                <a:cs typeface="+mj-cs"/>
              </a:defRPr>
            </a:lvl1pPr>
          </a:lstStyle>
          <a:p>
            <a:r>
              <a:rPr lang="en-US"/>
              <a:t>Thank you!</a:t>
            </a:r>
            <a:endParaRPr lang="en-US" dirty="0"/>
          </a:p>
        </p:txBody>
      </p:sp>
      <p:sp>
        <p:nvSpPr>
          <p:cNvPr id="10" name="Text Placeholder 6">
            <a:extLst>
              <a:ext uri="{FF2B5EF4-FFF2-40B4-BE49-F238E27FC236}">
                <a16:creationId xmlns:a16="http://schemas.microsoft.com/office/drawing/2014/main" id="{E19D53A9-D8AD-4023-0C49-501DA45AD303}"/>
              </a:ext>
            </a:extLst>
          </p:cNvPr>
          <p:cNvSpPr txBox="1">
            <a:spLocks/>
          </p:cNvSpPr>
          <p:nvPr/>
        </p:nvSpPr>
        <p:spPr>
          <a:xfrm>
            <a:off x="6446440" y="4345661"/>
            <a:ext cx="4533900" cy="50323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1600" b="0" kern="1200" cap="all" baseline="0" dirty="0" smtClean="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solidFill>
                  <a:schemeClr val="accent2">
                    <a:lumMod val="75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https://www.wipro.com/</a:t>
            </a:r>
            <a:endParaRPr lang="en-IN" b="1" dirty="0">
              <a:solidFill>
                <a:schemeClr val="accent2">
                  <a:lumMod val="75000"/>
                </a:schemeClr>
              </a:solidFill>
            </a:endParaRPr>
          </a:p>
        </p:txBody>
      </p:sp>
      <p:sp>
        <p:nvSpPr>
          <p:cNvPr id="11" name="Slide Number Placeholder 3">
            <a:extLst>
              <a:ext uri="{FF2B5EF4-FFF2-40B4-BE49-F238E27FC236}">
                <a16:creationId xmlns:a16="http://schemas.microsoft.com/office/drawing/2014/main" id="{367A39A8-2E91-7033-EDFA-261830794CBF}"/>
              </a:ext>
            </a:extLst>
          </p:cNvPr>
          <p:cNvSpPr txBox="1">
            <a:spLocks/>
          </p:cNvSpPr>
          <p:nvPr/>
        </p:nvSpPr>
        <p:spPr>
          <a:xfrm>
            <a:off x="11363696" y="6455739"/>
            <a:ext cx="294460" cy="18736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321791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803599" y="917288"/>
            <a:ext cx="3991476" cy="4351338"/>
          </a:xfrm>
        </p:spPr>
        <p:txBody>
          <a:bodyPr/>
          <a:lstStyle/>
          <a:p>
            <a:pPr marL="0" indent="0" algn="just">
              <a:buNone/>
            </a:pPr>
            <a:r>
              <a:rPr lang="en-US" sz="4600" b="1" dirty="0">
                <a:solidFill>
                  <a:schemeClr val="accent3">
                    <a:lumMod val="90000"/>
                    <a:lumOff val="10000"/>
                  </a:schemeClr>
                </a:solidFill>
                <a:latin typeface="Times New Roman" panose="02020603050405020304" pitchFamily="18" charset="0"/>
                <a:cs typeface="Times New Roman" panose="02020603050405020304" pitchFamily="18" charset="0"/>
              </a:rPr>
              <a:t>Technologies:</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200" dirty="0">
                <a:solidFill>
                  <a:schemeClr val="accent2">
                    <a:lumMod val="75000"/>
                  </a:schemeClr>
                </a:solidFill>
              </a:rPr>
              <a:t>Eclipse  2021-12</a:t>
            </a:r>
          </a:p>
          <a:p>
            <a:pPr>
              <a:buFont typeface="Wingdings" panose="05000000000000000000" pitchFamily="2" charset="2"/>
              <a:buChar char="v"/>
            </a:pPr>
            <a:r>
              <a:rPr lang="en-IN" sz="3200" dirty="0">
                <a:solidFill>
                  <a:schemeClr val="accent2">
                    <a:lumMod val="75000"/>
                  </a:schemeClr>
                </a:solidFill>
              </a:rPr>
              <a:t>MySQL Workbench</a:t>
            </a:r>
          </a:p>
          <a:p>
            <a:pPr>
              <a:buFont typeface="Wingdings" panose="05000000000000000000" pitchFamily="2" charset="2"/>
              <a:buChar char="v"/>
            </a:pPr>
            <a:r>
              <a:rPr lang="en-IN" sz="3200" dirty="0">
                <a:solidFill>
                  <a:schemeClr val="accent2">
                    <a:lumMod val="75000"/>
                  </a:schemeClr>
                </a:solidFill>
              </a:rPr>
              <a:t>Spring Boot</a:t>
            </a:r>
            <a:endParaRPr lang="en-US" sz="3200" dirty="0">
              <a:solidFill>
                <a:schemeClr val="accent2">
                  <a:lumMod val="75000"/>
                </a:schemeClr>
              </a:solidFill>
            </a:endParaRPr>
          </a:p>
          <a:p>
            <a:pPr>
              <a:buFont typeface="Wingdings" panose="05000000000000000000" pitchFamily="2" charset="2"/>
              <a:buChar char="v"/>
            </a:pPr>
            <a:r>
              <a:rPr lang="en-IN" sz="3200" dirty="0">
                <a:solidFill>
                  <a:schemeClr val="accent2">
                    <a:lumMod val="75000"/>
                  </a:schemeClr>
                </a:solidFill>
              </a:rPr>
              <a:t>MySQL</a:t>
            </a:r>
          </a:p>
          <a:p>
            <a:pPr>
              <a:buFont typeface="Wingdings" panose="05000000000000000000" pitchFamily="2" charset="2"/>
              <a:buChar char="v"/>
            </a:pPr>
            <a:r>
              <a:rPr lang="en-IN" sz="3200" dirty="0" err="1">
                <a:solidFill>
                  <a:schemeClr val="accent2">
                    <a:lumMod val="75000"/>
                  </a:schemeClr>
                </a:solidFill>
              </a:rPr>
              <a:t>Jdk</a:t>
            </a:r>
            <a:r>
              <a:rPr lang="en-IN" sz="3200" dirty="0">
                <a:solidFill>
                  <a:schemeClr val="accent2">
                    <a:lumMod val="75000"/>
                  </a:schemeClr>
                </a:solidFill>
              </a:rPr>
              <a:t> 8</a:t>
            </a:r>
          </a:p>
          <a:p>
            <a:pPr>
              <a:buFont typeface="Wingdings" panose="05000000000000000000" pitchFamily="2" charset="2"/>
              <a:buChar char="v"/>
            </a:pPr>
            <a:r>
              <a:rPr lang="en-IN" sz="3200" dirty="0" err="1">
                <a:solidFill>
                  <a:schemeClr val="accent2">
                    <a:lumMod val="75000"/>
                  </a:schemeClr>
                </a:solidFill>
              </a:rPr>
              <a:t>Vscode</a:t>
            </a:r>
            <a:endParaRPr lang="en-IN" sz="3200" dirty="0">
              <a:solidFill>
                <a:schemeClr val="accent2">
                  <a:lumMod val="75000"/>
                </a:schemeClr>
              </a:solidFill>
            </a:endParaRPr>
          </a:p>
          <a:p>
            <a:pPr marL="0" indent="0" algn="just">
              <a:buNone/>
            </a:pPr>
            <a:endParaRPr lang="en-US" sz="2800" dirty="0">
              <a:latin typeface="Times New Roman" panose="02020603050405020304" pitchFamily="18" charset="0"/>
              <a:cs typeface="Times New Roman" panose="02020603050405020304" pitchFamily="18" charset="0"/>
            </a:endParaRPr>
          </a:p>
        </p:txBody>
      </p:sp>
      <p:pic>
        <p:nvPicPr>
          <p:cNvPr id="19" name="Picture Placeholder 18">
            <a:extLst>
              <a:ext uri="{FF2B5EF4-FFF2-40B4-BE49-F238E27FC236}">
                <a16:creationId xmlns:a16="http://schemas.microsoft.com/office/drawing/2014/main" id="{D9B12B61-47AE-2DC2-EC33-77FA1582DB72}"/>
              </a:ext>
            </a:extLst>
          </p:cNvPr>
          <p:cNvPicPr>
            <a:picLocks noGrp="1" noChangeAspect="1"/>
          </p:cNvPicPr>
          <p:nvPr>
            <p:ph type="pic" sz="quarter" idx="13"/>
          </p:nvPr>
        </p:nvPicPr>
        <p:blipFill>
          <a:blip r:embed="rId3"/>
          <a:srcRect l="2648" r="2648"/>
          <a:stretch>
            <a:fillRect/>
          </a:stretch>
        </p:blipFill>
        <p:spPr>
          <a:xfrm>
            <a:off x="129091" y="5620871"/>
            <a:ext cx="1946380" cy="1264920"/>
          </a:xfrm>
        </p:spPr>
      </p:pic>
      <p:sp>
        <p:nvSpPr>
          <p:cNvPr id="95" name="Slide Number Placeholder 3">
            <a:extLst>
              <a:ext uri="{FF2B5EF4-FFF2-40B4-BE49-F238E27FC236}">
                <a16:creationId xmlns:a16="http://schemas.microsoft.com/office/drawing/2014/main" id="{C3D080F8-E5E3-7B62-FB07-599B5AD64267}"/>
              </a:ext>
            </a:extLst>
          </p:cNvPr>
          <p:cNvSpPr>
            <a:spLocks noGrp="1"/>
          </p:cNvSpPr>
          <p:nvPr>
            <p:ph type="sldNum" sz="quarter" idx="12"/>
          </p:nvPr>
        </p:nvSpPr>
        <p:spPr>
          <a:xfrm>
            <a:off x="11363696" y="6455739"/>
            <a:ext cx="294460" cy="187367"/>
          </a:xfrm>
        </p:spPr>
        <p:txBody>
          <a:bodyPr/>
          <a:lstStyle/>
          <a:p>
            <a:fld id="{9EC71654-96A5-4280-94F3-931C61A9F92C}" type="slidenum">
              <a:rPr lang="en-US" smtClean="0"/>
              <a:pPr/>
              <a:t>3</a:t>
            </a:fld>
            <a:endParaRPr lang="en-US" dirty="0"/>
          </a:p>
        </p:txBody>
      </p:sp>
    </p:spTree>
    <p:extLst>
      <p:ext uri="{BB962C8B-B14F-4D97-AF65-F5344CB8AC3E}">
        <p14:creationId xmlns:p14="http://schemas.microsoft.com/office/powerpoint/2010/main" val="43356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a:xfrm>
            <a:off x="384212" y="1835003"/>
            <a:ext cx="3445566" cy="495389"/>
          </a:xfrm>
        </p:spPr>
        <p:txBody>
          <a:bodyPr/>
          <a:lstStyle/>
          <a:p>
            <a:r>
              <a:rPr lang="en-US" sz="5600" dirty="0">
                <a:latin typeface="Times New Roman" panose="02020603050405020304" pitchFamily="18" charset="0"/>
                <a:cs typeface="Times New Roman" panose="02020603050405020304" pitchFamily="18" charset="0"/>
              </a:rPr>
              <a:t>G o A l s</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p:txBody>
          <a:bodyPr/>
          <a:lstStyle/>
          <a:p>
            <a:pPr marL="457200" indent="-457200" algn="l">
              <a:buFont typeface="Wingdings" panose="05000000000000000000" pitchFamily="2" charset="2"/>
              <a:buChar char="v"/>
            </a:pPr>
            <a:r>
              <a:rPr lang="en-US" sz="2600" dirty="0">
                <a:solidFill>
                  <a:schemeClr val="accent2">
                    <a:lumMod val="50000"/>
                  </a:schemeClr>
                </a:solidFill>
                <a:latin typeface="Times New Roman" panose="02020603050405020304" pitchFamily="18" charset="0"/>
                <a:cs typeface="Times New Roman" panose="02020603050405020304" pitchFamily="18" charset="0"/>
              </a:rPr>
              <a:t>Selling Products Online</a:t>
            </a:r>
          </a:p>
          <a:p>
            <a:pPr marL="457200" indent="-457200" algn="l">
              <a:buFont typeface="Wingdings" panose="05000000000000000000" pitchFamily="2" charset="2"/>
              <a:buChar char="v"/>
            </a:pPr>
            <a:r>
              <a:rPr lang="en-US" sz="2600" dirty="0">
                <a:solidFill>
                  <a:schemeClr val="accent2">
                    <a:lumMod val="50000"/>
                  </a:schemeClr>
                </a:solidFill>
                <a:latin typeface="Times New Roman" panose="02020603050405020304" pitchFamily="18" charset="0"/>
                <a:cs typeface="Times New Roman" panose="02020603050405020304" pitchFamily="18" charset="0"/>
              </a:rPr>
              <a:t>Manage Products In Various Categories</a:t>
            </a:r>
          </a:p>
          <a:p>
            <a:pPr marL="457200" indent="-457200" algn="l">
              <a:buFont typeface="Wingdings" panose="05000000000000000000" pitchFamily="2" charset="2"/>
              <a:buChar char="v"/>
            </a:pPr>
            <a:r>
              <a:rPr lang="en-US" sz="2600" dirty="0">
                <a:solidFill>
                  <a:schemeClr val="accent2">
                    <a:lumMod val="50000"/>
                  </a:schemeClr>
                </a:solidFill>
                <a:latin typeface="Times New Roman" panose="02020603050405020304" pitchFamily="18" charset="0"/>
                <a:cs typeface="Times New Roman" panose="02020603050405020304" pitchFamily="18" charset="0"/>
              </a:rPr>
              <a:t>Maintain Admin panel</a:t>
            </a:r>
          </a:p>
          <a:p>
            <a:pPr marL="457200" indent="-457200" algn="l">
              <a:buFont typeface="Wingdings" panose="05000000000000000000" pitchFamily="2" charset="2"/>
              <a:buChar char="v"/>
            </a:pPr>
            <a:r>
              <a:rPr lang="en-US" sz="2600" dirty="0">
                <a:solidFill>
                  <a:schemeClr val="accent2">
                    <a:lumMod val="50000"/>
                  </a:schemeClr>
                </a:solidFill>
                <a:latin typeface="Times New Roman" panose="02020603050405020304" pitchFamily="18" charset="0"/>
                <a:cs typeface="Times New Roman" panose="02020603050405020304" pitchFamily="18" charset="0"/>
              </a:rPr>
              <a:t>Maintain User Profiles</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4</a:t>
            </a:fld>
            <a:endParaRPr lang="en-US" dirty="0"/>
          </a:p>
        </p:txBody>
      </p:sp>
      <p:pic>
        <p:nvPicPr>
          <p:cNvPr id="40" name="Picture 39">
            <a:extLst>
              <a:ext uri="{FF2B5EF4-FFF2-40B4-BE49-F238E27FC236}">
                <a16:creationId xmlns:a16="http://schemas.microsoft.com/office/drawing/2014/main" id="{62102969-8BFE-977B-3B30-E8CD01882BFB}"/>
              </a:ext>
            </a:extLst>
          </p:cNvPr>
          <p:cNvPicPr>
            <a:picLocks noChangeAspect="1"/>
          </p:cNvPicPr>
          <p:nvPr/>
        </p:nvPicPr>
        <p:blipFill>
          <a:blip r:embed="rId5"/>
          <a:stretch>
            <a:fillRect/>
          </a:stretch>
        </p:blipFill>
        <p:spPr>
          <a:xfrm>
            <a:off x="0" y="5709806"/>
            <a:ext cx="2334409" cy="1157159"/>
          </a:xfrm>
          <a:prstGeom prst="rect">
            <a:avLst/>
          </a:prstGeom>
        </p:spPr>
      </p:pic>
    </p:spTree>
    <p:extLst>
      <p:ext uri="{BB962C8B-B14F-4D97-AF65-F5344CB8AC3E}">
        <p14:creationId xmlns:p14="http://schemas.microsoft.com/office/powerpoint/2010/main" val="269403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79">
            <a:extLst>
              <a:ext uri="{FF2B5EF4-FFF2-40B4-BE49-F238E27FC236}">
                <a16:creationId xmlns:a16="http://schemas.microsoft.com/office/drawing/2014/main" id="{32507B1F-EADB-0ECB-B956-EF7FD1017EE6}"/>
              </a:ext>
            </a:extLst>
          </p:cNvPr>
          <p:cNvPicPr>
            <a:picLocks noChangeAspect="1"/>
          </p:cNvPicPr>
          <p:nvPr/>
        </p:nvPicPr>
        <p:blipFill>
          <a:blip r:embed="rId2"/>
          <a:stretch>
            <a:fillRect/>
          </a:stretch>
        </p:blipFill>
        <p:spPr>
          <a:xfrm>
            <a:off x="0" y="5724667"/>
            <a:ext cx="2447365" cy="1133333"/>
          </a:xfrm>
          <a:prstGeom prst="rect">
            <a:avLst/>
          </a:prstGeom>
        </p:spPr>
      </p:pic>
      <p:sp>
        <p:nvSpPr>
          <p:cNvPr id="81" name="Slide Number Placeholder 3">
            <a:extLst>
              <a:ext uri="{FF2B5EF4-FFF2-40B4-BE49-F238E27FC236}">
                <a16:creationId xmlns:a16="http://schemas.microsoft.com/office/drawing/2014/main" id="{4F956C6E-0B8F-ED02-F592-BA733D1BB9F2}"/>
              </a:ext>
            </a:extLst>
          </p:cNvPr>
          <p:cNvSpPr>
            <a:spLocks noGrp="1"/>
          </p:cNvSpPr>
          <p:nvPr>
            <p:ph type="sldNum" sz="quarter" idx="12"/>
          </p:nvPr>
        </p:nvSpPr>
        <p:spPr>
          <a:xfrm>
            <a:off x="11363696" y="6455739"/>
            <a:ext cx="294460" cy="187367"/>
          </a:xfrm>
        </p:spPr>
        <p:txBody>
          <a:bodyPr/>
          <a:lstStyle/>
          <a:p>
            <a:fld id="{9EC71654-96A5-4280-94F3-931C61A9F92C}" type="slidenum">
              <a:rPr lang="en-US" smtClean="0"/>
              <a:pPr/>
              <a:t>5</a:t>
            </a:fld>
            <a:endParaRPr lang="en-US" dirty="0"/>
          </a:p>
        </p:txBody>
      </p:sp>
      <p:sp>
        <p:nvSpPr>
          <p:cNvPr id="3" name="TextBox 2">
            <a:extLst>
              <a:ext uri="{FF2B5EF4-FFF2-40B4-BE49-F238E27FC236}">
                <a16:creationId xmlns:a16="http://schemas.microsoft.com/office/drawing/2014/main" id="{04947530-2D50-DB03-7CE4-A54483138EF5}"/>
              </a:ext>
            </a:extLst>
          </p:cNvPr>
          <p:cNvSpPr txBox="1"/>
          <p:nvPr/>
        </p:nvSpPr>
        <p:spPr>
          <a:xfrm>
            <a:off x="625642" y="1164650"/>
            <a:ext cx="10892590" cy="5480988"/>
          </a:xfrm>
          <a:prstGeom prst="rect">
            <a:avLst/>
          </a:prstGeom>
          <a:noFill/>
        </p:spPr>
        <p:txBody>
          <a:bodyPr wrap="square">
            <a:spAutoFit/>
          </a:bodyPr>
          <a:lstStyle/>
          <a:p>
            <a:pPr marL="132080" marR="68580" indent="-285750" algn="just">
              <a:spcBef>
                <a:spcPts val="915"/>
              </a:spcBef>
              <a:spcAft>
                <a:spcPts val="0"/>
              </a:spcAft>
              <a:buFont typeface="Wingdings" panose="05000000000000000000" pitchFamily="2" charset="2"/>
              <a:buChar char="Ø"/>
            </a:pPr>
            <a:r>
              <a:rPr lang="en-US" sz="2400" dirty="0" err="1">
                <a:solidFill>
                  <a:schemeClr val="bg1">
                    <a:lumMod val="95000"/>
                  </a:schemeClr>
                </a:solidFill>
                <a:latin typeface="Times New Roman" panose="02020603050405020304" pitchFamily="18" charset="0"/>
                <a:cs typeface="Times New Roman" panose="02020603050405020304" pitchFamily="18" charset="0"/>
              </a:rPr>
              <a:t>ShopForHome</a:t>
            </a:r>
            <a:r>
              <a:rPr lang="en-US" sz="2400" dirty="0">
                <a:solidFill>
                  <a:schemeClr val="bg1">
                    <a:lumMod val="95000"/>
                  </a:schemeClr>
                </a:solidFill>
                <a:latin typeface="Times New Roman" panose="02020603050405020304" pitchFamily="18" charset="0"/>
                <a:cs typeface="Times New Roman" panose="02020603050405020304" pitchFamily="18" charset="0"/>
              </a:rPr>
              <a:t> is a popular Store in the market for shopping the home décor stuff .Due to Covid 19 all the offline shopping stopped. So, the store wants to move to the online platforms and wants their own web application.</a:t>
            </a:r>
            <a:endParaRPr lang="en-IN" sz="2400" dirty="0">
              <a:solidFill>
                <a:schemeClr val="bg1">
                  <a:lumMod val="95000"/>
                </a:schemeClr>
              </a:solidFill>
              <a:latin typeface="Times New Roman" panose="02020603050405020304" pitchFamily="18" charset="0"/>
              <a:cs typeface="Times New Roman" panose="02020603050405020304" pitchFamily="18" charset="0"/>
            </a:endParaRPr>
          </a:p>
          <a:p>
            <a:pPr marL="132080" indent="-285750" algn="just">
              <a:spcBef>
                <a:spcPts val="900"/>
              </a:spcBef>
              <a:spcAft>
                <a:spcPts val="0"/>
              </a:spcAft>
              <a:buFont typeface="Wingdings" panose="05000000000000000000" pitchFamily="2" charset="2"/>
              <a:buChar char="Ø"/>
            </a:pPr>
            <a:r>
              <a:rPr lang="en-US" sz="2400" dirty="0">
                <a:solidFill>
                  <a:schemeClr val="bg1">
                    <a:lumMod val="95000"/>
                  </a:schemeClr>
                </a:solidFill>
                <a:latin typeface="Times New Roman" panose="02020603050405020304" pitchFamily="18" charset="0"/>
                <a:cs typeface="Times New Roman" panose="02020603050405020304" pitchFamily="18" charset="0"/>
              </a:rPr>
              <a:t>There are 2 users on the application: -</a:t>
            </a:r>
            <a:endParaRPr lang="en-IN" sz="2400" dirty="0">
              <a:solidFill>
                <a:schemeClr val="bg1">
                  <a:lumMod val="95000"/>
                </a:schemeClr>
              </a:solidFill>
              <a:latin typeface="Times New Roman" panose="02020603050405020304" pitchFamily="18" charset="0"/>
              <a:cs typeface="Times New Roman" panose="02020603050405020304" pitchFamily="18" charset="0"/>
            </a:endParaRPr>
          </a:p>
          <a:p>
            <a:pPr marL="714375" lvl="0" algn="just">
              <a:spcBef>
                <a:spcPts val="795"/>
              </a:spcBef>
              <a:spcAft>
                <a:spcPts val="0"/>
              </a:spcAft>
              <a:buSzPts val="1100"/>
              <a:buFont typeface="Wingdings" panose="05000000000000000000" pitchFamily="2" charset="2"/>
              <a:buChar char="Ø"/>
              <a:tabLst>
                <a:tab pos="762000" algn="l"/>
              </a:tabLst>
            </a:pPr>
            <a:r>
              <a:rPr lang="en-US" sz="2400" dirty="0">
                <a:solidFill>
                  <a:schemeClr val="bg1">
                    <a:lumMod val="95000"/>
                  </a:schemeClr>
                </a:solidFill>
                <a:latin typeface="Times New Roman" panose="02020603050405020304" pitchFamily="18" charset="0"/>
                <a:cs typeface="Times New Roman" panose="02020603050405020304" pitchFamily="18" charset="0"/>
              </a:rPr>
              <a:t>User</a:t>
            </a:r>
            <a:endParaRPr lang="en-IN" sz="2400" dirty="0">
              <a:solidFill>
                <a:schemeClr val="bg1">
                  <a:lumMod val="95000"/>
                </a:schemeClr>
              </a:solidFill>
              <a:latin typeface="Times New Roman" panose="02020603050405020304" pitchFamily="18" charset="0"/>
              <a:cs typeface="Times New Roman" panose="02020603050405020304" pitchFamily="18" charset="0"/>
            </a:endParaRPr>
          </a:p>
          <a:p>
            <a:pPr marL="714375" lvl="0" algn="just">
              <a:buSzPts val="1100"/>
              <a:buFont typeface="Wingdings" panose="05000000000000000000" pitchFamily="2" charset="2"/>
              <a:buChar char="Ø"/>
              <a:tabLst>
                <a:tab pos="762000" algn="l"/>
              </a:tabLst>
            </a:pPr>
            <a:r>
              <a:rPr lang="en-US" sz="2400" dirty="0">
                <a:solidFill>
                  <a:schemeClr val="bg1">
                    <a:lumMod val="95000"/>
                  </a:schemeClr>
                </a:solidFill>
                <a:latin typeface="Times New Roman" panose="02020603050405020304" pitchFamily="18" charset="0"/>
                <a:cs typeface="Times New Roman" panose="02020603050405020304" pitchFamily="18" charset="0"/>
              </a:rPr>
              <a:t>Admin</a:t>
            </a:r>
          </a:p>
          <a:p>
            <a:pPr algn="just">
              <a:buFont typeface="Wingdings" panose="05000000000000000000" pitchFamily="2" charset="2"/>
              <a:buChar char="Ø"/>
            </a:pPr>
            <a:r>
              <a:rPr lang="en-US" sz="2400" dirty="0">
                <a:solidFill>
                  <a:schemeClr val="bg1">
                    <a:lumMod val="95000"/>
                  </a:schemeClr>
                </a:solidFill>
                <a:latin typeface="Times New Roman" panose="02020603050405020304" pitchFamily="18" charset="0"/>
                <a:cs typeface="Times New Roman" panose="02020603050405020304" pitchFamily="18" charset="0"/>
              </a:rPr>
              <a:t>Online shopping or shopping is a form of electronic commerce which allows consumers to directly buy goods or services from a seller over the internet using a web browser.</a:t>
            </a:r>
          </a:p>
          <a:p>
            <a:pPr algn="just">
              <a:buFont typeface="Wingdings" panose="05000000000000000000" pitchFamily="2" charset="2"/>
              <a:buChar char="Ø"/>
            </a:pPr>
            <a:r>
              <a:rPr lang="en-US" sz="2400" dirty="0">
                <a:solidFill>
                  <a:schemeClr val="bg1">
                    <a:lumMod val="95000"/>
                  </a:schemeClr>
                </a:solidFill>
                <a:latin typeface="Times New Roman" panose="02020603050405020304" pitchFamily="18" charset="0"/>
                <a:cs typeface="Times New Roman" panose="02020603050405020304" pitchFamily="18" charset="0"/>
              </a:rPr>
              <a:t>It is a B2C process i.e. business to computer ecommerce.</a:t>
            </a:r>
          </a:p>
          <a:p>
            <a:pPr algn="just">
              <a:buFont typeface="Wingdings" panose="05000000000000000000" pitchFamily="2" charset="2"/>
              <a:buChar char="Ø"/>
            </a:pPr>
            <a:r>
              <a:rPr lang="en-US" sz="2400" dirty="0">
                <a:solidFill>
                  <a:schemeClr val="bg1">
                    <a:lumMod val="95000"/>
                  </a:schemeClr>
                </a:solidFill>
                <a:latin typeface="Times New Roman" panose="02020603050405020304" pitchFamily="18" charset="0"/>
                <a:cs typeface="Times New Roman" panose="02020603050405020304" pitchFamily="18" charset="0"/>
              </a:rPr>
              <a:t>Online customers must have access to the internet and a valid method of payment in order to complete a transaction.</a:t>
            </a:r>
          </a:p>
          <a:p>
            <a:pPr algn="just">
              <a:buFont typeface="Wingdings" panose="05000000000000000000" pitchFamily="2" charset="2"/>
              <a:buChar char="Ø"/>
            </a:pPr>
            <a:r>
              <a:rPr lang="en-US" sz="2400" dirty="0">
                <a:solidFill>
                  <a:schemeClr val="bg1">
                    <a:lumMod val="95000"/>
                  </a:schemeClr>
                </a:solidFill>
                <a:latin typeface="Times New Roman" panose="02020603050405020304" pitchFamily="18" charset="0"/>
                <a:cs typeface="Times New Roman" panose="02020603050405020304" pitchFamily="18" charset="0"/>
              </a:rPr>
              <a:t>Online stores are usually available 24 hours a day and many consumers in Western countries have Internet access both at work and at home.</a:t>
            </a:r>
            <a:endParaRPr lang="en-IN" sz="24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CFFBC80-F4D9-EF7F-AA3B-1670D59A7E5D}"/>
              </a:ext>
            </a:extLst>
          </p:cNvPr>
          <p:cNvSpPr txBox="1"/>
          <p:nvPr/>
        </p:nvSpPr>
        <p:spPr>
          <a:xfrm>
            <a:off x="2871092" y="277331"/>
            <a:ext cx="6096000" cy="707886"/>
          </a:xfrm>
          <a:prstGeom prst="rect">
            <a:avLst/>
          </a:prstGeom>
          <a:noFill/>
        </p:spPr>
        <p:txBody>
          <a:bodyPr wrap="square">
            <a:spAutoFit/>
          </a:bodyPr>
          <a:lstStyle/>
          <a:p>
            <a:pPr algn="ctr"/>
            <a:r>
              <a:rPr lang="en-IN" sz="4000" b="1" dirty="0">
                <a:solidFill>
                  <a:schemeClr val="bg1">
                    <a:lumMod val="95000"/>
                  </a:schemeClr>
                </a:solidFill>
              </a:rPr>
              <a:t>Shop For Home</a:t>
            </a:r>
          </a:p>
        </p:txBody>
      </p:sp>
    </p:spTree>
    <p:extLst>
      <p:ext uri="{BB962C8B-B14F-4D97-AF65-F5344CB8AC3E}">
        <p14:creationId xmlns:p14="http://schemas.microsoft.com/office/powerpoint/2010/main" val="673947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01DB-F714-86F0-E95D-A77EDFC416AC}"/>
              </a:ext>
            </a:extLst>
          </p:cNvPr>
          <p:cNvSpPr>
            <a:spLocks noGrp="1"/>
          </p:cNvSpPr>
          <p:nvPr>
            <p:ph type="title"/>
          </p:nvPr>
        </p:nvSpPr>
        <p:spPr>
          <a:xfrm>
            <a:off x="0" y="39109"/>
            <a:ext cx="10515600" cy="940181"/>
          </a:xfrm>
        </p:spPr>
        <p:txBody>
          <a:bodyPr/>
          <a:lstStyle/>
          <a:p>
            <a:r>
              <a:rPr lang="en-US" sz="2800" dirty="0">
                <a:latin typeface="Times New Roman" panose="02020603050405020304" pitchFamily="18" charset="0"/>
                <a:cs typeface="Times New Roman" panose="02020603050405020304" pitchFamily="18" charset="0"/>
              </a:rPr>
              <a:t>Online shopping Vs. Traditional Shopping</a:t>
            </a:r>
            <a:endParaRPr lang="en-IN" sz="2800" dirty="0"/>
          </a:p>
        </p:txBody>
      </p:sp>
      <p:sp>
        <p:nvSpPr>
          <p:cNvPr id="3" name="Text Placeholder 2">
            <a:extLst>
              <a:ext uri="{FF2B5EF4-FFF2-40B4-BE49-F238E27FC236}">
                <a16:creationId xmlns:a16="http://schemas.microsoft.com/office/drawing/2014/main" id="{6EA2862E-E218-EC22-6FBE-DEB3A8847BDD}"/>
              </a:ext>
            </a:extLst>
          </p:cNvPr>
          <p:cNvSpPr>
            <a:spLocks noGrp="1"/>
          </p:cNvSpPr>
          <p:nvPr>
            <p:ph type="body" idx="1"/>
          </p:nvPr>
        </p:nvSpPr>
        <p:spPr>
          <a:xfrm>
            <a:off x="898358" y="1154831"/>
            <a:ext cx="10759798" cy="5300908"/>
          </a:xfrm>
        </p:spPr>
        <p:txBody>
          <a:bodyPr/>
          <a:lstStyle/>
          <a:p>
            <a:pPr marL="0" indent="0" algn="l">
              <a:buNone/>
            </a:pPr>
            <a:r>
              <a:rPr lang="en-US" sz="2800" b="1" dirty="0">
                <a:latin typeface="Times New Roman" panose="02020603050405020304" pitchFamily="18" charset="0"/>
                <a:cs typeface="Times New Roman" panose="02020603050405020304" pitchFamily="18" charset="0"/>
              </a:rPr>
              <a:t>Online</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Shopper</a:t>
            </a:r>
          </a:p>
          <a:p>
            <a:pPr algn="l"/>
            <a:r>
              <a:rPr lang="en-US" sz="2000" dirty="0">
                <a:latin typeface="Times New Roman" panose="02020603050405020304" pitchFamily="18" charset="0"/>
                <a:cs typeface="Times New Roman" panose="02020603050405020304" pitchFamily="18" charset="0"/>
              </a:rPr>
              <a:t>1.I want to buy a dress let’s checkout online.</a:t>
            </a:r>
          </a:p>
          <a:p>
            <a:pPr algn="l"/>
            <a:r>
              <a:rPr lang="en-US" sz="2000" dirty="0">
                <a:latin typeface="Times New Roman" panose="02020603050405020304" pitchFamily="18" charset="0"/>
                <a:cs typeface="Times New Roman" panose="02020603050405020304" pitchFamily="18" charset="0"/>
              </a:rPr>
              <a:t>2.Easy to find best online stores.</a:t>
            </a:r>
          </a:p>
          <a:p>
            <a:pPr algn="l"/>
            <a:r>
              <a:rPr lang="en-US" sz="2000" dirty="0">
                <a:latin typeface="Times New Roman" panose="02020603050405020304" pitchFamily="18" charset="0"/>
                <a:cs typeface="Times New Roman" panose="02020603050405020304" pitchFamily="18" charset="0"/>
              </a:rPr>
              <a:t>3.Searching online styles.</a:t>
            </a:r>
          </a:p>
          <a:p>
            <a:pPr algn="l"/>
            <a:r>
              <a:rPr lang="en-US" sz="2000" dirty="0">
                <a:latin typeface="Times New Roman" panose="02020603050405020304" pitchFamily="18" charset="0"/>
                <a:cs typeface="Times New Roman" panose="02020603050405020304" pitchFamily="18" charset="0"/>
              </a:rPr>
              <a:t>4.I got a best coupon to shop.</a:t>
            </a:r>
          </a:p>
          <a:p>
            <a:pPr algn="l"/>
            <a:r>
              <a:rPr lang="en-US" sz="2000" dirty="0">
                <a:latin typeface="Times New Roman" panose="02020603050405020304" pitchFamily="18" charset="0"/>
                <a:cs typeface="Times New Roman" panose="02020603050405020304" pitchFamily="18" charset="0"/>
              </a:rPr>
              <a:t>5.Wow, Good discount</a:t>
            </a:r>
          </a:p>
          <a:p>
            <a:pPr algn="l"/>
            <a:r>
              <a:rPr lang="en-US" sz="2000" dirty="0">
                <a:latin typeface="Times New Roman" panose="02020603050405020304" pitchFamily="18" charset="0"/>
                <a:cs typeface="Times New Roman" panose="02020603050405020304" pitchFamily="18" charset="0"/>
              </a:rPr>
              <a:t>6.Hooray! Got it.                                                                         </a:t>
            </a:r>
            <a:r>
              <a:rPr lang="en-US" sz="2800" b="1" dirty="0">
                <a:latin typeface="Times New Roman" panose="02020603050405020304" pitchFamily="18" charset="0"/>
                <a:cs typeface="Times New Roman" panose="02020603050405020304" pitchFamily="18" charset="0"/>
              </a:rPr>
              <a:t>Traditional Shopper</a:t>
            </a:r>
          </a:p>
          <a:p>
            <a:pPr marL="0" indent="0" algn="l">
              <a:buNone/>
            </a:pPr>
            <a:r>
              <a:rPr lang="en-US" sz="2000" dirty="0">
                <a:latin typeface="Times New Roman" panose="02020603050405020304" pitchFamily="18" charset="0"/>
                <a:cs typeface="Times New Roman" panose="02020603050405020304" pitchFamily="18" charset="0"/>
              </a:rPr>
              <a:t>                                                                                                        1.I want to buy handbag lets go out </a:t>
            </a:r>
          </a:p>
          <a:p>
            <a:pPr marL="0" indent="0" algn="l">
              <a:buNone/>
            </a:pPr>
            <a:r>
              <a:rPr lang="en-US" sz="2000" dirty="0">
                <a:latin typeface="Times New Roman" panose="02020603050405020304" pitchFamily="18" charset="0"/>
                <a:cs typeface="Times New Roman" panose="02020603050405020304" pitchFamily="18" charset="0"/>
              </a:rPr>
              <a:t>                                                                                                        2.Time to find out best store.</a:t>
            </a:r>
          </a:p>
          <a:p>
            <a:pPr marL="0" indent="0" algn="l">
              <a:buNone/>
            </a:pPr>
            <a:r>
              <a:rPr lang="en-US" sz="2000" dirty="0">
                <a:latin typeface="Times New Roman" panose="02020603050405020304" pitchFamily="18" charset="0"/>
                <a:cs typeface="Times New Roman" panose="02020603050405020304" pitchFamily="18" charset="0"/>
              </a:rPr>
              <a:t>                                                                                                        3.Oh,I got </a:t>
            </a:r>
            <a:r>
              <a:rPr lang="en-US" sz="2000" dirty="0" err="1">
                <a:latin typeface="Times New Roman" panose="02020603050405020304" pitchFamily="18" charset="0"/>
                <a:cs typeface="Times New Roman" panose="02020603050405020304" pitchFamily="18" charset="0"/>
              </a:rPr>
              <a:t>stucked</a:t>
            </a:r>
            <a:r>
              <a:rPr lang="en-US" sz="2000" dirty="0">
                <a:latin typeface="Times New Roman" panose="02020603050405020304" pitchFamily="18" charset="0"/>
                <a:cs typeface="Times New Roman" panose="02020603050405020304" pitchFamily="18" charset="0"/>
              </a:rPr>
              <a:t> in traffic</a:t>
            </a:r>
          </a:p>
          <a:p>
            <a:pPr marL="0" indent="0" algn="l">
              <a:buNone/>
            </a:pPr>
            <a:r>
              <a:rPr lang="en-US" sz="2000" dirty="0">
                <a:latin typeface="Times New Roman" panose="02020603050405020304" pitchFamily="18" charset="0"/>
                <a:cs typeface="Times New Roman" panose="02020603050405020304" pitchFamily="18" charset="0"/>
              </a:rPr>
              <a:t>                                                                                                        4.I found a shop at least</a:t>
            </a:r>
          </a:p>
          <a:p>
            <a:pPr marL="0" indent="0" algn="l">
              <a:buNone/>
            </a:pPr>
            <a:r>
              <a:rPr lang="en-US" sz="2000" dirty="0">
                <a:latin typeface="Times New Roman" panose="02020603050405020304" pitchFamily="18" charset="0"/>
                <a:cs typeface="Times New Roman" panose="02020603050405020304" pitchFamily="18" charset="0"/>
              </a:rPr>
              <a:t>                                                                                                        5.Salesman says no discount.</a:t>
            </a:r>
          </a:p>
          <a:p>
            <a:pPr marL="0" indent="0" algn="l">
              <a:buNone/>
            </a:pPr>
            <a:r>
              <a:rPr lang="en-US" sz="2000" dirty="0">
                <a:latin typeface="Times New Roman" panose="02020603050405020304" pitchFamily="18" charset="0"/>
                <a:cs typeface="Times New Roman" panose="02020603050405020304" pitchFamily="18" charset="0"/>
              </a:rPr>
              <a:t>                                                                                                        6.No Home delivery..</a:t>
            </a:r>
          </a:p>
        </p:txBody>
      </p:sp>
      <p:sp>
        <p:nvSpPr>
          <p:cNvPr id="4" name="Slide Number Placeholder 3">
            <a:extLst>
              <a:ext uri="{FF2B5EF4-FFF2-40B4-BE49-F238E27FC236}">
                <a16:creationId xmlns:a16="http://schemas.microsoft.com/office/drawing/2014/main" id="{F8F44131-1E51-FA85-3F8D-571C2C11E3BF}"/>
              </a:ext>
            </a:extLst>
          </p:cNvPr>
          <p:cNvSpPr>
            <a:spLocks noGrp="1"/>
          </p:cNvSpPr>
          <p:nvPr>
            <p:ph type="sldNum" sz="quarter" idx="12"/>
          </p:nvPr>
        </p:nvSpPr>
        <p:spPr/>
        <p:txBody>
          <a:bodyPr/>
          <a:lstStyle/>
          <a:p>
            <a:fld id="{9EC71654-96A5-4280-94F3-931C61A9F92C}" type="slidenum">
              <a:rPr lang="en-US" noProof="0" smtClean="0"/>
              <a:pPr/>
              <a:t>6</a:t>
            </a:fld>
            <a:endParaRPr lang="en-US" noProof="0" dirty="0"/>
          </a:p>
        </p:txBody>
      </p:sp>
      <p:sp>
        <p:nvSpPr>
          <p:cNvPr id="5" name="Picture Placeholder 4">
            <a:extLst>
              <a:ext uri="{FF2B5EF4-FFF2-40B4-BE49-F238E27FC236}">
                <a16:creationId xmlns:a16="http://schemas.microsoft.com/office/drawing/2014/main" id="{DC017544-FA71-18AE-6E06-4D7D58F6AD80}"/>
              </a:ext>
            </a:extLst>
          </p:cNvPr>
          <p:cNvSpPr>
            <a:spLocks noGrp="1"/>
          </p:cNvSpPr>
          <p:nvPr>
            <p:ph type="pic" sz="quarter" idx="13"/>
          </p:nvPr>
        </p:nvSpPr>
        <p:spPr>
          <a:xfrm>
            <a:off x="16042" y="5703169"/>
            <a:ext cx="2572836" cy="1154831"/>
          </a:xfrm>
        </p:spPr>
      </p:sp>
      <p:pic>
        <p:nvPicPr>
          <p:cNvPr id="6" name="Picture 5">
            <a:extLst>
              <a:ext uri="{FF2B5EF4-FFF2-40B4-BE49-F238E27FC236}">
                <a16:creationId xmlns:a16="http://schemas.microsoft.com/office/drawing/2014/main" id="{D017E9C6-D602-D166-D40D-6625D0A93E8A}"/>
              </a:ext>
            </a:extLst>
          </p:cNvPr>
          <p:cNvPicPr>
            <a:picLocks noChangeAspect="1"/>
          </p:cNvPicPr>
          <p:nvPr/>
        </p:nvPicPr>
        <p:blipFill>
          <a:blip r:embed="rId2"/>
          <a:stretch>
            <a:fillRect/>
          </a:stretch>
        </p:blipFill>
        <p:spPr>
          <a:xfrm>
            <a:off x="0" y="5703169"/>
            <a:ext cx="2588878" cy="1154831"/>
          </a:xfrm>
          <a:prstGeom prst="rect">
            <a:avLst/>
          </a:prstGeom>
        </p:spPr>
      </p:pic>
    </p:spTree>
    <p:extLst>
      <p:ext uri="{BB962C8B-B14F-4D97-AF65-F5344CB8AC3E}">
        <p14:creationId xmlns:p14="http://schemas.microsoft.com/office/powerpoint/2010/main" val="679551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7</a:t>
            </a:fld>
            <a:endParaRPr lang="en-US" dirty="0"/>
          </a:p>
        </p:txBody>
      </p:sp>
      <p:pic>
        <p:nvPicPr>
          <p:cNvPr id="13" name="Picture 12">
            <a:extLst>
              <a:ext uri="{FF2B5EF4-FFF2-40B4-BE49-F238E27FC236}">
                <a16:creationId xmlns:a16="http://schemas.microsoft.com/office/drawing/2014/main" id="{8E8A8D3F-97DA-1C2F-D64C-404F79C17710}"/>
              </a:ext>
            </a:extLst>
          </p:cNvPr>
          <p:cNvPicPr>
            <a:picLocks noChangeAspect="1"/>
          </p:cNvPicPr>
          <p:nvPr/>
        </p:nvPicPr>
        <p:blipFill>
          <a:blip r:embed="rId3"/>
          <a:stretch>
            <a:fillRect/>
          </a:stretch>
        </p:blipFill>
        <p:spPr>
          <a:xfrm>
            <a:off x="0" y="5716564"/>
            <a:ext cx="2403221" cy="1141436"/>
          </a:xfrm>
          <a:prstGeom prst="rect">
            <a:avLst/>
          </a:prstGeom>
        </p:spPr>
      </p:pic>
      <p:sp>
        <p:nvSpPr>
          <p:cNvPr id="39" name="Slide Number Placeholder 2">
            <a:extLst>
              <a:ext uri="{FF2B5EF4-FFF2-40B4-BE49-F238E27FC236}">
                <a16:creationId xmlns:a16="http://schemas.microsoft.com/office/drawing/2014/main" id="{3B671BD2-C9C8-6C11-BDC7-7626962EB732}"/>
              </a:ext>
            </a:extLst>
          </p:cNvPr>
          <p:cNvSpPr txBox="1">
            <a:spLocks/>
          </p:cNvSpPr>
          <p:nvPr/>
        </p:nvSpPr>
        <p:spPr>
          <a:xfrm>
            <a:off x="11363696" y="6455739"/>
            <a:ext cx="294460" cy="187367"/>
          </a:xfrm>
          <a:prstGeom prst="rect">
            <a:avLst/>
          </a:prstGeom>
        </p:spPr>
        <p:txBody>
          <a:bodyPr vert="horz" lIns="0" tIns="0" rIns="0" bIns="0" rtlCol="0" anchor="ctr"/>
          <a:lstStyle>
            <a:defPPr>
              <a:defRPr lang="en-US"/>
            </a:defPPr>
            <a:lvl1pPr marL="0" algn="ctr" defTabSz="914400" rtl="0" eaLnBrk="1" latinLnBrk="0" hangingPunct="1">
              <a:defRPr sz="900" kern="1200">
                <a:solidFill>
                  <a:srgbClr val="2C567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US" smtClean="0"/>
              <a:pPr/>
              <a:t>7</a:t>
            </a:fld>
            <a:endParaRPr lang="en-US" dirty="0"/>
          </a:p>
        </p:txBody>
      </p:sp>
      <p:sp>
        <p:nvSpPr>
          <p:cNvPr id="20" name="TextBox 19">
            <a:extLst>
              <a:ext uri="{FF2B5EF4-FFF2-40B4-BE49-F238E27FC236}">
                <a16:creationId xmlns:a16="http://schemas.microsoft.com/office/drawing/2014/main" id="{75037D17-753E-E386-495B-4C2C2DF83466}"/>
              </a:ext>
            </a:extLst>
          </p:cNvPr>
          <p:cNvSpPr txBox="1"/>
          <p:nvPr/>
        </p:nvSpPr>
        <p:spPr>
          <a:xfrm>
            <a:off x="611536" y="1552483"/>
            <a:ext cx="6192937" cy="1323439"/>
          </a:xfrm>
          <a:prstGeom prst="rect">
            <a:avLst/>
          </a:prstGeom>
          <a:noFill/>
        </p:spPr>
        <p:txBody>
          <a:bodyPr wrap="square">
            <a:spAutoFit/>
          </a:bodyPr>
          <a:lstStyle/>
          <a:p>
            <a:pPr marL="457200" indent="-457200">
              <a:buFont typeface="Wingdings" panose="05000000000000000000" pitchFamily="2" charset="2"/>
              <a:buChar char="Ø"/>
            </a:pPr>
            <a:r>
              <a:rPr lang="en-IN" sz="2000" dirty="0">
                <a:solidFill>
                  <a:schemeClr val="bg1">
                    <a:lumMod val="95000"/>
                  </a:schemeClr>
                </a:solidFill>
                <a:latin typeface="Times New Roman" panose="02020603050405020304" pitchFamily="18" charset="0"/>
                <a:cs typeface="Times New Roman" panose="02020603050405020304" pitchFamily="18" charset="0"/>
              </a:rPr>
              <a:t>Convenient.</a:t>
            </a:r>
          </a:p>
          <a:p>
            <a:pPr marL="457200" indent="-457200">
              <a:buFont typeface="Wingdings" panose="05000000000000000000" pitchFamily="2" charset="2"/>
              <a:buChar char="Ø"/>
            </a:pPr>
            <a:r>
              <a:rPr lang="en-IN" sz="2000" dirty="0">
                <a:solidFill>
                  <a:schemeClr val="bg1">
                    <a:lumMod val="95000"/>
                  </a:schemeClr>
                </a:solidFill>
                <a:latin typeface="Times New Roman" panose="02020603050405020304" pitchFamily="18" charset="0"/>
                <a:cs typeface="Times New Roman" panose="02020603050405020304" pitchFamily="18" charset="0"/>
              </a:rPr>
              <a:t>No need for vendor and no pressure to buy.</a:t>
            </a:r>
          </a:p>
          <a:p>
            <a:pPr marL="457200" indent="-457200">
              <a:buFont typeface="Wingdings" panose="05000000000000000000" pitchFamily="2" charset="2"/>
              <a:buChar char="Ø"/>
            </a:pPr>
            <a:r>
              <a:rPr lang="en-IN" sz="2000" dirty="0">
                <a:solidFill>
                  <a:schemeClr val="bg1">
                    <a:lumMod val="95000"/>
                  </a:schemeClr>
                </a:solidFill>
                <a:latin typeface="Times New Roman" panose="02020603050405020304" pitchFamily="18" charset="0"/>
                <a:cs typeface="Times New Roman" panose="02020603050405020304" pitchFamily="18" charset="0"/>
              </a:rPr>
              <a:t>“Infinite Shelf Space” available.</a:t>
            </a:r>
          </a:p>
          <a:p>
            <a:pPr marL="457200" indent="-457200">
              <a:buFont typeface="Wingdings" panose="05000000000000000000" pitchFamily="2" charset="2"/>
              <a:buChar char="Ø"/>
            </a:pPr>
            <a:r>
              <a:rPr lang="en-IN" sz="2000" dirty="0">
                <a:solidFill>
                  <a:schemeClr val="bg1">
                    <a:lumMod val="95000"/>
                  </a:schemeClr>
                </a:solidFill>
                <a:latin typeface="Times New Roman" panose="02020603050405020304" pitchFamily="18" charset="0"/>
                <a:cs typeface="Times New Roman" panose="02020603050405020304" pitchFamily="18" charset="0"/>
              </a:rPr>
              <a:t>Able to compare product prices and features</a:t>
            </a:r>
            <a:r>
              <a:rPr lang="en-IN" sz="2000" dirty="0">
                <a:latin typeface="Times New Roman" panose="02020603050405020304" pitchFamily="18" charset="0"/>
                <a:cs typeface="Times New Roman" panose="02020603050405020304" pitchFamily="18" charset="0"/>
              </a:rPr>
              <a:t>.</a:t>
            </a:r>
          </a:p>
        </p:txBody>
      </p:sp>
      <p:sp>
        <p:nvSpPr>
          <p:cNvPr id="22" name="TextBox 21">
            <a:extLst>
              <a:ext uri="{FF2B5EF4-FFF2-40B4-BE49-F238E27FC236}">
                <a16:creationId xmlns:a16="http://schemas.microsoft.com/office/drawing/2014/main" id="{98C3D3D6-6925-E779-E812-50998C4F19F9}"/>
              </a:ext>
            </a:extLst>
          </p:cNvPr>
          <p:cNvSpPr txBox="1"/>
          <p:nvPr/>
        </p:nvSpPr>
        <p:spPr>
          <a:xfrm>
            <a:off x="6096000" y="3613359"/>
            <a:ext cx="6096000" cy="2246769"/>
          </a:xfrm>
          <a:prstGeom prst="rect">
            <a:avLst/>
          </a:prstGeom>
          <a:noFill/>
        </p:spPr>
        <p:txBody>
          <a:bodyPr wrap="square">
            <a:spAutoFit/>
          </a:bodyPr>
          <a:lstStyle/>
          <a:p>
            <a:pPr>
              <a:buFont typeface="Wingdings" panose="05000000000000000000" pitchFamily="2" charset="2"/>
              <a:buChar char="Ø"/>
            </a:pPr>
            <a:r>
              <a:rPr lang="en-US" sz="2000" dirty="0">
                <a:solidFill>
                  <a:schemeClr val="bg1">
                    <a:lumMod val="95000"/>
                  </a:schemeClr>
                </a:solidFill>
                <a:latin typeface="Times New Roman" panose="02020603050405020304" pitchFamily="18" charset="0"/>
                <a:cs typeface="Times New Roman" panose="02020603050405020304" pitchFamily="18" charset="0"/>
              </a:rPr>
              <a:t>Not able to touch or ty.</a:t>
            </a:r>
          </a:p>
          <a:p>
            <a:pPr>
              <a:buFont typeface="Wingdings" panose="05000000000000000000" pitchFamily="2" charset="2"/>
              <a:buChar char="Ø"/>
            </a:pPr>
            <a:r>
              <a:rPr lang="en-US" sz="2000" dirty="0">
                <a:solidFill>
                  <a:schemeClr val="bg1">
                    <a:lumMod val="95000"/>
                  </a:schemeClr>
                </a:solidFill>
                <a:latin typeface="Times New Roman" panose="02020603050405020304" pitchFamily="18" charset="0"/>
                <a:cs typeface="Times New Roman" panose="02020603050405020304" pitchFamily="18" charset="0"/>
              </a:rPr>
              <a:t>Shipping and handling cost is more.</a:t>
            </a:r>
          </a:p>
          <a:p>
            <a:pPr>
              <a:buFont typeface="Wingdings" panose="05000000000000000000" pitchFamily="2" charset="2"/>
              <a:buChar char="Ø"/>
            </a:pPr>
            <a:r>
              <a:rPr lang="en-US" sz="2000" dirty="0">
                <a:solidFill>
                  <a:schemeClr val="bg1">
                    <a:lumMod val="95000"/>
                  </a:schemeClr>
                </a:solidFill>
                <a:latin typeface="Times New Roman" panose="02020603050405020304" pitchFamily="18" charset="0"/>
                <a:cs typeface="Times New Roman" panose="02020603050405020304" pitchFamily="18" charset="0"/>
              </a:rPr>
              <a:t>Credit/Debit card insecurity.</a:t>
            </a:r>
          </a:p>
          <a:p>
            <a:pPr>
              <a:buFont typeface="Wingdings" panose="05000000000000000000" pitchFamily="2" charset="2"/>
              <a:buChar char="Ø"/>
            </a:pPr>
            <a:r>
              <a:rPr lang="en-US" sz="2000" dirty="0">
                <a:solidFill>
                  <a:schemeClr val="bg1">
                    <a:lumMod val="95000"/>
                  </a:schemeClr>
                </a:solidFill>
                <a:latin typeface="Times New Roman" panose="02020603050405020304" pitchFamily="18" charset="0"/>
                <a:cs typeface="Times New Roman" panose="02020603050405020304" pitchFamily="18" charset="0"/>
              </a:rPr>
              <a:t>Take much time if connection is slow.</a:t>
            </a:r>
          </a:p>
          <a:p>
            <a:pPr>
              <a:buFont typeface="Wingdings" panose="05000000000000000000" pitchFamily="2" charset="2"/>
              <a:buChar char="Ø"/>
            </a:pPr>
            <a:r>
              <a:rPr lang="en-US" sz="2000" dirty="0">
                <a:solidFill>
                  <a:schemeClr val="bg1">
                    <a:lumMod val="95000"/>
                  </a:schemeClr>
                </a:solidFill>
                <a:latin typeface="Times New Roman" panose="02020603050405020304" pitchFamily="18" charset="0"/>
                <a:cs typeface="Times New Roman" panose="02020603050405020304" pitchFamily="18" charset="0"/>
              </a:rPr>
              <a:t>Returning goods is difficult.</a:t>
            </a:r>
          </a:p>
          <a:p>
            <a:pPr>
              <a:buFont typeface="Wingdings" panose="05000000000000000000" pitchFamily="2" charset="2"/>
              <a:buChar char="Ø"/>
            </a:pPr>
            <a:r>
              <a:rPr lang="en-US" sz="2000" dirty="0">
                <a:solidFill>
                  <a:schemeClr val="bg1">
                    <a:lumMod val="95000"/>
                  </a:schemeClr>
                </a:solidFill>
                <a:latin typeface="Times New Roman" panose="02020603050405020304" pitchFamily="18" charset="0"/>
                <a:cs typeface="Times New Roman" panose="02020603050405020304" pitchFamily="18" charset="0"/>
              </a:rPr>
              <a:t>Actual product may differ.</a:t>
            </a:r>
          </a:p>
          <a:p>
            <a:pPr>
              <a:buFont typeface="Wingdings" panose="05000000000000000000" pitchFamily="2" charset="2"/>
              <a:buChar char="Ø"/>
            </a:pPr>
            <a:r>
              <a:rPr lang="en-US" sz="2000" dirty="0">
                <a:solidFill>
                  <a:schemeClr val="bg1">
                    <a:lumMod val="95000"/>
                  </a:schemeClr>
                </a:solidFill>
                <a:latin typeface="Times New Roman" panose="02020603050405020304" pitchFamily="18" charset="0"/>
                <a:cs typeface="Times New Roman" panose="02020603050405020304" pitchFamily="18" charset="0"/>
              </a:rPr>
              <a:t>Availability of internet is a must.</a:t>
            </a:r>
            <a:endParaRPr lang="en-IN" sz="2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8F650EDF-9B0B-F6C0-0ADC-83FBE6520E09}"/>
              </a:ext>
            </a:extLst>
          </p:cNvPr>
          <p:cNvSpPr txBox="1"/>
          <p:nvPr/>
        </p:nvSpPr>
        <p:spPr>
          <a:xfrm>
            <a:off x="477065" y="815046"/>
            <a:ext cx="6096000" cy="584775"/>
          </a:xfrm>
          <a:prstGeom prst="rect">
            <a:avLst/>
          </a:prstGeom>
          <a:noFill/>
        </p:spPr>
        <p:txBody>
          <a:bodyPr wrap="square">
            <a:spAutoFit/>
          </a:bodyPr>
          <a:lstStyle/>
          <a:p>
            <a:pPr marL="571500" indent="-571500">
              <a:buFont typeface="Wingdings" panose="05000000000000000000" pitchFamily="2" charset="2"/>
              <a:buChar char="v"/>
            </a:pPr>
            <a:r>
              <a:rPr lang="en-IN" sz="3200" b="1" dirty="0">
                <a:solidFill>
                  <a:schemeClr val="bg1">
                    <a:lumMod val="95000"/>
                  </a:schemeClr>
                </a:solidFill>
                <a:latin typeface="Times New Roman" panose="02020603050405020304" pitchFamily="18" charset="0"/>
                <a:cs typeface="Times New Roman" panose="02020603050405020304" pitchFamily="18" charset="0"/>
              </a:rPr>
              <a:t>Advantages</a:t>
            </a:r>
          </a:p>
        </p:txBody>
      </p:sp>
      <p:sp>
        <p:nvSpPr>
          <p:cNvPr id="26" name="TextBox 25">
            <a:extLst>
              <a:ext uri="{FF2B5EF4-FFF2-40B4-BE49-F238E27FC236}">
                <a16:creationId xmlns:a16="http://schemas.microsoft.com/office/drawing/2014/main" id="{5D36AD80-0883-3024-B0AD-79F03C5C2FC0}"/>
              </a:ext>
            </a:extLst>
          </p:cNvPr>
          <p:cNvSpPr txBox="1"/>
          <p:nvPr/>
        </p:nvSpPr>
        <p:spPr>
          <a:xfrm>
            <a:off x="6096000" y="2952253"/>
            <a:ext cx="6096000" cy="584775"/>
          </a:xfrm>
          <a:prstGeom prst="rect">
            <a:avLst/>
          </a:prstGeom>
          <a:noFill/>
        </p:spPr>
        <p:txBody>
          <a:bodyPr wrap="square">
            <a:spAutoFit/>
          </a:bodyPr>
          <a:lstStyle/>
          <a:p>
            <a:pPr marL="571500" indent="-571500">
              <a:buFont typeface="Wingdings" panose="05000000000000000000" pitchFamily="2" charset="2"/>
              <a:buChar char="v"/>
            </a:pPr>
            <a:r>
              <a:rPr lang="en-IN" sz="3200" b="1" dirty="0">
                <a:solidFill>
                  <a:schemeClr val="bg1">
                    <a:lumMod val="95000"/>
                  </a:schemeClr>
                </a:solidFill>
                <a:latin typeface="Times New Roman" panose="02020603050405020304" pitchFamily="18" charset="0"/>
                <a:cs typeface="Times New Roman" panose="02020603050405020304" pitchFamily="18" charset="0"/>
              </a:rPr>
              <a:t>Disadvantages</a:t>
            </a:r>
          </a:p>
        </p:txBody>
      </p:sp>
    </p:spTree>
    <p:extLst>
      <p:ext uri="{BB962C8B-B14F-4D97-AF65-F5344CB8AC3E}">
        <p14:creationId xmlns:p14="http://schemas.microsoft.com/office/powerpoint/2010/main" val="3003879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EC3F-CC82-A608-D628-A7C0182EC5C5}"/>
              </a:ext>
            </a:extLst>
          </p:cNvPr>
          <p:cNvSpPr>
            <a:spLocks noGrp="1"/>
          </p:cNvSpPr>
          <p:nvPr>
            <p:ph type="title"/>
          </p:nvPr>
        </p:nvSpPr>
        <p:spPr>
          <a:xfrm>
            <a:off x="831850" y="182564"/>
            <a:ext cx="10515600" cy="844132"/>
          </a:xfrm>
        </p:spPr>
        <p:txBody>
          <a:bodyPr/>
          <a:lstStyle/>
          <a:p>
            <a:pPr marL="571500" indent="-571500" algn="l">
              <a:buFont typeface="Wingdings" panose="05000000000000000000" pitchFamily="2" charset="2"/>
              <a:buChar char="Ø"/>
            </a:pPr>
            <a:r>
              <a:rPr lang="en-US" sz="3200" dirty="0"/>
              <a:t>Features</a:t>
            </a:r>
            <a:endParaRPr lang="en-IN" sz="3200" dirty="0"/>
          </a:p>
        </p:txBody>
      </p:sp>
      <p:sp>
        <p:nvSpPr>
          <p:cNvPr id="3" name="Slide Number Placeholder 2">
            <a:extLst>
              <a:ext uri="{FF2B5EF4-FFF2-40B4-BE49-F238E27FC236}">
                <a16:creationId xmlns:a16="http://schemas.microsoft.com/office/drawing/2014/main" id="{31894B72-52A5-9012-3831-90F1E4419D99}"/>
              </a:ext>
            </a:extLst>
          </p:cNvPr>
          <p:cNvSpPr>
            <a:spLocks noGrp="1"/>
          </p:cNvSpPr>
          <p:nvPr>
            <p:ph type="sldNum" sz="quarter" idx="12"/>
          </p:nvPr>
        </p:nvSpPr>
        <p:spPr/>
        <p:txBody>
          <a:bodyPr/>
          <a:lstStyle/>
          <a:p>
            <a:fld id="{9EC71654-96A5-4280-94F3-931C61A9F92C}" type="slidenum">
              <a:rPr lang="en-US" noProof="0" smtClean="0"/>
              <a:pPr/>
              <a:t>8</a:t>
            </a:fld>
            <a:endParaRPr lang="en-US" noProof="0" dirty="0"/>
          </a:p>
        </p:txBody>
      </p:sp>
      <p:sp>
        <p:nvSpPr>
          <p:cNvPr id="4" name="Text Placeholder 3">
            <a:extLst>
              <a:ext uri="{FF2B5EF4-FFF2-40B4-BE49-F238E27FC236}">
                <a16:creationId xmlns:a16="http://schemas.microsoft.com/office/drawing/2014/main" id="{1358F4FC-765B-2EEB-1F88-839684F91682}"/>
              </a:ext>
            </a:extLst>
          </p:cNvPr>
          <p:cNvSpPr>
            <a:spLocks noGrp="1"/>
          </p:cNvSpPr>
          <p:nvPr>
            <p:ph type="body" idx="1"/>
          </p:nvPr>
        </p:nvSpPr>
        <p:spPr>
          <a:xfrm>
            <a:off x="848096" y="1162313"/>
            <a:ext cx="10515600" cy="648543"/>
          </a:xfrm>
        </p:spPr>
        <p:txBody>
          <a:bodyPr>
            <a:noAutofit/>
          </a:bodyPr>
          <a:lstStyle/>
          <a:p>
            <a:pPr marL="75565" algn="l"/>
            <a:r>
              <a:rPr lang="en-US" sz="2000" b="1" dirty="0">
                <a:effectLst/>
                <a:latin typeface="Times New Roman" panose="02020603050405020304" pitchFamily="18" charset="0"/>
                <a:ea typeface="Carlito"/>
                <a:cs typeface="Times New Roman" panose="02020603050405020304" pitchFamily="18" charset="0"/>
              </a:rPr>
              <a:t>User Stories –</a:t>
            </a:r>
            <a:endParaRPr lang="en-IN" sz="2000" dirty="0">
              <a:effectLst/>
              <a:latin typeface="Times New Roman" panose="02020603050405020304" pitchFamily="18" charset="0"/>
              <a:ea typeface="Carlito"/>
              <a:cs typeface="Times New Roman" panose="02020603050405020304" pitchFamily="18" charset="0"/>
            </a:endParaRPr>
          </a:p>
          <a:p>
            <a:pPr marL="342900" lvl="0" indent="-342900" algn="l">
              <a:lnSpc>
                <a:spcPct val="150000"/>
              </a:lnSpc>
              <a:spcBef>
                <a:spcPts val="840"/>
              </a:spcBef>
              <a:spcAft>
                <a:spcPts val="0"/>
              </a:spcAft>
              <a:buSzPts val="1100"/>
              <a:buFont typeface="Carlito"/>
              <a:buAutoNum type="arabicPeriod"/>
              <a:tabLst>
                <a:tab pos="334010" algn="l"/>
              </a:tabLst>
            </a:pPr>
            <a:r>
              <a:rPr lang="en-US" sz="2000" dirty="0">
                <a:effectLst/>
                <a:latin typeface="Times New Roman" panose="02020603050405020304" pitchFamily="18" charset="0"/>
                <a:ea typeface="Carlito"/>
                <a:cs typeface="Times New Roman" panose="02020603050405020304" pitchFamily="18" charset="0"/>
              </a:rPr>
              <a:t>User can login, Logout and Register into the</a:t>
            </a:r>
            <a:r>
              <a:rPr lang="en-US" sz="2000" spc="-50"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application.</a:t>
            </a:r>
            <a:endParaRPr lang="en-IN" sz="2000" dirty="0">
              <a:effectLst/>
              <a:latin typeface="Times New Roman" panose="02020603050405020304" pitchFamily="18" charset="0"/>
              <a:ea typeface="Carlito"/>
              <a:cs typeface="Times New Roman" panose="02020603050405020304" pitchFamily="18" charset="0"/>
            </a:endParaRPr>
          </a:p>
          <a:p>
            <a:pPr marL="342900" lvl="0" indent="-342900" algn="l">
              <a:lnSpc>
                <a:spcPct val="150000"/>
              </a:lnSpc>
              <a:spcBef>
                <a:spcPts val="5"/>
              </a:spcBef>
              <a:spcAft>
                <a:spcPts val="0"/>
              </a:spcAft>
              <a:buSzPts val="1100"/>
              <a:buFont typeface="Carlito"/>
              <a:buAutoNum type="arabicPeriod"/>
              <a:tabLst>
                <a:tab pos="334010" algn="l"/>
              </a:tabLst>
            </a:pPr>
            <a:r>
              <a:rPr lang="en-US" sz="2000" dirty="0">
                <a:effectLst/>
                <a:latin typeface="Times New Roman" panose="02020603050405020304" pitchFamily="18" charset="0"/>
                <a:ea typeface="Carlito"/>
                <a:cs typeface="Times New Roman" panose="02020603050405020304" pitchFamily="18" charset="0"/>
              </a:rPr>
              <a:t>User can see the products in different</a:t>
            </a:r>
            <a:r>
              <a:rPr lang="en-US" sz="2000" spc="-30"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categories.</a:t>
            </a:r>
          </a:p>
          <a:p>
            <a:pPr marL="342900" lvl="0" indent="-342900" algn="l">
              <a:lnSpc>
                <a:spcPct val="150000"/>
              </a:lnSpc>
              <a:spcBef>
                <a:spcPts val="5"/>
              </a:spcBef>
              <a:spcAft>
                <a:spcPts val="0"/>
              </a:spcAft>
              <a:buSzPts val="1100"/>
              <a:buFont typeface="Carlito"/>
              <a:buAutoNum type="arabicPeriod"/>
              <a:tabLst>
                <a:tab pos="334010" algn="l"/>
              </a:tabLst>
            </a:pPr>
            <a:r>
              <a:rPr lang="en-US" sz="2000" dirty="0">
                <a:effectLst/>
                <a:latin typeface="Times New Roman" panose="02020603050405020304" pitchFamily="18" charset="0"/>
                <a:ea typeface="Carlito"/>
                <a:cs typeface="Times New Roman" panose="02020603050405020304" pitchFamily="18" charset="0"/>
              </a:rPr>
              <a:t>User can sort the</a:t>
            </a:r>
            <a:r>
              <a:rPr lang="en-US" sz="2000" spc="-40"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products.</a:t>
            </a:r>
          </a:p>
          <a:p>
            <a:pPr marL="342900" lvl="0" indent="-342900" algn="l">
              <a:lnSpc>
                <a:spcPct val="150000"/>
              </a:lnSpc>
              <a:spcBef>
                <a:spcPts val="5"/>
              </a:spcBef>
              <a:spcAft>
                <a:spcPts val="0"/>
              </a:spcAft>
              <a:buSzPts val="1100"/>
              <a:buFont typeface="Carlito"/>
              <a:buAutoNum type="arabicPeriod"/>
              <a:tabLst>
                <a:tab pos="334010" algn="l"/>
              </a:tabLst>
            </a:pPr>
            <a:r>
              <a:rPr lang="en-US" sz="2000" dirty="0">
                <a:effectLst/>
                <a:latin typeface="Times New Roman" panose="02020603050405020304" pitchFamily="18" charset="0"/>
                <a:ea typeface="Carlito"/>
                <a:cs typeface="Times New Roman" panose="02020603050405020304" pitchFamily="18" charset="0"/>
              </a:rPr>
              <a:t>User can add the products into the shopping</a:t>
            </a:r>
            <a:r>
              <a:rPr lang="en-US" sz="2000" spc="-55"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cart.</a:t>
            </a:r>
            <a:endParaRPr lang="en-IN" sz="2000" dirty="0">
              <a:effectLst/>
              <a:latin typeface="Times New Roman" panose="02020603050405020304" pitchFamily="18" charset="0"/>
              <a:ea typeface="Carlito"/>
              <a:cs typeface="Times New Roman" panose="02020603050405020304" pitchFamily="18" charset="0"/>
            </a:endParaRPr>
          </a:p>
          <a:p>
            <a:pPr marL="342900" lvl="0" indent="-342900" algn="l">
              <a:lnSpc>
                <a:spcPct val="150000"/>
              </a:lnSpc>
              <a:spcBef>
                <a:spcPts val="5"/>
              </a:spcBef>
              <a:buSzPts val="1100"/>
              <a:buFont typeface="Carlito"/>
              <a:buAutoNum type="arabicPeriod"/>
              <a:tabLst>
                <a:tab pos="334010" algn="l"/>
              </a:tabLst>
            </a:pPr>
            <a:r>
              <a:rPr lang="en-US" sz="2000" dirty="0">
                <a:effectLst/>
                <a:latin typeface="Times New Roman" panose="02020603050405020304" pitchFamily="18" charset="0"/>
                <a:ea typeface="Carlito"/>
                <a:cs typeface="Times New Roman" panose="02020603050405020304" pitchFamily="18" charset="0"/>
              </a:rPr>
              <a:t>User can increase or decrease the quantity added in the</a:t>
            </a:r>
            <a:r>
              <a:rPr lang="en-US" sz="2000" spc="-60"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cart.</a:t>
            </a:r>
            <a:endParaRPr lang="en-IN" sz="2000" dirty="0">
              <a:effectLst/>
              <a:latin typeface="Times New Roman" panose="02020603050405020304" pitchFamily="18" charset="0"/>
              <a:ea typeface="Carlito"/>
              <a:cs typeface="Times New Roman" panose="02020603050405020304" pitchFamily="18" charset="0"/>
            </a:endParaRPr>
          </a:p>
          <a:p>
            <a:pPr marL="342900" lvl="0" indent="-342900" algn="l">
              <a:lnSpc>
                <a:spcPct val="150000"/>
              </a:lnSpc>
              <a:spcBef>
                <a:spcPts val="5"/>
              </a:spcBef>
              <a:buSzPts val="1100"/>
              <a:buFont typeface="Carlito"/>
              <a:buAutoNum type="arabicPeriod"/>
              <a:tabLst>
                <a:tab pos="334010" algn="l"/>
              </a:tabLst>
            </a:pPr>
            <a:r>
              <a:rPr lang="en-US" sz="2000" dirty="0">
                <a:effectLst/>
                <a:latin typeface="Times New Roman" panose="02020603050405020304" pitchFamily="18" charset="0"/>
                <a:ea typeface="Carlito"/>
                <a:cs typeface="Times New Roman" panose="02020603050405020304" pitchFamily="18" charset="0"/>
              </a:rPr>
              <a:t>User can add</a:t>
            </a:r>
            <a:r>
              <a:rPr lang="en-US" sz="2000" spc="-90"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“n”</a:t>
            </a:r>
            <a:r>
              <a:rPr lang="en-US" sz="2000" spc="-75"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number</a:t>
            </a:r>
            <a:r>
              <a:rPr lang="en-US" sz="2000" spc="-80"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of</a:t>
            </a:r>
            <a:r>
              <a:rPr lang="en-US" sz="2000" spc="-80"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products</a:t>
            </a:r>
            <a:r>
              <a:rPr lang="en-US" sz="2000" spc="-70"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in</a:t>
            </a:r>
            <a:r>
              <a:rPr lang="en-US" sz="2000" spc="-75"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the</a:t>
            </a:r>
            <a:r>
              <a:rPr lang="en-US" sz="2000" spc="-70"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cart.</a:t>
            </a:r>
            <a:endParaRPr lang="en-IN" sz="2000" dirty="0">
              <a:effectLst/>
              <a:latin typeface="Times New Roman" panose="02020603050405020304" pitchFamily="18" charset="0"/>
              <a:ea typeface="Carlito"/>
              <a:cs typeface="Times New Roman" panose="02020603050405020304" pitchFamily="18" charset="0"/>
            </a:endParaRPr>
          </a:p>
          <a:p>
            <a:pPr marL="342900" marR="278765" lvl="0" indent="-342900" algn="l">
              <a:lnSpc>
                <a:spcPct val="150000"/>
              </a:lnSpc>
              <a:spcBef>
                <a:spcPts val="5"/>
              </a:spcBef>
              <a:spcAft>
                <a:spcPts val="0"/>
              </a:spcAft>
              <a:buSzPts val="1100"/>
              <a:buFont typeface="Carlito"/>
              <a:buAutoNum type="arabicPeriod"/>
              <a:tabLst>
                <a:tab pos="334010" algn="l"/>
              </a:tabLst>
            </a:pPr>
            <a:r>
              <a:rPr lang="en-US" sz="2000" dirty="0">
                <a:effectLst/>
                <a:latin typeface="Times New Roman" panose="02020603050405020304" pitchFamily="18" charset="0"/>
                <a:ea typeface="Carlito"/>
                <a:cs typeface="Times New Roman" panose="02020603050405020304" pitchFamily="18" charset="0"/>
              </a:rPr>
              <a:t>User can get</a:t>
            </a:r>
            <a:r>
              <a:rPr lang="en-US" sz="2000" spc="-70"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the</a:t>
            </a:r>
            <a:r>
              <a:rPr lang="en-US" sz="2000" spc="-135"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Wishlist</a:t>
            </a:r>
            <a:r>
              <a:rPr lang="en-US" sz="2000" spc="-135"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option</a:t>
            </a:r>
            <a:r>
              <a:rPr lang="en-US" sz="2000" spc="-135"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where</a:t>
            </a:r>
            <a:r>
              <a:rPr lang="en-US" sz="2000" spc="-125"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I</a:t>
            </a:r>
            <a:r>
              <a:rPr lang="en-US" sz="2000" spc="-130"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can</a:t>
            </a:r>
            <a:r>
              <a:rPr lang="en-US" sz="2000" spc="-135"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add</a:t>
            </a:r>
            <a:r>
              <a:rPr lang="en-US" sz="2000" spc="-135"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those</a:t>
            </a:r>
            <a:r>
              <a:rPr lang="en-US" sz="2000" spc="-125"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products</a:t>
            </a:r>
            <a:r>
              <a:rPr lang="en-US" sz="2000" spc="-125"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which</a:t>
            </a:r>
            <a:r>
              <a:rPr lang="en-US" sz="2000" spc="-135"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I</a:t>
            </a:r>
            <a:r>
              <a:rPr lang="en-US" sz="2000" spc="-130"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want</a:t>
            </a:r>
            <a:r>
              <a:rPr lang="en-US" sz="2000" spc="-135"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but</a:t>
            </a:r>
            <a:r>
              <a:rPr lang="en-US" sz="2000" spc="-125"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don’t want to order</a:t>
            </a:r>
            <a:r>
              <a:rPr lang="en-US" sz="2000" spc="-5"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now.</a:t>
            </a:r>
          </a:p>
          <a:p>
            <a:pPr marL="342900" marR="278765" lvl="0" indent="-342900" algn="l">
              <a:lnSpc>
                <a:spcPct val="150000"/>
              </a:lnSpc>
              <a:spcBef>
                <a:spcPts val="5"/>
              </a:spcBef>
              <a:spcAft>
                <a:spcPts val="0"/>
              </a:spcAft>
              <a:buSzPts val="1100"/>
              <a:buFont typeface="Carlito"/>
              <a:buAutoNum type="arabicPeriod"/>
              <a:tabLst>
                <a:tab pos="334010" algn="l"/>
              </a:tabLst>
            </a:pPr>
            <a:r>
              <a:rPr lang="en-US" sz="2000" dirty="0">
                <a:effectLst/>
                <a:latin typeface="Times New Roman" panose="02020603050405020304" pitchFamily="18" charset="0"/>
                <a:ea typeface="Carlito"/>
                <a:cs typeface="Times New Roman" panose="02020603050405020304" pitchFamily="18" charset="0"/>
              </a:rPr>
              <a:t>As a user I should get different discount</a:t>
            </a:r>
            <a:r>
              <a:rPr lang="en-US" sz="2000" spc="-25"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coupons.</a:t>
            </a:r>
            <a:endParaRPr lang="en-IN" sz="2000" dirty="0">
              <a:effectLst/>
              <a:latin typeface="Times New Roman" panose="02020603050405020304" pitchFamily="18" charset="0"/>
              <a:ea typeface="Carlito"/>
              <a:cs typeface="Times New Roman" panose="02020603050405020304" pitchFamily="18" charset="0"/>
            </a:endParaRPr>
          </a:p>
          <a:p>
            <a:pPr algn="l"/>
            <a:endParaRPr lang="en-IN" sz="2000" dirty="0"/>
          </a:p>
        </p:txBody>
      </p:sp>
      <p:pic>
        <p:nvPicPr>
          <p:cNvPr id="5" name="Picture 4">
            <a:extLst>
              <a:ext uri="{FF2B5EF4-FFF2-40B4-BE49-F238E27FC236}">
                <a16:creationId xmlns:a16="http://schemas.microsoft.com/office/drawing/2014/main" id="{91EA9EAE-62E8-F089-C95D-1DA52D854AFF}"/>
              </a:ext>
            </a:extLst>
          </p:cNvPr>
          <p:cNvPicPr>
            <a:picLocks noChangeAspect="1"/>
          </p:cNvPicPr>
          <p:nvPr/>
        </p:nvPicPr>
        <p:blipFill>
          <a:blip r:embed="rId2"/>
          <a:stretch>
            <a:fillRect/>
          </a:stretch>
        </p:blipFill>
        <p:spPr>
          <a:xfrm>
            <a:off x="0" y="5695687"/>
            <a:ext cx="2492188" cy="1162313"/>
          </a:xfrm>
          <a:prstGeom prst="rect">
            <a:avLst/>
          </a:prstGeom>
        </p:spPr>
      </p:pic>
    </p:spTree>
    <p:extLst>
      <p:ext uri="{BB962C8B-B14F-4D97-AF65-F5344CB8AC3E}">
        <p14:creationId xmlns:p14="http://schemas.microsoft.com/office/powerpoint/2010/main" val="3680289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2FD69-BFE5-238A-B1AE-1E6C7FC60BC2}"/>
              </a:ext>
            </a:extLst>
          </p:cNvPr>
          <p:cNvSpPr>
            <a:spLocks noGrp="1"/>
          </p:cNvSpPr>
          <p:nvPr>
            <p:ph type="title"/>
          </p:nvPr>
        </p:nvSpPr>
        <p:spPr/>
        <p:txBody>
          <a:bodyPr/>
          <a:lstStyle/>
          <a:p>
            <a:r>
              <a:rPr lang="en-IN" dirty="0"/>
              <a:t> </a:t>
            </a:r>
            <a:br>
              <a:rPr lang="en-IN" dirty="0"/>
            </a:br>
            <a:endParaRPr lang="en-IN" dirty="0"/>
          </a:p>
        </p:txBody>
      </p:sp>
      <p:sp>
        <p:nvSpPr>
          <p:cNvPr id="3" name="Slide Number Placeholder 2">
            <a:extLst>
              <a:ext uri="{FF2B5EF4-FFF2-40B4-BE49-F238E27FC236}">
                <a16:creationId xmlns:a16="http://schemas.microsoft.com/office/drawing/2014/main" id="{788B0CF2-5EA1-7CA1-9AEE-C63EDCA25FF3}"/>
              </a:ext>
            </a:extLst>
          </p:cNvPr>
          <p:cNvSpPr>
            <a:spLocks noGrp="1"/>
          </p:cNvSpPr>
          <p:nvPr>
            <p:ph type="sldNum" sz="quarter" idx="12"/>
          </p:nvPr>
        </p:nvSpPr>
        <p:spPr/>
        <p:txBody>
          <a:bodyPr/>
          <a:lstStyle/>
          <a:p>
            <a:fld id="{9EC71654-96A5-4280-94F3-931C61A9F92C}" type="slidenum">
              <a:rPr lang="en-US" noProof="0" smtClean="0"/>
              <a:pPr/>
              <a:t>9</a:t>
            </a:fld>
            <a:endParaRPr lang="en-US" noProof="0" dirty="0"/>
          </a:p>
        </p:txBody>
      </p:sp>
      <p:sp>
        <p:nvSpPr>
          <p:cNvPr id="4" name="Text Placeholder 3">
            <a:extLst>
              <a:ext uri="{FF2B5EF4-FFF2-40B4-BE49-F238E27FC236}">
                <a16:creationId xmlns:a16="http://schemas.microsoft.com/office/drawing/2014/main" id="{778C3132-EDFA-83B4-C427-8D175867CA73}"/>
              </a:ext>
            </a:extLst>
          </p:cNvPr>
          <p:cNvSpPr>
            <a:spLocks noGrp="1"/>
          </p:cNvSpPr>
          <p:nvPr>
            <p:ph type="body" idx="1"/>
          </p:nvPr>
        </p:nvSpPr>
        <p:spPr/>
        <p:txBody>
          <a:bodyPr>
            <a:noAutofit/>
          </a:bodyPr>
          <a:lstStyle/>
          <a:p>
            <a:pPr marL="75565" algn="l">
              <a:lnSpc>
                <a:spcPct val="150000"/>
              </a:lnSpc>
              <a:spcBef>
                <a:spcPts val="5"/>
              </a:spcBef>
              <a:spcAft>
                <a:spcPts val="0"/>
              </a:spcAft>
            </a:pPr>
            <a:r>
              <a:rPr lang="en-US" sz="2000" b="1" dirty="0">
                <a:effectLst/>
                <a:latin typeface="Times New Roman" panose="02020603050405020304" pitchFamily="18" charset="0"/>
                <a:ea typeface="Carlito"/>
                <a:cs typeface="Times New Roman" panose="02020603050405020304" pitchFamily="18" charset="0"/>
              </a:rPr>
              <a:t>Admin Stories –</a:t>
            </a:r>
            <a:endParaRPr lang="en-IN" sz="2000" dirty="0">
              <a:effectLst/>
              <a:latin typeface="Times New Roman" panose="02020603050405020304" pitchFamily="18" charset="0"/>
              <a:ea typeface="Carlito"/>
              <a:cs typeface="Times New Roman" panose="02020603050405020304" pitchFamily="18" charset="0"/>
            </a:endParaRPr>
          </a:p>
          <a:p>
            <a:pPr marL="342900" lvl="0" indent="-342900" algn="l">
              <a:lnSpc>
                <a:spcPct val="100000"/>
              </a:lnSpc>
              <a:spcBef>
                <a:spcPts val="745"/>
              </a:spcBef>
              <a:spcAft>
                <a:spcPts val="0"/>
              </a:spcAft>
              <a:buSzPts val="1100"/>
              <a:buFont typeface="Carlito"/>
              <a:buAutoNum type="arabicPeriod"/>
              <a:tabLst>
                <a:tab pos="334010" algn="l"/>
              </a:tabLst>
            </a:pPr>
            <a:r>
              <a:rPr lang="en-US" sz="2000" dirty="0">
                <a:effectLst/>
                <a:latin typeface="Times New Roman" panose="02020603050405020304" pitchFamily="18" charset="0"/>
                <a:ea typeface="Carlito"/>
                <a:cs typeface="Times New Roman" panose="02020603050405020304" pitchFamily="18" charset="0"/>
              </a:rPr>
              <a:t>Admin can login, Logout and Register into the</a:t>
            </a:r>
            <a:r>
              <a:rPr lang="en-US" sz="2000" spc="-65"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application.</a:t>
            </a:r>
          </a:p>
          <a:p>
            <a:pPr marL="342900" lvl="0" indent="-342900" algn="l">
              <a:lnSpc>
                <a:spcPct val="100000"/>
              </a:lnSpc>
              <a:spcBef>
                <a:spcPts val="745"/>
              </a:spcBef>
              <a:spcAft>
                <a:spcPts val="0"/>
              </a:spcAft>
              <a:buSzPts val="1100"/>
              <a:buFont typeface="Carlito"/>
              <a:buAutoNum type="arabicPeriod"/>
              <a:tabLst>
                <a:tab pos="334010" algn="l"/>
              </a:tabLst>
            </a:pPr>
            <a:r>
              <a:rPr lang="en-US" sz="2000" dirty="0">
                <a:effectLst/>
                <a:latin typeface="Times New Roman" panose="02020603050405020304" pitchFamily="18" charset="0"/>
                <a:ea typeface="Carlito"/>
                <a:cs typeface="Times New Roman" panose="02020603050405020304" pitchFamily="18" charset="0"/>
              </a:rPr>
              <a:t>Admin can perform CRUD on</a:t>
            </a:r>
            <a:r>
              <a:rPr lang="en-US" sz="2000" spc="-45"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Users.</a:t>
            </a:r>
          </a:p>
          <a:p>
            <a:pPr marL="342900" lvl="0" indent="-342900" algn="l">
              <a:lnSpc>
                <a:spcPct val="100000"/>
              </a:lnSpc>
              <a:spcBef>
                <a:spcPts val="745"/>
              </a:spcBef>
              <a:spcAft>
                <a:spcPts val="0"/>
              </a:spcAft>
              <a:buSzPts val="1100"/>
              <a:buFont typeface="Carlito"/>
              <a:buAutoNum type="arabicPeriod"/>
              <a:tabLst>
                <a:tab pos="334010" algn="l"/>
              </a:tabLst>
            </a:pPr>
            <a:r>
              <a:rPr lang="en-US" sz="2000" dirty="0">
                <a:effectLst/>
                <a:latin typeface="Times New Roman" panose="02020603050405020304" pitchFamily="18" charset="0"/>
                <a:ea typeface="Carlito"/>
                <a:cs typeface="Times New Roman" panose="02020603050405020304" pitchFamily="18" charset="0"/>
              </a:rPr>
              <a:t>Admin can Perform CRUD on the</a:t>
            </a:r>
            <a:r>
              <a:rPr lang="en-US" sz="2000" spc="-80"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products.</a:t>
            </a:r>
          </a:p>
          <a:p>
            <a:pPr marL="342900" lvl="0" indent="-342900" algn="l">
              <a:lnSpc>
                <a:spcPct val="100000"/>
              </a:lnSpc>
              <a:spcBef>
                <a:spcPts val="745"/>
              </a:spcBef>
              <a:spcAft>
                <a:spcPts val="0"/>
              </a:spcAft>
              <a:buSzPts val="1100"/>
              <a:buFont typeface="Carlito"/>
              <a:buAutoNum type="arabicPeriod"/>
              <a:tabLst>
                <a:tab pos="334010" algn="l"/>
              </a:tabLst>
            </a:pPr>
            <a:r>
              <a:rPr lang="en-US" sz="2000" dirty="0">
                <a:effectLst/>
                <a:latin typeface="Times New Roman" panose="02020603050405020304" pitchFamily="18" charset="0"/>
                <a:ea typeface="Carlito"/>
                <a:cs typeface="Times New Roman" panose="02020603050405020304" pitchFamily="18" charset="0"/>
              </a:rPr>
              <a:t>Admin has bulk upload option to upload a csv for products</a:t>
            </a:r>
            <a:r>
              <a:rPr lang="en-US" sz="2000" spc="-85"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details</a:t>
            </a:r>
            <a:endParaRPr lang="en-IN" sz="2000" dirty="0">
              <a:effectLst/>
              <a:latin typeface="Times New Roman" panose="02020603050405020304" pitchFamily="18" charset="0"/>
              <a:ea typeface="Carlito"/>
              <a:cs typeface="Times New Roman" panose="02020603050405020304" pitchFamily="18" charset="0"/>
            </a:endParaRPr>
          </a:p>
          <a:p>
            <a:pPr marL="342900" lvl="0" indent="-342900" algn="l">
              <a:lnSpc>
                <a:spcPct val="100000"/>
              </a:lnSpc>
              <a:buSzPts val="1100"/>
              <a:buFont typeface="Carlito"/>
              <a:buAutoNum type="arabicPeriod"/>
              <a:tabLst>
                <a:tab pos="334010" algn="l"/>
              </a:tabLst>
            </a:pPr>
            <a:r>
              <a:rPr lang="en-US" sz="2000" dirty="0">
                <a:effectLst/>
                <a:latin typeface="Times New Roman" panose="02020603050405020304" pitchFamily="18" charset="0"/>
                <a:ea typeface="Carlito"/>
                <a:cs typeface="Times New Roman" panose="02020603050405020304" pitchFamily="18" charset="0"/>
              </a:rPr>
              <a:t>Admin is able to get the</a:t>
            </a:r>
            <a:r>
              <a:rPr lang="en-US" sz="2000" spc="-55"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stocks.</a:t>
            </a:r>
          </a:p>
          <a:p>
            <a:pPr marL="342900" lvl="0" indent="-342900" algn="l">
              <a:lnSpc>
                <a:spcPct val="100000"/>
              </a:lnSpc>
              <a:buSzPts val="1100"/>
              <a:buFont typeface="Carlito"/>
              <a:buAutoNum type="arabicPeriod"/>
              <a:tabLst>
                <a:tab pos="334010" algn="l"/>
              </a:tabLst>
            </a:pPr>
            <a:r>
              <a:rPr lang="en-US" sz="2000" dirty="0">
                <a:effectLst/>
                <a:latin typeface="Times New Roman" panose="02020603050405020304" pitchFamily="18" charset="0"/>
                <a:ea typeface="Carlito"/>
                <a:cs typeface="Times New Roman" panose="02020603050405020304" pitchFamily="18" charset="0"/>
              </a:rPr>
              <a:t>Admin gets mail if any stock is less than</a:t>
            </a:r>
            <a:r>
              <a:rPr lang="en-US" sz="2000" spc="-65"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10.</a:t>
            </a:r>
          </a:p>
          <a:p>
            <a:pPr marL="342900" lvl="0" indent="-342900" algn="l">
              <a:lnSpc>
                <a:spcPct val="100000"/>
              </a:lnSpc>
              <a:buSzPts val="1100"/>
              <a:buFont typeface="Carlito"/>
              <a:buAutoNum type="arabicPeriod"/>
              <a:tabLst>
                <a:tab pos="334010" algn="l"/>
              </a:tabLst>
            </a:pPr>
            <a:r>
              <a:rPr lang="en-US" sz="2000" dirty="0">
                <a:effectLst/>
                <a:latin typeface="Times New Roman" panose="02020603050405020304" pitchFamily="18" charset="0"/>
                <a:ea typeface="Carlito"/>
                <a:cs typeface="Times New Roman" panose="02020603050405020304" pitchFamily="18" charset="0"/>
              </a:rPr>
              <a:t>Admin can get the sales report of a specific</a:t>
            </a:r>
            <a:r>
              <a:rPr lang="en-US" sz="2000" spc="-105"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duration.</a:t>
            </a:r>
          </a:p>
          <a:p>
            <a:pPr marL="342900" lvl="0" indent="-342900" algn="l">
              <a:lnSpc>
                <a:spcPct val="100000"/>
              </a:lnSpc>
              <a:buSzPts val="1100"/>
              <a:buFont typeface="Carlito"/>
              <a:buAutoNum type="arabicPeriod"/>
              <a:tabLst>
                <a:tab pos="334010" algn="l"/>
              </a:tabLst>
            </a:pPr>
            <a:r>
              <a:rPr lang="en-US" sz="2000" dirty="0">
                <a:effectLst/>
                <a:latin typeface="Times New Roman" panose="02020603050405020304" pitchFamily="18" charset="0"/>
                <a:ea typeface="Carlito"/>
                <a:cs typeface="Times New Roman" panose="02020603050405020304" pitchFamily="18" charset="0"/>
              </a:rPr>
              <a:t>Admin is able to set the discount coupons for the specific set of</a:t>
            </a:r>
            <a:r>
              <a:rPr lang="en-US" sz="2000" spc="-105" dirty="0">
                <a:effectLst/>
                <a:latin typeface="Times New Roman" panose="02020603050405020304" pitchFamily="18" charset="0"/>
                <a:ea typeface="Carlito"/>
                <a:cs typeface="Times New Roman" panose="02020603050405020304" pitchFamily="18" charset="0"/>
              </a:rPr>
              <a:t> </a:t>
            </a:r>
            <a:r>
              <a:rPr lang="en-US" sz="2000" dirty="0">
                <a:effectLst/>
                <a:latin typeface="Times New Roman" panose="02020603050405020304" pitchFamily="18" charset="0"/>
                <a:ea typeface="Carlito"/>
                <a:cs typeface="Times New Roman" panose="02020603050405020304" pitchFamily="18" charset="0"/>
              </a:rPr>
              <a:t>users</a:t>
            </a:r>
            <a:endParaRPr lang="en-IN" sz="2000" dirty="0">
              <a:effectLst/>
              <a:latin typeface="Times New Roman" panose="02020603050405020304" pitchFamily="18" charset="0"/>
              <a:ea typeface="Carlito"/>
              <a:cs typeface="Times New Roman" panose="02020603050405020304" pitchFamily="18" charset="0"/>
            </a:endParaRPr>
          </a:p>
          <a:p>
            <a:pPr algn="l"/>
            <a:endParaRPr lang="en-IN" dirty="0"/>
          </a:p>
        </p:txBody>
      </p:sp>
      <p:pic>
        <p:nvPicPr>
          <p:cNvPr id="5" name="Picture 4">
            <a:extLst>
              <a:ext uri="{FF2B5EF4-FFF2-40B4-BE49-F238E27FC236}">
                <a16:creationId xmlns:a16="http://schemas.microsoft.com/office/drawing/2014/main" id="{29B21B89-6346-ECC6-B164-11F923ABA3EB}"/>
              </a:ext>
            </a:extLst>
          </p:cNvPr>
          <p:cNvPicPr>
            <a:picLocks noChangeAspect="1"/>
          </p:cNvPicPr>
          <p:nvPr/>
        </p:nvPicPr>
        <p:blipFill>
          <a:blip r:embed="rId2"/>
          <a:stretch>
            <a:fillRect/>
          </a:stretch>
        </p:blipFill>
        <p:spPr>
          <a:xfrm>
            <a:off x="0" y="5917819"/>
            <a:ext cx="2334409" cy="940181"/>
          </a:xfrm>
          <a:prstGeom prst="rect">
            <a:avLst/>
          </a:prstGeom>
        </p:spPr>
      </p:pic>
    </p:spTree>
    <p:extLst>
      <p:ext uri="{BB962C8B-B14F-4D97-AF65-F5344CB8AC3E}">
        <p14:creationId xmlns:p14="http://schemas.microsoft.com/office/powerpoint/2010/main" val="2773574889"/>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0C07E3D-60A7-4F4E-8208-D9CCD01982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225</TotalTime>
  <Words>874</Words>
  <Application>Microsoft Office PowerPoint</Application>
  <PresentationFormat>Widescreen</PresentationFormat>
  <Paragraphs>138</Paragraphs>
  <Slides>22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vt:lpstr>
      <vt:lpstr>Calibri</vt:lpstr>
      <vt:lpstr>Carlito</vt:lpstr>
      <vt:lpstr>Corbel</vt:lpstr>
      <vt:lpstr>Times New Roman</vt:lpstr>
      <vt:lpstr>Wingdings</vt:lpstr>
      <vt:lpstr>Office Theme</vt:lpstr>
      <vt:lpstr>Wipro internship(velocity program)</vt:lpstr>
      <vt:lpstr>PowerPoint Presentation</vt:lpstr>
      <vt:lpstr>PowerPoint Presentation</vt:lpstr>
      <vt:lpstr>PowerPoint Presentation</vt:lpstr>
      <vt:lpstr>PowerPoint Presentation</vt:lpstr>
      <vt:lpstr>Online shopping Vs. Traditional Shopping</vt:lpstr>
      <vt:lpstr>PowerPoint Presentation</vt:lpstr>
      <vt:lpstr>Features</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Wipro internship(velocity program)</dc:title>
  <dc:creator>DADITHOTA GANESH</dc:creator>
  <cp:lastModifiedBy>Nandini Pothuraju</cp:lastModifiedBy>
  <cp:revision>7</cp:revision>
  <dcterms:created xsi:type="dcterms:W3CDTF">2022-07-14T10:52:52Z</dcterms:created>
  <dcterms:modified xsi:type="dcterms:W3CDTF">2022-08-23T12:55:30Z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