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4EA79F-BDA0-4526-A22C-5E8D6C1A67D1}">
  <a:tblStyle styleId="{EB4EA79F-BDA0-4526-A22C-5E8D6C1A67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04e45e18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04e45e18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1718d32e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1718d32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04e45e18a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04e45e18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04e45e18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04e45e18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1718d32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1718d32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04e45e18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04e45e18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04e45e18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04e45e18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04e45e18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04e45e18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04e45e18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04e45e18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04e45e18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04e45e18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04e45e18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04e45e18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04e45e18a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04e45e18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04e45e18a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04e45e18a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04e45e18a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04e45e18a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04e45e18a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04e45e18a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04e45e18a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04e45e18a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04e45e18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04e45e18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04e45e18a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04e45e18a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04e45e18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04e45e18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04e45e18a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04e45e18a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04e45e18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04e45e18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1718d32e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1718d32e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1718d32e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1718d32e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E6913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kartik2112/fraud-detection?resource=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A50"/>
        </a:solidFill>
      </p:bgPr>
    </p:bg>
    <p:spTree>
      <p:nvGrpSpPr>
        <p:cNvPr id="66" name="Shape 66"/>
        <p:cNvGrpSpPr/>
        <p:nvPr/>
      </p:nvGrpSpPr>
      <p:grpSpPr>
        <a:xfrm>
          <a:off x="0" y="0"/>
          <a:ext cx="0" cy="0"/>
          <a:chOff x="0" y="0"/>
          <a:chExt cx="0" cy="0"/>
        </a:xfrm>
      </p:grpSpPr>
      <p:sp>
        <p:nvSpPr>
          <p:cNvPr id="67" name="Google Shape;67;p13"/>
          <p:cNvSpPr txBox="1"/>
          <p:nvPr>
            <p:ph idx="1" type="body"/>
          </p:nvPr>
        </p:nvSpPr>
        <p:spPr>
          <a:xfrm>
            <a:off x="6749600" y="1815900"/>
            <a:ext cx="2134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68" name="Google Shape;68;p13"/>
          <p:cNvPicPr preferRelativeResize="0"/>
          <p:nvPr/>
        </p:nvPicPr>
        <p:blipFill>
          <a:blip r:embed="rId3">
            <a:alphaModFix/>
          </a:blip>
          <a:stretch>
            <a:fillRect/>
          </a:stretch>
        </p:blipFill>
        <p:spPr>
          <a:xfrm>
            <a:off x="0" y="-493325"/>
            <a:ext cx="9144000" cy="5636825"/>
          </a:xfrm>
          <a:prstGeom prst="rect">
            <a:avLst/>
          </a:prstGeom>
          <a:noFill/>
          <a:ln>
            <a:noFill/>
          </a:ln>
        </p:spPr>
      </p:pic>
      <p:sp>
        <p:nvSpPr>
          <p:cNvPr id="69" name="Google Shape;69;p13"/>
          <p:cNvSpPr txBox="1"/>
          <p:nvPr/>
        </p:nvSpPr>
        <p:spPr>
          <a:xfrm>
            <a:off x="4050625" y="1246500"/>
            <a:ext cx="442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Credit Card Scam Detection</a:t>
            </a:r>
            <a:r>
              <a:rPr lang="en" sz="2400">
                <a:solidFill>
                  <a:schemeClr val="lt1"/>
                </a:solidFill>
              </a:rPr>
              <a:t> </a:t>
            </a:r>
            <a:endParaRPr sz="2400">
              <a:solidFill>
                <a:schemeClr val="lt1"/>
              </a:solidFill>
            </a:endParaRPr>
          </a:p>
        </p:txBody>
      </p:sp>
      <p:sp>
        <p:nvSpPr>
          <p:cNvPr id="70" name="Google Shape;70;p13"/>
          <p:cNvSpPr txBox="1"/>
          <p:nvPr/>
        </p:nvSpPr>
        <p:spPr>
          <a:xfrm>
            <a:off x="6865500" y="3727500"/>
            <a:ext cx="2278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1"/>
                </a:solidFill>
                <a:latin typeface="Times New Roman"/>
                <a:ea typeface="Times New Roman"/>
                <a:cs typeface="Times New Roman"/>
                <a:sym typeface="Times New Roman"/>
              </a:rPr>
              <a:t>Group 2</a:t>
            </a:r>
            <a:endParaRPr b="1" sz="1600" u="sng">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chemeClr val="lt1"/>
                </a:solidFill>
                <a:latin typeface="Times New Roman"/>
                <a:ea typeface="Times New Roman"/>
                <a:cs typeface="Times New Roman"/>
                <a:sym typeface="Times New Roman"/>
              </a:rPr>
              <a:t>Poorvi Rajendra Raut</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chemeClr val="lt1"/>
                </a:solidFill>
                <a:latin typeface="Times New Roman"/>
                <a:ea typeface="Times New Roman"/>
                <a:cs typeface="Times New Roman"/>
                <a:sym typeface="Times New Roman"/>
              </a:rPr>
              <a:t>Anushree Rawat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chemeClr val="lt1"/>
                </a:solidFill>
                <a:latin typeface="Times New Roman"/>
                <a:ea typeface="Times New Roman"/>
                <a:cs typeface="Times New Roman"/>
                <a:sym typeface="Times New Roman"/>
              </a:rPr>
              <a:t>Amna Shamshad </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chemeClr val="lt1"/>
                </a:solidFill>
                <a:latin typeface="Times New Roman"/>
                <a:ea typeface="Times New Roman"/>
                <a:cs typeface="Times New Roman"/>
                <a:sym typeface="Times New Roman"/>
              </a:rPr>
              <a:t>Priyanka De </a:t>
            </a:r>
            <a:endParaRPr b="1" sz="16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133" name="Google Shape;133;p22"/>
          <p:cNvSpPr txBox="1"/>
          <p:nvPr>
            <p:ph idx="1" type="body"/>
          </p:nvPr>
        </p:nvSpPr>
        <p:spPr>
          <a:xfrm>
            <a:off x="0" y="1774625"/>
            <a:ext cx="4572000" cy="3152100"/>
          </a:xfrm>
          <a:prstGeom prst="rect">
            <a:avLst/>
          </a:prstGeom>
        </p:spPr>
        <p:txBody>
          <a:bodyPr anchorCtr="0" anchor="t" bIns="91425" lIns="91425" spcFirstLastPara="1" rIns="91425" wrap="square" tIns="91425">
            <a:normAutofit fontScale="70000" lnSpcReduction="20000"/>
          </a:bodyPr>
          <a:lstStyle/>
          <a:p>
            <a:pPr indent="0" lvl="0" marL="457200" rtl="0" algn="l">
              <a:lnSpc>
                <a:spcPct val="100000"/>
              </a:lnSpc>
              <a:spcBef>
                <a:spcPts val="0"/>
              </a:spcBef>
              <a:spcAft>
                <a:spcPts val="0"/>
              </a:spcAft>
              <a:buNone/>
            </a:pPr>
            <a:r>
              <a:t/>
            </a:r>
            <a:endParaRPr sz="3024">
              <a:solidFill>
                <a:srgbClr val="000000"/>
              </a:solidFill>
              <a:latin typeface="Times New Roman"/>
              <a:ea typeface="Times New Roman"/>
              <a:cs typeface="Times New Roman"/>
              <a:sym typeface="Times New Roman"/>
            </a:endParaRPr>
          </a:p>
          <a:p>
            <a:pPr indent="-316907" lvl="0" marL="457200" rtl="0" algn="l">
              <a:lnSpc>
                <a:spcPct val="100000"/>
              </a:lnSpc>
              <a:spcBef>
                <a:spcPts val="0"/>
              </a:spcBef>
              <a:spcAft>
                <a:spcPts val="0"/>
              </a:spcAft>
              <a:buClr>
                <a:srgbClr val="212121"/>
              </a:buClr>
              <a:buSzPct val="100000"/>
              <a:buChar char="●"/>
            </a:pPr>
            <a:r>
              <a:rPr b="1" lang="en" sz="1986">
                <a:solidFill>
                  <a:srgbClr val="212121"/>
                </a:solidFill>
                <a:highlight>
                  <a:srgbClr val="FFFFFF"/>
                </a:highlight>
              </a:rPr>
              <a:t>Correlation Analysis:</a:t>
            </a:r>
            <a:endParaRPr b="1" sz="1986">
              <a:solidFill>
                <a:srgbClr val="212121"/>
              </a:solidFill>
              <a:highlight>
                <a:srgbClr val="FFFFFF"/>
              </a:highlight>
            </a:endParaRPr>
          </a:p>
          <a:p>
            <a:pPr indent="0" lvl="0" marL="457200" rtl="0" algn="l">
              <a:lnSpc>
                <a:spcPct val="100000"/>
              </a:lnSpc>
              <a:spcBef>
                <a:spcPts val="0"/>
              </a:spcBef>
              <a:spcAft>
                <a:spcPts val="0"/>
              </a:spcAft>
              <a:buNone/>
            </a:pPr>
            <a:r>
              <a:t/>
            </a:r>
            <a:endParaRPr b="1" sz="1986">
              <a:solidFill>
                <a:srgbClr val="212121"/>
              </a:solidFill>
              <a:highlight>
                <a:srgbClr val="FFFFFF"/>
              </a:highlight>
            </a:endParaRPr>
          </a:p>
          <a:p>
            <a:pPr indent="0" lvl="0" marL="457200" rtl="0" algn="l">
              <a:lnSpc>
                <a:spcPct val="100000"/>
              </a:lnSpc>
              <a:spcBef>
                <a:spcPts val="0"/>
              </a:spcBef>
              <a:spcAft>
                <a:spcPts val="0"/>
              </a:spcAft>
              <a:buNone/>
            </a:pPr>
            <a:r>
              <a:rPr lang="en" sz="1986">
                <a:solidFill>
                  <a:srgbClr val="212121"/>
                </a:solidFill>
                <a:highlight>
                  <a:srgbClr val="FFFFFF"/>
                </a:highlight>
              </a:rPr>
              <a:t>G</a:t>
            </a:r>
            <a:r>
              <a:rPr lang="en" sz="1986">
                <a:solidFill>
                  <a:srgbClr val="212121"/>
                </a:solidFill>
                <a:highlight>
                  <a:srgbClr val="FFFFFF"/>
                </a:highlight>
              </a:rPr>
              <a:t>ender vs target variable.</a:t>
            </a:r>
            <a:endParaRPr sz="1986">
              <a:solidFill>
                <a:srgbClr val="212121"/>
              </a:solidFill>
              <a:highlight>
                <a:srgbClr val="FFFFFF"/>
              </a:highlight>
            </a:endParaRPr>
          </a:p>
          <a:p>
            <a:pPr indent="0" lvl="0" marL="457200" rtl="0" algn="l">
              <a:lnSpc>
                <a:spcPct val="100000"/>
              </a:lnSpc>
              <a:spcBef>
                <a:spcPts val="0"/>
              </a:spcBef>
              <a:spcAft>
                <a:spcPts val="0"/>
              </a:spcAft>
              <a:buNone/>
            </a:pPr>
            <a:r>
              <a:t/>
            </a:r>
            <a:endParaRPr sz="1986">
              <a:solidFill>
                <a:srgbClr val="212121"/>
              </a:solidFill>
              <a:highlight>
                <a:srgbClr val="FFFFFF"/>
              </a:highlight>
            </a:endParaRPr>
          </a:p>
          <a:p>
            <a:pPr indent="0" lvl="0" marL="457200" rtl="0" algn="l">
              <a:lnSpc>
                <a:spcPct val="100000"/>
              </a:lnSpc>
              <a:spcBef>
                <a:spcPts val="0"/>
              </a:spcBef>
              <a:spcAft>
                <a:spcPts val="0"/>
              </a:spcAft>
              <a:buNone/>
            </a:pPr>
            <a:r>
              <a:rPr lang="en" sz="1986">
                <a:solidFill>
                  <a:srgbClr val="212121"/>
                </a:solidFill>
                <a:highlight>
                  <a:srgbClr val="FFFFFF"/>
                </a:highlight>
              </a:rPr>
              <a:t>Shows high fraud transactions for Female, compared to males.</a:t>
            </a:r>
            <a:endParaRPr sz="1986">
              <a:solidFill>
                <a:srgbClr val="212121"/>
              </a:solidFill>
              <a:highlight>
                <a:srgbClr val="FFFFFF"/>
              </a:highlight>
            </a:endParaRPr>
          </a:p>
          <a:p>
            <a:pPr indent="0" lvl="0" marL="457200" rtl="0" algn="l">
              <a:lnSpc>
                <a:spcPct val="100000"/>
              </a:lnSpc>
              <a:spcBef>
                <a:spcPts val="0"/>
              </a:spcBef>
              <a:spcAft>
                <a:spcPts val="0"/>
              </a:spcAft>
              <a:buNone/>
            </a:pPr>
            <a:r>
              <a:t/>
            </a:r>
            <a:endParaRPr sz="1986">
              <a:solidFill>
                <a:srgbClr val="212121"/>
              </a:solidFill>
              <a:highlight>
                <a:srgbClr val="FFFFFF"/>
              </a:highlight>
            </a:endParaRPr>
          </a:p>
          <a:p>
            <a:pPr indent="-316907" lvl="0" marL="457200" rtl="0" algn="l">
              <a:lnSpc>
                <a:spcPct val="100000"/>
              </a:lnSpc>
              <a:spcBef>
                <a:spcPts val="0"/>
              </a:spcBef>
              <a:spcAft>
                <a:spcPts val="0"/>
              </a:spcAft>
              <a:buClr>
                <a:srgbClr val="212121"/>
              </a:buClr>
              <a:buSzPct val="100000"/>
              <a:buChar char="●"/>
            </a:pPr>
            <a:r>
              <a:rPr b="1" lang="en" sz="1986">
                <a:solidFill>
                  <a:srgbClr val="212121"/>
                </a:solidFill>
                <a:highlight>
                  <a:srgbClr val="FFFFFF"/>
                </a:highlight>
              </a:rPr>
              <a:t>Correlation Analysis:</a:t>
            </a:r>
            <a:endParaRPr b="1" sz="1986">
              <a:solidFill>
                <a:srgbClr val="212121"/>
              </a:solidFill>
              <a:highlight>
                <a:srgbClr val="FFFFFF"/>
              </a:highlight>
            </a:endParaRPr>
          </a:p>
          <a:p>
            <a:pPr indent="0" lvl="0" marL="457200" rtl="0" algn="l">
              <a:lnSpc>
                <a:spcPct val="100000"/>
              </a:lnSpc>
              <a:spcBef>
                <a:spcPts val="0"/>
              </a:spcBef>
              <a:spcAft>
                <a:spcPts val="0"/>
              </a:spcAft>
              <a:buNone/>
            </a:pPr>
            <a:r>
              <a:t/>
            </a:r>
            <a:endParaRPr b="1" sz="1986">
              <a:solidFill>
                <a:srgbClr val="212121"/>
              </a:solidFill>
              <a:highlight>
                <a:srgbClr val="FFFFFF"/>
              </a:highlight>
            </a:endParaRPr>
          </a:p>
          <a:p>
            <a:pPr indent="0" lvl="0" marL="457200" rtl="0" algn="l">
              <a:lnSpc>
                <a:spcPct val="100000"/>
              </a:lnSpc>
              <a:spcBef>
                <a:spcPts val="0"/>
              </a:spcBef>
              <a:spcAft>
                <a:spcPts val="0"/>
              </a:spcAft>
              <a:buNone/>
            </a:pPr>
            <a:r>
              <a:rPr lang="en" sz="1986">
                <a:solidFill>
                  <a:srgbClr val="212121"/>
                </a:solidFill>
                <a:highlight>
                  <a:srgbClr val="FFFFFF"/>
                </a:highlight>
              </a:rPr>
              <a:t>State vs target variable. </a:t>
            </a:r>
            <a:endParaRPr sz="1986">
              <a:solidFill>
                <a:srgbClr val="212121"/>
              </a:solidFill>
              <a:highlight>
                <a:srgbClr val="FFFFFF"/>
              </a:highlight>
            </a:endParaRPr>
          </a:p>
          <a:p>
            <a:pPr indent="0" lvl="0" marL="457200" rtl="0" algn="l">
              <a:lnSpc>
                <a:spcPct val="100000"/>
              </a:lnSpc>
              <a:spcBef>
                <a:spcPts val="0"/>
              </a:spcBef>
              <a:spcAft>
                <a:spcPts val="0"/>
              </a:spcAft>
              <a:buNone/>
            </a:pPr>
            <a:r>
              <a:t/>
            </a:r>
            <a:endParaRPr sz="1986">
              <a:solidFill>
                <a:srgbClr val="212121"/>
              </a:solidFill>
              <a:highlight>
                <a:srgbClr val="FFFFFF"/>
              </a:highlight>
            </a:endParaRPr>
          </a:p>
          <a:p>
            <a:pPr indent="0" lvl="0" marL="457200" rtl="0" algn="l">
              <a:lnSpc>
                <a:spcPct val="100000"/>
              </a:lnSpc>
              <a:spcBef>
                <a:spcPts val="0"/>
              </a:spcBef>
              <a:spcAft>
                <a:spcPts val="0"/>
              </a:spcAft>
              <a:buNone/>
            </a:pPr>
            <a:r>
              <a:rPr lang="en" sz="1914">
                <a:solidFill>
                  <a:srgbClr val="212121"/>
                </a:solidFill>
                <a:highlight>
                  <a:srgbClr val="FFFFFF"/>
                </a:highlight>
              </a:rPr>
              <a:t>Looking at the graph most number of transactions are noted in 3 states (PA, TX and NY).</a:t>
            </a:r>
            <a:endParaRPr sz="1914">
              <a:solidFill>
                <a:srgbClr val="212121"/>
              </a:solidFill>
              <a:highlight>
                <a:srgbClr val="FFFFFF"/>
              </a:highlight>
            </a:endParaRPr>
          </a:p>
          <a:p>
            <a:pPr indent="0" lvl="0" marL="457200" rtl="0" algn="l">
              <a:lnSpc>
                <a:spcPct val="100000"/>
              </a:lnSpc>
              <a:spcBef>
                <a:spcPts val="0"/>
              </a:spcBef>
              <a:spcAft>
                <a:spcPts val="0"/>
              </a:spcAft>
              <a:buNone/>
            </a:pPr>
            <a:r>
              <a:t/>
            </a:r>
            <a:endParaRPr sz="1914">
              <a:solidFill>
                <a:srgbClr val="212121"/>
              </a:solidFill>
              <a:highlight>
                <a:srgbClr val="FFFFFF"/>
              </a:highlight>
            </a:endParaRPr>
          </a:p>
          <a:p>
            <a:pPr indent="0" lvl="0" marL="457200" rtl="0" algn="l">
              <a:lnSpc>
                <a:spcPct val="100000"/>
              </a:lnSpc>
              <a:spcBef>
                <a:spcPts val="0"/>
              </a:spcBef>
              <a:spcAft>
                <a:spcPts val="0"/>
              </a:spcAft>
              <a:buNone/>
            </a:pPr>
            <a:r>
              <a:rPr lang="en" sz="1914">
                <a:solidFill>
                  <a:srgbClr val="212121"/>
                </a:solidFill>
                <a:highlight>
                  <a:srgbClr val="FFFFFF"/>
                </a:highlight>
              </a:rPr>
              <a:t>*similarly we have explored all the features.</a:t>
            </a:r>
            <a:endParaRPr sz="1914">
              <a:solidFill>
                <a:srgbClr val="212121"/>
              </a:solidFill>
              <a:highlight>
                <a:srgbClr val="FFFFFF"/>
              </a:highlight>
            </a:endParaRPr>
          </a:p>
          <a:p>
            <a:pPr indent="0" lvl="0" marL="457200" rtl="0" algn="l">
              <a:spcBef>
                <a:spcPts val="0"/>
              </a:spcBef>
              <a:spcAft>
                <a:spcPts val="1200"/>
              </a:spcAft>
              <a:buNone/>
            </a:pPr>
            <a:r>
              <a:t/>
            </a:r>
            <a:endParaRPr b="1" sz="1400">
              <a:solidFill>
                <a:srgbClr val="000000"/>
              </a:solidFill>
              <a:latin typeface="Times New Roman"/>
              <a:ea typeface="Times New Roman"/>
              <a:cs typeface="Times New Roman"/>
              <a:sym typeface="Times New Roman"/>
            </a:endParaRPr>
          </a:p>
        </p:txBody>
      </p:sp>
      <p:pic>
        <p:nvPicPr>
          <p:cNvPr id="134" name="Google Shape;134;p22"/>
          <p:cNvPicPr preferRelativeResize="0"/>
          <p:nvPr/>
        </p:nvPicPr>
        <p:blipFill>
          <a:blip r:embed="rId3">
            <a:alphaModFix/>
          </a:blip>
          <a:stretch>
            <a:fillRect/>
          </a:stretch>
        </p:blipFill>
        <p:spPr>
          <a:xfrm>
            <a:off x="4497025" y="1748975"/>
            <a:ext cx="4646975" cy="1773337"/>
          </a:xfrm>
          <a:prstGeom prst="rect">
            <a:avLst/>
          </a:prstGeom>
          <a:noFill/>
          <a:ln>
            <a:noFill/>
          </a:ln>
        </p:spPr>
      </p:pic>
      <p:pic>
        <p:nvPicPr>
          <p:cNvPr id="135" name="Google Shape;135;p22"/>
          <p:cNvPicPr preferRelativeResize="0"/>
          <p:nvPr/>
        </p:nvPicPr>
        <p:blipFill>
          <a:blip r:embed="rId4">
            <a:alphaModFix/>
          </a:blip>
          <a:stretch>
            <a:fillRect/>
          </a:stretch>
        </p:blipFill>
        <p:spPr>
          <a:xfrm>
            <a:off x="4572000" y="3525600"/>
            <a:ext cx="4572000" cy="156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Encoding and Correlation</a:t>
            </a:r>
            <a:endParaRPr/>
          </a:p>
        </p:txBody>
      </p:sp>
      <p:sp>
        <p:nvSpPr>
          <p:cNvPr id="141" name="Google Shape;141;p2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03847" lvl="0" marL="457200" rtl="0" algn="l">
              <a:spcBef>
                <a:spcPts val="0"/>
              </a:spcBef>
              <a:spcAft>
                <a:spcPts val="0"/>
              </a:spcAft>
              <a:buClr>
                <a:srgbClr val="292929"/>
              </a:buClr>
              <a:buSzPts val="1185"/>
              <a:buChar char="●"/>
            </a:pPr>
            <a:r>
              <a:rPr lang="en" sz="1185">
                <a:solidFill>
                  <a:srgbClr val="292929"/>
                </a:solidFill>
              </a:rPr>
              <a:t>One hot encoding</a:t>
            </a:r>
            <a:endParaRPr sz="1185">
              <a:solidFill>
                <a:srgbClr val="292929"/>
              </a:solidFill>
            </a:endParaRPr>
          </a:p>
          <a:p>
            <a:pPr indent="0" lvl="0" marL="0" rtl="0" algn="l">
              <a:spcBef>
                <a:spcPts val="1200"/>
              </a:spcBef>
              <a:spcAft>
                <a:spcPts val="0"/>
              </a:spcAft>
              <a:buSzPts val="852"/>
              <a:buNone/>
            </a:pPr>
            <a:r>
              <a:rPr b="1" lang="en" sz="1107">
                <a:solidFill>
                  <a:srgbClr val="273239"/>
                </a:solidFill>
                <a:highlight>
                  <a:srgbClr val="FFFFFF"/>
                </a:highlight>
                <a:latin typeface="Times New Roman"/>
                <a:ea typeface="Times New Roman"/>
                <a:cs typeface="Times New Roman"/>
                <a:sym typeface="Times New Roman"/>
              </a:rPr>
              <a:t>One hot encoding is a technique that we use to represent categorical variables as numerical values in a machine learning model.</a:t>
            </a:r>
            <a:endParaRPr b="1" sz="1185">
              <a:solidFill>
                <a:srgbClr val="292929"/>
              </a:solidFill>
              <a:latin typeface="Times New Roman"/>
              <a:ea typeface="Times New Roman"/>
              <a:cs typeface="Times New Roman"/>
              <a:sym typeface="Times New Roman"/>
            </a:endParaRPr>
          </a:p>
          <a:p>
            <a:pPr indent="-303847" lvl="0" marL="457200" rtl="0" algn="l">
              <a:spcBef>
                <a:spcPts val="1200"/>
              </a:spcBef>
              <a:spcAft>
                <a:spcPts val="0"/>
              </a:spcAft>
              <a:buClr>
                <a:srgbClr val="292929"/>
              </a:buClr>
              <a:buSzPts val="1185"/>
              <a:buChar char="●"/>
            </a:pPr>
            <a:r>
              <a:rPr lang="en" sz="1185">
                <a:solidFill>
                  <a:srgbClr val="292929"/>
                </a:solidFill>
              </a:rPr>
              <a:t>Direct mapping</a:t>
            </a:r>
            <a:endParaRPr sz="1185">
              <a:solidFill>
                <a:srgbClr val="292929"/>
              </a:solidFill>
            </a:endParaRPr>
          </a:p>
          <a:p>
            <a:pPr indent="0" lvl="0" marL="0" rtl="0" algn="l">
              <a:spcBef>
                <a:spcPts val="1200"/>
              </a:spcBef>
              <a:spcAft>
                <a:spcPts val="0"/>
              </a:spcAft>
              <a:buSzPts val="852"/>
              <a:buNone/>
            </a:pPr>
            <a:r>
              <a:rPr b="1" lang="en" sz="1262">
                <a:solidFill>
                  <a:srgbClr val="374151"/>
                </a:solidFill>
                <a:highlight>
                  <a:srgbClr val="F7F7F8"/>
                </a:highlight>
              </a:rPr>
              <a:t>I</a:t>
            </a:r>
            <a:r>
              <a:rPr b="1" lang="en" sz="1185">
                <a:solidFill>
                  <a:srgbClr val="374151"/>
                </a:solidFill>
                <a:highlight>
                  <a:srgbClr val="F7F7F8"/>
                </a:highlight>
                <a:latin typeface="Times New Roman"/>
                <a:ea typeface="Times New Roman"/>
                <a:cs typeface="Times New Roman"/>
                <a:sym typeface="Times New Roman"/>
              </a:rPr>
              <a:t>n this method, each unique value or category in a feature is assigned a unique numerical code, also known as an encoding.</a:t>
            </a:r>
            <a:endParaRPr b="1" sz="1185">
              <a:solidFill>
                <a:srgbClr val="292929"/>
              </a:solidFill>
              <a:latin typeface="Times New Roman"/>
              <a:ea typeface="Times New Roman"/>
              <a:cs typeface="Times New Roman"/>
              <a:sym typeface="Times New Roman"/>
            </a:endParaRPr>
          </a:p>
          <a:p>
            <a:pPr indent="-303847" lvl="0" marL="457200" rtl="0" algn="l">
              <a:spcBef>
                <a:spcPts val="1200"/>
              </a:spcBef>
              <a:spcAft>
                <a:spcPts val="0"/>
              </a:spcAft>
              <a:buClr>
                <a:srgbClr val="292929"/>
              </a:buClr>
              <a:buSzPts val="1185"/>
              <a:buChar char="●"/>
            </a:pPr>
            <a:r>
              <a:rPr lang="en" sz="1185">
                <a:solidFill>
                  <a:srgbClr val="292929"/>
                </a:solidFill>
              </a:rPr>
              <a:t>Here, we have dropped some of the unnecessary and encoded columns.</a:t>
            </a:r>
            <a:endParaRPr sz="1185">
              <a:solidFill>
                <a:srgbClr val="292929"/>
              </a:solidFill>
            </a:endParaRPr>
          </a:p>
        </p:txBody>
      </p:sp>
      <p:pic>
        <p:nvPicPr>
          <p:cNvPr id="142" name="Google Shape;142;p23"/>
          <p:cNvPicPr preferRelativeResize="0"/>
          <p:nvPr/>
        </p:nvPicPr>
        <p:blipFill>
          <a:blip r:embed="rId3">
            <a:alphaModFix/>
          </a:blip>
          <a:stretch>
            <a:fillRect/>
          </a:stretch>
        </p:blipFill>
        <p:spPr>
          <a:xfrm>
            <a:off x="4624200" y="1735025"/>
            <a:ext cx="4359481" cy="333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Balancing Data</a:t>
            </a:r>
            <a:endParaRPr/>
          </a:p>
        </p:txBody>
      </p:sp>
      <p:sp>
        <p:nvSpPr>
          <p:cNvPr id="148" name="Google Shape;148;p24"/>
          <p:cNvSpPr txBox="1"/>
          <p:nvPr>
            <p:ph idx="1" type="body"/>
          </p:nvPr>
        </p:nvSpPr>
        <p:spPr>
          <a:xfrm>
            <a:off x="471900" y="1919075"/>
            <a:ext cx="8335200" cy="315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92929"/>
                </a:solidFill>
              </a:rPr>
              <a:t>We have implemented Logistic Regression model without balancing the skewness in the data and we got following result:</a:t>
            </a:r>
            <a:endParaRPr>
              <a:solidFill>
                <a:srgbClr val="292929"/>
              </a:solidFill>
            </a:endParaRPr>
          </a:p>
          <a:p>
            <a:pPr indent="0" lvl="0" marL="0" rtl="0" algn="l">
              <a:spcBef>
                <a:spcPts val="1200"/>
              </a:spcBef>
              <a:spcAft>
                <a:spcPts val="0"/>
              </a:spcAft>
              <a:buNone/>
            </a:pPr>
            <a:r>
              <a:t/>
            </a:r>
            <a:endParaRPr>
              <a:solidFill>
                <a:srgbClr val="292929"/>
              </a:solidFill>
            </a:endParaRPr>
          </a:p>
          <a:p>
            <a:pPr indent="0" lvl="0" marL="0" rtl="0" algn="l">
              <a:spcBef>
                <a:spcPts val="1200"/>
              </a:spcBef>
              <a:spcAft>
                <a:spcPts val="0"/>
              </a:spcAft>
              <a:buNone/>
            </a:pPr>
            <a:r>
              <a:t/>
            </a:r>
            <a:endParaRPr>
              <a:solidFill>
                <a:srgbClr val="292929"/>
              </a:solidFill>
            </a:endParaRPr>
          </a:p>
          <a:p>
            <a:pPr indent="0" lvl="0" marL="0" rtl="0" algn="l">
              <a:spcBef>
                <a:spcPts val="1200"/>
              </a:spcBef>
              <a:spcAft>
                <a:spcPts val="0"/>
              </a:spcAft>
              <a:buNone/>
            </a:pPr>
            <a:r>
              <a:t/>
            </a:r>
            <a:endParaRPr>
              <a:solidFill>
                <a:srgbClr val="292929"/>
              </a:solidFill>
            </a:endParaRPr>
          </a:p>
          <a:p>
            <a:pPr indent="0" lvl="0" marL="0" rtl="0" algn="l">
              <a:spcBef>
                <a:spcPts val="1200"/>
              </a:spcBef>
              <a:spcAft>
                <a:spcPts val="0"/>
              </a:spcAft>
              <a:buNone/>
            </a:pPr>
            <a:r>
              <a:rPr lang="en">
                <a:solidFill>
                  <a:srgbClr val="292929"/>
                </a:solidFill>
              </a:rPr>
              <a:t>We got least precision and recall, which shows less precision and completeness to predict true positive of the model</a:t>
            </a:r>
            <a:endParaRPr>
              <a:solidFill>
                <a:srgbClr val="292929"/>
              </a:solidFill>
            </a:endParaRPr>
          </a:p>
          <a:p>
            <a:pPr indent="0" lvl="0" marL="0" rtl="0" algn="l">
              <a:spcBef>
                <a:spcPts val="1200"/>
              </a:spcBef>
              <a:spcAft>
                <a:spcPts val="1200"/>
              </a:spcAft>
              <a:buNone/>
            </a:pPr>
            <a:r>
              <a:t/>
            </a:r>
            <a:endParaRPr/>
          </a:p>
        </p:txBody>
      </p:sp>
      <p:pic>
        <p:nvPicPr>
          <p:cNvPr id="149" name="Google Shape;149;p24"/>
          <p:cNvPicPr preferRelativeResize="0"/>
          <p:nvPr/>
        </p:nvPicPr>
        <p:blipFill>
          <a:blip r:embed="rId3">
            <a:alphaModFix/>
          </a:blip>
          <a:stretch>
            <a:fillRect/>
          </a:stretch>
        </p:blipFill>
        <p:spPr>
          <a:xfrm>
            <a:off x="289800" y="2724150"/>
            <a:ext cx="8461901" cy="78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Balancing Data</a:t>
            </a:r>
            <a:endParaRPr/>
          </a:p>
        </p:txBody>
      </p:sp>
      <p:sp>
        <p:nvSpPr>
          <p:cNvPr id="155" name="Google Shape;155;p25"/>
          <p:cNvSpPr txBox="1"/>
          <p:nvPr>
            <p:ph idx="1" type="body"/>
          </p:nvPr>
        </p:nvSpPr>
        <p:spPr>
          <a:xfrm>
            <a:off x="471900" y="1919075"/>
            <a:ext cx="8335200" cy="315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92929"/>
                </a:solidFill>
              </a:rPr>
              <a:t>We have tried three different sampling method:</a:t>
            </a:r>
            <a:endParaRPr>
              <a:solidFill>
                <a:srgbClr val="292929"/>
              </a:solidFill>
            </a:endParaRPr>
          </a:p>
          <a:p>
            <a:pPr indent="-317500" lvl="0" marL="457200" rtl="0" algn="l">
              <a:spcBef>
                <a:spcPts val="1200"/>
              </a:spcBef>
              <a:spcAft>
                <a:spcPts val="0"/>
              </a:spcAft>
              <a:buClr>
                <a:srgbClr val="292929"/>
              </a:buClr>
              <a:buSzPts val="1400"/>
              <a:buChar char="●"/>
            </a:pPr>
            <a:r>
              <a:rPr lang="en">
                <a:solidFill>
                  <a:srgbClr val="292929"/>
                </a:solidFill>
              </a:rPr>
              <a:t>Random Under Sampling</a:t>
            </a:r>
            <a:endParaRPr>
              <a:solidFill>
                <a:srgbClr val="292929"/>
              </a:solidFill>
            </a:endParaRPr>
          </a:p>
          <a:p>
            <a:pPr indent="-317500" lvl="0" marL="457200" rtl="0" algn="l">
              <a:spcBef>
                <a:spcPts val="0"/>
              </a:spcBef>
              <a:spcAft>
                <a:spcPts val="0"/>
              </a:spcAft>
              <a:buClr>
                <a:srgbClr val="292929"/>
              </a:buClr>
              <a:buSzPts val="1400"/>
              <a:buChar char="●"/>
            </a:pPr>
            <a:r>
              <a:rPr lang="en">
                <a:solidFill>
                  <a:srgbClr val="292929"/>
                </a:solidFill>
              </a:rPr>
              <a:t>Random Over Sampling </a:t>
            </a:r>
            <a:endParaRPr>
              <a:solidFill>
                <a:srgbClr val="292929"/>
              </a:solidFill>
            </a:endParaRPr>
          </a:p>
          <a:p>
            <a:pPr indent="-317500" lvl="0" marL="457200" rtl="0" algn="l">
              <a:spcBef>
                <a:spcPts val="0"/>
              </a:spcBef>
              <a:spcAft>
                <a:spcPts val="0"/>
              </a:spcAft>
              <a:buClr>
                <a:srgbClr val="292929"/>
              </a:buClr>
              <a:buSzPts val="1400"/>
              <a:buChar char="●"/>
            </a:pPr>
            <a:r>
              <a:rPr lang="en">
                <a:solidFill>
                  <a:srgbClr val="292929"/>
                </a:solidFill>
              </a:rPr>
              <a:t>SMOTE method</a:t>
            </a:r>
            <a:endParaRPr>
              <a:solidFill>
                <a:srgbClr val="292929"/>
              </a:solidFill>
            </a:endParaRPr>
          </a:p>
          <a:p>
            <a:pPr indent="0" lvl="0" marL="0" rtl="0" algn="l">
              <a:spcBef>
                <a:spcPts val="1200"/>
              </a:spcBef>
              <a:spcAft>
                <a:spcPts val="0"/>
              </a:spcAft>
              <a:buNone/>
            </a:pPr>
            <a:r>
              <a:rPr lang="en">
                <a:solidFill>
                  <a:srgbClr val="292929"/>
                </a:solidFill>
              </a:rPr>
              <a:t>And finalized SMOTE (Synthetic Minority Oversampling Technique) method to balance our dataset</a:t>
            </a:r>
            <a:endParaRPr>
              <a:solidFill>
                <a:srgbClr val="292929"/>
              </a:solidFill>
            </a:endParaRPr>
          </a:p>
          <a:p>
            <a:pPr indent="0" lvl="0" marL="0" rtl="0" algn="l">
              <a:spcBef>
                <a:spcPts val="1200"/>
              </a:spcBef>
              <a:spcAft>
                <a:spcPts val="1200"/>
              </a:spcAft>
              <a:buNone/>
            </a:pPr>
            <a:r>
              <a:t/>
            </a:r>
            <a:endParaRPr>
              <a:solidFill>
                <a:srgbClr val="292929"/>
              </a:solidFill>
            </a:endParaRPr>
          </a:p>
        </p:txBody>
      </p:sp>
      <p:pic>
        <p:nvPicPr>
          <p:cNvPr id="156" name="Google Shape;156;p25"/>
          <p:cNvPicPr preferRelativeResize="0"/>
          <p:nvPr/>
        </p:nvPicPr>
        <p:blipFill>
          <a:blip r:embed="rId3">
            <a:alphaModFix/>
          </a:blip>
          <a:stretch>
            <a:fillRect/>
          </a:stretch>
        </p:blipFill>
        <p:spPr>
          <a:xfrm>
            <a:off x="545375" y="3590925"/>
            <a:ext cx="5717525" cy="140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207800" y="1007050"/>
            <a:ext cx="4045200" cy="2908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6000">
                <a:solidFill>
                  <a:srgbClr val="FF9900"/>
                </a:solidFill>
                <a:latin typeface="Times New Roman"/>
                <a:ea typeface="Times New Roman"/>
                <a:cs typeface="Times New Roman"/>
                <a:sym typeface="Times New Roman"/>
              </a:rPr>
              <a:t>Mac</a:t>
            </a:r>
            <a:r>
              <a:rPr lang="en" sz="6000">
                <a:solidFill>
                  <a:schemeClr val="lt1"/>
                </a:solidFill>
                <a:latin typeface="Times New Roman"/>
                <a:ea typeface="Times New Roman"/>
                <a:cs typeface="Times New Roman"/>
                <a:sym typeface="Times New Roman"/>
              </a:rPr>
              <a:t>hine</a:t>
            </a:r>
            <a:endParaRPr sz="6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6000">
                <a:solidFill>
                  <a:srgbClr val="FF9900"/>
                </a:solidFill>
                <a:latin typeface="Times New Roman"/>
                <a:ea typeface="Times New Roman"/>
                <a:cs typeface="Times New Roman"/>
                <a:sym typeface="Times New Roman"/>
              </a:rPr>
              <a:t>Lear</a:t>
            </a:r>
            <a:r>
              <a:rPr lang="en" sz="6000">
                <a:solidFill>
                  <a:schemeClr val="lt1"/>
                </a:solidFill>
                <a:latin typeface="Times New Roman"/>
                <a:ea typeface="Times New Roman"/>
                <a:cs typeface="Times New Roman"/>
                <a:sym typeface="Times New Roman"/>
              </a:rPr>
              <a:t>ning</a:t>
            </a:r>
            <a:endParaRPr sz="6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6000">
                <a:solidFill>
                  <a:srgbClr val="FF9900"/>
                </a:solidFill>
                <a:latin typeface="Times New Roman"/>
                <a:ea typeface="Times New Roman"/>
                <a:cs typeface="Times New Roman"/>
                <a:sym typeface="Times New Roman"/>
              </a:rPr>
              <a:t>Mod</a:t>
            </a:r>
            <a:r>
              <a:rPr lang="en" sz="6000">
                <a:solidFill>
                  <a:schemeClr val="lt1"/>
                </a:solidFill>
                <a:latin typeface="Times New Roman"/>
                <a:ea typeface="Times New Roman"/>
                <a:cs typeface="Times New Roman"/>
                <a:sym typeface="Times New Roman"/>
              </a:rPr>
              <a:t>els</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Logistic Regression without balancing</a:t>
            </a:r>
            <a:endParaRPr/>
          </a:p>
        </p:txBody>
      </p:sp>
      <p:pic>
        <p:nvPicPr>
          <p:cNvPr id="167" name="Google Shape;167;p27"/>
          <p:cNvPicPr preferRelativeResize="0"/>
          <p:nvPr/>
        </p:nvPicPr>
        <p:blipFill>
          <a:blip r:embed="rId3">
            <a:alphaModFix/>
          </a:blip>
          <a:stretch>
            <a:fillRect/>
          </a:stretch>
        </p:blipFill>
        <p:spPr>
          <a:xfrm>
            <a:off x="436725" y="3522475"/>
            <a:ext cx="8494426" cy="878800"/>
          </a:xfrm>
          <a:prstGeom prst="rect">
            <a:avLst/>
          </a:prstGeom>
          <a:noFill/>
          <a:ln>
            <a:noFill/>
          </a:ln>
        </p:spPr>
      </p:pic>
      <p:sp>
        <p:nvSpPr>
          <p:cNvPr id="168" name="Google Shape;168;p27"/>
          <p:cNvSpPr txBox="1"/>
          <p:nvPr/>
        </p:nvSpPr>
        <p:spPr>
          <a:xfrm>
            <a:off x="360300" y="911425"/>
            <a:ext cx="7772100" cy="23088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292929"/>
              </a:buClr>
              <a:buSzPts val="1500"/>
              <a:buFont typeface="Roboto"/>
              <a:buChar char="●"/>
            </a:pPr>
            <a:r>
              <a:rPr lang="en" sz="1500">
                <a:solidFill>
                  <a:srgbClr val="292929"/>
                </a:solidFill>
                <a:highlight>
                  <a:srgbClr val="FFFFFF"/>
                </a:highlight>
                <a:latin typeface="Roboto"/>
                <a:ea typeface="Roboto"/>
                <a:cs typeface="Roboto"/>
                <a:sym typeface="Roboto"/>
              </a:rPr>
              <a:t>In Logistic Regression</a:t>
            </a:r>
            <a:r>
              <a:rPr lang="en" sz="1500">
                <a:solidFill>
                  <a:srgbClr val="292929"/>
                </a:solidFill>
                <a:highlight>
                  <a:srgbClr val="FFFFFF"/>
                </a:highlight>
                <a:latin typeface="Roboto"/>
                <a:ea typeface="Roboto"/>
                <a:cs typeface="Roboto"/>
                <a:sym typeface="Roboto"/>
              </a:rPr>
              <a:t>, we model the probability of an event occurring given a set of independent input variables. </a:t>
            </a:r>
            <a:endParaRPr sz="1500">
              <a:solidFill>
                <a:srgbClr val="2929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92929"/>
              </a:solidFill>
              <a:highlight>
                <a:srgbClr val="FFFFFF"/>
              </a:highlight>
              <a:latin typeface="Roboto"/>
              <a:ea typeface="Roboto"/>
              <a:cs typeface="Roboto"/>
              <a:sym typeface="Roboto"/>
            </a:endParaRPr>
          </a:p>
          <a:p>
            <a:pPr indent="-342900" lvl="0" marL="457200" rtl="0" algn="l">
              <a:spcBef>
                <a:spcPts val="0"/>
              </a:spcBef>
              <a:spcAft>
                <a:spcPts val="0"/>
              </a:spcAft>
              <a:buClr>
                <a:srgbClr val="292929"/>
              </a:buClr>
              <a:buSzPts val="1800"/>
              <a:buFont typeface="Roboto"/>
              <a:buChar char="●"/>
            </a:pPr>
            <a:r>
              <a:rPr lang="en" sz="1500">
                <a:solidFill>
                  <a:srgbClr val="292929"/>
                </a:solidFill>
                <a:highlight>
                  <a:srgbClr val="F7F7F8"/>
                </a:highlight>
                <a:latin typeface="Roboto"/>
                <a:ea typeface="Roboto"/>
                <a:cs typeface="Roboto"/>
                <a:sym typeface="Roboto"/>
              </a:rPr>
              <a:t>When training a logistic regression model without balancing the classes, it means that we are not adjusting the training data to address any class imbalance that may exist. This can lead to biased results, where the model may over-predict the majority class and under-predict the minority class.</a:t>
            </a:r>
            <a:endParaRPr sz="1800">
              <a:solidFill>
                <a:srgbClr val="2929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92929"/>
              </a:solidFill>
              <a:highlight>
                <a:srgbClr val="FFFFFF"/>
              </a:highlight>
              <a:latin typeface="Roboto"/>
              <a:ea typeface="Roboto"/>
              <a:cs typeface="Roboto"/>
              <a:sym typeface="Roboto"/>
            </a:endParaRPr>
          </a:p>
          <a:p>
            <a:pPr indent="-323850" lvl="0" marL="457200" rtl="0" algn="l">
              <a:spcBef>
                <a:spcPts val="0"/>
              </a:spcBef>
              <a:spcAft>
                <a:spcPts val="0"/>
              </a:spcAft>
              <a:buClr>
                <a:srgbClr val="292929"/>
              </a:buClr>
              <a:buSzPts val="1500"/>
              <a:buFont typeface="Roboto"/>
              <a:buChar char="●"/>
            </a:pPr>
            <a:r>
              <a:rPr lang="en" sz="1500">
                <a:solidFill>
                  <a:srgbClr val="292929"/>
                </a:solidFill>
                <a:highlight>
                  <a:srgbClr val="FFFFFF"/>
                </a:highlight>
                <a:latin typeface="Roboto"/>
                <a:ea typeface="Roboto"/>
                <a:cs typeface="Roboto"/>
                <a:sym typeface="Roboto"/>
              </a:rPr>
              <a:t>With an unbalanced dataset which has bias, we get an accuracy of 99.4%</a:t>
            </a:r>
            <a:endParaRPr sz="1500">
              <a:solidFill>
                <a:srgbClr val="292929"/>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Logistic Regression with balancing using SMOTE</a:t>
            </a:r>
            <a:endParaRPr/>
          </a:p>
        </p:txBody>
      </p:sp>
      <p:pic>
        <p:nvPicPr>
          <p:cNvPr id="174" name="Google Shape;174;p28"/>
          <p:cNvPicPr preferRelativeResize="0"/>
          <p:nvPr/>
        </p:nvPicPr>
        <p:blipFill>
          <a:blip r:embed="rId3">
            <a:alphaModFix/>
          </a:blip>
          <a:stretch>
            <a:fillRect/>
          </a:stretch>
        </p:blipFill>
        <p:spPr>
          <a:xfrm>
            <a:off x="1461300" y="4145550"/>
            <a:ext cx="6954575" cy="850100"/>
          </a:xfrm>
          <a:prstGeom prst="rect">
            <a:avLst/>
          </a:prstGeom>
          <a:noFill/>
          <a:ln>
            <a:noFill/>
          </a:ln>
        </p:spPr>
      </p:pic>
      <p:pic>
        <p:nvPicPr>
          <p:cNvPr id="175" name="Google Shape;175;p28"/>
          <p:cNvPicPr preferRelativeResize="0"/>
          <p:nvPr/>
        </p:nvPicPr>
        <p:blipFill>
          <a:blip r:embed="rId4">
            <a:alphaModFix/>
          </a:blip>
          <a:stretch>
            <a:fillRect/>
          </a:stretch>
        </p:blipFill>
        <p:spPr>
          <a:xfrm>
            <a:off x="4840550" y="843875"/>
            <a:ext cx="4173156" cy="3221700"/>
          </a:xfrm>
          <a:prstGeom prst="rect">
            <a:avLst/>
          </a:prstGeom>
          <a:noFill/>
          <a:ln>
            <a:noFill/>
          </a:ln>
        </p:spPr>
      </p:pic>
      <p:sp>
        <p:nvSpPr>
          <p:cNvPr id="176" name="Google Shape;176;p28"/>
          <p:cNvSpPr txBox="1"/>
          <p:nvPr/>
        </p:nvSpPr>
        <p:spPr>
          <a:xfrm>
            <a:off x="173925" y="844825"/>
            <a:ext cx="4808100" cy="3694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500">
                <a:solidFill>
                  <a:srgbClr val="292929"/>
                </a:solidFill>
                <a:highlight>
                  <a:srgbClr val="F7F7F8"/>
                </a:highlight>
                <a:latin typeface="Roboto"/>
                <a:ea typeface="Roboto"/>
                <a:cs typeface="Roboto"/>
                <a:sym typeface="Roboto"/>
              </a:rPr>
              <a:t>When training a logistic regression model, it is important to address any class imbalance that may exist to prevent biased results. </a:t>
            </a:r>
            <a:r>
              <a:rPr lang="en" sz="1500">
                <a:solidFill>
                  <a:srgbClr val="292929"/>
                </a:solidFill>
                <a:highlight>
                  <a:srgbClr val="FFFFFF"/>
                </a:highlight>
                <a:latin typeface="Roboto"/>
                <a:ea typeface="Roboto"/>
                <a:cs typeface="Roboto"/>
                <a:sym typeface="Roboto"/>
              </a:rPr>
              <a:t>SMOTE or Synthetic Minority Oversampling Technique</a:t>
            </a:r>
            <a:r>
              <a:rPr b="1" lang="en" sz="1500">
                <a:solidFill>
                  <a:srgbClr val="292929"/>
                </a:solidFill>
                <a:highlight>
                  <a:srgbClr val="FFFFFF"/>
                </a:highlight>
                <a:latin typeface="Roboto"/>
                <a:ea typeface="Roboto"/>
                <a:cs typeface="Roboto"/>
                <a:sym typeface="Roboto"/>
              </a:rPr>
              <a:t> </a:t>
            </a:r>
            <a:r>
              <a:rPr lang="en" sz="1500">
                <a:solidFill>
                  <a:srgbClr val="292929"/>
                </a:solidFill>
                <a:highlight>
                  <a:srgbClr val="FFFFFF"/>
                </a:highlight>
                <a:latin typeface="Roboto"/>
                <a:ea typeface="Roboto"/>
                <a:cs typeface="Roboto"/>
                <a:sym typeface="Roboto"/>
              </a:rPr>
              <a:t>is an oversampling technique.</a:t>
            </a:r>
            <a:endParaRPr sz="1800">
              <a:solidFill>
                <a:srgbClr val="20212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02124"/>
              </a:solidFill>
              <a:highlight>
                <a:srgbClr val="FFFFFF"/>
              </a:highlight>
              <a:latin typeface="Roboto"/>
              <a:ea typeface="Roboto"/>
              <a:cs typeface="Roboto"/>
              <a:sym typeface="Roboto"/>
            </a:endParaRPr>
          </a:p>
          <a:p>
            <a:pPr indent="-323850" lvl="0" marL="457200" rtl="0" algn="l">
              <a:spcBef>
                <a:spcPts val="0"/>
              </a:spcBef>
              <a:spcAft>
                <a:spcPts val="0"/>
              </a:spcAft>
              <a:buClr>
                <a:srgbClr val="202124"/>
              </a:buClr>
              <a:buSzPts val="1500"/>
              <a:buFont typeface="Roboto"/>
              <a:buChar char="●"/>
            </a:pPr>
            <a:r>
              <a:rPr lang="en" sz="1500">
                <a:solidFill>
                  <a:srgbClr val="292929"/>
                </a:solidFill>
                <a:highlight>
                  <a:srgbClr val="FFFFFF"/>
                </a:highlight>
                <a:latin typeface="Roboto"/>
                <a:ea typeface="Roboto"/>
                <a:cs typeface="Roboto"/>
                <a:sym typeface="Roboto"/>
              </a:rPr>
              <a:t>In oversampling technique, the minority data is duplicated from the minority data. While it increases the number of data, it does not give any new information or variation to the machine learning model.</a:t>
            </a:r>
            <a:endParaRPr sz="1500">
              <a:solidFill>
                <a:srgbClr val="20212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02124"/>
              </a:solidFill>
              <a:highlight>
                <a:srgbClr val="FFFFFF"/>
              </a:highlight>
              <a:latin typeface="Roboto"/>
              <a:ea typeface="Roboto"/>
              <a:cs typeface="Roboto"/>
              <a:sym typeface="Roboto"/>
            </a:endParaRPr>
          </a:p>
          <a:p>
            <a:pPr indent="-323850" lvl="0" marL="457200" rtl="0" algn="l">
              <a:spcBef>
                <a:spcPts val="0"/>
              </a:spcBef>
              <a:spcAft>
                <a:spcPts val="0"/>
              </a:spcAft>
              <a:buClr>
                <a:srgbClr val="202124"/>
              </a:buClr>
              <a:buSzPts val="1500"/>
              <a:buFont typeface="Roboto"/>
              <a:buChar char="●"/>
            </a:pPr>
            <a:r>
              <a:rPr lang="en" sz="1500">
                <a:solidFill>
                  <a:srgbClr val="202124"/>
                </a:solidFill>
                <a:highlight>
                  <a:srgbClr val="FFFFFF"/>
                </a:highlight>
                <a:latin typeface="Roboto"/>
                <a:ea typeface="Roboto"/>
                <a:cs typeface="Roboto"/>
                <a:sym typeface="Roboto"/>
              </a:rPr>
              <a:t>With sampling strategy as “minority”, we get 81.9% accuracy</a:t>
            </a:r>
            <a:endParaRPr sz="15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a:t>
            </a:r>
            <a:r>
              <a:rPr lang="en"/>
              <a:t>aussian Naive Bayes</a:t>
            </a:r>
            <a:endParaRPr/>
          </a:p>
        </p:txBody>
      </p:sp>
      <p:pic>
        <p:nvPicPr>
          <p:cNvPr id="182" name="Google Shape;182;p29"/>
          <p:cNvPicPr preferRelativeResize="0"/>
          <p:nvPr/>
        </p:nvPicPr>
        <p:blipFill>
          <a:blip r:embed="rId3">
            <a:alphaModFix/>
          </a:blip>
          <a:stretch>
            <a:fillRect/>
          </a:stretch>
        </p:blipFill>
        <p:spPr>
          <a:xfrm>
            <a:off x="1706000" y="4046400"/>
            <a:ext cx="7139336" cy="944700"/>
          </a:xfrm>
          <a:prstGeom prst="rect">
            <a:avLst/>
          </a:prstGeom>
          <a:noFill/>
          <a:ln>
            <a:noFill/>
          </a:ln>
        </p:spPr>
      </p:pic>
      <p:pic>
        <p:nvPicPr>
          <p:cNvPr id="183" name="Google Shape;183;p29"/>
          <p:cNvPicPr preferRelativeResize="0"/>
          <p:nvPr/>
        </p:nvPicPr>
        <p:blipFill>
          <a:blip r:embed="rId4">
            <a:alphaModFix/>
          </a:blip>
          <a:stretch>
            <a:fillRect/>
          </a:stretch>
        </p:blipFill>
        <p:spPr>
          <a:xfrm>
            <a:off x="4944050" y="771450"/>
            <a:ext cx="4043301" cy="3122549"/>
          </a:xfrm>
          <a:prstGeom prst="rect">
            <a:avLst/>
          </a:prstGeom>
          <a:noFill/>
          <a:ln>
            <a:noFill/>
          </a:ln>
        </p:spPr>
      </p:pic>
      <p:sp>
        <p:nvSpPr>
          <p:cNvPr id="184" name="Google Shape;184;p29"/>
          <p:cNvSpPr txBox="1"/>
          <p:nvPr/>
        </p:nvSpPr>
        <p:spPr>
          <a:xfrm>
            <a:off x="284100" y="835225"/>
            <a:ext cx="4674900" cy="3078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92929"/>
              </a:buClr>
              <a:buSzPts val="1800"/>
              <a:buFont typeface="Roboto"/>
              <a:buChar char="●"/>
            </a:pPr>
            <a:r>
              <a:rPr lang="en" sz="1500">
                <a:solidFill>
                  <a:srgbClr val="374151"/>
                </a:solidFill>
                <a:highlight>
                  <a:srgbClr val="F7F7F8"/>
                </a:highlight>
                <a:latin typeface="Roboto"/>
                <a:ea typeface="Roboto"/>
                <a:cs typeface="Roboto"/>
                <a:sym typeface="Roboto"/>
              </a:rPr>
              <a:t>Naive Bayes is a supervised machine learning algorithm based on Bayes' theorem with “naive” assumption that</a:t>
            </a:r>
            <a:r>
              <a:rPr lang="en" sz="1600">
                <a:solidFill>
                  <a:srgbClr val="374151"/>
                </a:solidFill>
                <a:highlight>
                  <a:srgbClr val="F7F7F8"/>
                </a:highlight>
                <a:latin typeface="Roboto"/>
                <a:ea typeface="Roboto"/>
                <a:cs typeface="Roboto"/>
                <a:sym typeface="Roboto"/>
              </a:rPr>
              <a:t> </a:t>
            </a:r>
            <a:r>
              <a:rPr lang="en" sz="1500">
                <a:solidFill>
                  <a:srgbClr val="374151"/>
                </a:solidFill>
                <a:highlight>
                  <a:srgbClr val="F7F7F8"/>
                </a:highlight>
                <a:latin typeface="Roboto"/>
                <a:ea typeface="Roboto"/>
                <a:cs typeface="Roboto"/>
                <a:sym typeface="Roboto"/>
              </a:rPr>
              <a:t>the features are independent of each other given the class label.</a:t>
            </a:r>
            <a:endParaRPr sz="2100">
              <a:solidFill>
                <a:srgbClr val="2929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600">
              <a:solidFill>
                <a:srgbClr val="292929"/>
              </a:solidFill>
              <a:highlight>
                <a:srgbClr val="FFFFFF"/>
              </a:highlight>
              <a:latin typeface="Roboto"/>
              <a:ea typeface="Roboto"/>
              <a:cs typeface="Roboto"/>
              <a:sym typeface="Roboto"/>
            </a:endParaRPr>
          </a:p>
          <a:p>
            <a:pPr indent="-323850" lvl="0" marL="457200" rtl="0" algn="l">
              <a:spcBef>
                <a:spcPts val="0"/>
              </a:spcBef>
              <a:spcAft>
                <a:spcPts val="0"/>
              </a:spcAft>
              <a:buClr>
                <a:srgbClr val="292929"/>
              </a:buClr>
              <a:buSzPts val="1500"/>
              <a:buFont typeface="Roboto"/>
              <a:buChar char="●"/>
            </a:pPr>
            <a:r>
              <a:rPr lang="en" sz="1500">
                <a:solidFill>
                  <a:srgbClr val="292929"/>
                </a:solidFill>
                <a:highlight>
                  <a:srgbClr val="FFFFFF"/>
                </a:highlight>
                <a:latin typeface="Roboto"/>
                <a:ea typeface="Roboto"/>
                <a:cs typeface="Roboto"/>
                <a:sym typeface="Roboto"/>
              </a:rPr>
              <a:t>The Naive Bayes algorithm</a:t>
            </a:r>
            <a:r>
              <a:rPr lang="en" sz="1800">
                <a:solidFill>
                  <a:srgbClr val="292929"/>
                </a:solidFill>
                <a:highlight>
                  <a:srgbClr val="FFFFFF"/>
                </a:highlight>
                <a:latin typeface="Roboto"/>
                <a:ea typeface="Roboto"/>
                <a:cs typeface="Roboto"/>
                <a:sym typeface="Roboto"/>
              </a:rPr>
              <a:t> </a:t>
            </a:r>
            <a:r>
              <a:rPr lang="en" sz="1500">
                <a:solidFill>
                  <a:srgbClr val="374151"/>
                </a:solidFill>
                <a:highlight>
                  <a:srgbClr val="F7F7F8"/>
                </a:highlight>
                <a:latin typeface="Roboto"/>
                <a:ea typeface="Roboto"/>
                <a:cs typeface="Roboto"/>
                <a:sym typeface="Roboto"/>
              </a:rPr>
              <a:t>assumes that the features are continuous and follow a Gaussian (normal) distribution. </a:t>
            </a:r>
            <a:r>
              <a:rPr lang="en" sz="1500">
                <a:solidFill>
                  <a:srgbClr val="292929"/>
                </a:solidFill>
                <a:highlight>
                  <a:srgbClr val="FFFFFF"/>
                </a:highlight>
                <a:latin typeface="Roboto"/>
                <a:ea typeface="Roboto"/>
                <a:cs typeface="Roboto"/>
                <a:sym typeface="Roboto"/>
              </a:rPr>
              <a:t>. In other words, it computes the probability of each class given the features using the distribution.</a:t>
            </a:r>
            <a:endParaRPr sz="1500">
              <a:solidFill>
                <a:srgbClr val="2929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92929"/>
              </a:solidFill>
              <a:highlight>
                <a:srgbClr val="FFFFFF"/>
              </a:highlight>
              <a:latin typeface="Roboto"/>
              <a:ea typeface="Roboto"/>
              <a:cs typeface="Roboto"/>
              <a:sym typeface="Roboto"/>
            </a:endParaRPr>
          </a:p>
          <a:p>
            <a:pPr indent="-323850" lvl="0" marL="457200" rtl="0" algn="l">
              <a:spcBef>
                <a:spcPts val="0"/>
              </a:spcBef>
              <a:spcAft>
                <a:spcPts val="0"/>
              </a:spcAft>
              <a:buClr>
                <a:srgbClr val="292929"/>
              </a:buClr>
              <a:buSzPts val="1500"/>
              <a:buFont typeface="Roboto"/>
              <a:buChar char="●"/>
            </a:pPr>
            <a:r>
              <a:rPr lang="en" sz="1500">
                <a:solidFill>
                  <a:srgbClr val="292929"/>
                </a:solidFill>
                <a:highlight>
                  <a:srgbClr val="FFFFFF"/>
                </a:highlight>
                <a:latin typeface="Roboto"/>
                <a:ea typeface="Roboto"/>
                <a:cs typeface="Roboto"/>
                <a:sym typeface="Roboto"/>
              </a:rPr>
              <a:t>we get an accuracy of 68.7%</a:t>
            </a:r>
            <a:endParaRPr sz="1500">
              <a:solidFill>
                <a:srgbClr val="292929"/>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DECISION TREE: CART (CLASSIFICATION AND REGRESSION TREE)</a:t>
            </a:r>
            <a:endParaRPr/>
          </a:p>
        </p:txBody>
      </p:sp>
      <p:pic>
        <p:nvPicPr>
          <p:cNvPr id="190" name="Google Shape;190;p30"/>
          <p:cNvPicPr preferRelativeResize="0"/>
          <p:nvPr/>
        </p:nvPicPr>
        <p:blipFill>
          <a:blip r:embed="rId3">
            <a:alphaModFix/>
          </a:blip>
          <a:stretch>
            <a:fillRect/>
          </a:stretch>
        </p:blipFill>
        <p:spPr>
          <a:xfrm>
            <a:off x="2791900" y="3747975"/>
            <a:ext cx="5420722" cy="1292025"/>
          </a:xfrm>
          <a:prstGeom prst="rect">
            <a:avLst/>
          </a:prstGeom>
          <a:noFill/>
          <a:ln>
            <a:noFill/>
          </a:ln>
        </p:spPr>
      </p:pic>
      <p:pic>
        <p:nvPicPr>
          <p:cNvPr id="191" name="Google Shape;191;p30"/>
          <p:cNvPicPr preferRelativeResize="0"/>
          <p:nvPr/>
        </p:nvPicPr>
        <p:blipFill>
          <a:blip r:embed="rId4">
            <a:alphaModFix/>
          </a:blip>
          <a:stretch>
            <a:fillRect/>
          </a:stretch>
        </p:blipFill>
        <p:spPr>
          <a:xfrm>
            <a:off x="5109625" y="833550"/>
            <a:ext cx="3660318" cy="2824125"/>
          </a:xfrm>
          <a:prstGeom prst="rect">
            <a:avLst/>
          </a:prstGeom>
          <a:noFill/>
          <a:ln>
            <a:noFill/>
          </a:ln>
        </p:spPr>
      </p:pic>
      <p:sp>
        <p:nvSpPr>
          <p:cNvPr id="192" name="Google Shape;192;p30"/>
          <p:cNvSpPr txBox="1"/>
          <p:nvPr/>
        </p:nvSpPr>
        <p:spPr>
          <a:xfrm>
            <a:off x="284100" y="682825"/>
            <a:ext cx="4872600" cy="33402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292929"/>
              </a:buClr>
              <a:buSzPts val="2100"/>
              <a:buFont typeface="Roboto"/>
              <a:buChar char="●"/>
            </a:pPr>
            <a:r>
              <a:rPr lang="en" sz="1500">
                <a:solidFill>
                  <a:srgbClr val="374151"/>
                </a:solidFill>
                <a:highlight>
                  <a:srgbClr val="F7F7F8"/>
                </a:highlight>
                <a:latin typeface="Roboto"/>
                <a:ea typeface="Roboto"/>
                <a:cs typeface="Roboto"/>
                <a:sym typeface="Roboto"/>
              </a:rPr>
              <a:t>CART is a decision tree algorithm that can be used for both classification and regression tasks. The algorithm works by recursively splitting the data into subsets based on the value of a chosen feature, with the goal of maximizing the purity of the resulting subsets.</a:t>
            </a:r>
            <a:endParaRPr sz="2400">
              <a:solidFill>
                <a:srgbClr val="2929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600">
              <a:solidFill>
                <a:srgbClr val="292929"/>
              </a:solidFill>
              <a:highlight>
                <a:srgbClr val="FFFFFF"/>
              </a:highlight>
              <a:latin typeface="Roboto"/>
              <a:ea typeface="Roboto"/>
              <a:cs typeface="Roboto"/>
              <a:sym typeface="Roboto"/>
            </a:endParaRPr>
          </a:p>
          <a:p>
            <a:pPr indent="-342900" lvl="0" marL="457200" rtl="0" algn="l">
              <a:spcBef>
                <a:spcPts val="0"/>
              </a:spcBef>
              <a:spcAft>
                <a:spcPts val="0"/>
              </a:spcAft>
              <a:buClr>
                <a:srgbClr val="292929"/>
              </a:buClr>
              <a:buSzPts val="1800"/>
              <a:buFont typeface="Roboto"/>
              <a:buChar char="●"/>
            </a:pPr>
            <a:r>
              <a:rPr lang="en" sz="1500">
                <a:solidFill>
                  <a:srgbClr val="374151"/>
                </a:solidFill>
                <a:highlight>
                  <a:srgbClr val="F7F7F8"/>
                </a:highlight>
                <a:latin typeface="Roboto"/>
                <a:ea typeface="Roboto"/>
                <a:cs typeface="Roboto"/>
                <a:sym typeface="Roboto"/>
              </a:rPr>
              <a:t>In CART, each internal node of the tree represents a feature, and each branch represents a possible value of that feature. The leaves of the tree represent the final decision or prediction.</a:t>
            </a:r>
            <a:endParaRPr sz="1800">
              <a:solidFill>
                <a:srgbClr val="2929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92929"/>
              </a:solidFill>
              <a:highlight>
                <a:srgbClr val="FFFFFF"/>
              </a:highlight>
              <a:latin typeface="Roboto"/>
              <a:ea typeface="Roboto"/>
              <a:cs typeface="Roboto"/>
              <a:sym typeface="Roboto"/>
            </a:endParaRPr>
          </a:p>
          <a:p>
            <a:pPr indent="-323850" lvl="0" marL="457200" rtl="0" algn="l">
              <a:spcBef>
                <a:spcPts val="0"/>
              </a:spcBef>
              <a:spcAft>
                <a:spcPts val="0"/>
              </a:spcAft>
              <a:buClr>
                <a:srgbClr val="292929"/>
              </a:buClr>
              <a:buSzPts val="1500"/>
              <a:buFont typeface="Roboto"/>
              <a:buChar char="●"/>
            </a:pPr>
            <a:r>
              <a:rPr lang="en" sz="1500">
                <a:solidFill>
                  <a:srgbClr val="292929"/>
                </a:solidFill>
                <a:highlight>
                  <a:srgbClr val="FFFFFF"/>
                </a:highlight>
                <a:latin typeface="Roboto"/>
                <a:ea typeface="Roboto"/>
                <a:cs typeface="Roboto"/>
                <a:sym typeface="Roboto"/>
              </a:rPr>
              <a:t>We get an accuracy of 99.7%</a:t>
            </a:r>
            <a:endParaRPr sz="1500">
              <a:solidFill>
                <a:srgbClr val="292929"/>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RANDOM FOREST</a:t>
            </a:r>
            <a:endParaRPr/>
          </a:p>
        </p:txBody>
      </p:sp>
      <p:pic>
        <p:nvPicPr>
          <p:cNvPr id="198" name="Google Shape;198;p31"/>
          <p:cNvPicPr preferRelativeResize="0"/>
          <p:nvPr/>
        </p:nvPicPr>
        <p:blipFill>
          <a:blip r:embed="rId3">
            <a:alphaModFix/>
          </a:blip>
          <a:stretch>
            <a:fillRect/>
          </a:stretch>
        </p:blipFill>
        <p:spPr>
          <a:xfrm>
            <a:off x="2040850" y="3397625"/>
            <a:ext cx="6375024" cy="1618125"/>
          </a:xfrm>
          <a:prstGeom prst="rect">
            <a:avLst/>
          </a:prstGeom>
          <a:noFill/>
          <a:ln>
            <a:noFill/>
          </a:ln>
        </p:spPr>
      </p:pic>
      <p:pic>
        <p:nvPicPr>
          <p:cNvPr id="199" name="Google Shape;199;p31"/>
          <p:cNvPicPr preferRelativeResize="0"/>
          <p:nvPr/>
        </p:nvPicPr>
        <p:blipFill>
          <a:blip r:embed="rId4">
            <a:alphaModFix/>
          </a:blip>
          <a:stretch>
            <a:fillRect/>
          </a:stretch>
        </p:blipFill>
        <p:spPr>
          <a:xfrm>
            <a:off x="5440775" y="823200"/>
            <a:ext cx="3174753" cy="2473775"/>
          </a:xfrm>
          <a:prstGeom prst="rect">
            <a:avLst/>
          </a:prstGeom>
          <a:noFill/>
          <a:ln>
            <a:noFill/>
          </a:ln>
        </p:spPr>
      </p:pic>
      <p:sp>
        <p:nvSpPr>
          <p:cNvPr id="200" name="Google Shape;200;p31"/>
          <p:cNvSpPr txBox="1"/>
          <p:nvPr/>
        </p:nvSpPr>
        <p:spPr>
          <a:xfrm>
            <a:off x="273350" y="904025"/>
            <a:ext cx="4683900" cy="2493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292929"/>
              </a:buClr>
              <a:buSzPts val="1500"/>
              <a:buFont typeface="Roboto"/>
              <a:buChar char="●"/>
            </a:pPr>
            <a:r>
              <a:rPr lang="en" sz="1500">
                <a:solidFill>
                  <a:srgbClr val="292929"/>
                </a:solidFill>
                <a:highlight>
                  <a:srgbClr val="FFFFFF"/>
                </a:highlight>
                <a:latin typeface="Roboto"/>
                <a:ea typeface="Roboto"/>
                <a:cs typeface="Roboto"/>
                <a:sym typeface="Roboto"/>
              </a:rPr>
              <a:t>Random forest consists of a large number of individual decision trees that operate as an ensemble. </a:t>
            </a:r>
            <a:endParaRPr sz="1500">
              <a:solidFill>
                <a:srgbClr val="2929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92929"/>
              </a:solidFill>
              <a:highlight>
                <a:srgbClr val="FFFFFF"/>
              </a:highlight>
              <a:latin typeface="Roboto"/>
              <a:ea typeface="Roboto"/>
              <a:cs typeface="Roboto"/>
              <a:sym typeface="Roboto"/>
            </a:endParaRPr>
          </a:p>
          <a:p>
            <a:pPr indent="-323850" lvl="0" marL="457200" rtl="0" algn="l">
              <a:spcBef>
                <a:spcPts val="0"/>
              </a:spcBef>
              <a:spcAft>
                <a:spcPts val="0"/>
              </a:spcAft>
              <a:buClr>
                <a:srgbClr val="292929"/>
              </a:buClr>
              <a:buSzPts val="1500"/>
              <a:buFont typeface="Roboto"/>
              <a:buChar char="●"/>
            </a:pPr>
            <a:r>
              <a:rPr lang="en" sz="1500">
                <a:solidFill>
                  <a:srgbClr val="292929"/>
                </a:solidFill>
                <a:highlight>
                  <a:srgbClr val="FFFFFF"/>
                </a:highlight>
                <a:latin typeface="Roboto"/>
                <a:ea typeface="Roboto"/>
                <a:cs typeface="Roboto"/>
                <a:sym typeface="Roboto"/>
              </a:rPr>
              <a:t>Each individual tree in the random forest spits out a class prediction and the class with the most votes becomes the model’s prediction</a:t>
            </a:r>
            <a:endParaRPr sz="1500">
              <a:solidFill>
                <a:srgbClr val="2929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92929"/>
              </a:solidFill>
              <a:highlight>
                <a:srgbClr val="FFFFFF"/>
              </a:highlight>
              <a:latin typeface="Roboto"/>
              <a:ea typeface="Roboto"/>
              <a:cs typeface="Roboto"/>
              <a:sym typeface="Roboto"/>
            </a:endParaRPr>
          </a:p>
          <a:p>
            <a:pPr indent="-323850" lvl="0" marL="457200" rtl="0" algn="l">
              <a:spcBef>
                <a:spcPts val="0"/>
              </a:spcBef>
              <a:spcAft>
                <a:spcPts val="0"/>
              </a:spcAft>
              <a:buClr>
                <a:srgbClr val="292929"/>
              </a:buClr>
              <a:buSzPts val="1500"/>
              <a:buFont typeface="Roboto"/>
              <a:buChar char="●"/>
            </a:pPr>
            <a:r>
              <a:rPr lang="en" sz="1500">
                <a:solidFill>
                  <a:srgbClr val="292929"/>
                </a:solidFill>
                <a:highlight>
                  <a:srgbClr val="FFFFFF"/>
                </a:highlight>
                <a:latin typeface="Roboto"/>
                <a:ea typeface="Roboto"/>
                <a:cs typeface="Roboto"/>
                <a:sym typeface="Roboto"/>
              </a:rPr>
              <a:t>With n_estimators as 100 and </a:t>
            </a:r>
            <a:r>
              <a:rPr lang="en" sz="1500">
                <a:solidFill>
                  <a:srgbClr val="292929"/>
                </a:solidFill>
                <a:highlight>
                  <a:srgbClr val="FFFFFF"/>
                </a:highlight>
                <a:latin typeface="Roboto"/>
                <a:ea typeface="Roboto"/>
                <a:cs typeface="Roboto"/>
                <a:sym typeface="Roboto"/>
              </a:rPr>
              <a:t>minimum</a:t>
            </a:r>
            <a:r>
              <a:rPr lang="en" sz="1500">
                <a:solidFill>
                  <a:srgbClr val="292929"/>
                </a:solidFill>
                <a:highlight>
                  <a:srgbClr val="FFFFFF"/>
                </a:highlight>
                <a:latin typeface="Roboto"/>
                <a:ea typeface="Roboto"/>
                <a:cs typeface="Roboto"/>
                <a:sym typeface="Roboto"/>
              </a:rPr>
              <a:t> leaf size as 1, we get 99.8% accuracy. </a:t>
            </a:r>
            <a:endParaRPr sz="1500">
              <a:solidFill>
                <a:srgbClr val="292929"/>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102950" y="21540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t>Project Overview</a:t>
            </a:r>
            <a:endParaRPr sz="3200"/>
          </a:p>
        </p:txBody>
      </p:sp>
      <p:sp>
        <p:nvSpPr>
          <p:cNvPr id="76" name="Google Shape;76;p14"/>
          <p:cNvSpPr txBox="1"/>
          <p:nvPr>
            <p:ph idx="1" type="subTitle"/>
          </p:nvPr>
        </p:nvSpPr>
        <p:spPr>
          <a:xfrm>
            <a:off x="213575" y="1472801"/>
            <a:ext cx="8222100" cy="2425200"/>
          </a:xfrm>
          <a:prstGeom prst="rect">
            <a:avLst/>
          </a:prstGeom>
        </p:spPr>
        <p:txBody>
          <a:bodyPr anchorCtr="0" anchor="t" bIns="91425" lIns="91425" spcFirstLastPara="1" rIns="91425" wrap="square" tIns="91425">
            <a:normAutofit/>
          </a:bodyPr>
          <a:lstStyle/>
          <a:p>
            <a:pPr indent="-323850" lvl="0" marL="457200" rtl="0" algn="l">
              <a:lnSpc>
                <a:spcPct val="90000"/>
              </a:lnSpc>
              <a:spcBef>
                <a:spcPts val="0"/>
              </a:spcBef>
              <a:spcAft>
                <a:spcPts val="0"/>
              </a:spcAft>
              <a:buSzPts val="1500"/>
              <a:buAutoNum type="arabicParenR"/>
            </a:pPr>
            <a:r>
              <a:rPr lang="en" sz="1500"/>
              <a:t>INTRODUCTION</a:t>
            </a:r>
            <a:endParaRPr sz="1500"/>
          </a:p>
          <a:p>
            <a:pPr indent="-323850" lvl="0" marL="457200" rtl="0" algn="l">
              <a:lnSpc>
                <a:spcPct val="90000"/>
              </a:lnSpc>
              <a:spcBef>
                <a:spcPts val="0"/>
              </a:spcBef>
              <a:spcAft>
                <a:spcPts val="0"/>
              </a:spcAft>
              <a:buSzPts val="1500"/>
              <a:buAutoNum type="arabicParenR"/>
            </a:pPr>
            <a:r>
              <a:rPr lang="en" sz="1500"/>
              <a:t>DATA SET ANALYSIS </a:t>
            </a:r>
            <a:endParaRPr sz="1500"/>
          </a:p>
          <a:p>
            <a:pPr indent="-323850" lvl="0" marL="457200" rtl="0" algn="l">
              <a:lnSpc>
                <a:spcPct val="90000"/>
              </a:lnSpc>
              <a:spcBef>
                <a:spcPts val="0"/>
              </a:spcBef>
              <a:spcAft>
                <a:spcPts val="0"/>
              </a:spcAft>
              <a:buSzPts val="1500"/>
              <a:buAutoNum type="arabicParenR"/>
            </a:pPr>
            <a:r>
              <a:rPr lang="en" sz="1500"/>
              <a:t>PREPROCESSING DATA</a:t>
            </a:r>
            <a:endParaRPr sz="1500"/>
          </a:p>
          <a:p>
            <a:pPr indent="-323850" lvl="0" marL="457200" rtl="0" algn="l">
              <a:lnSpc>
                <a:spcPct val="90000"/>
              </a:lnSpc>
              <a:spcBef>
                <a:spcPts val="0"/>
              </a:spcBef>
              <a:spcAft>
                <a:spcPts val="0"/>
              </a:spcAft>
              <a:buSzPts val="1500"/>
              <a:buAutoNum type="arabicParenR"/>
            </a:pPr>
            <a:r>
              <a:rPr lang="en" sz="1500"/>
              <a:t>EDA (EXPLORATORY DATA ANALYSIS)</a:t>
            </a:r>
            <a:endParaRPr sz="1500"/>
          </a:p>
          <a:p>
            <a:pPr indent="-323850" lvl="0" marL="457200" rtl="0" algn="l">
              <a:lnSpc>
                <a:spcPct val="90000"/>
              </a:lnSpc>
              <a:spcBef>
                <a:spcPts val="0"/>
              </a:spcBef>
              <a:spcAft>
                <a:spcPts val="0"/>
              </a:spcAft>
              <a:buSzPts val="1500"/>
              <a:buAutoNum type="arabicParenR"/>
            </a:pPr>
            <a:r>
              <a:rPr lang="en" sz="1500"/>
              <a:t>FEATURE ENCODING AND CORRELATION</a:t>
            </a:r>
            <a:endParaRPr sz="1500"/>
          </a:p>
          <a:p>
            <a:pPr indent="-323850" lvl="0" marL="457200" rtl="0" algn="l">
              <a:lnSpc>
                <a:spcPct val="90000"/>
              </a:lnSpc>
              <a:spcBef>
                <a:spcPts val="0"/>
              </a:spcBef>
              <a:spcAft>
                <a:spcPts val="0"/>
              </a:spcAft>
              <a:buSzPts val="1500"/>
              <a:buAutoNum type="arabicParenR"/>
            </a:pPr>
            <a:r>
              <a:rPr lang="en" sz="1500"/>
              <a:t>BALANCING DATA</a:t>
            </a:r>
            <a:endParaRPr sz="1500"/>
          </a:p>
          <a:p>
            <a:pPr indent="-323850" lvl="0" marL="457200" rtl="0" algn="l">
              <a:lnSpc>
                <a:spcPct val="90000"/>
              </a:lnSpc>
              <a:spcBef>
                <a:spcPts val="0"/>
              </a:spcBef>
              <a:spcAft>
                <a:spcPts val="0"/>
              </a:spcAft>
              <a:buSzPts val="1500"/>
              <a:buAutoNum type="arabicParenR"/>
            </a:pPr>
            <a:r>
              <a:rPr lang="en" sz="1500"/>
              <a:t>MACHINE LEARNING MODELS</a:t>
            </a:r>
            <a:endParaRPr sz="1500"/>
          </a:p>
          <a:p>
            <a:pPr indent="-323850" lvl="0" marL="457200" rtl="0" algn="l">
              <a:lnSpc>
                <a:spcPct val="90000"/>
              </a:lnSpc>
              <a:spcBef>
                <a:spcPts val="0"/>
              </a:spcBef>
              <a:spcAft>
                <a:spcPts val="0"/>
              </a:spcAft>
              <a:buSzPts val="1500"/>
              <a:buAutoNum type="arabicParenR"/>
            </a:pPr>
            <a:r>
              <a:rPr lang="en" sz="1500"/>
              <a:t>CONCLUSION</a:t>
            </a:r>
            <a:endParaRPr sz="1500"/>
          </a:p>
          <a:p>
            <a:pPr indent="-323850" lvl="0" marL="457200" rtl="0" algn="l">
              <a:lnSpc>
                <a:spcPct val="90000"/>
              </a:lnSpc>
              <a:spcBef>
                <a:spcPts val="0"/>
              </a:spcBef>
              <a:spcAft>
                <a:spcPts val="0"/>
              </a:spcAft>
              <a:buSzPts val="1500"/>
              <a:buAutoNum type="arabicParenR"/>
            </a:pPr>
            <a:r>
              <a:rPr lang="en" sz="1500"/>
              <a:t>FUTURE WORK</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K-NEAREST NEIGHBOR (KNN)</a:t>
            </a:r>
            <a:endParaRPr/>
          </a:p>
        </p:txBody>
      </p:sp>
      <p:pic>
        <p:nvPicPr>
          <p:cNvPr id="206" name="Google Shape;206;p32"/>
          <p:cNvPicPr preferRelativeResize="0"/>
          <p:nvPr/>
        </p:nvPicPr>
        <p:blipFill rotWithShape="1">
          <a:blip r:embed="rId3">
            <a:alphaModFix/>
          </a:blip>
          <a:srcRect b="58440" l="25516" r="26923" t="30260"/>
          <a:stretch/>
        </p:blipFill>
        <p:spPr>
          <a:xfrm>
            <a:off x="1858001" y="4041776"/>
            <a:ext cx="6919526" cy="924726"/>
          </a:xfrm>
          <a:prstGeom prst="rect">
            <a:avLst/>
          </a:prstGeom>
          <a:noFill/>
          <a:ln>
            <a:noFill/>
          </a:ln>
        </p:spPr>
      </p:pic>
      <p:pic>
        <p:nvPicPr>
          <p:cNvPr id="207" name="Google Shape;207;p32"/>
          <p:cNvPicPr preferRelativeResize="0"/>
          <p:nvPr/>
        </p:nvPicPr>
        <p:blipFill rotWithShape="1">
          <a:blip r:embed="rId4">
            <a:alphaModFix/>
          </a:blip>
          <a:srcRect b="18525" l="26425" r="37255" t="31806"/>
          <a:stretch/>
        </p:blipFill>
        <p:spPr>
          <a:xfrm>
            <a:off x="4979774" y="911426"/>
            <a:ext cx="4069502" cy="3130350"/>
          </a:xfrm>
          <a:prstGeom prst="rect">
            <a:avLst/>
          </a:prstGeom>
          <a:noFill/>
          <a:ln>
            <a:noFill/>
          </a:ln>
        </p:spPr>
      </p:pic>
      <p:sp>
        <p:nvSpPr>
          <p:cNvPr id="208" name="Google Shape;208;p32"/>
          <p:cNvSpPr txBox="1"/>
          <p:nvPr/>
        </p:nvSpPr>
        <p:spPr>
          <a:xfrm>
            <a:off x="360300" y="911425"/>
            <a:ext cx="4112400" cy="3417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292929"/>
              </a:buClr>
              <a:buSzPts val="1500"/>
              <a:buFont typeface="Roboto"/>
              <a:buChar char="●"/>
            </a:pPr>
            <a:r>
              <a:rPr lang="en" sz="1500">
                <a:solidFill>
                  <a:srgbClr val="292929"/>
                </a:solidFill>
                <a:highlight>
                  <a:srgbClr val="FFFFFF"/>
                </a:highlight>
                <a:latin typeface="Roboto"/>
                <a:ea typeface="Roboto"/>
                <a:cs typeface="Roboto"/>
                <a:sym typeface="Roboto"/>
              </a:rPr>
              <a:t>The k-nearest neighbors (KNN) algorithm is a simple, easy-to-implement supervised machine learning algorithm that can be used to solve both classification and regression problems</a:t>
            </a:r>
            <a:endParaRPr sz="1500">
              <a:solidFill>
                <a:srgbClr val="2929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92929"/>
              </a:solidFill>
              <a:highlight>
                <a:srgbClr val="FFFFFF"/>
              </a:highlight>
              <a:latin typeface="Roboto"/>
              <a:ea typeface="Roboto"/>
              <a:cs typeface="Roboto"/>
              <a:sym typeface="Roboto"/>
            </a:endParaRPr>
          </a:p>
          <a:p>
            <a:pPr indent="-323850" lvl="0" marL="457200" rtl="0" algn="l">
              <a:spcBef>
                <a:spcPts val="0"/>
              </a:spcBef>
              <a:spcAft>
                <a:spcPts val="0"/>
              </a:spcAft>
              <a:buClr>
                <a:srgbClr val="292929"/>
              </a:buClr>
              <a:buSzPts val="1500"/>
              <a:buFont typeface="Roboto"/>
              <a:buChar char="●"/>
            </a:pPr>
            <a:r>
              <a:rPr lang="en" sz="1500">
                <a:solidFill>
                  <a:srgbClr val="292929"/>
                </a:solidFill>
                <a:highlight>
                  <a:srgbClr val="FFFFFF"/>
                </a:highlight>
                <a:latin typeface="Roboto"/>
                <a:ea typeface="Roboto"/>
                <a:cs typeface="Roboto"/>
                <a:sym typeface="Roboto"/>
              </a:rPr>
              <a:t>The KNN algorithm assumes that similar things exist in close proximity. In other words, similar things are near to each other.</a:t>
            </a:r>
            <a:endParaRPr sz="1500">
              <a:solidFill>
                <a:srgbClr val="2929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92929"/>
              </a:solidFill>
              <a:highlight>
                <a:srgbClr val="FFFFFF"/>
              </a:highlight>
              <a:latin typeface="Roboto"/>
              <a:ea typeface="Roboto"/>
              <a:cs typeface="Roboto"/>
              <a:sym typeface="Roboto"/>
            </a:endParaRPr>
          </a:p>
          <a:p>
            <a:pPr indent="-323850" lvl="0" marL="457200" rtl="0" algn="l">
              <a:spcBef>
                <a:spcPts val="0"/>
              </a:spcBef>
              <a:spcAft>
                <a:spcPts val="0"/>
              </a:spcAft>
              <a:buClr>
                <a:srgbClr val="292929"/>
              </a:buClr>
              <a:buSzPts val="1500"/>
              <a:buFont typeface="Roboto"/>
              <a:buChar char="●"/>
            </a:pPr>
            <a:r>
              <a:rPr lang="en" sz="1500">
                <a:solidFill>
                  <a:srgbClr val="292929"/>
                </a:solidFill>
                <a:highlight>
                  <a:srgbClr val="FFFFFF"/>
                </a:highlight>
                <a:latin typeface="Roboto"/>
                <a:ea typeface="Roboto"/>
                <a:cs typeface="Roboto"/>
                <a:sym typeface="Roboto"/>
              </a:rPr>
              <a:t>With number of neighbours as 3 and uniform weights, we get an accuracy of 84.6%</a:t>
            </a:r>
            <a:endParaRPr sz="1500">
              <a:solidFill>
                <a:srgbClr val="292929"/>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SUPPORT VECTOR MACHINE</a:t>
            </a:r>
            <a:endParaRPr/>
          </a:p>
        </p:txBody>
      </p:sp>
      <p:pic>
        <p:nvPicPr>
          <p:cNvPr id="214" name="Google Shape;214;p33"/>
          <p:cNvPicPr preferRelativeResize="0"/>
          <p:nvPr/>
        </p:nvPicPr>
        <p:blipFill rotWithShape="1">
          <a:blip r:embed="rId3">
            <a:alphaModFix/>
          </a:blip>
          <a:srcRect b="51706" l="25383" r="31535" t="37085"/>
          <a:stretch/>
        </p:blipFill>
        <p:spPr>
          <a:xfrm>
            <a:off x="3243175" y="3909050"/>
            <a:ext cx="5442451" cy="796424"/>
          </a:xfrm>
          <a:prstGeom prst="rect">
            <a:avLst/>
          </a:prstGeom>
          <a:noFill/>
          <a:ln>
            <a:noFill/>
          </a:ln>
        </p:spPr>
      </p:pic>
      <p:pic>
        <p:nvPicPr>
          <p:cNvPr id="215" name="Google Shape;215;p33"/>
          <p:cNvPicPr preferRelativeResize="0"/>
          <p:nvPr/>
        </p:nvPicPr>
        <p:blipFill rotWithShape="1">
          <a:blip r:embed="rId4">
            <a:alphaModFix/>
          </a:blip>
          <a:srcRect b="19482" l="26660" r="38287" t="29544"/>
          <a:stretch/>
        </p:blipFill>
        <p:spPr>
          <a:xfrm>
            <a:off x="5400125" y="778375"/>
            <a:ext cx="3384749" cy="2768774"/>
          </a:xfrm>
          <a:prstGeom prst="rect">
            <a:avLst/>
          </a:prstGeom>
          <a:noFill/>
          <a:ln>
            <a:noFill/>
          </a:ln>
        </p:spPr>
      </p:pic>
      <p:sp>
        <p:nvSpPr>
          <p:cNvPr id="216" name="Google Shape;216;p33"/>
          <p:cNvSpPr txBox="1"/>
          <p:nvPr/>
        </p:nvSpPr>
        <p:spPr>
          <a:xfrm>
            <a:off x="173925" y="844825"/>
            <a:ext cx="4808100" cy="2955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solidFill>
                  <a:srgbClr val="202124"/>
                </a:solidFill>
                <a:highlight>
                  <a:srgbClr val="FFFFFF"/>
                </a:highlight>
                <a:latin typeface="Roboto"/>
                <a:ea typeface="Roboto"/>
                <a:cs typeface="Roboto"/>
                <a:sym typeface="Roboto"/>
              </a:rPr>
              <a:t>SVM works </a:t>
            </a:r>
            <a:r>
              <a:rPr lang="en" sz="1500">
                <a:solidFill>
                  <a:srgbClr val="040C28"/>
                </a:solidFill>
                <a:latin typeface="Roboto"/>
                <a:ea typeface="Roboto"/>
                <a:cs typeface="Roboto"/>
                <a:sym typeface="Roboto"/>
              </a:rPr>
              <a:t>by mapping data to a high-dimensional feature space so that data points can be categorized, even when the data are not otherwise linearly separable</a:t>
            </a:r>
            <a:r>
              <a:rPr lang="en" sz="1500">
                <a:solidFill>
                  <a:srgbClr val="202124"/>
                </a:solidFill>
                <a:highlight>
                  <a:srgbClr val="FFFFFF"/>
                </a:highlight>
                <a:latin typeface="Roboto"/>
                <a:ea typeface="Roboto"/>
                <a:cs typeface="Roboto"/>
                <a:sym typeface="Roboto"/>
              </a:rPr>
              <a:t>. </a:t>
            </a:r>
            <a:endParaRPr sz="1500">
              <a:solidFill>
                <a:srgbClr val="20212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02124"/>
              </a:solidFill>
              <a:highlight>
                <a:srgbClr val="FFFFFF"/>
              </a:highlight>
              <a:latin typeface="Roboto"/>
              <a:ea typeface="Roboto"/>
              <a:cs typeface="Roboto"/>
              <a:sym typeface="Roboto"/>
            </a:endParaRPr>
          </a:p>
          <a:p>
            <a:pPr indent="-323850" lvl="0" marL="457200" rtl="0" algn="l">
              <a:spcBef>
                <a:spcPts val="0"/>
              </a:spcBef>
              <a:spcAft>
                <a:spcPts val="0"/>
              </a:spcAft>
              <a:buClr>
                <a:srgbClr val="202124"/>
              </a:buClr>
              <a:buSzPts val="1500"/>
              <a:buFont typeface="Roboto"/>
              <a:buChar char="●"/>
            </a:pPr>
            <a:r>
              <a:rPr lang="en" sz="1500">
                <a:solidFill>
                  <a:srgbClr val="202124"/>
                </a:solidFill>
                <a:highlight>
                  <a:srgbClr val="FFFFFF"/>
                </a:highlight>
                <a:latin typeface="Roboto"/>
                <a:ea typeface="Roboto"/>
                <a:cs typeface="Roboto"/>
                <a:sym typeface="Roboto"/>
              </a:rPr>
              <a:t>A separator between the categories is found, then the data are transformed in such a way that the separator can be drawn as a hyperplane.</a:t>
            </a:r>
            <a:endParaRPr sz="1500">
              <a:solidFill>
                <a:srgbClr val="20212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500">
              <a:solidFill>
                <a:srgbClr val="202124"/>
              </a:solidFill>
              <a:highlight>
                <a:srgbClr val="FFFFFF"/>
              </a:highlight>
              <a:latin typeface="Roboto"/>
              <a:ea typeface="Roboto"/>
              <a:cs typeface="Roboto"/>
              <a:sym typeface="Roboto"/>
            </a:endParaRPr>
          </a:p>
          <a:p>
            <a:pPr indent="-323850" lvl="0" marL="457200" rtl="0" algn="l">
              <a:spcBef>
                <a:spcPts val="0"/>
              </a:spcBef>
              <a:spcAft>
                <a:spcPts val="0"/>
              </a:spcAft>
              <a:buClr>
                <a:srgbClr val="202124"/>
              </a:buClr>
              <a:buSzPts val="1500"/>
              <a:buFont typeface="Roboto"/>
              <a:buChar char="●"/>
            </a:pPr>
            <a:r>
              <a:rPr lang="en" sz="1500">
                <a:solidFill>
                  <a:srgbClr val="202124"/>
                </a:solidFill>
                <a:highlight>
                  <a:srgbClr val="FFFFFF"/>
                </a:highlight>
                <a:latin typeface="Roboto"/>
                <a:ea typeface="Roboto"/>
                <a:cs typeface="Roboto"/>
                <a:sym typeface="Roboto"/>
              </a:rPr>
              <a:t>With trade off value as 1 and degree of polynomial 3, we get 88.6% accuracy</a:t>
            </a:r>
            <a:endParaRPr sz="15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202124"/>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22" name="Google Shape;222;p34"/>
          <p:cNvSpPr txBox="1"/>
          <p:nvPr>
            <p:ph idx="1" type="body"/>
          </p:nvPr>
        </p:nvSpPr>
        <p:spPr>
          <a:xfrm>
            <a:off x="141600" y="1930125"/>
            <a:ext cx="4430400" cy="839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500">
                <a:solidFill>
                  <a:srgbClr val="383838"/>
                </a:solidFill>
              </a:rPr>
              <a:t>Here, every model is being evaluated using</a:t>
            </a:r>
            <a:endParaRPr sz="1500">
              <a:solidFill>
                <a:srgbClr val="383838"/>
              </a:solidFill>
            </a:endParaRPr>
          </a:p>
          <a:p>
            <a:pPr indent="0" lvl="0" marL="12700" rtl="0" algn="just">
              <a:lnSpc>
                <a:spcPct val="100000"/>
              </a:lnSpc>
              <a:spcBef>
                <a:spcPts val="0"/>
              </a:spcBef>
              <a:spcAft>
                <a:spcPts val="0"/>
              </a:spcAft>
              <a:buSzPts val="852"/>
              <a:buNone/>
            </a:pPr>
            <a:r>
              <a:rPr lang="en" sz="1500">
                <a:solidFill>
                  <a:srgbClr val="383838"/>
                </a:solidFill>
              </a:rPr>
              <a:t>many factors such as accuracy, precision,  </a:t>
            </a:r>
            <a:endParaRPr sz="1500">
              <a:solidFill>
                <a:srgbClr val="383838"/>
              </a:solidFill>
            </a:endParaRPr>
          </a:p>
          <a:p>
            <a:pPr indent="0" lvl="0" marL="12700" rtl="0" algn="just">
              <a:lnSpc>
                <a:spcPct val="100000"/>
              </a:lnSpc>
              <a:spcBef>
                <a:spcPts val="0"/>
              </a:spcBef>
              <a:spcAft>
                <a:spcPts val="0"/>
              </a:spcAft>
              <a:buSzPts val="852"/>
              <a:buNone/>
            </a:pPr>
            <a:r>
              <a:rPr lang="en" sz="1500">
                <a:solidFill>
                  <a:srgbClr val="383838"/>
                </a:solidFill>
              </a:rPr>
              <a:t>recall, F1 score etc. </a:t>
            </a:r>
            <a:endParaRPr sz="1500">
              <a:solidFill>
                <a:srgbClr val="383838"/>
              </a:solidFill>
            </a:endParaRPr>
          </a:p>
          <a:p>
            <a:pPr indent="0" lvl="0" marL="12700" rtl="0" algn="just">
              <a:lnSpc>
                <a:spcPct val="100000"/>
              </a:lnSpc>
              <a:spcBef>
                <a:spcPts val="0"/>
              </a:spcBef>
              <a:spcAft>
                <a:spcPts val="0"/>
              </a:spcAft>
              <a:buSzPts val="852"/>
              <a:buNone/>
            </a:pPr>
            <a:r>
              <a:t/>
            </a:r>
            <a:endParaRPr sz="1500">
              <a:solidFill>
                <a:srgbClr val="383838"/>
              </a:solidFill>
            </a:endParaRPr>
          </a:p>
          <a:p>
            <a:pPr indent="0" lvl="0" marL="12700" rtl="0" algn="just">
              <a:lnSpc>
                <a:spcPct val="100000"/>
              </a:lnSpc>
              <a:spcBef>
                <a:spcPts val="0"/>
              </a:spcBef>
              <a:spcAft>
                <a:spcPts val="0"/>
              </a:spcAft>
              <a:buSzPts val="852"/>
              <a:buNone/>
            </a:pPr>
            <a:r>
              <a:rPr lang="en" sz="1500">
                <a:solidFill>
                  <a:srgbClr val="383838"/>
                </a:solidFill>
              </a:rPr>
              <a:t>Looking at the figures it can be seen </a:t>
            </a:r>
            <a:endParaRPr sz="1500">
              <a:solidFill>
                <a:srgbClr val="383838"/>
              </a:solidFill>
            </a:endParaRPr>
          </a:p>
          <a:p>
            <a:pPr indent="0" lvl="0" marL="12700" rtl="0" algn="just">
              <a:lnSpc>
                <a:spcPct val="100000"/>
              </a:lnSpc>
              <a:spcBef>
                <a:spcPts val="0"/>
              </a:spcBef>
              <a:spcAft>
                <a:spcPts val="0"/>
              </a:spcAft>
              <a:buSzPts val="852"/>
              <a:buNone/>
            </a:pPr>
            <a:r>
              <a:rPr lang="en" sz="1500">
                <a:solidFill>
                  <a:srgbClr val="383838"/>
                </a:solidFill>
              </a:rPr>
              <a:t>that top most efficient models for </a:t>
            </a:r>
            <a:endParaRPr sz="1500">
              <a:solidFill>
                <a:srgbClr val="383838"/>
              </a:solidFill>
            </a:endParaRPr>
          </a:p>
          <a:p>
            <a:pPr indent="0" lvl="0" marL="12700" rtl="0" algn="just">
              <a:lnSpc>
                <a:spcPct val="100000"/>
              </a:lnSpc>
              <a:spcBef>
                <a:spcPts val="0"/>
              </a:spcBef>
              <a:spcAft>
                <a:spcPts val="0"/>
              </a:spcAft>
              <a:buSzPts val="852"/>
              <a:buNone/>
            </a:pPr>
            <a:r>
              <a:rPr lang="en" sz="1500">
                <a:solidFill>
                  <a:srgbClr val="383838"/>
                </a:solidFill>
              </a:rPr>
              <a:t>our data and distribution are:</a:t>
            </a:r>
            <a:endParaRPr sz="1500">
              <a:solidFill>
                <a:srgbClr val="383838"/>
              </a:solidFill>
            </a:endParaRPr>
          </a:p>
          <a:p>
            <a:pPr indent="-323850" lvl="0" marL="457200" rtl="0" algn="just">
              <a:lnSpc>
                <a:spcPct val="100000"/>
              </a:lnSpc>
              <a:spcBef>
                <a:spcPts val="0"/>
              </a:spcBef>
              <a:spcAft>
                <a:spcPts val="0"/>
              </a:spcAft>
              <a:buClr>
                <a:srgbClr val="383838"/>
              </a:buClr>
              <a:buSzPts val="1500"/>
              <a:buChar char="●"/>
            </a:pPr>
            <a:r>
              <a:rPr b="1" lang="en" sz="1500">
                <a:solidFill>
                  <a:srgbClr val="383838"/>
                </a:solidFill>
              </a:rPr>
              <a:t>Decision Tree</a:t>
            </a:r>
            <a:endParaRPr b="1" sz="1500">
              <a:solidFill>
                <a:srgbClr val="383838"/>
              </a:solidFill>
            </a:endParaRPr>
          </a:p>
          <a:p>
            <a:pPr indent="-323850" lvl="0" marL="457200" rtl="0" algn="just">
              <a:lnSpc>
                <a:spcPct val="100000"/>
              </a:lnSpc>
              <a:spcBef>
                <a:spcPts val="0"/>
              </a:spcBef>
              <a:spcAft>
                <a:spcPts val="0"/>
              </a:spcAft>
              <a:buClr>
                <a:srgbClr val="383838"/>
              </a:buClr>
              <a:buSzPts val="1500"/>
              <a:buChar char="●"/>
            </a:pPr>
            <a:r>
              <a:rPr b="1" lang="en" sz="1500">
                <a:solidFill>
                  <a:srgbClr val="383838"/>
                </a:solidFill>
              </a:rPr>
              <a:t>Random  Forest </a:t>
            </a:r>
            <a:endParaRPr sz="1500">
              <a:solidFill>
                <a:srgbClr val="383838"/>
              </a:solidFill>
            </a:endParaRPr>
          </a:p>
          <a:p>
            <a:pPr indent="0" lvl="0" marL="0" rtl="0" algn="l">
              <a:spcBef>
                <a:spcPts val="0"/>
              </a:spcBef>
              <a:spcAft>
                <a:spcPts val="1200"/>
              </a:spcAft>
              <a:buSzPts val="852"/>
              <a:buNone/>
            </a:pPr>
            <a:r>
              <a:t/>
            </a:r>
            <a:endParaRPr sz="1500"/>
          </a:p>
        </p:txBody>
      </p:sp>
      <p:pic>
        <p:nvPicPr>
          <p:cNvPr id="223" name="Google Shape;223;p34"/>
          <p:cNvPicPr preferRelativeResize="0"/>
          <p:nvPr/>
        </p:nvPicPr>
        <p:blipFill>
          <a:blip r:embed="rId3">
            <a:alphaModFix/>
          </a:blip>
          <a:stretch>
            <a:fillRect/>
          </a:stretch>
        </p:blipFill>
        <p:spPr>
          <a:xfrm>
            <a:off x="3873675" y="1785300"/>
            <a:ext cx="5192325" cy="3120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29" name="Google Shape;229;p3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260350" lvl="0" marL="266700" rtl="0" algn="just">
              <a:lnSpc>
                <a:spcPct val="100000"/>
              </a:lnSpc>
              <a:spcBef>
                <a:spcPts val="0"/>
              </a:spcBef>
              <a:spcAft>
                <a:spcPts val="0"/>
              </a:spcAft>
              <a:buClr>
                <a:srgbClr val="383838"/>
              </a:buClr>
              <a:buSzPts val="1500"/>
              <a:buFont typeface="Roboto"/>
              <a:buChar char="•"/>
            </a:pPr>
            <a:r>
              <a:rPr lang="en" sz="1500">
                <a:solidFill>
                  <a:srgbClr val="383838"/>
                </a:solidFill>
              </a:rPr>
              <a:t>Looking at the data veracity and its volume, which  model/ml algorithm is to select is a very crucial  decision. Moreover, cleaning and processing data  according to the algorithm is more important and  effort taking task then implementing a Machine  Learning Model.</a:t>
            </a:r>
            <a:endParaRPr sz="1500">
              <a:solidFill>
                <a:srgbClr val="383838"/>
              </a:solidFill>
            </a:endParaRPr>
          </a:p>
          <a:p>
            <a:pPr indent="-260350" lvl="0" marL="266700" rtl="0" algn="just">
              <a:lnSpc>
                <a:spcPct val="100000"/>
              </a:lnSpc>
              <a:spcBef>
                <a:spcPts val="900"/>
              </a:spcBef>
              <a:spcAft>
                <a:spcPts val="0"/>
              </a:spcAft>
              <a:buClr>
                <a:srgbClr val="383838"/>
              </a:buClr>
              <a:buSzPts val="1500"/>
              <a:buFont typeface="Roboto"/>
              <a:buChar char="•"/>
            </a:pPr>
            <a:r>
              <a:rPr lang="en" sz="1500">
                <a:solidFill>
                  <a:srgbClr val="383838"/>
                </a:solidFill>
              </a:rPr>
              <a:t>Working on this project, we gain knowledge and some chief insights of the definition: credit card scam detection.</a:t>
            </a:r>
            <a:endParaRPr sz="1500">
              <a:solidFill>
                <a:srgbClr val="383838"/>
              </a:solidFill>
            </a:endParaRPr>
          </a:p>
          <a:p>
            <a:pPr indent="-260350" lvl="0" marL="266700" rtl="0" algn="just">
              <a:lnSpc>
                <a:spcPct val="100000"/>
              </a:lnSpc>
              <a:spcBef>
                <a:spcPts val="900"/>
              </a:spcBef>
              <a:spcAft>
                <a:spcPts val="0"/>
              </a:spcAft>
              <a:buClr>
                <a:srgbClr val="383838"/>
              </a:buClr>
              <a:buSzPts val="1500"/>
              <a:buFont typeface="Roboto"/>
              <a:buChar char="•"/>
            </a:pPr>
            <a:r>
              <a:rPr lang="en" sz="1500">
                <a:solidFill>
                  <a:srgbClr val="383838"/>
                </a:solidFill>
              </a:rPr>
              <a:t>This project can be incorporated into online business  like e-commerce, online banking where chances of  fraudulent transaction is very high. And in the further  extension we can try to fit more complex data within  our model and to predict it accurately.</a:t>
            </a:r>
            <a:endParaRPr sz="1500">
              <a:solidFill>
                <a:srgbClr val="383838"/>
              </a:solidFill>
            </a:endParaRPr>
          </a:p>
          <a:p>
            <a:pPr indent="0" lvl="0" marL="0" rtl="0" algn="l">
              <a:spcBef>
                <a:spcPts val="0"/>
              </a:spcBef>
              <a:spcAft>
                <a:spcPts val="1200"/>
              </a:spcAft>
              <a:buNone/>
            </a:pPr>
            <a:r>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460950" y="2286875"/>
            <a:ext cx="82221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F7F7F8"/>
                </a:solidFill>
              </a:rPr>
              <a:t>THANK</a:t>
            </a:r>
            <a:endParaRPr>
              <a:solidFill>
                <a:srgbClr val="F7F7F8"/>
              </a:solidFill>
            </a:endParaRPr>
          </a:p>
          <a:p>
            <a:pPr indent="0" lvl="0" marL="0" rtl="0" algn="ctr">
              <a:spcBef>
                <a:spcPts val="0"/>
              </a:spcBef>
              <a:spcAft>
                <a:spcPts val="0"/>
              </a:spcAft>
              <a:buNone/>
            </a:pPr>
            <a:r>
              <a:rPr lang="en">
                <a:solidFill>
                  <a:srgbClr val="F7F7F8"/>
                </a:solidFill>
              </a:rPr>
              <a:t>YOU</a:t>
            </a:r>
            <a:endParaRPr>
              <a:solidFill>
                <a:srgbClr val="F7F7F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2" name="Google Shape;82;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highlight>
                  <a:srgbClr val="F7F7F8"/>
                </a:highlight>
              </a:rPr>
              <a:t>Credit card scam is a type of financial crime that involves the unauthorized use of a credit or debit card to make purchases or withdraw funds. It is a significant problem for banks, credit card companies, merchants, and consumers, with billions of dollars lost annually to fraudsters.</a:t>
            </a:r>
            <a:endParaRPr sz="1500">
              <a:solidFill>
                <a:srgbClr val="000000"/>
              </a:solidFill>
              <a:highlight>
                <a:srgbClr val="F7F7F8"/>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7F7F8"/>
                </a:highlight>
              </a:rPr>
              <a:t>One of the most effective ways to detect credit card scam is through the use of machine learning algorithms.</a:t>
            </a:r>
            <a:endParaRPr sz="1500">
              <a:solidFill>
                <a:srgbClr val="000000"/>
              </a:solidFill>
              <a:highlight>
                <a:srgbClr val="F7F7F8"/>
              </a:highlight>
            </a:endParaRPr>
          </a:p>
          <a:p>
            <a:pPr indent="-323850" lvl="0" marL="457200" rtl="0" algn="l">
              <a:spcBef>
                <a:spcPts val="0"/>
              </a:spcBef>
              <a:spcAft>
                <a:spcPts val="0"/>
              </a:spcAft>
              <a:buClr>
                <a:srgbClr val="000000"/>
              </a:buClr>
              <a:buSzPts val="1500"/>
              <a:buChar char="●"/>
            </a:pPr>
            <a:r>
              <a:rPr lang="en" sz="1500">
                <a:solidFill>
                  <a:srgbClr val="000000"/>
                </a:solidFill>
              </a:rPr>
              <a:t>The ultimate goal is to create a system for detecting  credit card scam that can precisely identify fraudulent  transactions.</a:t>
            </a:r>
            <a:endParaRPr sz="1500">
              <a:solidFill>
                <a:srgbClr val="000000"/>
              </a:solidFill>
              <a:highlight>
                <a:srgbClr val="F7F7F8"/>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SET ANALYSIS</a:t>
            </a:r>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Source of Dataset: </a:t>
            </a:r>
            <a:r>
              <a:rPr lang="en" sz="1500" u="sng">
                <a:solidFill>
                  <a:srgbClr val="000000"/>
                </a:solidFill>
                <a:hlinkClick r:id="rId3">
                  <a:extLst>
                    <a:ext uri="{A12FA001-AC4F-418D-AE19-62706E023703}">
                      <ahyp:hlinkClr val="tx"/>
                    </a:ext>
                  </a:extLst>
                </a:hlinkClick>
              </a:rPr>
              <a:t>https://www.kaggle.com/datasets/kartik2112/fraud-detection?resource=download</a:t>
            </a:r>
            <a:r>
              <a:rPr lang="en" sz="1500">
                <a:solidFill>
                  <a:srgbClr val="000000"/>
                </a:solidFill>
              </a:rPr>
              <a:t>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Our dataset provides all information containing all transaction details to determine a </a:t>
            </a:r>
            <a:r>
              <a:rPr lang="en" sz="1500">
                <a:solidFill>
                  <a:srgbClr val="000000"/>
                </a:solidFill>
              </a:rPr>
              <a:t>transaction</a:t>
            </a:r>
            <a:r>
              <a:rPr lang="en" sz="1500">
                <a:solidFill>
                  <a:srgbClr val="000000"/>
                </a:solidFill>
              </a:rPr>
              <a:t> is fraud or not fraud</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Here our </a:t>
            </a:r>
            <a:r>
              <a:rPr lang="en" sz="1500">
                <a:solidFill>
                  <a:srgbClr val="000000"/>
                </a:solidFill>
              </a:rPr>
              <a:t>dataset</a:t>
            </a:r>
            <a:r>
              <a:rPr lang="en" sz="1500">
                <a:solidFill>
                  <a:srgbClr val="000000"/>
                </a:solidFill>
              </a:rPr>
              <a:t> already been divided into  training and testing sets, but we have merged  it together and now entire dataset contains  1,852,394 rows and 22 columns.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Our goal is to determine our target variable : is_fraud as fraud transaction (1) or not fraud transaction (0)</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200"/>
              <a:t>DATA SET OVERVIEW </a:t>
            </a:r>
            <a:endParaRPr/>
          </a:p>
        </p:txBody>
      </p:sp>
      <p:graphicFrame>
        <p:nvGraphicFramePr>
          <p:cNvPr id="94" name="Google Shape;94;p17"/>
          <p:cNvGraphicFramePr/>
          <p:nvPr/>
        </p:nvGraphicFramePr>
        <p:xfrm>
          <a:off x="4672800" y="716150"/>
          <a:ext cx="3000000" cy="3000000"/>
        </p:xfrm>
        <a:graphic>
          <a:graphicData uri="http://schemas.openxmlformats.org/drawingml/2006/table">
            <a:tbl>
              <a:tblPr>
                <a:noFill/>
                <a:tableStyleId>{EB4EA79F-BDA0-4526-A22C-5E8D6C1A67D1}</a:tableStyleId>
              </a:tblPr>
              <a:tblGrid>
                <a:gridCol w="1971375"/>
                <a:gridCol w="2378150"/>
              </a:tblGrid>
              <a:tr h="381000">
                <a:tc>
                  <a:txBody>
                    <a:bodyPr/>
                    <a:lstStyle/>
                    <a:p>
                      <a:pPr indent="0" lvl="0" marL="0" rtl="0" algn="l">
                        <a:spcBef>
                          <a:spcPts val="0"/>
                        </a:spcBef>
                        <a:spcAft>
                          <a:spcPts val="0"/>
                        </a:spcAft>
                        <a:buNone/>
                      </a:pPr>
                      <a:r>
                        <a:rPr b="1" lang="en"/>
                        <a:t>Variable </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81000">
                <a:tc>
                  <a:txBody>
                    <a:bodyPr/>
                    <a:lstStyle/>
                    <a:p>
                      <a:pPr indent="0" lvl="0" marL="0" rtl="0" algn="l">
                        <a:spcBef>
                          <a:spcPts val="0"/>
                        </a:spcBef>
                        <a:spcAft>
                          <a:spcPts val="0"/>
                        </a:spcAft>
                        <a:buNone/>
                      </a:pPr>
                      <a:r>
                        <a:rPr lang="en"/>
                        <a:t>first</a:t>
                      </a:r>
                      <a:endParaRPr/>
                    </a:p>
                  </a:txBody>
                  <a:tcPr marT="91425" marB="91425" marR="91425" marL="91425"/>
                </a:tc>
                <a:tc>
                  <a:txBody>
                    <a:bodyPr/>
                    <a:lstStyle/>
                    <a:p>
                      <a:pPr indent="0" lvl="0" marL="0" rtl="0" algn="l">
                        <a:spcBef>
                          <a:spcPts val="0"/>
                        </a:spcBef>
                        <a:spcAft>
                          <a:spcPts val="0"/>
                        </a:spcAft>
                        <a:buNone/>
                      </a:pPr>
                      <a:r>
                        <a:rPr lang="en"/>
                        <a:t>First name of cardholder</a:t>
                      </a:r>
                      <a:endParaRPr/>
                    </a:p>
                  </a:txBody>
                  <a:tcPr marT="91425" marB="91425" marR="91425" marL="91425"/>
                </a:tc>
              </a:tr>
              <a:tr h="381000">
                <a:tc>
                  <a:txBody>
                    <a:bodyPr/>
                    <a:lstStyle/>
                    <a:p>
                      <a:pPr indent="0" lvl="0" marL="0" rtl="0" algn="l">
                        <a:spcBef>
                          <a:spcPts val="0"/>
                        </a:spcBef>
                        <a:spcAft>
                          <a:spcPts val="0"/>
                        </a:spcAft>
                        <a:buNone/>
                      </a:pPr>
                      <a:r>
                        <a:rPr lang="en"/>
                        <a:t>last</a:t>
                      </a:r>
                      <a:endParaRPr/>
                    </a:p>
                  </a:txBody>
                  <a:tcPr marT="91425" marB="91425" marR="91425" marL="91425"/>
                </a:tc>
                <a:tc>
                  <a:txBody>
                    <a:bodyPr/>
                    <a:lstStyle/>
                    <a:p>
                      <a:pPr indent="0" lvl="0" marL="0" rtl="0" algn="l">
                        <a:spcBef>
                          <a:spcPts val="0"/>
                        </a:spcBef>
                        <a:spcAft>
                          <a:spcPts val="0"/>
                        </a:spcAft>
                        <a:buNone/>
                      </a:pPr>
                      <a:r>
                        <a:rPr lang="en"/>
                        <a:t>First name of cardholder</a:t>
                      </a:r>
                      <a:endParaRPr/>
                    </a:p>
                  </a:txBody>
                  <a:tcPr marT="91425" marB="91425" marR="91425" marL="91425"/>
                </a:tc>
              </a:tr>
              <a:tr h="381000">
                <a:tc>
                  <a:txBody>
                    <a:bodyPr/>
                    <a:lstStyle/>
                    <a:p>
                      <a:pPr indent="0" lvl="0" marL="0" rtl="0" algn="l">
                        <a:spcBef>
                          <a:spcPts val="0"/>
                        </a:spcBef>
                        <a:spcAft>
                          <a:spcPts val="0"/>
                        </a:spcAft>
                        <a:buNone/>
                      </a:pPr>
                      <a:r>
                        <a:rPr lang="en"/>
                        <a:t>gender</a:t>
                      </a:r>
                      <a:endParaRPr/>
                    </a:p>
                  </a:txBody>
                  <a:tcPr marT="91425" marB="91425" marR="91425" marL="91425"/>
                </a:tc>
                <a:tc>
                  <a:txBody>
                    <a:bodyPr/>
                    <a:lstStyle/>
                    <a:p>
                      <a:pPr indent="0" lvl="0" marL="0" rtl="0" algn="l">
                        <a:spcBef>
                          <a:spcPts val="0"/>
                        </a:spcBef>
                        <a:spcAft>
                          <a:spcPts val="0"/>
                        </a:spcAft>
                        <a:buNone/>
                      </a:pPr>
                      <a:r>
                        <a:rPr lang="en"/>
                        <a:t>Sex of cardholder</a:t>
                      </a:r>
                      <a:endParaRPr/>
                    </a:p>
                  </a:txBody>
                  <a:tcPr marT="91425" marB="91425" marR="91425" marL="91425"/>
                </a:tc>
              </a:tr>
              <a:tr h="381000">
                <a:tc>
                  <a:txBody>
                    <a:bodyPr/>
                    <a:lstStyle/>
                    <a:p>
                      <a:pPr indent="0" lvl="0" marL="0" rtl="0" algn="l">
                        <a:spcBef>
                          <a:spcPts val="0"/>
                        </a:spcBef>
                        <a:spcAft>
                          <a:spcPts val="0"/>
                        </a:spcAft>
                        <a:buNone/>
                      </a:pPr>
                      <a:r>
                        <a:rPr lang="en"/>
                        <a:t>street</a:t>
                      </a:r>
                      <a:endParaRPr/>
                    </a:p>
                  </a:txBody>
                  <a:tcPr marT="91425" marB="91425" marR="91425" marL="91425"/>
                </a:tc>
                <a:tc>
                  <a:txBody>
                    <a:bodyPr/>
                    <a:lstStyle/>
                    <a:p>
                      <a:pPr indent="0" lvl="0" marL="0" rtl="0" algn="l">
                        <a:spcBef>
                          <a:spcPts val="0"/>
                        </a:spcBef>
                        <a:spcAft>
                          <a:spcPts val="0"/>
                        </a:spcAft>
                        <a:buNone/>
                      </a:pPr>
                      <a:r>
                        <a:rPr lang="en"/>
                        <a:t>Transaction </a:t>
                      </a:r>
                      <a:r>
                        <a:rPr lang="en"/>
                        <a:t>address</a:t>
                      </a:r>
                      <a:endParaRPr/>
                    </a:p>
                  </a:txBody>
                  <a:tcPr marT="91425" marB="91425" marR="91425" marL="91425"/>
                </a:tc>
              </a:tr>
              <a:tr h="381000">
                <a:tc>
                  <a:txBody>
                    <a:bodyPr/>
                    <a:lstStyle/>
                    <a:p>
                      <a:pPr indent="0" lvl="0" marL="0" rtl="0" algn="l">
                        <a:spcBef>
                          <a:spcPts val="0"/>
                        </a:spcBef>
                        <a:spcAft>
                          <a:spcPts val="0"/>
                        </a:spcAft>
                        <a:buNone/>
                      </a:pPr>
                      <a:r>
                        <a:rPr lang="en"/>
                        <a:t>city</a:t>
                      </a:r>
                      <a:endParaRPr/>
                    </a:p>
                  </a:txBody>
                  <a:tcPr marT="91425" marB="91425" marR="91425" marL="91425"/>
                </a:tc>
                <a:tc>
                  <a:txBody>
                    <a:bodyPr/>
                    <a:lstStyle/>
                    <a:p>
                      <a:pPr indent="0" lvl="0" marL="0" rtl="0" algn="l">
                        <a:spcBef>
                          <a:spcPts val="0"/>
                        </a:spcBef>
                        <a:spcAft>
                          <a:spcPts val="0"/>
                        </a:spcAft>
                        <a:buNone/>
                      </a:pPr>
                      <a:r>
                        <a:rPr lang="en"/>
                        <a:t>Transaction city</a:t>
                      </a:r>
                      <a:endParaRPr/>
                    </a:p>
                  </a:txBody>
                  <a:tcPr marT="91425" marB="91425" marR="91425" marL="91425"/>
                </a:tc>
              </a:tr>
              <a:tr h="381000">
                <a:tc>
                  <a:txBody>
                    <a:bodyPr/>
                    <a:lstStyle/>
                    <a:p>
                      <a:pPr indent="0" lvl="0" marL="0" rtl="0" algn="l">
                        <a:spcBef>
                          <a:spcPts val="0"/>
                        </a:spcBef>
                        <a:spcAft>
                          <a:spcPts val="0"/>
                        </a:spcAft>
                        <a:buNone/>
                      </a:pPr>
                      <a:r>
                        <a:rPr lang="en"/>
                        <a:t>state</a:t>
                      </a:r>
                      <a:endParaRPr/>
                    </a:p>
                  </a:txBody>
                  <a:tcPr marT="91425" marB="91425" marR="91425" marL="91425"/>
                </a:tc>
                <a:tc>
                  <a:txBody>
                    <a:bodyPr/>
                    <a:lstStyle/>
                    <a:p>
                      <a:pPr indent="0" lvl="0" marL="0" rtl="0" algn="l">
                        <a:spcBef>
                          <a:spcPts val="0"/>
                        </a:spcBef>
                        <a:spcAft>
                          <a:spcPts val="0"/>
                        </a:spcAft>
                        <a:buNone/>
                      </a:pPr>
                      <a:r>
                        <a:rPr lang="en"/>
                        <a:t>Transaction state</a:t>
                      </a:r>
                      <a:endParaRPr/>
                    </a:p>
                  </a:txBody>
                  <a:tcPr marT="91425" marB="91425" marR="91425" marL="91425"/>
                </a:tc>
              </a:tr>
              <a:tr h="381000">
                <a:tc>
                  <a:txBody>
                    <a:bodyPr/>
                    <a:lstStyle/>
                    <a:p>
                      <a:pPr indent="0" lvl="0" marL="0" rtl="0" algn="l">
                        <a:spcBef>
                          <a:spcPts val="0"/>
                        </a:spcBef>
                        <a:spcAft>
                          <a:spcPts val="0"/>
                        </a:spcAft>
                        <a:buNone/>
                      </a:pPr>
                      <a:r>
                        <a:rPr lang="en"/>
                        <a:t>zip</a:t>
                      </a:r>
                      <a:endParaRPr/>
                    </a:p>
                  </a:txBody>
                  <a:tcPr marT="91425" marB="91425" marR="91425" marL="91425"/>
                </a:tc>
                <a:tc>
                  <a:txBody>
                    <a:bodyPr/>
                    <a:lstStyle/>
                    <a:p>
                      <a:pPr indent="0" lvl="0" marL="0" rtl="0" algn="l">
                        <a:spcBef>
                          <a:spcPts val="0"/>
                        </a:spcBef>
                        <a:spcAft>
                          <a:spcPts val="0"/>
                        </a:spcAft>
                        <a:buNone/>
                      </a:pPr>
                      <a:r>
                        <a:rPr lang="en"/>
                        <a:t>Transaction </a:t>
                      </a:r>
                      <a:r>
                        <a:rPr lang="en"/>
                        <a:t>zip code</a:t>
                      </a:r>
                      <a:endParaRPr/>
                    </a:p>
                  </a:txBody>
                  <a:tcPr marT="91425" marB="91425" marR="91425" marL="91425"/>
                </a:tc>
              </a:tr>
              <a:tr h="381000">
                <a:tc>
                  <a:txBody>
                    <a:bodyPr/>
                    <a:lstStyle/>
                    <a:p>
                      <a:pPr indent="0" lvl="0" marL="0" rtl="0" algn="l">
                        <a:spcBef>
                          <a:spcPts val="0"/>
                        </a:spcBef>
                        <a:spcAft>
                          <a:spcPts val="0"/>
                        </a:spcAft>
                        <a:buNone/>
                      </a:pPr>
                      <a:r>
                        <a:rPr lang="en"/>
                        <a:t>job</a:t>
                      </a:r>
                      <a:endParaRPr/>
                    </a:p>
                  </a:txBody>
                  <a:tcPr marT="91425" marB="91425" marR="91425" marL="91425"/>
                </a:tc>
                <a:tc>
                  <a:txBody>
                    <a:bodyPr/>
                    <a:lstStyle/>
                    <a:p>
                      <a:pPr indent="0" lvl="0" marL="0" rtl="0" algn="l">
                        <a:spcBef>
                          <a:spcPts val="0"/>
                        </a:spcBef>
                        <a:spcAft>
                          <a:spcPts val="0"/>
                        </a:spcAft>
                        <a:buNone/>
                      </a:pPr>
                      <a:r>
                        <a:rPr lang="en"/>
                        <a:t>Job of the cardholder</a:t>
                      </a:r>
                      <a:endParaRPr/>
                    </a:p>
                  </a:txBody>
                  <a:tcPr marT="91425" marB="91425" marR="91425" marL="91425"/>
                </a:tc>
              </a:tr>
              <a:tr h="381000">
                <a:tc>
                  <a:txBody>
                    <a:bodyPr/>
                    <a:lstStyle/>
                    <a:p>
                      <a:pPr indent="0" lvl="0" marL="0" rtl="0" algn="l">
                        <a:spcBef>
                          <a:spcPts val="0"/>
                        </a:spcBef>
                        <a:spcAft>
                          <a:spcPts val="0"/>
                        </a:spcAft>
                        <a:buNone/>
                      </a:pPr>
                      <a:r>
                        <a:rPr lang="en"/>
                        <a:t>dob</a:t>
                      </a:r>
                      <a:endParaRPr/>
                    </a:p>
                  </a:txBody>
                  <a:tcPr marT="91425" marB="91425" marR="91425" marL="91425"/>
                </a:tc>
                <a:tc>
                  <a:txBody>
                    <a:bodyPr/>
                    <a:lstStyle/>
                    <a:p>
                      <a:pPr indent="0" lvl="0" marL="0" rtl="0" algn="l">
                        <a:spcBef>
                          <a:spcPts val="0"/>
                        </a:spcBef>
                        <a:spcAft>
                          <a:spcPts val="0"/>
                        </a:spcAft>
                        <a:buNone/>
                      </a:pPr>
                      <a:r>
                        <a:rPr lang="en"/>
                        <a:t>Date of birth of cardholder</a:t>
                      </a:r>
                      <a:endParaRPr/>
                    </a:p>
                  </a:txBody>
                  <a:tcPr marT="91425" marB="91425" marR="91425" marL="91425"/>
                </a:tc>
              </a:tr>
              <a:tr h="381000">
                <a:tc>
                  <a:txBody>
                    <a:bodyPr/>
                    <a:lstStyle/>
                    <a:p>
                      <a:pPr indent="0" lvl="0" marL="0" rtl="0" algn="l">
                        <a:spcBef>
                          <a:spcPts val="0"/>
                        </a:spcBef>
                        <a:spcAft>
                          <a:spcPts val="0"/>
                        </a:spcAft>
                        <a:buNone/>
                      </a:pPr>
                      <a:r>
                        <a:rPr lang="en"/>
                        <a:t>city_pop</a:t>
                      </a:r>
                      <a:endParaRPr/>
                    </a:p>
                  </a:txBody>
                  <a:tcPr marT="91425" marB="91425" marR="91425" marL="91425"/>
                </a:tc>
                <a:tc>
                  <a:txBody>
                    <a:bodyPr/>
                    <a:lstStyle/>
                    <a:p>
                      <a:pPr indent="0" lvl="0" marL="0" rtl="0" algn="l">
                        <a:spcBef>
                          <a:spcPts val="0"/>
                        </a:spcBef>
                        <a:spcAft>
                          <a:spcPts val="0"/>
                        </a:spcAft>
                        <a:buNone/>
                      </a:pPr>
                      <a:r>
                        <a:rPr lang="en"/>
                        <a:t>Population of the city</a:t>
                      </a:r>
                      <a:endParaRPr/>
                    </a:p>
                  </a:txBody>
                  <a:tcPr marT="91425" marB="91425" marR="91425" marL="91425"/>
                </a:tc>
              </a:tr>
            </a:tbl>
          </a:graphicData>
        </a:graphic>
      </p:graphicFrame>
      <p:graphicFrame>
        <p:nvGraphicFramePr>
          <p:cNvPr id="95" name="Google Shape;95;p17"/>
          <p:cNvGraphicFramePr/>
          <p:nvPr/>
        </p:nvGraphicFramePr>
        <p:xfrm>
          <a:off x="98250" y="716150"/>
          <a:ext cx="3000000" cy="3000000"/>
        </p:xfrm>
        <a:graphic>
          <a:graphicData uri="http://schemas.openxmlformats.org/drawingml/2006/table">
            <a:tbl>
              <a:tblPr>
                <a:noFill/>
                <a:tableStyleId>{EB4EA79F-BDA0-4526-A22C-5E8D6C1A67D1}</a:tableStyleId>
              </a:tblPr>
              <a:tblGrid>
                <a:gridCol w="1971375"/>
                <a:gridCol w="2378150"/>
              </a:tblGrid>
              <a:tr h="381000">
                <a:tc>
                  <a:txBody>
                    <a:bodyPr/>
                    <a:lstStyle/>
                    <a:p>
                      <a:pPr indent="0" lvl="0" marL="0" rtl="0" algn="l">
                        <a:spcBef>
                          <a:spcPts val="0"/>
                        </a:spcBef>
                        <a:spcAft>
                          <a:spcPts val="0"/>
                        </a:spcAft>
                        <a:buNone/>
                      </a:pPr>
                      <a:r>
                        <a:rPr b="1" lang="en"/>
                        <a:t>Variable </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81000">
                <a:tc>
                  <a:txBody>
                    <a:bodyPr/>
                    <a:lstStyle/>
                    <a:p>
                      <a:pPr indent="0" lvl="0" marL="0" rtl="0" algn="l">
                        <a:spcBef>
                          <a:spcPts val="0"/>
                        </a:spcBef>
                        <a:spcAft>
                          <a:spcPts val="0"/>
                        </a:spcAft>
                        <a:buNone/>
                      </a:pPr>
                      <a:r>
                        <a:rPr lang="en"/>
                        <a:t>trans_date_trans_time</a:t>
                      </a:r>
                      <a:endParaRPr/>
                    </a:p>
                  </a:txBody>
                  <a:tcPr marT="91425" marB="91425" marR="91425" marL="91425"/>
                </a:tc>
                <a:tc>
                  <a:txBody>
                    <a:bodyPr/>
                    <a:lstStyle/>
                    <a:p>
                      <a:pPr indent="0" lvl="0" marL="0" rtl="0" algn="l">
                        <a:spcBef>
                          <a:spcPts val="0"/>
                        </a:spcBef>
                        <a:spcAft>
                          <a:spcPts val="0"/>
                        </a:spcAft>
                        <a:buNone/>
                      </a:pPr>
                      <a:r>
                        <a:rPr lang="en"/>
                        <a:t>Transaction </a:t>
                      </a:r>
                      <a:r>
                        <a:rPr lang="en"/>
                        <a:t>timestamp</a:t>
                      </a:r>
                      <a:endParaRPr/>
                    </a:p>
                  </a:txBody>
                  <a:tcPr marT="91425" marB="91425" marR="91425" marL="91425"/>
                </a:tc>
              </a:tr>
              <a:tr h="381000">
                <a:tc>
                  <a:txBody>
                    <a:bodyPr/>
                    <a:lstStyle/>
                    <a:p>
                      <a:pPr indent="0" lvl="0" marL="0" rtl="0" algn="l">
                        <a:spcBef>
                          <a:spcPts val="0"/>
                        </a:spcBef>
                        <a:spcAft>
                          <a:spcPts val="0"/>
                        </a:spcAft>
                        <a:buNone/>
                      </a:pPr>
                      <a:r>
                        <a:rPr lang="en"/>
                        <a:t>cc_num</a:t>
                      </a:r>
                      <a:endParaRPr/>
                    </a:p>
                  </a:txBody>
                  <a:tcPr marT="91425" marB="91425" marR="91425" marL="91425"/>
                </a:tc>
                <a:tc>
                  <a:txBody>
                    <a:bodyPr/>
                    <a:lstStyle/>
                    <a:p>
                      <a:pPr indent="0" lvl="0" marL="0" rtl="0" algn="l">
                        <a:spcBef>
                          <a:spcPts val="0"/>
                        </a:spcBef>
                        <a:spcAft>
                          <a:spcPts val="0"/>
                        </a:spcAft>
                        <a:buNone/>
                      </a:pPr>
                      <a:r>
                        <a:rPr lang="en"/>
                        <a:t>Unique credit card number</a:t>
                      </a:r>
                      <a:endParaRPr/>
                    </a:p>
                  </a:txBody>
                  <a:tcPr marT="91425" marB="91425" marR="91425" marL="91425"/>
                </a:tc>
              </a:tr>
              <a:tr h="381000">
                <a:tc>
                  <a:txBody>
                    <a:bodyPr/>
                    <a:lstStyle/>
                    <a:p>
                      <a:pPr indent="0" lvl="0" marL="0" rtl="0" algn="l">
                        <a:spcBef>
                          <a:spcPts val="0"/>
                        </a:spcBef>
                        <a:spcAft>
                          <a:spcPts val="0"/>
                        </a:spcAft>
                        <a:buNone/>
                      </a:pPr>
                      <a:r>
                        <a:rPr lang="en"/>
                        <a:t>merchant</a:t>
                      </a:r>
                      <a:endParaRPr/>
                    </a:p>
                  </a:txBody>
                  <a:tcPr marT="91425" marB="91425" marR="91425" marL="91425"/>
                </a:tc>
                <a:tc>
                  <a:txBody>
                    <a:bodyPr/>
                    <a:lstStyle/>
                    <a:p>
                      <a:pPr indent="0" lvl="0" marL="0" rtl="0" algn="l">
                        <a:spcBef>
                          <a:spcPts val="0"/>
                        </a:spcBef>
                        <a:spcAft>
                          <a:spcPts val="0"/>
                        </a:spcAft>
                        <a:buNone/>
                      </a:pPr>
                      <a:r>
                        <a:rPr lang="en"/>
                        <a:t>Merchant name</a:t>
                      </a:r>
                      <a:endParaRPr/>
                    </a:p>
                  </a:txBody>
                  <a:tcPr marT="91425" marB="91425" marR="91425" marL="91425"/>
                </a:tc>
              </a:tr>
              <a:tr h="381000">
                <a:tc>
                  <a:txBody>
                    <a:bodyPr/>
                    <a:lstStyle/>
                    <a:p>
                      <a:pPr indent="0" lvl="0" marL="0" rtl="0" algn="l">
                        <a:spcBef>
                          <a:spcPts val="0"/>
                        </a:spcBef>
                        <a:spcAft>
                          <a:spcPts val="0"/>
                        </a:spcAft>
                        <a:buNone/>
                      </a:pPr>
                      <a:r>
                        <a:rPr lang="en"/>
                        <a:t>category</a:t>
                      </a:r>
                      <a:endParaRPr/>
                    </a:p>
                  </a:txBody>
                  <a:tcPr marT="91425" marB="91425" marR="91425" marL="91425"/>
                </a:tc>
                <a:tc>
                  <a:txBody>
                    <a:bodyPr/>
                    <a:lstStyle/>
                    <a:p>
                      <a:pPr indent="0" lvl="0" marL="0" rtl="0" algn="l">
                        <a:spcBef>
                          <a:spcPts val="0"/>
                        </a:spcBef>
                        <a:spcAft>
                          <a:spcPts val="0"/>
                        </a:spcAft>
                        <a:buNone/>
                      </a:pPr>
                      <a:r>
                        <a:rPr lang="en"/>
                        <a:t>Transaction category</a:t>
                      </a:r>
                      <a:endParaRPr/>
                    </a:p>
                  </a:txBody>
                  <a:tcPr marT="91425" marB="91425" marR="91425" marL="91425"/>
                </a:tc>
              </a:tr>
              <a:tr h="381000">
                <a:tc>
                  <a:txBody>
                    <a:bodyPr/>
                    <a:lstStyle/>
                    <a:p>
                      <a:pPr indent="0" lvl="0" marL="0" rtl="0" algn="l">
                        <a:spcBef>
                          <a:spcPts val="0"/>
                        </a:spcBef>
                        <a:spcAft>
                          <a:spcPts val="0"/>
                        </a:spcAft>
                        <a:buNone/>
                      </a:pPr>
                      <a:r>
                        <a:rPr lang="en"/>
                        <a:t>amt</a:t>
                      </a:r>
                      <a:endParaRPr/>
                    </a:p>
                  </a:txBody>
                  <a:tcPr marT="91425" marB="91425" marR="91425" marL="91425"/>
                </a:tc>
                <a:tc>
                  <a:txBody>
                    <a:bodyPr/>
                    <a:lstStyle/>
                    <a:p>
                      <a:pPr indent="0" lvl="0" marL="0" rtl="0" algn="l">
                        <a:spcBef>
                          <a:spcPts val="0"/>
                        </a:spcBef>
                        <a:spcAft>
                          <a:spcPts val="0"/>
                        </a:spcAft>
                        <a:buNone/>
                      </a:pPr>
                      <a:r>
                        <a:rPr lang="en"/>
                        <a:t>Transaction amount</a:t>
                      </a:r>
                      <a:endParaRPr/>
                    </a:p>
                  </a:txBody>
                  <a:tcPr marT="91425" marB="91425" marR="91425" marL="91425"/>
                </a:tc>
              </a:tr>
              <a:tr h="381000">
                <a:tc>
                  <a:txBody>
                    <a:bodyPr/>
                    <a:lstStyle/>
                    <a:p>
                      <a:pPr indent="0" lvl="0" marL="0" rtl="0" algn="l">
                        <a:spcBef>
                          <a:spcPts val="0"/>
                        </a:spcBef>
                        <a:spcAft>
                          <a:spcPts val="0"/>
                        </a:spcAft>
                        <a:buNone/>
                      </a:pPr>
                      <a:r>
                        <a:rPr lang="en"/>
                        <a:t>merch_long</a:t>
                      </a:r>
                      <a:endParaRPr/>
                    </a:p>
                  </a:txBody>
                  <a:tcPr marT="91425" marB="91425" marR="91425" marL="91425"/>
                </a:tc>
                <a:tc>
                  <a:txBody>
                    <a:bodyPr/>
                    <a:lstStyle/>
                    <a:p>
                      <a:pPr indent="0" lvl="0" marL="0" rtl="0" algn="l">
                        <a:spcBef>
                          <a:spcPts val="0"/>
                        </a:spcBef>
                        <a:spcAft>
                          <a:spcPts val="0"/>
                        </a:spcAft>
                        <a:buNone/>
                      </a:pPr>
                      <a:r>
                        <a:rPr lang="en"/>
                        <a:t>Longitude</a:t>
                      </a:r>
                      <a:r>
                        <a:rPr lang="en"/>
                        <a:t> </a:t>
                      </a:r>
                      <a:r>
                        <a:rPr lang="en"/>
                        <a:t>of merchant</a:t>
                      </a:r>
                      <a:endParaRPr/>
                    </a:p>
                  </a:txBody>
                  <a:tcPr marT="91425" marB="91425" marR="91425" marL="91425"/>
                </a:tc>
              </a:tr>
              <a:tr h="381000">
                <a:tc>
                  <a:txBody>
                    <a:bodyPr/>
                    <a:lstStyle/>
                    <a:p>
                      <a:pPr indent="0" lvl="0" marL="0" rtl="0" algn="l">
                        <a:spcBef>
                          <a:spcPts val="0"/>
                        </a:spcBef>
                        <a:spcAft>
                          <a:spcPts val="0"/>
                        </a:spcAft>
                        <a:buNone/>
                      </a:pPr>
                      <a:r>
                        <a:rPr lang="en"/>
                        <a:t>merch_lat</a:t>
                      </a:r>
                      <a:endParaRPr/>
                    </a:p>
                  </a:txBody>
                  <a:tcPr marT="91425" marB="91425" marR="91425" marL="91425"/>
                </a:tc>
                <a:tc>
                  <a:txBody>
                    <a:bodyPr/>
                    <a:lstStyle/>
                    <a:p>
                      <a:pPr indent="0" lvl="0" marL="0" rtl="0" algn="l">
                        <a:spcBef>
                          <a:spcPts val="0"/>
                        </a:spcBef>
                        <a:spcAft>
                          <a:spcPts val="0"/>
                        </a:spcAft>
                        <a:buNone/>
                      </a:pPr>
                      <a:r>
                        <a:rPr lang="en"/>
                        <a:t>Latitude </a:t>
                      </a:r>
                      <a:r>
                        <a:rPr lang="en"/>
                        <a:t>of merchant</a:t>
                      </a:r>
                      <a:endParaRPr/>
                    </a:p>
                  </a:txBody>
                  <a:tcPr marT="91425" marB="91425" marR="91425" marL="91425"/>
                </a:tc>
              </a:tr>
              <a:tr h="381000">
                <a:tc>
                  <a:txBody>
                    <a:bodyPr/>
                    <a:lstStyle/>
                    <a:p>
                      <a:pPr indent="0" lvl="0" marL="0" rtl="0" algn="l">
                        <a:spcBef>
                          <a:spcPts val="0"/>
                        </a:spcBef>
                        <a:spcAft>
                          <a:spcPts val="0"/>
                        </a:spcAft>
                        <a:buNone/>
                      </a:pPr>
                      <a:r>
                        <a:rPr lang="en"/>
                        <a:t>is_fraud</a:t>
                      </a:r>
                      <a:endParaRPr/>
                    </a:p>
                  </a:txBody>
                  <a:tcPr marT="91425" marB="91425" marR="91425" marL="91425"/>
                </a:tc>
                <a:tc>
                  <a:txBody>
                    <a:bodyPr/>
                    <a:lstStyle/>
                    <a:p>
                      <a:pPr indent="0" lvl="0" marL="0" rtl="0" algn="l">
                        <a:spcBef>
                          <a:spcPts val="0"/>
                        </a:spcBef>
                        <a:spcAft>
                          <a:spcPts val="0"/>
                        </a:spcAft>
                        <a:buNone/>
                      </a:pPr>
                      <a:r>
                        <a:rPr lang="en"/>
                        <a:t>Nature of </a:t>
                      </a:r>
                      <a:r>
                        <a:rPr lang="en"/>
                        <a:t>transaction</a:t>
                      </a:r>
                      <a:r>
                        <a:rPr lang="en"/>
                        <a:t> </a:t>
                      </a:r>
                      <a:endParaRPr/>
                    </a:p>
                  </a:txBody>
                  <a:tcPr marT="91425" marB="91425" marR="91425" marL="91425"/>
                </a:tc>
              </a:tr>
              <a:tr h="381000">
                <a:tc>
                  <a:txBody>
                    <a:bodyPr/>
                    <a:lstStyle/>
                    <a:p>
                      <a:pPr indent="0" lvl="0" marL="0" rtl="0" algn="l">
                        <a:spcBef>
                          <a:spcPts val="0"/>
                        </a:spcBef>
                        <a:spcAft>
                          <a:spcPts val="0"/>
                        </a:spcAft>
                        <a:buNone/>
                      </a:pPr>
                      <a:r>
                        <a:rPr lang="en"/>
                        <a:t>trans_num</a:t>
                      </a:r>
                      <a:endParaRPr/>
                    </a:p>
                  </a:txBody>
                  <a:tcPr marT="91425" marB="91425" marR="91425" marL="91425"/>
                </a:tc>
                <a:tc>
                  <a:txBody>
                    <a:bodyPr/>
                    <a:lstStyle/>
                    <a:p>
                      <a:pPr indent="0" lvl="0" marL="0" rtl="0" algn="l">
                        <a:spcBef>
                          <a:spcPts val="0"/>
                        </a:spcBef>
                        <a:spcAft>
                          <a:spcPts val="0"/>
                        </a:spcAft>
                        <a:buNone/>
                      </a:pPr>
                      <a:r>
                        <a:rPr lang="en"/>
                        <a:t>Transaction number </a:t>
                      </a:r>
                      <a:endParaRPr/>
                    </a:p>
                  </a:txBody>
                  <a:tcPr marT="91425" marB="91425" marR="91425" marL="91425"/>
                </a:tc>
              </a:tr>
              <a:tr h="350600">
                <a:tc>
                  <a:txBody>
                    <a:bodyPr/>
                    <a:lstStyle/>
                    <a:p>
                      <a:pPr indent="0" lvl="0" marL="0" rtl="0" algn="l">
                        <a:spcBef>
                          <a:spcPts val="0"/>
                        </a:spcBef>
                        <a:spcAft>
                          <a:spcPts val="0"/>
                        </a:spcAft>
                        <a:buNone/>
                      </a:pPr>
                      <a:r>
                        <a:rPr lang="en"/>
                        <a:t>unix_time</a:t>
                      </a:r>
                      <a:endParaRPr/>
                    </a:p>
                  </a:txBody>
                  <a:tcPr marT="91425" marB="91425" marR="91425" marL="91425"/>
                </a:tc>
                <a:tc>
                  <a:txBody>
                    <a:bodyPr/>
                    <a:lstStyle/>
                    <a:p>
                      <a:pPr indent="0" lvl="0" marL="0" rtl="0" algn="l">
                        <a:spcBef>
                          <a:spcPts val="0"/>
                        </a:spcBef>
                        <a:spcAft>
                          <a:spcPts val="0"/>
                        </a:spcAft>
                        <a:buNone/>
                      </a:pPr>
                      <a:r>
                        <a:rPr lang="en"/>
                        <a:t>Time in unix format</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DATA</a:t>
            </a:r>
            <a:endParaRPr/>
          </a:p>
        </p:txBody>
      </p:sp>
      <p:sp>
        <p:nvSpPr>
          <p:cNvPr id="101" name="Google Shape;101;p18"/>
          <p:cNvSpPr txBox="1"/>
          <p:nvPr>
            <p:ph idx="1" type="body"/>
          </p:nvPr>
        </p:nvSpPr>
        <p:spPr>
          <a:xfrm>
            <a:off x="0" y="1774625"/>
            <a:ext cx="3564000" cy="3152100"/>
          </a:xfrm>
          <a:prstGeom prst="rect">
            <a:avLst/>
          </a:prstGeom>
        </p:spPr>
        <p:txBody>
          <a:bodyPr anchorCtr="0" anchor="t" bIns="91425" lIns="91425" spcFirstLastPara="1" rIns="91425" wrap="square" tIns="91425">
            <a:noAutofit/>
          </a:bodyPr>
          <a:lstStyle/>
          <a:p>
            <a:pPr indent="-313114" lvl="0" marL="457200" rtl="0" algn="l">
              <a:lnSpc>
                <a:spcPct val="100000"/>
              </a:lnSpc>
              <a:spcBef>
                <a:spcPts val="0"/>
              </a:spcBef>
              <a:spcAft>
                <a:spcPts val="0"/>
              </a:spcAft>
              <a:buClr>
                <a:srgbClr val="000000"/>
              </a:buClr>
              <a:buSzPts val="1331"/>
              <a:buFont typeface="Roboto"/>
              <a:buChar char="•"/>
            </a:pPr>
            <a:r>
              <a:rPr lang="en" sz="1330">
                <a:solidFill>
                  <a:srgbClr val="000000"/>
                </a:solidFill>
              </a:rPr>
              <a:t>In dataset we have DOB column </a:t>
            </a:r>
            <a:endParaRPr sz="1330">
              <a:solidFill>
                <a:srgbClr val="000000"/>
              </a:solidFill>
            </a:endParaRPr>
          </a:p>
          <a:p>
            <a:pPr indent="0" lvl="0" marL="457200" rtl="0" algn="l">
              <a:lnSpc>
                <a:spcPct val="100000"/>
              </a:lnSpc>
              <a:spcBef>
                <a:spcPts val="0"/>
              </a:spcBef>
              <a:spcAft>
                <a:spcPts val="0"/>
              </a:spcAft>
              <a:buSzPts val="605"/>
              <a:buNone/>
            </a:pPr>
            <a:r>
              <a:rPr lang="en" sz="1330">
                <a:solidFill>
                  <a:srgbClr val="000000"/>
                </a:solidFill>
              </a:rPr>
              <a:t>which is of  object type that cannot be </a:t>
            </a:r>
            <a:endParaRPr sz="1330">
              <a:solidFill>
                <a:srgbClr val="000000"/>
              </a:solidFill>
            </a:endParaRPr>
          </a:p>
          <a:p>
            <a:pPr indent="0" lvl="0" marL="457200" rtl="0" algn="l">
              <a:lnSpc>
                <a:spcPct val="100000"/>
              </a:lnSpc>
              <a:spcBef>
                <a:spcPts val="0"/>
              </a:spcBef>
              <a:spcAft>
                <a:spcPts val="0"/>
              </a:spcAft>
              <a:buSzPts val="605"/>
              <a:buNone/>
            </a:pPr>
            <a:r>
              <a:rPr lang="en" sz="1330">
                <a:solidFill>
                  <a:srgbClr val="000000"/>
                </a:solidFill>
              </a:rPr>
              <a:t>incorporated  directly into our model, </a:t>
            </a:r>
            <a:endParaRPr sz="1330">
              <a:solidFill>
                <a:srgbClr val="000000"/>
              </a:solidFill>
            </a:endParaRPr>
          </a:p>
          <a:p>
            <a:pPr indent="0" lvl="0" marL="457200" rtl="0" algn="l">
              <a:lnSpc>
                <a:spcPct val="100000"/>
              </a:lnSpc>
              <a:spcBef>
                <a:spcPts val="0"/>
              </a:spcBef>
              <a:spcAft>
                <a:spcPts val="0"/>
              </a:spcAft>
              <a:buSzPts val="605"/>
              <a:buNone/>
            </a:pPr>
            <a:r>
              <a:rPr lang="en" sz="1330">
                <a:solidFill>
                  <a:srgbClr val="000000"/>
                </a:solidFill>
              </a:rPr>
              <a:t>so will derive age  from the same.</a:t>
            </a:r>
            <a:endParaRPr sz="1330">
              <a:solidFill>
                <a:srgbClr val="000000"/>
              </a:solidFill>
            </a:endParaRPr>
          </a:p>
          <a:p>
            <a:pPr indent="0" lvl="0" marL="457200" rtl="0" algn="l">
              <a:lnSpc>
                <a:spcPct val="100000"/>
              </a:lnSpc>
              <a:spcBef>
                <a:spcPts val="0"/>
              </a:spcBef>
              <a:spcAft>
                <a:spcPts val="0"/>
              </a:spcAft>
              <a:buSzPts val="605"/>
              <a:buNone/>
            </a:pPr>
            <a:r>
              <a:t/>
            </a:r>
            <a:endParaRPr sz="1330">
              <a:solidFill>
                <a:srgbClr val="000000"/>
              </a:solidFill>
            </a:endParaRPr>
          </a:p>
          <a:p>
            <a:pPr indent="-313114" lvl="0" marL="457200" rtl="0" algn="l">
              <a:lnSpc>
                <a:spcPct val="100000"/>
              </a:lnSpc>
              <a:spcBef>
                <a:spcPts val="0"/>
              </a:spcBef>
              <a:spcAft>
                <a:spcPts val="0"/>
              </a:spcAft>
              <a:buClr>
                <a:srgbClr val="000000"/>
              </a:buClr>
              <a:buSzPts val="1331"/>
              <a:buFont typeface="Roboto"/>
              <a:buChar char="•"/>
            </a:pPr>
            <a:r>
              <a:rPr lang="en" sz="1330">
                <a:solidFill>
                  <a:srgbClr val="000000"/>
                </a:solidFill>
              </a:rPr>
              <a:t>Similarly, we have derived hour, day </a:t>
            </a:r>
            <a:endParaRPr sz="1330">
              <a:solidFill>
                <a:srgbClr val="000000"/>
              </a:solidFill>
            </a:endParaRPr>
          </a:p>
          <a:p>
            <a:pPr indent="0" lvl="0" marL="457200" rtl="0" algn="l">
              <a:lnSpc>
                <a:spcPct val="100000"/>
              </a:lnSpc>
              <a:spcBef>
                <a:spcPts val="0"/>
              </a:spcBef>
              <a:spcAft>
                <a:spcPts val="0"/>
              </a:spcAft>
              <a:buSzPts val="605"/>
              <a:buNone/>
            </a:pPr>
            <a:r>
              <a:rPr lang="en" sz="1330">
                <a:solidFill>
                  <a:srgbClr val="000000"/>
                </a:solidFill>
              </a:rPr>
              <a:t>and  month-year from trans_date_trans_time column, because we cannot use date-time object to </a:t>
            </a:r>
            <a:endParaRPr sz="1330">
              <a:solidFill>
                <a:srgbClr val="000000"/>
              </a:solidFill>
            </a:endParaRPr>
          </a:p>
          <a:p>
            <a:pPr indent="0" lvl="0" marL="457200" rtl="0" algn="l">
              <a:lnSpc>
                <a:spcPct val="100000"/>
              </a:lnSpc>
              <a:spcBef>
                <a:spcPts val="0"/>
              </a:spcBef>
              <a:spcAft>
                <a:spcPts val="0"/>
              </a:spcAft>
              <a:buSzPts val="605"/>
              <a:buNone/>
            </a:pPr>
            <a:r>
              <a:rPr lang="en" sz="1330">
                <a:solidFill>
                  <a:srgbClr val="000000"/>
                </a:solidFill>
              </a:rPr>
              <a:t>implement any Machine Learning  model.</a:t>
            </a:r>
            <a:endParaRPr sz="1330">
              <a:solidFill>
                <a:srgbClr val="000000"/>
              </a:solidFill>
            </a:endParaRPr>
          </a:p>
          <a:p>
            <a:pPr indent="-313114" lvl="0" marL="457200" rtl="0" algn="l">
              <a:lnSpc>
                <a:spcPct val="100000"/>
              </a:lnSpc>
              <a:spcBef>
                <a:spcPts val="1800"/>
              </a:spcBef>
              <a:spcAft>
                <a:spcPts val="0"/>
              </a:spcAft>
              <a:buClr>
                <a:srgbClr val="000000"/>
              </a:buClr>
              <a:buSzPts val="1331"/>
              <a:buFont typeface="Roboto"/>
              <a:buChar char="•"/>
            </a:pPr>
            <a:r>
              <a:rPr lang="en" sz="1330">
                <a:solidFill>
                  <a:srgbClr val="000000"/>
                </a:solidFill>
              </a:rPr>
              <a:t>After	checking missing values, scaling has been done on the entire dataset too.</a:t>
            </a:r>
            <a:endParaRPr sz="1330">
              <a:solidFill>
                <a:srgbClr val="000000"/>
              </a:solidFill>
            </a:endParaRPr>
          </a:p>
          <a:p>
            <a:pPr indent="0" lvl="0" marL="0" rtl="0" algn="just">
              <a:lnSpc>
                <a:spcPct val="100000"/>
              </a:lnSpc>
              <a:spcBef>
                <a:spcPts val="1800"/>
              </a:spcBef>
              <a:spcAft>
                <a:spcPts val="0"/>
              </a:spcAft>
              <a:buSzPts val="605"/>
              <a:buNone/>
            </a:pPr>
            <a:r>
              <a:t/>
            </a:r>
            <a:endParaRPr b="1" sz="870">
              <a:solidFill>
                <a:srgbClr val="000000"/>
              </a:solidFill>
            </a:endParaRPr>
          </a:p>
          <a:p>
            <a:pPr indent="0" lvl="0" marL="457200" rtl="0" algn="l">
              <a:spcBef>
                <a:spcPts val="0"/>
              </a:spcBef>
              <a:spcAft>
                <a:spcPts val="1200"/>
              </a:spcAft>
              <a:buSzPts val="605"/>
              <a:buNone/>
            </a:pPr>
            <a:r>
              <a:t/>
            </a:r>
            <a:endParaRPr b="1" sz="870">
              <a:solidFill>
                <a:srgbClr val="000000"/>
              </a:solidFill>
            </a:endParaRPr>
          </a:p>
        </p:txBody>
      </p:sp>
      <p:pic>
        <p:nvPicPr>
          <p:cNvPr id="102" name="Google Shape;102;p18"/>
          <p:cNvPicPr preferRelativeResize="0"/>
          <p:nvPr/>
        </p:nvPicPr>
        <p:blipFill rotWithShape="1">
          <a:blip r:embed="rId3">
            <a:alphaModFix/>
          </a:blip>
          <a:srcRect b="10227" l="2662" r="28362" t="22662"/>
          <a:stretch/>
        </p:blipFill>
        <p:spPr>
          <a:xfrm>
            <a:off x="3630325" y="1774625"/>
            <a:ext cx="5447323" cy="3096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EDA (Exploratory Data Analysis)</a:t>
            </a:r>
            <a:endParaRPr sz="2500"/>
          </a:p>
        </p:txBody>
      </p:sp>
      <p:sp>
        <p:nvSpPr>
          <p:cNvPr id="108" name="Google Shape;108;p19"/>
          <p:cNvSpPr txBox="1"/>
          <p:nvPr>
            <p:ph idx="1" type="body"/>
          </p:nvPr>
        </p:nvSpPr>
        <p:spPr>
          <a:xfrm>
            <a:off x="0" y="1774625"/>
            <a:ext cx="4572000" cy="3152100"/>
          </a:xfrm>
          <a:prstGeom prst="rect">
            <a:avLst/>
          </a:prstGeom>
        </p:spPr>
        <p:txBody>
          <a:bodyPr anchorCtr="0" anchor="t" bIns="91425" lIns="91425" spcFirstLastPara="1" rIns="91425" wrap="square" tIns="91425">
            <a:normAutofit fontScale="62500" lnSpcReduction="10000"/>
          </a:bodyPr>
          <a:lstStyle/>
          <a:p>
            <a:pPr indent="-323850" lvl="0" marL="457200" rtl="0" algn="l">
              <a:lnSpc>
                <a:spcPct val="100000"/>
              </a:lnSpc>
              <a:spcBef>
                <a:spcPts val="0"/>
              </a:spcBef>
              <a:spcAft>
                <a:spcPts val="0"/>
              </a:spcAft>
              <a:buClr>
                <a:srgbClr val="212121"/>
              </a:buClr>
              <a:buSzPct val="100000"/>
              <a:buChar char="●"/>
            </a:pPr>
            <a:r>
              <a:rPr lang="en" sz="2400">
                <a:solidFill>
                  <a:srgbClr val="000000"/>
                </a:solidFill>
              </a:rPr>
              <a:t>Starting EDA from target variable, which is is_fraud column according to our dataset</a:t>
            </a:r>
            <a:endParaRPr sz="2400">
              <a:solidFill>
                <a:srgbClr val="000000"/>
              </a:solidFill>
            </a:endParaRPr>
          </a:p>
          <a:p>
            <a:pPr indent="0" lvl="0" marL="914400" rtl="0" algn="l">
              <a:lnSpc>
                <a:spcPct val="100000"/>
              </a:lnSpc>
              <a:spcBef>
                <a:spcPts val="0"/>
              </a:spcBef>
              <a:spcAft>
                <a:spcPts val="0"/>
              </a:spcAft>
              <a:buNone/>
            </a:pPr>
            <a:r>
              <a:t/>
            </a:r>
            <a:endParaRPr sz="2400">
              <a:solidFill>
                <a:srgbClr val="000000"/>
              </a:solidFill>
            </a:endParaRPr>
          </a:p>
          <a:p>
            <a:pPr indent="-323850" lvl="0" marL="457200" rtl="0" algn="l">
              <a:lnSpc>
                <a:spcPct val="100000"/>
              </a:lnSpc>
              <a:spcBef>
                <a:spcPts val="0"/>
              </a:spcBef>
              <a:spcAft>
                <a:spcPts val="0"/>
              </a:spcAft>
              <a:buClr>
                <a:srgbClr val="212121"/>
              </a:buClr>
              <a:buSzPct val="100000"/>
              <a:buChar char="●"/>
            </a:pPr>
            <a:r>
              <a:rPr lang="en" sz="2400">
                <a:solidFill>
                  <a:srgbClr val="000000"/>
                </a:solidFill>
              </a:rPr>
              <a:t>Here, we can see that dataset is highly skewed, which needs to be fixed. Otherwise while implementing ML models it will have </a:t>
            </a:r>
            <a:r>
              <a:rPr lang="en" sz="2400">
                <a:solidFill>
                  <a:srgbClr val="000000"/>
                </a:solidFill>
              </a:rPr>
              <a:t>biases</a:t>
            </a:r>
            <a:r>
              <a:rPr lang="en" sz="2400">
                <a:solidFill>
                  <a:srgbClr val="000000"/>
                </a:solidFill>
              </a:rPr>
              <a:t> for high volume data</a:t>
            </a:r>
            <a:endParaRPr sz="2400">
              <a:solidFill>
                <a:srgbClr val="000000"/>
              </a:solidFill>
            </a:endParaRPr>
          </a:p>
          <a:p>
            <a:pPr indent="0" lvl="0" marL="914400" rtl="0" algn="l">
              <a:lnSpc>
                <a:spcPct val="100000"/>
              </a:lnSpc>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b="1">
              <a:solidFill>
                <a:srgbClr val="000000"/>
              </a:solidFill>
              <a:latin typeface="Times New Roman"/>
              <a:ea typeface="Times New Roman"/>
              <a:cs typeface="Times New Roman"/>
              <a:sym typeface="Times New Roman"/>
            </a:endParaRPr>
          </a:p>
        </p:txBody>
      </p:sp>
      <p:pic>
        <p:nvPicPr>
          <p:cNvPr id="109" name="Google Shape;109;p19"/>
          <p:cNvPicPr preferRelativeResize="0"/>
          <p:nvPr/>
        </p:nvPicPr>
        <p:blipFill>
          <a:blip r:embed="rId3">
            <a:alphaModFix/>
          </a:blip>
          <a:stretch>
            <a:fillRect/>
          </a:stretch>
        </p:blipFill>
        <p:spPr>
          <a:xfrm>
            <a:off x="284525" y="3798450"/>
            <a:ext cx="4287475" cy="1128275"/>
          </a:xfrm>
          <a:prstGeom prst="rect">
            <a:avLst/>
          </a:prstGeom>
          <a:noFill/>
          <a:ln>
            <a:noFill/>
          </a:ln>
        </p:spPr>
      </p:pic>
      <p:pic>
        <p:nvPicPr>
          <p:cNvPr id="110" name="Google Shape;110;p19"/>
          <p:cNvPicPr preferRelativeResize="0"/>
          <p:nvPr/>
        </p:nvPicPr>
        <p:blipFill>
          <a:blip r:embed="rId4">
            <a:alphaModFix/>
          </a:blip>
          <a:stretch>
            <a:fillRect/>
          </a:stretch>
        </p:blipFill>
        <p:spPr>
          <a:xfrm>
            <a:off x="5584475" y="1774625"/>
            <a:ext cx="2468825" cy="3428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116" name="Google Shape;116;p20"/>
          <p:cNvSpPr txBox="1"/>
          <p:nvPr>
            <p:ph idx="1" type="body"/>
          </p:nvPr>
        </p:nvSpPr>
        <p:spPr>
          <a:xfrm>
            <a:off x="0" y="1774625"/>
            <a:ext cx="3718800" cy="3528300"/>
          </a:xfrm>
          <a:prstGeom prst="rect">
            <a:avLst/>
          </a:prstGeom>
        </p:spPr>
        <p:txBody>
          <a:bodyPr anchorCtr="0" anchor="t" bIns="91425" lIns="91425" spcFirstLastPara="1" rIns="91425" wrap="square" tIns="91425">
            <a:noAutofit/>
          </a:bodyPr>
          <a:lstStyle/>
          <a:p>
            <a:pPr indent="-320146" lvl="0" marL="457200" rtl="0" algn="l">
              <a:lnSpc>
                <a:spcPct val="90000"/>
              </a:lnSpc>
              <a:spcBef>
                <a:spcPts val="0"/>
              </a:spcBef>
              <a:spcAft>
                <a:spcPts val="0"/>
              </a:spcAft>
              <a:buClr>
                <a:srgbClr val="212121"/>
              </a:buClr>
              <a:buSzPts val="1442"/>
              <a:buChar char="●"/>
            </a:pPr>
            <a:r>
              <a:rPr b="1" lang="en" sz="1441">
                <a:solidFill>
                  <a:srgbClr val="212121"/>
                </a:solidFill>
                <a:highlight>
                  <a:srgbClr val="FFFFFF"/>
                </a:highlight>
              </a:rPr>
              <a:t>Data Summarization:</a:t>
            </a:r>
            <a:endParaRPr b="1" sz="1441">
              <a:solidFill>
                <a:srgbClr val="212121"/>
              </a:solidFill>
              <a:highlight>
                <a:srgbClr val="FFFFFF"/>
              </a:highlight>
            </a:endParaRPr>
          </a:p>
          <a:p>
            <a:pPr indent="0" lvl="0" marL="457200" rtl="0" algn="l">
              <a:lnSpc>
                <a:spcPct val="90000"/>
              </a:lnSpc>
              <a:spcBef>
                <a:spcPts val="0"/>
              </a:spcBef>
              <a:spcAft>
                <a:spcPts val="0"/>
              </a:spcAft>
              <a:buSzPts val="688"/>
              <a:buNone/>
            </a:pPr>
            <a:r>
              <a:rPr lang="en" sz="1441">
                <a:solidFill>
                  <a:srgbClr val="212121"/>
                </a:solidFill>
                <a:highlight>
                  <a:srgbClr val="FFFFFF"/>
                </a:highlight>
              </a:rPr>
              <a:t>Here, the mean/average of the 'fraud distribution' is way higher than the 'non-fraud distribution'. </a:t>
            </a:r>
            <a:endParaRPr sz="1441">
              <a:solidFill>
                <a:srgbClr val="212121"/>
              </a:solidFill>
              <a:highlight>
                <a:srgbClr val="FFFFFF"/>
              </a:highlight>
            </a:endParaRPr>
          </a:p>
          <a:p>
            <a:pPr indent="0" lvl="0" marL="457200" rtl="0" algn="l">
              <a:lnSpc>
                <a:spcPct val="90000"/>
              </a:lnSpc>
              <a:spcBef>
                <a:spcPts val="0"/>
              </a:spcBef>
              <a:spcAft>
                <a:spcPts val="0"/>
              </a:spcAft>
              <a:buSzPts val="688"/>
              <a:buNone/>
            </a:pPr>
            <a:r>
              <a:t/>
            </a:r>
            <a:endParaRPr sz="1441">
              <a:solidFill>
                <a:srgbClr val="212121"/>
              </a:solidFill>
              <a:highlight>
                <a:srgbClr val="FFFFFF"/>
              </a:highlight>
            </a:endParaRPr>
          </a:p>
          <a:p>
            <a:pPr indent="0" lvl="0" marL="457200" rtl="0" algn="l">
              <a:lnSpc>
                <a:spcPct val="90000"/>
              </a:lnSpc>
              <a:spcBef>
                <a:spcPts val="0"/>
              </a:spcBef>
              <a:spcAft>
                <a:spcPts val="0"/>
              </a:spcAft>
              <a:buSzPts val="688"/>
              <a:buNone/>
            </a:pPr>
            <a:r>
              <a:rPr lang="en" sz="1441">
                <a:solidFill>
                  <a:srgbClr val="212121"/>
                </a:solidFill>
                <a:highlight>
                  <a:srgbClr val="FFFFFF"/>
                </a:highlight>
              </a:rPr>
              <a:t>That means the amount lost in a fraud transaction is very high. Which is a usual behaviour looking at the real-life scenarios.</a:t>
            </a:r>
            <a:endParaRPr sz="1441">
              <a:solidFill>
                <a:srgbClr val="212121"/>
              </a:solidFill>
              <a:highlight>
                <a:srgbClr val="FFFFFF"/>
              </a:highlight>
            </a:endParaRPr>
          </a:p>
          <a:p>
            <a:pPr indent="0" lvl="0" marL="0" rtl="0" algn="l">
              <a:lnSpc>
                <a:spcPct val="90000"/>
              </a:lnSpc>
              <a:spcBef>
                <a:spcPts val="0"/>
              </a:spcBef>
              <a:spcAft>
                <a:spcPts val="0"/>
              </a:spcAft>
              <a:buSzPts val="688"/>
              <a:buNone/>
            </a:pPr>
            <a:r>
              <a:t/>
            </a:r>
            <a:endParaRPr b="1" sz="1441">
              <a:solidFill>
                <a:srgbClr val="212121"/>
              </a:solidFill>
              <a:highlight>
                <a:srgbClr val="FFFFFF"/>
              </a:highlight>
            </a:endParaRPr>
          </a:p>
          <a:p>
            <a:pPr indent="-320146" lvl="0" marL="457200" rtl="0" algn="l">
              <a:lnSpc>
                <a:spcPct val="90000"/>
              </a:lnSpc>
              <a:spcBef>
                <a:spcPts val="0"/>
              </a:spcBef>
              <a:spcAft>
                <a:spcPts val="0"/>
              </a:spcAft>
              <a:buClr>
                <a:srgbClr val="212121"/>
              </a:buClr>
              <a:buSzPts val="1442"/>
              <a:buChar char="●"/>
            </a:pPr>
            <a:r>
              <a:rPr b="1" lang="en" sz="1441">
                <a:solidFill>
                  <a:srgbClr val="212121"/>
                </a:solidFill>
                <a:highlight>
                  <a:srgbClr val="FFFFFF"/>
                </a:highlight>
              </a:rPr>
              <a:t>Data Visualization:</a:t>
            </a:r>
            <a:endParaRPr b="1" sz="1441">
              <a:solidFill>
                <a:srgbClr val="212121"/>
              </a:solidFill>
              <a:highlight>
                <a:srgbClr val="FFFFFF"/>
              </a:highlight>
            </a:endParaRPr>
          </a:p>
          <a:p>
            <a:pPr indent="0" lvl="0" marL="457200" rtl="0" algn="l">
              <a:lnSpc>
                <a:spcPct val="90000"/>
              </a:lnSpc>
              <a:spcBef>
                <a:spcPts val="0"/>
              </a:spcBef>
              <a:spcAft>
                <a:spcPts val="0"/>
              </a:spcAft>
              <a:buSzPts val="688"/>
              <a:buNone/>
            </a:pPr>
            <a:r>
              <a:rPr lang="en" sz="1441">
                <a:solidFill>
                  <a:srgbClr val="212121"/>
                </a:solidFill>
                <a:highlight>
                  <a:srgbClr val="FFFFFF"/>
                </a:highlight>
              </a:rPr>
              <a:t>The histogram plot of the fraud and non-fraud distribution shows that the Transaction amount is very high, for fraud distributions</a:t>
            </a:r>
            <a:endParaRPr sz="1441">
              <a:solidFill>
                <a:srgbClr val="212121"/>
              </a:solidFill>
              <a:highlight>
                <a:srgbClr val="FFFFFF"/>
              </a:highlight>
            </a:endParaRPr>
          </a:p>
          <a:p>
            <a:pPr indent="0" lvl="0" marL="457200" rtl="0" algn="l">
              <a:lnSpc>
                <a:spcPct val="90000"/>
              </a:lnSpc>
              <a:spcBef>
                <a:spcPts val="0"/>
              </a:spcBef>
              <a:spcAft>
                <a:spcPts val="0"/>
              </a:spcAft>
              <a:buSzPts val="688"/>
              <a:buNone/>
            </a:pPr>
            <a:r>
              <a:t/>
            </a:r>
            <a:endParaRPr sz="1441">
              <a:solidFill>
                <a:srgbClr val="212121"/>
              </a:solidFill>
              <a:highlight>
                <a:srgbClr val="FFFFFF"/>
              </a:highlight>
            </a:endParaRPr>
          </a:p>
          <a:p>
            <a:pPr indent="0" lvl="0" marL="0" rtl="0" algn="just">
              <a:lnSpc>
                <a:spcPct val="90000"/>
              </a:lnSpc>
              <a:spcBef>
                <a:spcPts val="1800"/>
              </a:spcBef>
              <a:spcAft>
                <a:spcPts val="0"/>
              </a:spcAft>
              <a:buSzPts val="688"/>
              <a:buNone/>
            </a:pPr>
            <a:r>
              <a:t/>
            </a:r>
            <a:endParaRPr b="1" sz="1075">
              <a:solidFill>
                <a:srgbClr val="000000"/>
              </a:solidFill>
              <a:latin typeface="Times New Roman"/>
              <a:ea typeface="Times New Roman"/>
              <a:cs typeface="Times New Roman"/>
              <a:sym typeface="Times New Roman"/>
            </a:endParaRPr>
          </a:p>
          <a:p>
            <a:pPr indent="0" lvl="0" marL="457200" rtl="0" algn="l">
              <a:lnSpc>
                <a:spcPct val="105000"/>
              </a:lnSpc>
              <a:spcBef>
                <a:spcPts val="0"/>
              </a:spcBef>
              <a:spcAft>
                <a:spcPts val="1200"/>
              </a:spcAft>
              <a:buSzPts val="688"/>
              <a:buNone/>
            </a:pPr>
            <a:r>
              <a:t/>
            </a:r>
            <a:endParaRPr b="1" sz="1075">
              <a:solidFill>
                <a:srgbClr val="000000"/>
              </a:solidFill>
              <a:latin typeface="Times New Roman"/>
              <a:ea typeface="Times New Roman"/>
              <a:cs typeface="Times New Roman"/>
              <a:sym typeface="Times New Roman"/>
            </a:endParaRPr>
          </a:p>
        </p:txBody>
      </p:sp>
      <p:pic>
        <p:nvPicPr>
          <p:cNvPr id="117" name="Google Shape;117;p20"/>
          <p:cNvPicPr preferRelativeResize="0"/>
          <p:nvPr/>
        </p:nvPicPr>
        <p:blipFill>
          <a:blip r:embed="rId3">
            <a:alphaModFix/>
          </a:blip>
          <a:stretch>
            <a:fillRect/>
          </a:stretch>
        </p:blipFill>
        <p:spPr>
          <a:xfrm>
            <a:off x="3818350" y="1735025"/>
            <a:ext cx="5173250" cy="1573050"/>
          </a:xfrm>
          <a:prstGeom prst="rect">
            <a:avLst/>
          </a:prstGeom>
          <a:noFill/>
          <a:ln>
            <a:noFill/>
          </a:ln>
        </p:spPr>
      </p:pic>
      <p:pic>
        <p:nvPicPr>
          <p:cNvPr id="118" name="Google Shape;118;p20"/>
          <p:cNvPicPr preferRelativeResize="0"/>
          <p:nvPr/>
        </p:nvPicPr>
        <p:blipFill>
          <a:blip r:embed="rId4">
            <a:alphaModFix/>
          </a:blip>
          <a:stretch>
            <a:fillRect/>
          </a:stretch>
        </p:blipFill>
        <p:spPr>
          <a:xfrm>
            <a:off x="3818350" y="3356000"/>
            <a:ext cx="5325651" cy="188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124" name="Google Shape;124;p21"/>
          <p:cNvSpPr txBox="1"/>
          <p:nvPr>
            <p:ph idx="1" type="body"/>
          </p:nvPr>
        </p:nvSpPr>
        <p:spPr>
          <a:xfrm>
            <a:off x="0" y="1774625"/>
            <a:ext cx="3364800" cy="3369000"/>
          </a:xfrm>
          <a:prstGeom prst="rect">
            <a:avLst/>
          </a:prstGeom>
        </p:spPr>
        <p:txBody>
          <a:bodyPr anchorCtr="0" anchor="t" bIns="91425" lIns="91425" spcFirstLastPara="1" rIns="91425" wrap="square" tIns="91425">
            <a:normAutofit fontScale="55000" lnSpcReduction="10000"/>
          </a:bodyPr>
          <a:lstStyle/>
          <a:p>
            <a:pPr indent="0" lvl="0" marL="457200" rtl="0" algn="l">
              <a:lnSpc>
                <a:spcPct val="100000"/>
              </a:lnSpc>
              <a:spcBef>
                <a:spcPts val="0"/>
              </a:spcBef>
              <a:spcAft>
                <a:spcPts val="0"/>
              </a:spcAft>
              <a:buNone/>
            </a:pPr>
            <a:r>
              <a:t/>
            </a:r>
            <a:endParaRPr sz="3206">
              <a:solidFill>
                <a:srgbClr val="000000"/>
              </a:solidFill>
              <a:latin typeface="Times New Roman"/>
              <a:ea typeface="Times New Roman"/>
              <a:cs typeface="Times New Roman"/>
              <a:sym typeface="Times New Roman"/>
            </a:endParaRPr>
          </a:p>
          <a:p>
            <a:pPr indent="-322897" lvl="0" marL="457200" rtl="0" algn="l">
              <a:lnSpc>
                <a:spcPct val="100000"/>
              </a:lnSpc>
              <a:spcBef>
                <a:spcPts val="0"/>
              </a:spcBef>
              <a:spcAft>
                <a:spcPts val="0"/>
              </a:spcAft>
              <a:buClr>
                <a:srgbClr val="212121"/>
              </a:buClr>
              <a:buSzPct val="100000"/>
              <a:buChar char="●"/>
            </a:pPr>
            <a:r>
              <a:rPr b="1" lang="en" sz="2700">
                <a:solidFill>
                  <a:srgbClr val="212121"/>
                </a:solidFill>
                <a:highlight>
                  <a:srgbClr val="FFFFFF"/>
                </a:highlight>
              </a:rPr>
              <a:t>Correlation Analysis:</a:t>
            </a:r>
            <a:endParaRPr b="1" sz="2700">
              <a:solidFill>
                <a:srgbClr val="212121"/>
              </a:solidFill>
              <a:highlight>
                <a:srgbClr val="FFFFFF"/>
              </a:highlight>
            </a:endParaRPr>
          </a:p>
          <a:p>
            <a:pPr indent="0" lvl="0" marL="457200" rtl="0" algn="l">
              <a:lnSpc>
                <a:spcPct val="100000"/>
              </a:lnSpc>
              <a:spcBef>
                <a:spcPts val="0"/>
              </a:spcBef>
              <a:spcAft>
                <a:spcPts val="0"/>
              </a:spcAft>
              <a:buNone/>
            </a:pPr>
            <a:r>
              <a:t/>
            </a:r>
            <a:endParaRPr b="1" sz="2700">
              <a:solidFill>
                <a:srgbClr val="212121"/>
              </a:solidFill>
              <a:highlight>
                <a:srgbClr val="FFFFFF"/>
              </a:highlight>
            </a:endParaRPr>
          </a:p>
          <a:p>
            <a:pPr indent="0" lvl="0" marL="457200" rtl="0" algn="l">
              <a:lnSpc>
                <a:spcPct val="100000"/>
              </a:lnSpc>
              <a:spcBef>
                <a:spcPts val="0"/>
              </a:spcBef>
              <a:spcAft>
                <a:spcPts val="0"/>
              </a:spcAft>
              <a:buNone/>
            </a:pPr>
            <a:r>
              <a:rPr lang="en" sz="2700">
                <a:solidFill>
                  <a:srgbClr val="212121"/>
                </a:solidFill>
                <a:highlight>
                  <a:srgbClr val="FFFFFF"/>
                </a:highlight>
              </a:rPr>
              <a:t>Correlation between time(year_month) vs number of transactions examined. Red for fraud and blue for non-fraud.</a:t>
            </a:r>
            <a:endParaRPr sz="2700">
              <a:solidFill>
                <a:srgbClr val="212121"/>
              </a:solidFill>
              <a:highlight>
                <a:srgbClr val="FFFFFF"/>
              </a:highlight>
            </a:endParaRPr>
          </a:p>
          <a:p>
            <a:pPr indent="0" lvl="0" marL="457200" rtl="0" algn="l">
              <a:lnSpc>
                <a:spcPct val="100000"/>
              </a:lnSpc>
              <a:spcBef>
                <a:spcPts val="0"/>
              </a:spcBef>
              <a:spcAft>
                <a:spcPts val="0"/>
              </a:spcAft>
              <a:buNone/>
            </a:pPr>
            <a:r>
              <a:t/>
            </a:r>
            <a:endParaRPr sz="2700">
              <a:solidFill>
                <a:srgbClr val="212121"/>
              </a:solidFill>
              <a:highlight>
                <a:srgbClr val="FFFFFF"/>
              </a:highlight>
            </a:endParaRPr>
          </a:p>
          <a:p>
            <a:pPr indent="0" lvl="0" marL="457200" rtl="0" algn="l">
              <a:lnSpc>
                <a:spcPct val="100000"/>
              </a:lnSpc>
              <a:spcBef>
                <a:spcPts val="0"/>
              </a:spcBef>
              <a:spcAft>
                <a:spcPts val="0"/>
              </a:spcAft>
              <a:buNone/>
            </a:pPr>
            <a:r>
              <a:rPr lang="en" sz="2700">
                <a:solidFill>
                  <a:srgbClr val="212121"/>
                </a:solidFill>
                <a:highlight>
                  <a:srgbClr val="FFFFFF"/>
                </a:highlight>
              </a:rPr>
              <a:t>Shows high fraud transactions in 2019-12 and reduced fraud transactions in 2020-12</a:t>
            </a:r>
            <a:endParaRPr b="1" sz="27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27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a:solidFill>
                <a:srgbClr val="000000"/>
              </a:solidFill>
              <a:latin typeface="Times New Roman"/>
              <a:ea typeface="Times New Roman"/>
              <a:cs typeface="Times New Roman"/>
              <a:sym typeface="Times New Roman"/>
            </a:endParaRPr>
          </a:p>
        </p:txBody>
      </p:sp>
      <p:pic>
        <p:nvPicPr>
          <p:cNvPr id="125" name="Google Shape;125;p21"/>
          <p:cNvPicPr preferRelativeResize="0"/>
          <p:nvPr/>
        </p:nvPicPr>
        <p:blipFill>
          <a:blip r:embed="rId3">
            <a:alphaModFix/>
          </a:blip>
          <a:stretch>
            <a:fillRect/>
          </a:stretch>
        </p:blipFill>
        <p:spPr>
          <a:xfrm>
            <a:off x="4681150" y="1735025"/>
            <a:ext cx="4310451" cy="1573038"/>
          </a:xfrm>
          <a:prstGeom prst="rect">
            <a:avLst/>
          </a:prstGeom>
          <a:noFill/>
          <a:ln>
            <a:noFill/>
          </a:ln>
        </p:spPr>
      </p:pic>
      <p:pic>
        <p:nvPicPr>
          <p:cNvPr id="126" name="Google Shape;126;p21"/>
          <p:cNvPicPr preferRelativeResize="0"/>
          <p:nvPr/>
        </p:nvPicPr>
        <p:blipFill>
          <a:blip r:embed="rId4">
            <a:alphaModFix/>
          </a:blip>
          <a:stretch>
            <a:fillRect/>
          </a:stretch>
        </p:blipFill>
        <p:spPr>
          <a:xfrm>
            <a:off x="3476721" y="1774625"/>
            <a:ext cx="5667281" cy="1714099"/>
          </a:xfrm>
          <a:prstGeom prst="rect">
            <a:avLst/>
          </a:prstGeom>
          <a:noFill/>
          <a:ln>
            <a:noFill/>
          </a:ln>
        </p:spPr>
      </p:pic>
      <p:pic>
        <p:nvPicPr>
          <p:cNvPr id="127" name="Google Shape;127;p21"/>
          <p:cNvPicPr preferRelativeResize="0"/>
          <p:nvPr/>
        </p:nvPicPr>
        <p:blipFill>
          <a:blip r:embed="rId5">
            <a:alphaModFix/>
          </a:blip>
          <a:stretch>
            <a:fillRect/>
          </a:stretch>
        </p:blipFill>
        <p:spPr>
          <a:xfrm>
            <a:off x="3476725" y="3308075"/>
            <a:ext cx="5742249" cy="192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