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5" r:id="rId9"/>
    <p:sldId id="264"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F5DA3D-EA08-485D-A7E1-B654F093C1BE}"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61C0F-6FD7-48F7-9162-591D32788058}" type="slidenum">
              <a:rPr lang="en-IN" smtClean="0"/>
              <a:t>‹#›</a:t>
            </a:fld>
            <a:endParaRPr lang="en-IN"/>
          </a:p>
        </p:txBody>
      </p:sp>
    </p:spTree>
    <p:extLst>
      <p:ext uri="{BB962C8B-B14F-4D97-AF65-F5344CB8AC3E}">
        <p14:creationId xmlns:p14="http://schemas.microsoft.com/office/powerpoint/2010/main" val="226705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F5DA3D-EA08-485D-A7E1-B654F093C1BE}" type="datetimeFigureOut">
              <a:rPr lang="en-IN" smtClean="0"/>
              <a:t>05-10-2025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C61C0F-6FD7-48F7-9162-591D32788058}" type="slidenum">
              <a:rPr lang="en-IN" smtClean="0"/>
              <a:t>‹#›</a:t>
            </a:fld>
            <a:endParaRPr lang="en-IN"/>
          </a:p>
        </p:txBody>
      </p:sp>
    </p:spTree>
    <p:extLst>
      <p:ext uri="{BB962C8B-B14F-4D97-AF65-F5344CB8AC3E}">
        <p14:creationId xmlns:p14="http://schemas.microsoft.com/office/powerpoint/2010/main" val="334767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BF5DA3D-EA08-485D-A7E1-B654F093C1BE}"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61C0F-6FD7-48F7-9162-591D32788058}" type="slidenum">
              <a:rPr lang="en-IN" smtClean="0"/>
              <a:t>‹#›</a:t>
            </a:fld>
            <a:endParaRPr lang="en-IN"/>
          </a:p>
        </p:txBody>
      </p:sp>
    </p:spTree>
    <p:extLst>
      <p:ext uri="{BB962C8B-B14F-4D97-AF65-F5344CB8AC3E}">
        <p14:creationId xmlns:p14="http://schemas.microsoft.com/office/powerpoint/2010/main" val="3292885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BF5DA3D-EA08-485D-A7E1-B654F093C1BE}"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61C0F-6FD7-48F7-9162-591D3278805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99627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F5DA3D-EA08-485D-A7E1-B654F093C1BE}"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61C0F-6FD7-48F7-9162-591D32788058}" type="slidenum">
              <a:rPr lang="en-IN" smtClean="0"/>
              <a:t>‹#›</a:t>
            </a:fld>
            <a:endParaRPr lang="en-IN"/>
          </a:p>
        </p:txBody>
      </p:sp>
    </p:spTree>
    <p:extLst>
      <p:ext uri="{BB962C8B-B14F-4D97-AF65-F5344CB8AC3E}">
        <p14:creationId xmlns:p14="http://schemas.microsoft.com/office/powerpoint/2010/main" val="2241652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F5DA3D-EA08-485D-A7E1-B654F093C1BE}" type="datetimeFigureOut">
              <a:rPr lang="en-IN" smtClean="0"/>
              <a:t>05-10-2025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61C0F-6FD7-48F7-9162-591D32788058}" type="slidenum">
              <a:rPr lang="en-IN" smtClean="0"/>
              <a:t>‹#›</a:t>
            </a:fld>
            <a:endParaRPr lang="en-IN"/>
          </a:p>
        </p:txBody>
      </p:sp>
    </p:spTree>
    <p:extLst>
      <p:ext uri="{BB962C8B-B14F-4D97-AF65-F5344CB8AC3E}">
        <p14:creationId xmlns:p14="http://schemas.microsoft.com/office/powerpoint/2010/main" val="2531880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F5DA3D-EA08-485D-A7E1-B654F093C1BE}" type="datetimeFigureOut">
              <a:rPr lang="en-IN" smtClean="0"/>
              <a:t>05-10-2025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61C0F-6FD7-48F7-9162-591D32788058}" type="slidenum">
              <a:rPr lang="en-IN" smtClean="0"/>
              <a:t>‹#›</a:t>
            </a:fld>
            <a:endParaRPr lang="en-IN"/>
          </a:p>
        </p:txBody>
      </p:sp>
    </p:spTree>
    <p:extLst>
      <p:ext uri="{BB962C8B-B14F-4D97-AF65-F5344CB8AC3E}">
        <p14:creationId xmlns:p14="http://schemas.microsoft.com/office/powerpoint/2010/main" val="1636205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F5DA3D-EA08-485D-A7E1-B654F093C1BE}"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61C0F-6FD7-48F7-9162-591D32788058}" type="slidenum">
              <a:rPr lang="en-IN" smtClean="0"/>
              <a:t>‹#›</a:t>
            </a:fld>
            <a:endParaRPr lang="en-IN"/>
          </a:p>
        </p:txBody>
      </p:sp>
    </p:spTree>
    <p:extLst>
      <p:ext uri="{BB962C8B-B14F-4D97-AF65-F5344CB8AC3E}">
        <p14:creationId xmlns:p14="http://schemas.microsoft.com/office/powerpoint/2010/main" val="721349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F5DA3D-EA08-485D-A7E1-B654F093C1BE}"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61C0F-6FD7-48F7-9162-591D32788058}" type="slidenum">
              <a:rPr lang="en-IN" smtClean="0"/>
              <a:t>‹#›</a:t>
            </a:fld>
            <a:endParaRPr lang="en-IN"/>
          </a:p>
        </p:txBody>
      </p:sp>
    </p:spTree>
    <p:extLst>
      <p:ext uri="{BB962C8B-B14F-4D97-AF65-F5344CB8AC3E}">
        <p14:creationId xmlns:p14="http://schemas.microsoft.com/office/powerpoint/2010/main" val="186929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BF5DA3D-EA08-485D-A7E1-B654F093C1BE}"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61C0F-6FD7-48F7-9162-591D32788058}" type="slidenum">
              <a:rPr lang="en-IN" smtClean="0"/>
              <a:t>‹#›</a:t>
            </a:fld>
            <a:endParaRPr lang="en-IN"/>
          </a:p>
        </p:txBody>
      </p:sp>
    </p:spTree>
    <p:extLst>
      <p:ext uri="{BB962C8B-B14F-4D97-AF65-F5344CB8AC3E}">
        <p14:creationId xmlns:p14="http://schemas.microsoft.com/office/powerpoint/2010/main" val="111297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F5DA3D-EA08-485D-A7E1-B654F093C1BE}"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61C0F-6FD7-48F7-9162-591D32788058}" type="slidenum">
              <a:rPr lang="en-IN" smtClean="0"/>
              <a:t>‹#›</a:t>
            </a:fld>
            <a:endParaRPr lang="en-IN"/>
          </a:p>
        </p:txBody>
      </p:sp>
    </p:spTree>
    <p:extLst>
      <p:ext uri="{BB962C8B-B14F-4D97-AF65-F5344CB8AC3E}">
        <p14:creationId xmlns:p14="http://schemas.microsoft.com/office/powerpoint/2010/main" val="221917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F5DA3D-EA08-485D-A7E1-B654F093C1BE}" type="datetimeFigureOut">
              <a:rPr lang="en-IN" smtClean="0"/>
              <a:t>05-10-2025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C61C0F-6FD7-48F7-9162-591D32788058}" type="slidenum">
              <a:rPr lang="en-IN" smtClean="0"/>
              <a:t>‹#›</a:t>
            </a:fld>
            <a:endParaRPr lang="en-IN"/>
          </a:p>
        </p:txBody>
      </p:sp>
    </p:spTree>
    <p:extLst>
      <p:ext uri="{BB962C8B-B14F-4D97-AF65-F5344CB8AC3E}">
        <p14:creationId xmlns:p14="http://schemas.microsoft.com/office/powerpoint/2010/main" val="101511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F5DA3D-EA08-485D-A7E1-B654F093C1BE}" type="datetimeFigureOut">
              <a:rPr lang="en-IN" smtClean="0"/>
              <a:t>05-10-2025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C61C0F-6FD7-48F7-9162-591D32788058}" type="slidenum">
              <a:rPr lang="en-IN" smtClean="0"/>
              <a:t>‹#›</a:t>
            </a:fld>
            <a:endParaRPr lang="en-IN"/>
          </a:p>
        </p:txBody>
      </p:sp>
    </p:spTree>
    <p:extLst>
      <p:ext uri="{BB962C8B-B14F-4D97-AF65-F5344CB8AC3E}">
        <p14:creationId xmlns:p14="http://schemas.microsoft.com/office/powerpoint/2010/main" val="237655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BF5DA3D-EA08-485D-A7E1-B654F093C1BE}" type="datetimeFigureOut">
              <a:rPr lang="en-IN" smtClean="0"/>
              <a:t>05-10-2025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1C61C0F-6FD7-48F7-9162-591D32788058}" type="slidenum">
              <a:rPr lang="en-IN" smtClean="0"/>
              <a:t>‹#›</a:t>
            </a:fld>
            <a:endParaRPr lang="en-IN"/>
          </a:p>
        </p:txBody>
      </p:sp>
    </p:spTree>
    <p:extLst>
      <p:ext uri="{BB962C8B-B14F-4D97-AF65-F5344CB8AC3E}">
        <p14:creationId xmlns:p14="http://schemas.microsoft.com/office/powerpoint/2010/main" val="4204434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BF5DA3D-EA08-485D-A7E1-B654F093C1BE}" type="datetimeFigureOut">
              <a:rPr lang="en-IN" smtClean="0"/>
              <a:t>05-10-2025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1C61C0F-6FD7-48F7-9162-591D32788058}" type="slidenum">
              <a:rPr lang="en-IN" smtClean="0"/>
              <a:t>‹#›</a:t>
            </a:fld>
            <a:endParaRPr lang="en-IN"/>
          </a:p>
        </p:txBody>
      </p:sp>
    </p:spTree>
    <p:extLst>
      <p:ext uri="{BB962C8B-B14F-4D97-AF65-F5344CB8AC3E}">
        <p14:creationId xmlns:p14="http://schemas.microsoft.com/office/powerpoint/2010/main" val="376706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EBF5DA3D-EA08-485D-A7E1-B654F093C1BE}" type="datetimeFigureOut">
              <a:rPr lang="en-IN" smtClean="0"/>
              <a:t>05-10-2025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1C61C0F-6FD7-48F7-9162-591D32788058}" type="slidenum">
              <a:rPr lang="en-IN" smtClean="0"/>
              <a:t>‹#›</a:t>
            </a:fld>
            <a:endParaRPr lang="en-IN"/>
          </a:p>
        </p:txBody>
      </p:sp>
    </p:spTree>
    <p:extLst>
      <p:ext uri="{BB962C8B-B14F-4D97-AF65-F5344CB8AC3E}">
        <p14:creationId xmlns:p14="http://schemas.microsoft.com/office/powerpoint/2010/main" val="397134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F5DA3D-EA08-485D-A7E1-B654F093C1BE}" type="datetimeFigureOut">
              <a:rPr lang="en-IN" smtClean="0"/>
              <a:t>05-10-2025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C61C0F-6FD7-48F7-9162-591D32788058}" type="slidenum">
              <a:rPr lang="en-IN" smtClean="0"/>
              <a:t>‹#›</a:t>
            </a:fld>
            <a:endParaRPr lang="en-IN"/>
          </a:p>
        </p:txBody>
      </p:sp>
    </p:spTree>
    <p:extLst>
      <p:ext uri="{BB962C8B-B14F-4D97-AF65-F5344CB8AC3E}">
        <p14:creationId xmlns:p14="http://schemas.microsoft.com/office/powerpoint/2010/main" val="102641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BF5DA3D-EA08-485D-A7E1-B654F093C1BE}" type="datetimeFigureOut">
              <a:rPr lang="en-IN" smtClean="0"/>
              <a:t>05-10-2025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1C61C0F-6FD7-48F7-9162-591D32788058}" type="slidenum">
              <a:rPr lang="en-IN" smtClean="0"/>
              <a:t>‹#›</a:t>
            </a:fld>
            <a:endParaRPr lang="en-IN"/>
          </a:p>
        </p:txBody>
      </p:sp>
    </p:spTree>
    <p:extLst>
      <p:ext uri="{BB962C8B-B14F-4D97-AF65-F5344CB8AC3E}">
        <p14:creationId xmlns:p14="http://schemas.microsoft.com/office/powerpoint/2010/main" val="276345523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1360" y="1280160"/>
            <a:ext cx="11297920" cy="3352800"/>
          </a:xfrm>
        </p:spPr>
        <p:txBody>
          <a:bodyPr/>
          <a:lstStyle/>
          <a:p>
            <a:r>
              <a:rPr lang="en-US" sz="6000" dirty="0" smtClean="0"/>
              <a:t/>
            </a:r>
            <a:br>
              <a:rPr lang="en-US" sz="6000" dirty="0" smtClean="0"/>
            </a:br>
            <a:r>
              <a:rPr lang="en-US" sz="6000" dirty="0" smtClean="0"/>
              <a:t>“Martian Mood Rings: Visualizing</a:t>
            </a:r>
            <a:r>
              <a:rPr lang="en-US" sz="2800" dirty="0" smtClean="0"/>
              <a:t> </a:t>
            </a:r>
            <a:r>
              <a:rPr lang="en-US" sz="6000" dirty="0" smtClean="0"/>
              <a:t>Mars Weather in Colors”</a:t>
            </a:r>
            <a:endParaRPr lang="en-IN" sz="6000" dirty="0"/>
          </a:p>
        </p:txBody>
      </p:sp>
    </p:spTree>
    <p:extLst>
      <p:ext uri="{BB962C8B-B14F-4D97-AF65-F5344CB8AC3E}">
        <p14:creationId xmlns:p14="http://schemas.microsoft.com/office/powerpoint/2010/main" val="573817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120" y="1300480"/>
            <a:ext cx="11866880" cy="4643120"/>
          </a:xfrm>
        </p:spPr>
        <p:txBody>
          <a:bodyPr/>
          <a:lstStyle/>
          <a:p>
            <a:r>
              <a:rPr lang="en-US" sz="3200" b="1" dirty="0" smtClean="0"/>
              <a:t>                    </a:t>
            </a:r>
            <a:r>
              <a:rPr lang="en-US" sz="3200" b="1" u="sng" dirty="0" smtClean="0"/>
              <a:t>How </a:t>
            </a:r>
            <a:r>
              <a:rPr lang="en-US" sz="3200" b="1" u="sng" dirty="0"/>
              <a:t>the system would work</a:t>
            </a:r>
            <a:br>
              <a:rPr lang="en-US" sz="3200" b="1" u="sng" dirty="0"/>
            </a:br>
            <a:r>
              <a:rPr lang="en-US" sz="2400" b="1" u="sng" dirty="0"/>
              <a:t>Data collection</a:t>
            </a:r>
            <a:r>
              <a:rPr lang="en-US" sz="2400" b="1" dirty="0"/>
              <a:t>:</a:t>
            </a:r>
            <a:r>
              <a:rPr lang="en-US" sz="2400" dirty="0"/>
              <a:t> Martian orbiters and rovers, such as NASA's Mars Reconnaissance Orbiter with its MARCI camera, continuously monitor the planet's weather. The MRO provides global weather maps that track dust storms, cloud patterns, and changes in the polar caps.</a:t>
            </a:r>
            <a:br>
              <a:rPr lang="en-US" sz="2400" dirty="0"/>
            </a:br>
            <a:r>
              <a:rPr lang="en-US" sz="2400" b="1" u="sng" dirty="0"/>
              <a:t>Data processing</a:t>
            </a:r>
            <a:r>
              <a:rPr lang="en-US" sz="2400" b="1" dirty="0"/>
              <a:t>:</a:t>
            </a:r>
            <a:r>
              <a:rPr lang="en-US" sz="2400" dirty="0"/>
              <a:t> Weather data, including atmospheric pressure, temperature, and dust content, would be accessed from online databases like </a:t>
            </a:r>
            <a:r>
              <a:rPr lang="en-US" sz="2400" dirty="0" err="1"/>
              <a:t>OpenMARS</a:t>
            </a:r>
            <a:r>
              <a:rPr lang="en-US" sz="2400" dirty="0"/>
              <a:t>. A server would process this information and translate it into a color-based visual signal.</a:t>
            </a:r>
            <a:br>
              <a:rPr lang="en-US" sz="2400" dirty="0"/>
            </a:br>
            <a:r>
              <a:rPr lang="en-US" sz="2400" b="1" u="sng" dirty="0"/>
              <a:t>Transmission</a:t>
            </a:r>
            <a:r>
              <a:rPr lang="en-US" sz="2400" b="1" dirty="0"/>
              <a:t>:</a:t>
            </a:r>
            <a:r>
              <a:rPr lang="en-US" sz="2400" dirty="0"/>
              <a:t> The translated color signal would be sent to the wearable rings via a mobile app or a dedicated online service.</a:t>
            </a:r>
            <a:br>
              <a:rPr lang="en-US" sz="2400" dirty="0"/>
            </a:br>
            <a:r>
              <a:rPr lang="en-US" sz="2400" b="1" u="sng" dirty="0"/>
              <a:t>Display</a:t>
            </a:r>
            <a:r>
              <a:rPr lang="en-US" sz="2400" b="1" dirty="0"/>
              <a:t>:</a:t>
            </a:r>
            <a:r>
              <a:rPr lang="en-US" sz="2400" dirty="0"/>
              <a:t> The rings would feature an integrated light strip or e-ink display capable of producing the full spectrum of colors, visually representing the current Martian weather conditions.</a:t>
            </a:r>
          </a:p>
        </p:txBody>
      </p:sp>
    </p:spTree>
    <p:extLst>
      <p:ext uri="{BB962C8B-B14F-4D97-AF65-F5344CB8AC3E}">
        <p14:creationId xmlns:p14="http://schemas.microsoft.com/office/powerpoint/2010/main" val="1129465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bwMode="auto">
          <a:xfrm>
            <a:off x="497840" y="1644260"/>
            <a:ext cx="11257280" cy="36393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1D35"/>
                </a:solidFill>
                <a:effectLst/>
                <a:latin typeface="Google Sans"/>
              </a:rPr>
              <a:t>                                          </a:t>
            </a:r>
            <a:r>
              <a:rPr kumimoji="0" lang="en-US" altLang="en-US" sz="2800" b="1" i="0" u="sng" strike="noStrike" cap="none" normalizeH="0" baseline="0" dirty="0" smtClean="0">
                <a:ln>
                  <a:noFill/>
                </a:ln>
                <a:solidFill>
                  <a:srgbClr val="001D35"/>
                </a:solidFill>
                <a:effectLst/>
                <a:latin typeface="Google Sans"/>
              </a:rPr>
              <a:t>Conclusion</a:t>
            </a:r>
            <a:endParaRPr kumimoji="0" lang="en-US" altLang="en-US" sz="2000" b="1"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1D35"/>
                </a:solidFill>
                <a:effectLst/>
                <a:latin typeface="Google Sans"/>
              </a:rPr>
              <a:t>A "Martian Mode ring" would function as a real-time, interactive art piece that transforms vast planetary data into a personalized visual experience. It draws a powerful parallel between the simple, analog technology of a mood ring and the complex, data-driven world of space exploration. The project's conclusion is that it can make the distant, alien weather of Mars feel immediate and tangible, transforming scientific observation into a personal fashion accessory</a:t>
            </a:r>
            <a:r>
              <a:rPr kumimoji="0" lang="en-US" altLang="en-US" sz="1300" b="0" i="0" u="none" strike="noStrike" cap="none" normalizeH="0" baseline="0" dirty="0" smtClean="0">
                <a:ln>
                  <a:noFill/>
                </a:ln>
                <a:solidFill>
                  <a:srgbClr val="001D35"/>
                </a:solidFill>
                <a:effectLst/>
                <a:latin typeface="Google Sans"/>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8800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675846">
            <a:off x="2824911" y="2967335"/>
            <a:ext cx="5790769" cy="1200329"/>
          </a:xfrm>
          <a:prstGeom prst="rect">
            <a:avLst/>
          </a:prstGeom>
          <a:noFill/>
        </p:spPr>
        <p:txBody>
          <a:bodyPr wrap="square" lIns="91440" tIns="45720" rIns="91440" bIns="45720">
            <a:spAutoFit/>
          </a:bodyPr>
          <a:lstStyle/>
          <a:p>
            <a:pPr algn="ctr"/>
            <a:r>
              <a:rPr lang="en-US" sz="7200" b="1" spc="50" dirty="0" smtClean="0">
                <a:ln w="0"/>
                <a:solidFill>
                  <a:schemeClr val="bg2"/>
                </a:solidFill>
                <a:effectLst>
                  <a:innerShdw blurRad="63500" dist="50800" dir="13500000">
                    <a:srgbClr val="000000">
                      <a:alpha val="50000"/>
                    </a:srgbClr>
                  </a:innerShdw>
                </a:effectLst>
              </a:rPr>
              <a:t>THANK YOU</a:t>
            </a:r>
            <a:endParaRPr lang="en-US" sz="72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112084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560" y="985519"/>
            <a:ext cx="11592560" cy="4592321"/>
          </a:xfrm>
        </p:spPr>
        <p:txBody>
          <a:bodyPr/>
          <a:lstStyle/>
          <a:p>
            <a:r>
              <a:rPr lang="en-US" sz="3600" dirty="0"/>
              <a:t>The concept of a "Martian Mode" ring is a speculative design that uses a combination of data visualization and haptic technology to provide a tangible, color-based representation of real-time Martian weather</a:t>
            </a:r>
            <a:r>
              <a:rPr lang="en-US" sz="3600" dirty="0"/>
              <a:t>. While the specific technology does not exist, the idea combines real Martian climate data with a wearable device to create a sensory experience of the Red Planet</a:t>
            </a:r>
            <a:r>
              <a:rPr lang="en-US" sz="2800" dirty="0"/>
              <a:t>.</a:t>
            </a:r>
            <a:endParaRPr lang="en-IN" sz="2800" dirty="0"/>
          </a:p>
        </p:txBody>
      </p:sp>
    </p:spTree>
    <p:extLst>
      <p:ext uri="{BB962C8B-B14F-4D97-AF65-F5344CB8AC3E}">
        <p14:creationId xmlns:p14="http://schemas.microsoft.com/office/powerpoint/2010/main" val="478281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 y="690880"/>
            <a:ext cx="11816080" cy="5730240"/>
          </a:xfrm>
        </p:spPr>
        <p:txBody>
          <a:bodyPr/>
          <a:lstStyle/>
          <a:p>
            <a:r>
              <a:rPr lang="en-US" b="1" dirty="0" smtClean="0"/>
              <a:t>        </a:t>
            </a:r>
            <a:r>
              <a:rPr lang="en-US" b="1" u="sng" dirty="0" smtClean="0"/>
              <a:t>Core </a:t>
            </a:r>
            <a:r>
              <a:rPr lang="en-US" b="1" u="sng" dirty="0"/>
              <a:t>concept and inspiration</a:t>
            </a:r>
            <a:br>
              <a:rPr lang="en-US" b="1" u="sng" dirty="0"/>
            </a:br>
            <a:r>
              <a:rPr lang="en-US" dirty="0"/>
              <a:t>The design is inspired by the various colors seen on Mars, which are influenced by different weather and atmospheric conditions. A ring-like device would receive data from rovers or orbiters, like the Mars Reconnaissance Orbiter (MRO) with its Mars Color Imager (MARCI), and translate that data into a visual display.</a:t>
            </a:r>
            <a:br>
              <a:rPr lang="en-US" dirty="0"/>
            </a:br>
            <a:endParaRPr lang="en-IN" dirty="0"/>
          </a:p>
        </p:txBody>
      </p:sp>
    </p:spTree>
    <p:extLst>
      <p:ext uri="{BB962C8B-B14F-4D97-AF65-F5344CB8AC3E}">
        <p14:creationId xmlns:p14="http://schemas.microsoft.com/office/powerpoint/2010/main" val="3829639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040" y="944881"/>
            <a:ext cx="11064240" cy="4947920"/>
          </a:xfrm>
        </p:spPr>
        <p:txBody>
          <a:bodyPr/>
          <a:lstStyle/>
          <a:p>
            <a:r>
              <a:rPr lang="en-US" sz="4800" b="1" dirty="0"/>
              <a:t>Why does Mars appear to change colors</a:t>
            </a:r>
            <a:r>
              <a:rPr lang="en-US" sz="4800" b="1" dirty="0" smtClean="0"/>
              <a:t>?</a:t>
            </a:r>
            <a:br>
              <a:rPr lang="en-US" sz="4800" b="1" dirty="0" smtClean="0"/>
            </a:br>
            <a:r>
              <a:rPr lang="en-US" sz="4800" b="1" dirty="0"/>
              <a:t/>
            </a:r>
            <a:br>
              <a:rPr lang="en-US" sz="4800" b="1" dirty="0"/>
            </a:br>
            <a:r>
              <a:rPr lang="en-US" dirty="0"/>
              <a:t>When rusty dust from those rocks gets kicked up in the atmosphere, it makes the </a:t>
            </a:r>
            <a:r>
              <a:rPr lang="en-US" dirty="0" err="1"/>
              <a:t>martian</a:t>
            </a:r>
            <a:r>
              <a:rPr lang="en-US" dirty="0"/>
              <a:t> sky look pink. </a:t>
            </a:r>
            <a:br>
              <a:rPr lang="en-US" dirty="0"/>
            </a:br>
            <a:endParaRPr lang="en-IN" dirty="0"/>
          </a:p>
        </p:txBody>
      </p:sp>
    </p:spTree>
    <p:extLst>
      <p:ext uri="{BB962C8B-B14F-4D97-AF65-F5344CB8AC3E}">
        <p14:creationId xmlns:p14="http://schemas.microsoft.com/office/powerpoint/2010/main" val="712026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88720"/>
            <a:ext cx="12192000" cy="5293360"/>
          </a:xfrm>
        </p:spPr>
        <p:txBody>
          <a:bodyPr/>
          <a:lstStyle/>
          <a:p>
            <a:r>
              <a:rPr lang="en-US" sz="2800" dirty="0" smtClean="0"/>
              <a:t>                                       </a:t>
            </a:r>
            <a:r>
              <a:rPr lang="en-US" sz="4800" b="1" u="sng" dirty="0" smtClean="0"/>
              <a:t>Data </a:t>
            </a:r>
            <a:r>
              <a:rPr lang="en-US" sz="4800" b="1" u="sng" dirty="0"/>
              <a:t>sources</a:t>
            </a:r>
            <a:br>
              <a:rPr lang="en-US" sz="4800" b="1" u="sng" dirty="0"/>
            </a:br>
            <a:r>
              <a:rPr lang="en-US" sz="2800" dirty="0"/>
              <a:t>The ring would rely on data from ongoing missions to Mars. Key atmospheric data points would include:</a:t>
            </a:r>
            <a:br>
              <a:rPr lang="en-US" sz="2800" dirty="0"/>
            </a:br>
            <a:r>
              <a:rPr lang="en-US" sz="2800" b="1" dirty="0"/>
              <a:t>Dust storms:</a:t>
            </a:r>
            <a:r>
              <a:rPr lang="en-US" sz="2800" dirty="0"/>
              <a:t> A major weather phenomenon on Mars, varying from local events to planet-encircling storms.</a:t>
            </a:r>
            <a:br>
              <a:rPr lang="en-US" sz="2800" dirty="0"/>
            </a:br>
            <a:r>
              <a:rPr lang="en-US" sz="2800" b="1" dirty="0"/>
              <a:t>Temperature:</a:t>
            </a:r>
            <a:r>
              <a:rPr lang="en-US" sz="2800" dirty="0"/>
              <a:t> Mars has extreme temperature swings from day to night and between seasons.</a:t>
            </a:r>
            <a:br>
              <a:rPr lang="en-US" sz="2800" dirty="0"/>
            </a:br>
            <a:r>
              <a:rPr lang="en-US" sz="2800" b="1" dirty="0"/>
              <a:t>Atmospheric pressure:</a:t>
            </a:r>
            <a:r>
              <a:rPr lang="en-US" sz="2800" dirty="0"/>
              <a:t> This is primarily driven by the seasonal freezing and unfreezing of the polar ice caps, which are mostly carbon dioxide.</a:t>
            </a:r>
            <a:br>
              <a:rPr lang="en-US" sz="2800" dirty="0"/>
            </a:br>
            <a:r>
              <a:rPr lang="en-US" sz="2800" b="1" dirty="0"/>
              <a:t>Clouds:</a:t>
            </a:r>
            <a:r>
              <a:rPr lang="en-US" sz="2800" dirty="0"/>
              <a:t> Martian clouds are made of water ice or carbon dioxide ice and can appear iridescent or "mother-of-pearl".</a:t>
            </a:r>
            <a:br>
              <a:rPr lang="en-US" sz="2800" dirty="0"/>
            </a:br>
            <a:endParaRPr lang="en-IN" sz="1100" dirty="0"/>
          </a:p>
        </p:txBody>
      </p:sp>
    </p:spTree>
    <p:extLst>
      <p:ext uri="{BB962C8B-B14F-4D97-AF65-F5344CB8AC3E}">
        <p14:creationId xmlns:p14="http://schemas.microsoft.com/office/powerpoint/2010/main" val="734130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1" y="660400"/>
            <a:ext cx="11755120" cy="5257202"/>
          </a:xfrm>
        </p:spPr>
        <p:txBody>
          <a:bodyPr/>
          <a:lstStyle/>
          <a:p>
            <a:r>
              <a:rPr lang="en-US" sz="3200" b="1" u="sng" dirty="0"/>
              <a:t>The ring's color-coded visualizations</a:t>
            </a:r>
            <a:br>
              <a:rPr lang="en-US" sz="3200" b="1" u="sng" dirty="0"/>
            </a:br>
            <a:r>
              <a:rPr lang="en-US" sz="2400" dirty="0"/>
              <a:t>A central, embedded light or a series of LEDs in the ring would shift colors to reflect the current conditions on Mars.</a:t>
            </a:r>
            <a:br>
              <a:rPr lang="en-US" sz="2400" dirty="0"/>
            </a:br>
            <a:r>
              <a:rPr lang="en-US" sz="2400" b="1" u="sng" dirty="0"/>
              <a:t>Dust storms</a:t>
            </a:r>
            <a:r>
              <a:rPr lang="en-US" sz="2400" b="1" dirty="0"/>
              <a:t>:</a:t>
            </a:r>
            <a:r>
              <a:rPr lang="en-US" sz="2400" dirty="0"/>
              <a:t> A red or orange pulse could indicate a dust storm, increasing in intensity and frequency with the severity of the storm.</a:t>
            </a:r>
            <a:br>
              <a:rPr lang="en-US" sz="2400" dirty="0"/>
            </a:br>
            <a:r>
              <a:rPr lang="en-US" sz="2400" b="1" u="sng" dirty="0"/>
              <a:t>Clear weather</a:t>
            </a:r>
            <a:r>
              <a:rPr lang="en-US" sz="2400" b="1" dirty="0"/>
              <a:t>:</a:t>
            </a:r>
            <a:r>
              <a:rPr lang="en-US" sz="2400" dirty="0"/>
              <a:t> A subtle blue or white glow could represent clear skies with water-ice clouds.</a:t>
            </a:r>
            <a:br>
              <a:rPr lang="en-US" sz="2400" dirty="0"/>
            </a:br>
            <a:r>
              <a:rPr lang="en-US" sz="2400" b="1" u="sng" dirty="0"/>
              <a:t>Seasonal changes</a:t>
            </a:r>
            <a:r>
              <a:rPr lang="en-US" sz="2400" b="1" dirty="0"/>
              <a:t>:</a:t>
            </a:r>
            <a:r>
              <a:rPr lang="en-US" sz="2400" dirty="0"/>
              <a:t> The color could gradually shift over the Martian year (approximately 687 Earth days) to represent the changes in polar ice caps and the atmosphere.</a:t>
            </a:r>
            <a:br>
              <a:rPr lang="en-US" sz="2400" dirty="0"/>
            </a:br>
            <a:r>
              <a:rPr lang="en-US" sz="2400" b="1" u="sng" dirty="0"/>
              <a:t>Temperature:</a:t>
            </a:r>
            <a:r>
              <a:rPr lang="en-US" sz="2400" u="sng" dirty="0"/>
              <a:t> </a:t>
            </a:r>
            <a:r>
              <a:rPr lang="en-US" sz="2400" dirty="0"/>
              <a:t>The ring could have different light effects or a gradient. A warmer part of the spectrum (e.g., yellow) could indicate daytime temperatures, while a colder color (e.g., purple) could indicate frigid nighttime temperatures.</a:t>
            </a:r>
            <a:br>
              <a:rPr lang="en-US" sz="2400" dirty="0"/>
            </a:br>
            <a:r>
              <a:rPr lang="en-US" sz="2400" b="1" dirty="0"/>
              <a:t>Special events:</a:t>
            </a:r>
            <a:r>
              <a:rPr lang="en-US" sz="2400" dirty="0"/>
              <a:t> Unique atmospheric phenomena, such as iridescent clouds, could be represented by a rainbow effect on the ring.</a:t>
            </a:r>
            <a:br>
              <a:rPr lang="en-US" sz="2400" dirty="0"/>
            </a:br>
            <a:endParaRPr lang="en-IN" sz="2400" dirty="0"/>
          </a:p>
        </p:txBody>
      </p:sp>
    </p:spTree>
    <p:extLst>
      <p:ext uri="{BB962C8B-B14F-4D97-AF65-F5344CB8AC3E}">
        <p14:creationId xmlns:p14="http://schemas.microsoft.com/office/powerpoint/2010/main" val="432846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280" y="1056640"/>
            <a:ext cx="8747760" cy="4754880"/>
          </a:xfrm>
          <a:prstGeom prst="rect">
            <a:avLst/>
          </a:prstGeom>
        </p:spPr>
      </p:pic>
    </p:spTree>
    <p:extLst>
      <p:ext uri="{BB962C8B-B14F-4D97-AF65-F5344CB8AC3E}">
        <p14:creationId xmlns:p14="http://schemas.microsoft.com/office/powerpoint/2010/main" val="2454790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40" y="81280"/>
            <a:ext cx="10698480" cy="6360160"/>
          </a:xfrm>
        </p:spPr>
        <p:txBody>
          <a:bodyPr/>
          <a:lstStyle/>
          <a:p>
            <a:r>
              <a:rPr lang="en-US" sz="3200" b="1" dirty="0" smtClean="0"/>
              <a:t>            </a:t>
            </a:r>
            <a:r>
              <a:rPr lang="en-US" sz="3600" b="1" u="sng" dirty="0" smtClean="0"/>
              <a:t>The </a:t>
            </a:r>
            <a:r>
              <a:rPr lang="en-US" sz="3600" b="1" u="sng" dirty="0"/>
              <a:t>color-coding </a:t>
            </a:r>
            <a:r>
              <a:rPr lang="en-US" sz="3600" b="1" u="sng" dirty="0" smtClean="0"/>
              <a:t>concept </a:t>
            </a:r>
            <a:r>
              <a:rPr lang="en-US" sz="3600" b="1" u="sng" dirty="0"/>
              <a:t/>
            </a:r>
            <a:br>
              <a:rPr lang="en-US" sz="3600" b="1" u="sng" dirty="0"/>
            </a:br>
            <a:r>
              <a:rPr lang="en-US" sz="2400" dirty="0"/>
              <a:t>The core of the Martian Mode ring concept is a set of distinct colors assigned to specific weather phenomena and atmospheric conditions on Mars.</a:t>
            </a:r>
            <a:br>
              <a:rPr lang="en-US" sz="2400" dirty="0"/>
            </a:br>
            <a:r>
              <a:rPr lang="en-US" sz="2400" b="1" u="sng" dirty="0"/>
              <a:t>Red hues</a:t>
            </a:r>
            <a:r>
              <a:rPr lang="en-US" sz="2400" b="1" dirty="0"/>
              <a:t>:</a:t>
            </a:r>
            <a:r>
              <a:rPr lang="en-US" sz="2400" dirty="0"/>
              <a:t> Given that the planet's signature red color comes from oxidized iron dust, shades of red could indicate the presence and density of atmospheric dust. Brighter reds or oranges would signify active, dense dust storms, which are a major feature of Martian weather.</a:t>
            </a:r>
            <a:br>
              <a:rPr lang="en-US" sz="2400" dirty="0"/>
            </a:br>
            <a:r>
              <a:rPr lang="en-US" sz="2400" b="1" u="sng" dirty="0"/>
              <a:t>White and gr</a:t>
            </a:r>
            <a:r>
              <a:rPr lang="en-US" sz="2400" b="1" dirty="0"/>
              <a:t>ay:</a:t>
            </a:r>
            <a:r>
              <a:rPr lang="en-US" sz="2400" dirty="0"/>
              <a:t> These colors would represent clouds and frost. Water-ice clouds often appear white, similar to cirrus clouds on Earth. Higher-altitude carbon dioxide ice clouds, which can create iridescent effects, might be shown with pearlescent colors.</a:t>
            </a:r>
            <a:br>
              <a:rPr lang="en-US" sz="2400" dirty="0"/>
            </a:br>
            <a:endParaRPr lang="en-IN" sz="2000" dirty="0"/>
          </a:p>
        </p:txBody>
      </p:sp>
    </p:spTree>
    <p:extLst>
      <p:ext uri="{BB962C8B-B14F-4D97-AF65-F5344CB8AC3E}">
        <p14:creationId xmlns:p14="http://schemas.microsoft.com/office/powerpoint/2010/main" val="3656782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360" y="203200"/>
            <a:ext cx="10668000" cy="6217920"/>
          </a:xfrm>
        </p:spPr>
        <p:txBody>
          <a:bodyPr/>
          <a:lstStyle/>
          <a:p>
            <a:r>
              <a:rPr lang="en-US" sz="2800" b="1" u="sng" dirty="0"/>
              <a:t>Blue tones</a:t>
            </a:r>
            <a:r>
              <a:rPr lang="en-US" sz="2800" b="1" dirty="0"/>
              <a:t>:</a:t>
            </a:r>
            <a:r>
              <a:rPr lang="en-US" sz="2800" dirty="0"/>
              <a:t> While the Martian atmosphere is thin and the sky often appears reddish or pinkish, it can scatter blue light under specific conditions, particularly at dusk and dawn. Blue or violet could indicate temperature drops and high-altitude, iridescent clouds.</a:t>
            </a:r>
            <a:br>
              <a:rPr lang="en-US" sz="2800" dirty="0"/>
            </a:br>
            <a:r>
              <a:rPr lang="en-US" sz="2800" b="1" u="sng" dirty="0"/>
              <a:t>Yellow and brown</a:t>
            </a:r>
            <a:r>
              <a:rPr lang="en-US" sz="2800" b="1" dirty="0"/>
              <a:t>:</a:t>
            </a:r>
            <a:r>
              <a:rPr lang="en-US" sz="2800" dirty="0"/>
              <a:t> These colors could represent the general atmospheric haze and the movement of surface dust. This is distinct from a major dust storm and would reflect the more constant, subtle weather patterns.</a:t>
            </a:r>
            <a:br>
              <a:rPr lang="en-US" sz="2800" dirty="0"/>
            </a:br>
            <a:r>
              <a:rPr lang="en-US" sz="2800" b="1" u="sng" dirty="0"/>
              <a:t>No color/black</a:t>
            </a:r>
            <a:r>
              <a:rPr lang="en-US" sz="2800" b="1" dirty="0"/>
              <a:t>:</a:t>
            </a:r>
            <a:r>
              <a:rPr lang="en-US" sz="2800" dirty="0"/>
              <a:t> A complete lack of color or a "black" ring could represent a perfectly clear Martian day, a relatively rare event without significant atmospheric dust or cloud cover.</a:t>
            </a:r>
            <a:br>
              <a:rPr lang="en-US" sz="2800" dirty="0"/>
            </a:br>
            <a:endParaRPr lang="en-IN" sz="2800" dirty="0"/>
          </a:p>
        </p:txBody>
      </p:sp>
    </p:spTree>
    <p:extLst>
      <p:ext uri="{BB962C8B-B14F-4D97-AF65-F5344CB8AC3E}">
        <p14:creationId xmlns:p14="http://schemas.microsoft.com/office/powerpoint/2010/main" val="9855483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59</TotalTime>
  <Words>181</Words>
  <Application>Microsoft Office PowerPoint</Application>
  <PresentationFormat>Widescreen</PresentationFormat>
  <Paragraphs>12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Google Sans</vt:lpstr>
      <vt:lpstr>Wingdings 3</vt:lpstr>
      <vt:lpstr>Ion</vt:lpstr>
      <vt:lpstr> “Martian Mood Rings: Visualizing Mars Weather in Colors”</vt:lpstr>
      <vt:lpstr>The concept of a "Martian Mode" ring is a speculative design that uses a combination of data visualization and haptic technology to provide a tangible, color-based representation of real-time Martian weather. While the specific technology does not exist, the idea combines real Martian climate data with a wearable device to create a sensory experience of the Red Planet.</vt:lpstr>
      <vt:lpstr>        Core concept and inspiration The design is inspired by the various colors seen on Mars, which are influenced by different weather and atmospheric conditions. A ring-like device would receive data from rovers or orbiters, like the Mars Reconnaissance Orbiter (MRO) with its Mars Color Imager (MARCI), and translate that data into a visual display. </vt:lpstr>
      <vt:lpstr>Why does Mars appear to change colors?  When rusty dust from those rocks gets kicked up in the atmosphere, it makes the martian sky look pink.  </vt:lpstr>
      <vt:lpstr>                                       Data sources The ring would rely on data from ongoing missions to Mars. Key atmospheric data points would include: Dust storms: A major weather phenomenon on Mars, varying from local events to planet-encircling storms. Temperature: Mars has extreme temperature swings from day to night and between seasons. Atmospheric pressure: This is primarily driven by the seasonal freezing and unfreezing of the polar ice caps, which are mostly carbon dioxide. Clouds: Martian clouds are made of water ice or carbon dioxide ice and can appear iridescent or "mother-of-pearl". </vt:lpstr>
      <vt:lpstr>The ring's color-coded visualizations A central, embedded light or a series of LEDs in the ring would shift colors to reflect the current conditions on Mars. Dust storms: A red or orange pulse could indicate a dust storm, increasing in intensity and frequency with the severity of the storm. Clear weather: A subtle blue or white glow could represent clear skies with water-ice clouds. Seasonal changes: The color could gradually shift over the Martian year (approximately 687 Earth days) to represent the changes in polar ice caps and the atmosphere. Temperature: The ring could have different light effects or a gradient. A warmer part of the spectrum (e.g., yellow) could indicate daytime temperatures, while a colder color (e.g., purple) could indicate frigid nighttime temperatures. Special events: Unique atmospheric phenomena, such as iridescent clouds, could be represented by a rainbow effect on the ring. </vt:lpstr>
      <vt:lpstr>PowerPoint Presentation</vt:lpstr>
      <vt:lpstr>            The color-coding concept  The core of the Martian Mode ring concept is a set of distinct colors assigned to specific weather phenomena and atmospheric conditions on Mars. Red hues: Given that the planet's signature red color comes from oxidized iron dust, shades of red could indicate the presence and density of atmospheric dust. Brighter reds or oranges would signify active, dense dust storms, which are a major feature of Martian weather. White and gray: These colors would represent clouds and frost. Water-ice clouds often appear white, similar to cirrus clouds on Earth. Higher-altitude carbon dioxide ice clouds, which can create iridescent effects, might be shown with pearlescent colors. </vt:lpstr>
      <vt:lpstr>Blue tones: While the Martian atmosphere is thin and the sky often appears reddish or pinkish, it can scatter blue light under specific conditions, particularly at dusk and dawn. Blue or violet could indicate temperature drops and high-altitude, iridescent clouds. Yellow and brown: These colors could represent the general atmospheric haze and the movement of surface dust. This is distinct from a major dust storm and would reflect the more constant, subtle weather patterns. No color/black: A complete lack of color or a "black" ring could represent a perfectly clear Martian day, a relatively rare event without significant atmospheric dust or cloud cover. </vt:lpstr>
      <vt:lpstr>                    How the system would work Data collection: Martian orbiters and rovers, such as NASA's Mars Reconnaissance Orbiter with its MARCI camera, continuously monitor the planet's weather. The MRO provides global weather maps that track dust storms, cloud patterns, and changes in the polar caps. Data processing: Weather data, including atmospheric pressure, temperature, and dust content, would be accessed from online databases like OpenMARS. A server would process this information and translate it into a color-based visual signal. Transmission: The translated color signal would be sent to the wearable rings via a mobile app or a dedicated online service. Display: The rings would feature an integrated light strip or e-ink display capable of producing the full spectrum of colors, visually representing the current Martian weather conditions.</vt:lpstr>
      <vt:lpstr>                                          Conclusion A "Martian Mode ring" would function as a real-time, interactive art piece that transforms vast planetary data into a personalized visual experience. It draws a powerful parallel between the simple, analog technology of a mood ring and the complex, data-driven world of space exploration. The project's conclusion is that it can make the distant, alien weather of Mars feel immediate and tangible, transforming scientific observation into a personal fashion accessory.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“Martian Mood Rings: Visualizing Mars Weather in Colors”</dc:title>
  <dc:creator>LENOVO</dc:creator>
  <cp:lastModifiedBy>LENOVO</cp:lastModifiedBy>
  <cp:revision>7</cp:revision>
  <dcterms:created xsi:type="dcterms:W3CDTF">2025-10-05T16:23:51Z</dcterms:created>
  <dcterms:modified xsi:type="dcterms:W3CDTF">2025-10-05T17:22:57Z</dcterms:modified>
</cp:coreProperties>
</file>