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3B38-5824-406D-8E13-97FAF640D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1CE79-9E53-42F3-9D72-2577C0FB3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55F7AC-2231-4AF3-85AE-77A290C5DC07}"/>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5" name="Footer Placeholder 4">
            <a:extLst>
              <a:ext uri="{FF2B5EF4-FFF2-40B4-BE49-F238E27FC236}">
                <a16:creationId xmlns:a16="http://schemas.microsoft.com/office/drawing/2014/main" id="{1056EC6E-D913-49C8-B8C0-86BF7B78B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E4DB7-A784-49F9-83DE-E52839EEB0FA}"/>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73873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10A3-479D-45CA-BFDB-3622840887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D740EF-0C20-4D1C-8504-E7D4AA2030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A414A-2C1D-4712-8F30-B719E4655312}"/>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5" name="Footer Placeholder 4">
            <a:extLst>
              <a:ext uri="{FF2B5EF4-FFF2-40B4-BE49-F238E27FC236}">
                <a16:creationId xmlns:a16="http://schemas.microsoft.com/office/drawing/2014/main" id="{F9094460-E9D3-4BAD-91F8-0F68C835A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21EFE-3950-4C6E-B2C2-FA3FCB03321E}"/>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2587802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F8EC31-2EA1-4FDA-8DFC-FDBB42BAA0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24692-BF61-45E0-ADE1-2F2802572E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5BE0-8D56-4701-8844-EF8ED5CD9A7D}"/>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5" name="Footer Placeholder 4">
            <a:extLst>
              <a:ext uri="{FF2B5EF4-FFF2-40B4-BE49-F238E27FC236}">
                <a16:creationId xmlns:a16="http://schemas.microsoft.com/office/drawing/2014/main" id="{ED08B2CA-A17E-4138-95AF-73F343A19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E6598-B590-4770-B419-DA10EE5C2958}"/>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336509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B2D1-4A90-482D-9B89-BD273F7CF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73779-CA5B-41DC-B89A-18E11BDF43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597EA-A778-4EAE-9578-53BC87A3729F}"/>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5" name="Footer Placeholder 4">
            <a:extLst>
              <a:ext uri="{FF2B5EF4-FFF2-40B4-BE49-F238E27FC236}">
                <a16:creationId xmlns:a16="http://schemas.microsoft.com/office/drawing/2014/main" id="{8E8111B2-D6F8-4BB7-8C2D-E33A824D1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0A44D-3A90-4E44-A079-8F80E1CD5659}"/>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66912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B4C3-32F9-4FAA-B1FC-F139C190C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501703-831D-4B73-9D62-C3144BECA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7511BC-8258-4EE8-8B6E-1CF7498439F0}"/>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5" name="Footer Placeholder 4">
            <a:extLst>
              <a:ext uri="{FF2B5EF4-FFF2-40B4-BE49-F238E27FC236}">
                <a16:creationId xmlns:a16="http://schemas.microsoft.com/office/drawing/2014/main" id="{3D6AAFDD-827C-49BB-A7C2-5515B6A9C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610F1-F5FA-4883-99A0-AEF4A402957F}"/>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176810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ACC6-3685-4837-952C-005667965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F297C-4F10-43BE-B05B-FCA16EF72A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8068C-E0E7-47BB-9274-328E3E8AC6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9CDBBD-BECC-405D-9A2B-1AA61B6B7ED3}"/>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6" name="Footer Placeholder 5">
            <a:extLst>
              <a:ext uri="{FF2B5EF4-FFF2-40B4-BE49-F238E27FC236}">
                <a16:creationId xmlns:a16="http://schemas.microsoft.com/office/drawing/2014/main" id="{1565EF97-396C-4EFB-B318-9A7A919B7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8AE1C-8D3B-4A3D-B82D-39CBD4C5AB57}"/>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250857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12E6-7928-4692-A270-B85B18DD6B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75224-2E20-437E-88E6-540D855F0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E69253-524A-43A7-9607-73529BF869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F7A358-C305-42F6-9A12-C7F764845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69862A-95A4-4977-93F9-2FB9E15D3F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BE9CAA-8383-4D75-B376-57C7E44701CD}"/>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8" name="Footer Placeholder 7">
            <a:extLst>
              <a:ext uri="{FF2B5EF4-FFF2-40B4-BE49-F238E27FC236}">
                <a16:creationId xmlns:a16="http://schemas.microsoft.com/office/drawing/2014/main" id="{C7DD9E2F-AB27-4458-9D4A-59F0E8F3A1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08582C-B49B-43A6-872E-D74377BE83B7}"/>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172949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7050-82B3-4EA2-B848-CBC6C6C190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22987-4C00-44B5-ACE7-ED7142DCE1BB}"/>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4" name="Footer Placeholder 3">
            <a:extLst>
              <a:ext uri="{FF2B5EF4-FFF2-40B4-BE49-F238E27FC236}">
                <a16:creationId xmlns:a16="http://schemas.microsoft.com/office/drawing/2014/main" id="{3E4F07CD-0DDF-4D9E-8128-00DBD84591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EA206A-4564-4E24-B987-61F1417E145D}"/>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125552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28F96-E43D-4F65-9F32-599B85CB6A2D}"/>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3" name="Footer Placeholder 2">
            <a:extLst>
              <a:ext uri="{FF2B5EF4-FFF2-40B4-BE49-F238E27FC236}">
                <a16:creationId xmlns:a16="http://schemas.microsoft.com/office/drawing/2014/main" id="{D154F997-E378-44B7-8484-4670B12F4A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B9AFA-AAAB-4629-8111-3221CD584EB3}"/>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21207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2D72-EB27-4F63-AC0D-E7B052C56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1C2D14-5D15-472E-A8B8-A5D7F97FA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00A70-BC03-4B8C-8E5D-A94C3181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7095CE-A6CD-42B4-B447-E14F45F18FCC}"/>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6" name="Footer Placeholder 5">
            <a:extLst>
              <a:ext uri="{FF2B5EF4-FFF2-40B4-BE49-F238E27FC236}">
                <a16:creationId xmlns:a16="http://schemas.microsoft.com/office/drawing/2014/main" id="{98DB3057-0EDB-4898-9AF3-4CF32B5C8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CE522-3AD0-4C77-A3D9-ADA16858FE82}"/>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218928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6C0-C8E4-4BAE-B556-4CC4FCBE3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D6616-29FA-427C-8DD7-C9910CE30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0D4D2-A0AC-4EA1-B054-8E139B96B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3F1105-604E-4444-B78D-83A4D3FCAE98}"/>
              </a:ext>
            </a:extLst>
          </p:cNvPr>
          <p:cNvSpPr>
            <a:spLocks noGrp="1"/>
          </p:cNvSpPr>
          <p:nvPr>
            <p:ph type="dt" sz="half" idx="10"/>
          </p:nvPr>
        </p:nvSpPr>
        <p:spPr/>
        <p:txBody>
          <a:bodyPr/>
          <a:lstStyle/>
          <a:p>
            <a:fld id="{CA877D98-1C87-4CA4-ACEC-57FE12EE6770}" type="datetimeFigureOut">
              <a:rPr lang="en-US" smtClean="0"/>
              <a:t>2/27/2019</a:t>
            </a:fld>
            <a:endParaRPr lang="en-US"/>
          </a:p>
        </p:txBody>
      </p:sp>
      <p:sp>
        <p:nvSpPr>
          <p:cNvPr id="6" name="Footer Placeholder 5">
            <a:extLst>
              <a:ext uri="{FF2B5EF4-FFF2-40B4-BE49-F238E27FC236}">
                <a16:creationId xmlns:a16="http://schemas.microsoft.com/office/drawing/2014/main" id="{A88D95E8-0E7D-4205-BE44-E0F220A71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0C4BA-0E0F-411A-B799-846D4A51AD0D}"/>
              </a:ext>
            </a:extLst>
          </p:cNvPr>
          <p:cNvSpPr>
            <a:spLocks noGrp="1"/>
          </p:cNvSpPr>
          <p:nvPr>
            <p:ph type="sldNum" sz="quarter" idx="12"/>
          </p:nvPr>
        </p:nvSpPr>
        <p:spPr/>
        <p:txBody>
          <a:bodyPr/>
          <a:lstStyle/>
          <a:p>
            <a:fld id="{B73467DD-37BB-4FFC-ADD4-43662F3F73E8}" type="slidenum">
              <a:rPr lang="en-US" smtClean="0"/>
              <a:t>‹#›</a:t>
            </a:fld>
            <a:endParaRPr lang="en-US"/>
          </a:p>
        </p:txBody>
      </p:sp>
    </p:spTree>
    <p:extLst>
      <p:ext uri="{BB962C8B-B14F-4D97-AF65-F5344CB8AC3E}">
        <p14:creationId xmlns:p14="http://schemas.microsoft.com/office/powerpoint/2010/main" val="200289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4F5D77-EA6F-44ED-B538-316FB7ACD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7EA08D-708A-4312-A880-008D626FF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10455-8292-4B16-A04C-1E38C6E33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77D98-1C87-4CA4-ACEC-57FE12EE6770}" type="datetimeFigureOut">
              <a:rPr lang="en-US" smtClean="0"/>
              <a:t>2/27/2019</a:t>
            </a:fld>
            <a:endParaRPr lang="en-US"/>
          </a:p>
        </p:txBody>
      </p:sp>
      <p:sp>
        <p:nvSpPr>
          <p:cNvPr id="5" name="Footer Placeholder 4">
            <a:extLst>
              <a:ext uri="{FF2B5EF4-FFF2-40B4-BE49-F238E27FC236}">
                <a16:creationId xmlns:a16="http://schemas.microsoft.com/office/drawing/2014/main" id="{3F47C8C2-0EDC-4DF5-B126-8BACA1EC4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4F17E7-C705-473E-8B2D-7760225F4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467DD-37BB-4FFC-ADD4-43662F3F73E8}" type="slidenum">
              <a:rPr lang="en-US" smtClean="0"/>
              <a:t>‹#›</a:t>
            </a:fld>
            <a:endParaRPr lang="en-US"/>
          </a:p>
        </p:txBody>
      </p:sp>
    </p:spTree>
    <p:extLst>
      <p:ext uri="{BB962C8B-B14F-4D97-AF65-F5344CB8AC3E}">
        <p14:creationId xmlns:p14="http://schemas.microsoft.com/office/powerpoint/2010/main" val="133766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50E16A9E-6BF8-4DE0-9A73-D3546BCEE03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Waterfall Module</a:t>
            </a:r>
            <a:endParaRPr lang="en-US" sz="2600" kern="1200" dirty="0">
              <a:solidFill>
                <a:srgbClr val="FFFFFF"/>
              </a:solidFill>
              <a:latin typeface="+mj-lt"/>
              <a:ea typeface="+mj-ea"/>
              <a:cs typeface="+mj-cs"/>
            </a:endParaRPr>
          </a:p>
        </p:txBody>
      </p:sp>
      <p:pic>
        <p:nvPicPr>
          <p:cNvPr id="32" name="Content Placeholder 6" descr="A close up of text on a white background&#10;&#10;Description generated with high confidence">
            <a:extLst>
              <a:ext uri="{FF2B5EF4-FFF2-40B4-BE49-F238E27FC236}">
                <a16:creationId xmlns:a16="http://schemas.microsoft.com/office/drawing/2014/main" id="{CD9BC701-AD58-4FB3-815E-D92A80A51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50" y="103623"/>
            <a:ext cx="7994480" cy="5401826"/>
          </a:xfrm>
          <a:prstGeom prst="rect">
            <a:avLst/>
          </a:prstGeom>
        </p:spPr>
      </p:pic>
      <p:sp>
        <p:nvSpPr>
          <p:cNvPr id="33" name="Content Placeholder 25">
            <a:extLst>
              <a:ext uri="{FF2B5EF4-FFF2-40B4-BE49-F238E27FC236}">
                <a16:creationId xmlns:a16="http://schemas.microsoft.com/office/drawing/2014/main" id="{6475E911-5C7B-49E3-8A00-A1FEF74A9FE4}"/>
              </a:ext>
            </a:extLst>
          </p:cNvPr>
          <p:cNvSpPr>
            <a:spLocks noGrp="1"/>
          </p:cNvSpPr>
          <p:nvPr>
            <p:ph idx="1"/>
          </p:nvPr>
        </p:nvSpPr>
        <p:spPr>
          <a:xfrm>
            <a:off x="4038600" y="5505449"/>
            <a:ext cx="7188199" cy="671513"/>
          </a:xfrm>
        </p:spPr>
        <p:txBody>
          <a:bodyPr>
            <a:normAutofit/>
          </a:bodyPr>
          <a:lstStyle/>
          <a:p>
            <a:r>
              <a:rPr lang="en-US" sz="1800" dirty="0"/>
              <a:t>Each phase must be completed before next phase is begin </a:t>
            </a:r>
          </a:p>
        </p:txBody>
      </p:sp>
    </p:spTree>
    <p:extLst>
      <p:ext uri="{BB962C8B-B14F-4D97-AF65-F5344CB8AC3E}">
        <p14:creationId xmlns:p14="http://schemas.microsoft.com/office/powerpoint/2010/main" val="24117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D017-B41E-492A-B421-CE1ECD731B59}"/>
              </a:ext>
            </a:extLst>
          </p:cNvPr>
          <p:cNvSpPr>
            <a:spLocks noGrp="1"/>
          </p:cNvSpPr>
          <p:nvPr>
            <p:ph type="title"/>
          </p:nvPr>
        </p:nvSpPr>
        <p:spPr>
          <a:xfrm>
            <a:off x="0" y="17755"/>
            <a:ext cx="7936637" cy="1180730"/>
          </a:xfrm>
        </p:spPr>
        <p:txBody>
          <a:bodyPr>
            <a:normAutofit fontScale="90000"/>
          </a:bodyPr>
          <a:lstStyle/>
          <a:p>
            <a:r>
              <a:rPr lang="en-US" b="1" u="sng" dirty="0"/>
              <a:t>Continuous Testing</a:t>
            </a:r>
            <a:br>
              <a:rPr lang="en-US" dirty="0"/>
            </a:br>
            <a:endParaRPr lang="en-US" dirty="0"/>
          </a:p>
        </p:txBody>
      </p:sp>
      <p:sp>
        <p:nvSpPr>
          <p:cNvPr id="3" name="Content Placeholder 2">
            <a:extLst>
              <a:ext uri="{FF2B5EF4-FFF2-40B4-BE49-F238E27FC236}">
                <a16:creationId xmlns:a16="http://schemas.microsoft.com/office/drawing/2014/main" id="{24E31857-43CE-472A-9226-F57891B9A84D}"/>
              </a:ext>
            </a:extLst>
          </p:cNvPr>
          <p:cNvSpPr>
            <a:spLocks noGrp="1"/>
          </p:cNvSpPr>
          <p:nvPr>
            <p:ph idx="1"/>
          </p:nvPr>
        </p:nvSpPr>
        <p:spPr/>
        <p:txBody>
          <a:bodyPr>
            <a:normAutofit fontScale="92500" lnSpcReduction="10000"/>
          </a:bodyPr>
          <a:lstStyle/>
          <a:p>
            <a:r>
              <a:rPr lang="en-US" dirty="0"/>
              <a:t>It is the process of executing the automated tests as part of software delivery pipeline in order to obtain feedback on the business risks on the basis of software risk associated with a software release.</a:t>
            </a:r>
          </a:p>
          <a:p>
            <a:endParaRPr lang="en-US" dirty="0"/>
          </a:p>
          <a:p>
            <a:pPr marL="0" indent="0">
              <a:buNone/>
            </a:pPr>
            <a:r>
              <a:rPr lang="en-US" dirty="0"/>
              <a:t>Tools like </a:t>
            </a:r>
          </a:p>
          <a:p>
            <a:pPr marL="0" indent="0">
              <a:buNone/>
            </a:pPr>
            <a:endParaRPr lang="en-US" dirty="0"/>
          </a:p>
          <a:p>
            <a:pPr marL="0" indent="0">
              <a:buNone/>
            </a:pPr>
            <a:r>
              <a:rPr lang="en-US" dirty="0"/>
              <a:t>AWS </a:t>
            </a:r>
            <a:r>
              <a:rPr lang="en-US" dirty="0" err="1"/>
              <a:t>CodeBuild</a:t>
            </a:r>
            <a:endParaRPr lang="en-US" dirty="0"/>
          </a:p>
          <a:p>
            <a:pPr marL="0" indent="0">
              <a:buNone/>
            </a:pPr>
            <a:r>
              <a:rPr lang="en-US" dirty="0"/>
              <a:t>Junit</a:t>
            </a:r>
          </a:p>
          <a:p>
            <a:pPr marL="0" indent="0">
              <a:buNone/>
            </a:pPr>
            <a:r>
              <a:rPr lang="en-US" dirty="0" err="1"/>
              <a:t>Selanium</a:t>
            </a:r>
            <a:r>
              <a:rPr lang="en-US" dirty="0"/>
              <a:t> </a:t>
            </a:r>
          </a:p>
          <a:p>
            <a:pPr marL="0" indent="0">
              <a:buNone/>
            </a:pPr>
            <a:r>
              <a:rPr lang="en-US" dirty="0"/>
              <a:t>HP load balancer </a:t>
            </a:r>
          </a:p>
          <a:p>
            <a:pPr marL="0" indent="0">
              <a:buNone/>
            </a:pPr>
            <a:endParaRPr lang="en-US" dirty="0"/>
          </a:p>
        </p:txBody>
      </p:sp>
    </p:spTree>
    <p:extLst>
      <p:ext uri="{BB962C8B-B14F-4D97-AF65-F5344CB8AC3E}">
        <p14:creationId xmlns:p14="http://schemas.microsoft.com/office/powerpoint/2010/main" val="298624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7E19-FDBD-459D-9D22-7B62C9FF566C}"/>
              </a:ext>
            </a:extLst>
          </p:cNvPr>
          <p:cNvSpPr>
            <a:spLocks noGrp="1"/>
          </p:cNvSpPr>
          <p:nvPr>
            <p:ph type="title"/>
          </p:nvPr>
        </p:nvSpPr>
        <p:spPr>
          <a:xfrm>
            <a:off x="0" y="0"/>
            <a:ext cx="10515600" cy="1325563"/>
          </a:xfrm>
        </p:spPr>
        <p:txBody>
          <a:bodyPr/>
          <a:lstStyle/>
          <a:p>
            <a:r>
              <a:rPr lang="en-US" b="1" u="sng" dirty="0"/>
              <a:t>Continuous Integration</a:t>
            </a:r>
            <a:br>
              <a:rPr lang="en-US" dirty="0"/>
            </a:br>
            <a:endParaRPr lang="en-US" dirty="0"/>
          </a:p>
        </p:txBody>
      </p:sp>
      <p:sp>
        <p:nvSpPr>
          <p:cNvPr id="3" name="Content Placeholder 2">
            <a:extLst>
              <a:ext uri="{FF2B5EF4-FFF2-40B4-BE49-F238E27FC236}">
                <a16:creationId xmlns:a16="http://schemas.microsoft.com/office/drawing/2014/main" id="{5CFA8281-AD24-4C04-9C8C-402675D08961}"/>
              </a:ext>
            </a:extLst>
          </p:cNvPr>
          <p:cNvSpPr>
            <a:spLocks noGrp="1"/>
          </p:cNvSpPr>
          <p:nvPr>
            <p:ph idx="1"/>
          </p:nvPr>
        </p:nvSpPr>
        <p:spPr/>
        <p:txBody>
          <a:bodyPr>
            <a:normAutofit lnSpcReduction="10000"/>
          </a:bodyPr>
          <a:lstStyle/>
          <a:p>
            <a:pPr marL="0" indent="0">
              <a:buNone/>
            </a:pPr>
            <a:r>
              <a:rPr lang="en-US" dirty="0"/>
              <a:t>It is the practice of the developers to check-in the code into the repository integrate and test it very frequently.</a:t>
            </a:r>
          </a:p>
          <a:p>
            <a:pPr marL="0" indent="0">
              <a:buNone/>
            </a:pPr>
            <a:r>
              <a:rPr lang="en-US" dirty="0"/>
              <a:t>With the help of CI you can detect the problems early, fix them </a:t>
            </a:r>
          </a:p>
          <a:p>
            <a:pPr marL="0" indent="0">
              <a:buNone/>
            </a:pPr>
            <a:endParaRPr lang="en-US" dirty="0"/>
          </a:p>
          <a:p>
            <a:pPr marL="0" indent="0">
              <a:buNone/>
            </a:pPr>
            <a:r>
              <a:rPr lang="en-US" dirty="0"/>
              <a:t>Tools </a:t>
            </a:r>
          </a:p>
          <a:p>
            <a:pPr marL="0" indent="0">
              <a:buNone/>
            </a:pPr>
            <a:endParaRPr lang="en-US" dirty="0"/>
          </a:p>
          <a:p>
            <a:pPr marL="0" indent="0">
              <a:buNone/>
            </a:pPr>
            <a:r>
              <a:rPr lang="en-US" dirty="0" err="1"/>
              <a:t>Teamcity</a:t>
            </a:r>
            <a:r>
              <a:rPr lang="en-US" dirty="0"/>
              <a:t>   - </a:t>
            </a:r>
            <a:r>
              <a:rPr lang="en-US" dirty="0" err="1"/>
              <a:t>.net</a:t>
            </a:r>
            <a:endParaRPr lang="en-US" dirty="0"/>
          </a:p>
          <a:p>
            <a:pPr marL="0" indent="0">
              <a:buNone/>
            </a:pPr>
            <a:r>
              <a:rPr lang="en-US" dirty="0"/>
              <a:t>Jenkins     - java &amp; php</a:t>
            </a:r>
          </a:p>
          <a:p>
            <a:pPr marL="0" indent="0">
              <a:buNone/>
            </a:pPr>
            <a:r>
              <a:rPr lang="en-US" dirty="0" err="1"/>
              <a:t>CodePipline</a:t>
            </a:r>
            <a:endParaRPr lang="en-US" dirty="0"/>
          </a:p>
          <a:p>
            <a:pPr marL="0" indent="0">
              <a:buNone/>
            </a:pPr>
            <a:endParaRPr lang="en-US" dirty="0"/>
          </a:p>
        </p:txBody>
      </p:sp>
    </p:spTree>
    <p:extLst>
      <p:ext uri="{BB962C8B-B14F-4D97-AF65-F5344CB8AC3E}">
        <p14:creationId xmlns:p14="http://schemas.microsoft.com/office/powerpoint/2010/main" val="297114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85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F7E44-3A0A-46E2-B58D-85522805F4E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u="sng" kern="1200">
                <a:solidFill>
                  <a:srgbClr val="FFFFFF"/>
                </a:solidFill>
                <a:latin typeface="+mj-lt"/>
                <a:ea typeface="+mj-ea"/>
                <a:cs typeface="+mj-cs"/>
              </a:rPr>
              <a:t>Continuous Integration contn..</a:t>
            </a:r>
            <a:endParaRPr lang="en-US" sz="2600" kern="1200">
              <a:solidFill>
                <a:srgbClr val="FFFFFF"/>
              </a:solidFill>
              <a:latin typeface="+mj-lt"/>
              <a:ea typeface="+mj-ea"/>
              <a:cs typeface="+mj-cs"/>
            </a:endParaRPr>
          </a:p>
        </p:txBody>
      </p:sp>
      <p:pic>
        <p:nvPicPr>
          <p:cNvPr id="20" name="Content Placeholder 4" descr="A picture containing text&#10;&#10;Description generated with very high confidence">
            <a:extLst>
              <a:ext uri="{FF2B5EF4-FFF2-40B4-BE49-F238E27FC236}">
                <a16:creationId xmlns:a16="http://schemas.microsoft.com/office/drawing/2014/main" id="{4A329046-1A83-4AD1-BF7C-87EC6E4314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387654"/>
            <a:ext cx="7188199" cy="4079303"/>
          </a:xfrm>
          <a:prstGeom prst="rect">
            <a:avLst/>
          </a:prstGeom>
        </p:spPr>
      </p:pic>
    </p:spTree>
    <p:extLst>
      <p:ext uri="{BB962C8B-B14F-4D97-AF65-F5344CB8AC3E}">
        <p14:creationId xmlns:p14="http://schemas.microsoft.com/office/powerpoint/2010/main" val="266683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C9879-64F7-4056-8AFB-F6C9F78F41E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u="sng">
                <a:solidFill>
                  <a:schemeClr val="bg1"/>
                </a:solidFill>
              </a:rPr>
              <a:t>Continuous Delivery and Deployment</a:t>
            </a:r>
            <a:br>
              <a:rPr lang="en-US" sz="2800">
                <a:solidFill>
                  <a:schemeClr val="bg1"/>
                </a:solidFill>
              </a:rPr>
            </a:br>
            <a:endParaRPr lang="en-US" sz="2800">
              <a:solidFill>
                <a:schemeClr val="bg1"/>
              </a:solidFill>
            </a:endParaRPr>
          </a:p>
        </p:txBody>
      </p:sp>
      <p:sp>
        <p:nvSpPr>
          <p:cNvPr id="10" name="Content Placeholder 9">
            <a:extLst>
              <a:ext uri="{FF2B5EF4-FFF2-40B4-BE49-F238E27FC236}">
                <a16:creationId xmlns:a16="http://schemas.microsoft.com/office/drawing/2014/main" id="{A451D6C9-351A-489D-86E8-D47E46CEDFFB}"/>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Continuous Delivery means that artifacts are built and made ready to be deployed but they can not be deployed without a manual decision by a human being.</a:t>
            </a:r>
          </a:p>
          <a:p>
            <a:endParaRPr lang="en-US" sz="2000" dirty="0">
              <a:solidFill>
                <a:schemeClr val="bg1"/>
              </a:solidFill>
            </a:endParaRPr>
          </a:p>
          <a:p>
            <a:r>
              <a:rPr lang="en-US" sz="2000" dirty="0">
                <a:solidFill>
                  <a:schemeClr val="bg1"/>
                </a:solidFill>
              </a:rPr>
              <a:t>Continuous Deployment implies that all the processes are automated</a:t>
            </a:r>
          </a:p>
        </p:txBody>
      </p:sp>
      <p:pic>
        <p:nvPicPr>
          <p:cNvPr id="8" name="Content Placeholder 4">
            <a:extLst>
              <a:ext uri="{FF2B5EF4-FFF2-40B4-BE49-F238E27FC236}">
                <a16:creationId xmlns:a16="http://schemas.microsoft.com/office/drawing/2014/main" id="{7A0A4B6A-8D7D-4C0B-BC92-81C7A3909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934329"/>
            <a:ext cx="6250769" cy="2828474"/>
          </a:xfrm>
          <a:prstGeom prst="rect">
            <a:avLst/>
          </a:prstGeom>
        </p:spPr>
      </p:pic>
    </p:spTree>
    <p:extLst>
      <p:ext uri="{BB962C8B-B14F-4D97-AF65-F5344CB8AC3E}">
        <p14:creationId xmlns:p14="http://schemas.microsoft.com/office/powerpoint/2010/main" val="313703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8E07E-D888-4044-BF02-E3001E61898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u="sng" kern="1200">
                <a:solidFill>
                  <a:schemeClr val="bg1"/>
                </a:solidFill>
                <a:latin typeface="+mj-lt"/>
                <a:ea typeface="+mj-ea"/>
                <a:cs typeface="+mj-cs"/>
              </a:rPr>
              <a:t>Continuous Monitoring </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2050" name="Picture 2" descr="See the source image">
            <a:extLst>
              <a:ext uri="{FF2B5EF4-FFF2-40B4-BE49-F238E27FC236}">
                <a16:creationId xmlns:a16="http://schemas.microsoft.com/office/drawing/2014/main" id="{CCADC23B-0A3B-4D28-8191-F57FB461F1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1675227"/>
            <a:ext cx="1080135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83A4-74D0-4449-935A-68B7D6CDB32D}"/>
              </a:ext>
            </a:extLst>
          </p:cNvPr>
          <p:cNvSpPr>
            <a:spLocks noGrp="1"/>
          </p:cNvSpPr>
          <p:nvPr>
            <p:ph type="title"/>
          </p:nvPr>
        </p:nvSpPr>
        <p:spPr/>
        <p:txBody>
          <a:bodyPr/>
          <a:lstStyle/>
          <a:p>
            <a:r>
              <a:rPr lang="en-US" b="1" u="sng" dirty="0"/>
              <a:t>Agile</a:t>
            </a:r>
          </a:p>
        </p:txBody>
      </p:sp>
      <p:sp>
        <p:nvSpPr>
          <p:cNvPr id="3" name="Content Placeholder 2">
            <a:extLst>
              <a:ext uri="{FF2B5EF4-FFF2-40B4-BE49-F238E27FC236}">
                <a16:creationId xmlns:a16="http://schemas.microsoft.com/office/drawing/2014/main" id="{0EF58867-3DE8-4923-B411-016D31F5ECC7}"/>
              </a:ext>
            </a:extLst>
          </p:cNvPr>
          <p:cNvSpPr>
            <a:spLocks noGrp="1"/>
          </p:cNvSpPr>
          <p:nvPr>
            <p:ph idx="1"/>
          </p:nvPr>
        </p:nvSpPr>
        <p:spPr/>
        <p:txBody>
          <a:bodyPr/>
          <a:lstStyle/>
          <a:p>
            <a:pPr marL="0" indent="0">
              <a:buNone/>
            </a:pPr>
            <a:r>
              <a:rPr lang="en-US" dirty="0"/>
              <a:t>Delivery with in week rather than in months </a:t>
            </a:r>
          </a:p>
          <a:p>
            <a:pPr marL="0" indent="0">
              <a:buNone/>
            </a:pPr>
            <a:r>
              <a:rPr lang="en-US" dirty="0"/>
              <a:t>Changes can be made in late production as well</a:t>
            </a:r>
          </a:p>
          <a:p>
            <a:pPr marL="0" indent="0">
              <a:buNone/>
            </a:pPr>
            <a:r>
              <a:rPr lang="en-US" dirty="0"/>
              <a:t>Developer spends more time in coding rather then in documentation</a:t>
            </a:r>
          </a:p>
          <a:p>
            <a:pPr marL="0" indent="0">
              <a:buNone/>
            </a:pPr>
            <a:endParaRPr lang="en-US" dirty="0"/>
          </a:p>
          <a:p>
            <a:pPr marL="0" indent="0">
              <a:buNone/>
            </a:pPr>
            <a:endParaRPr lang="en-US" dirty="0"/>
          </a:p>
          <a:p>
            <a:pPr marL="0" indent="0">
              <a:buNone/>
            </a:pPr>
            <a:r>
              <a:rPr lang="en-US" dirty="0"/>
              <a:t>Agile work in chunks like developer create a code, give it to customer.</a:t>
            </a:r>
          </a:p>
          <a:p>
            <a:pPr marL="0" indent="0">
              <a:buNone/>
            </a:pPr>
            <a:r>
              <a:rPr lang="en-US" dirty="0"/>
              <a:t>Customer check and gives his/her input and accordingly developer make changes.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263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B7A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6C3AF4-95F5-423D-9818-DB2B6A8EAD7E}"/>
              </a:ext>
            </a:extLst>
          </p:cNvPr>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4400" b="1" u="sng">
                <a:solidFill>
                  <a:srgbClr val="FFFFFF"/>
                </a:solidFill>
              </a:rPr>
              <a:t>Devops</a:t>
            </a:r>
          </a:p>
        </p:txBody>
      </p:sp>
      <p:pic>
        <p:nvPicPr>
          <p:cNvPr id="1026" name="Picture 2" descr="See the source image">
            <a:extLst>
              <a:ext uri="{FF2B5EF4-FFF2-40B4-BE49-F238E27FC236}">
                <a16:creationId xmlns:a16="http://schemas.microsoft.com/office/drawing/2014/main" id="{9CD6696F-1B12-47EB-9D6D-1A1B8BFF9D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2A20E19-F137-4068-AF53-74201EBF4916}"/>
              </a:ext>
            </a:extLst>
          </p:cNvPr>
          <p:cNvSpPr>
            <a:spLocks noGrp="1"/>
          </p:cNvSpPr>
          <p:nvPr>
            <p:ph type="subTitle" idx="1"/>
          </p:nvPr>
        </p:nvSpPr>
        <p:spPr>
          <a:xfrm>
            <a:off x="8029319" y="917725"/>
            <a:ext cx="3424739" cy="4852362"/>
          </a:xfrm>
        </p:spPr>
        <p:txBody>
          <a:bodyPr vert="horz" lIns="91440" tIns="45720" rIns="91440" bIns="45720" rtlCol="0" anchor="ctr">
            <a:normAutofit/>
          </a:bodyPr>
          <a:lstStyle/>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r>
              <a:rPr lang="en-US" sz="2000" dirty="0">
                <a:solidFill>
                  <a:srgbClr val="FFFFFF"/>
                </a:solidFill>
              </a:rPr>
              <a:t>Dev means Deployment </a:t>
            </a:r>
          </a:p>
          <a:p>
            <a:pPr indent="-228600" algn="l">
              <a:buFont typeface="Arial" panose="020B0604020202020204" pitchFamily="34" charset="0"/>
              <a:buChar char="•"/>
            </a:pPr>
            <a:r>
              <a:rPr lang="en-US" sz="2000" dirty="0">
                <a:solidFill>
                  <a:srgbClr val="FFFFFF"/>
                </a:solidFill>
              </a:rPr>
              <a:t>Ops means Operations </a:t>
            </a:r>
          </a:p>
          <a:p>
            <a:pPr algn="l"/>
            <a:r>
              <a:rPr lang="en-US" sz="2000" dirty="0">
                <a:solidFill>
                  <a:srgbClr val="FFFFFF"/>
                </a:solidFill>
              </a:rPr>
              <a:t>				</a:t>
            </a:r>
            <a:r>
              <a:rPr lang="en-US" sz="2000" dirty="0" err="1">
                <a:solidFill>
                  <a:srgbClr val="FFFFFF"/>
                </a:solidFill>
              </a:rPr>
              <a:t>Devops</a:t>
            </a:r>
            <a:r>
              <a:rPr lang="en-US" sz="2000" dirty="0">
                <a:solidFill>
                  <a:srgbClr val="FFFFFF"/>
                </a:solidFill>
              </a:rPr>
              <a:t> is not a tool </a:t>
            </a:r>
          </a:p>
          <a:p>
            <a:pPr algn="l"/>
            <a:r>
              <a:rPr lang="en-US" sz="2000" dirty="0">
                <a:solidFill>
                  <a:srgbClr val="FFFFFF"/>
                </a:solidFill>
              </a:rPr>
              <a:t>				</a:t>
            </a:r>
            <a:r>
              <a:rPr lang="en-US" sz="2000" dirty="0" err="1">
                <a:solidFill>
                  <a:srgbClr val="FFFFFF"/>
                </a:solidFill>
              </a:rPr>
              <a:t>Devops</a:t>
            </a:r>
            <a:r>
              <a:rPr lang="en-US" sz="2000" dirty="0">
                <a:solidFill>
                  <a:srgbClr val="FFFFFF"/>
                </a:solidFill>
              </a:rPr>
              <a:t> is practice or 	culture </a:t>
            </a: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25880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D075-90AE-465B-8497-56ED2F377A3D}"/>
              </a:ext>
            </a:extLst>
          </p:cNvPr>
          <p:cNvSpPr>
            <a:spLocks noGrp="1"/>
          </p:cNvSpPr>
          <p:nvPr>
            <p:ph type="title"/>
          </p:nvPr>
        </p:nvSpPr>
        <p:spPr>
          <a:xfrm>
            <a:off x="0" y="0"/>
            <a:ext cx="10515600" cy="1325563"/>
          </a:xfrm>
        </p:spPr>
        <p:txBody>
          <a:bodyPr/>
          <a:lstStyle/>
          <a:p>
            <a:r>
              <a:rPr lang="en-US" b="1" u="sng" dirty="0" err="1"/>
              <a:t>Devops</a:t>
            </a:r>
            <a:r>
              <a:rPr lang="en-US" b="1" u="sng" dirty="0"/>
              <a:t> </a:t>
            </a:r>
          </a:p>
        </p:txBody>
      </p:sp>
      <p:sp>
        <p:nvSpPr>
          <p:cNvPr id="3" name="Content Placeholder 2">
            <a:extLst>
              <a:ext uri="{FF2B5EF4-FFF2-40B4-BE49-F238E27FC236}">
                <a16:creationId xmlns:a16="http://schemas.microsoft.com/office/drawing/2014/main" id="{92DD55C7-41B5-4892-A53B-38F1AD1B5F02}"/>
              </a:ext>
            </a:extLst>
          </p:cNvPr>
          <p:cNvSpPr>
            <a:spLocks noGrp="1"/>
          </p:cNvSpPr>
          <p:nvPr>
            <p:ph idx="1"/>
          </p:nvPr>
        </p:nvSpPr>
        <p:spPr/>
        <p:txBody>
          <a:bodyPr/>
          <a:lstStyle/>
          <a:p>
            <a:r>
              <a:rPr lang="en-US" dirty="0" err="1"/>
              <a:t>Devops</a:t>
            </a:r>
            <a:r>
              <a:rPr lang="en-US" dirty="0"/>
              <a:t> is the set of practices, where development and engineers participate together in the entire application life cycle, from design, development, testing and finally to the production support.</a:t>
            </a:r>
          </a:p>
          <a:p>
            <a:endParaRPr lang="en-US" dirty="0"/>
          </a:p>
          <a:p>
            <a:r>
              <a:rPr lang="en-US" dirty="0" err="1"/>
              <a:t>Devops</a:t>
            </a:r>
            <a:r>
              <a:rPr lang="en-US" dirty="0"/>
              <a:t> is not a tool. It is an approach and it is a culture with objective of SDLC by bringing developer and operation closer</a:t>
            </a:r>
          </a:p>
          <a:p>
            <a:endParaRPr lang="en-US" dirty="0"/>
          </a:p>
          <a:p>
            <a:r>
              <a:rPr lang="en-US" dirty="0"/>
              <a:t>It emphasize communication, collaboration and integration between developers and IT operations.</a:t>
            </a:r>
          </a:p>
        </p:txBody>
      </p:sp>
    </p:spTree>
    <p:extLst>
      <p:ext uri="{BB962C8B-B14F-4D97-AF65-F5344CB8AC3E}">
        <p14:creationId xmlns:p14="http://schemas.microsoft.com/office/powerpoint/2010/main" val="281747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1643-631B-4297-8C12-0BAF49DDC2FF}"/>
              </a:ext>
            </a:extLst>
          </p:cNvPr>
          <p:cNvSpPr>
            <a:spLocks noGrp="1"/>
          </p:cNvSpPr>
          <p:nvPr>
            <p:ph type="title"/>
          </p:nvPr>
        </p:nvSpPr>
        <p:spPr>
          <a:xfrm>
            <a:off x="1175084" y="2539014"/>
            <a:ext cx="10515600" cy="3958039"/>
          </a:xfrm>
        </p:spPr>
        <p:txBody>
          <a:bodyPr>
            <a:normAutofit fontScale="90000"/>
          </a:bodyPr>
          <a:lstStyle/>
          <a:p>
            <a:br>
              <a:rPr lang="en-US" dirty="0"/>
            </a:br>
            <a:br>
              <a:rPr lang="en-US" dirty="0"/>
            </a:br>
            <a:r>
              <a:rPr lang="en-US" dirty="0" err="1"/>
              <a:t>Devops</a:t>
            </a:r>
            <a:r>
              <a:rPr lang="en-US" dirty="0"/>
              <a:t> is build on the concepts of Agile Methodology.</a:t>
            </a:r>
            <a:br>
              <a:rPr lang="en-US" dirty="0"/>
            </a:br>
            <a:r>
              <a:rPr lang="en-US" dirty="0"/>
              <a:t>It identifies the importance of extending agile principle beyond development by including operations and all other functions that supports application development life cycle.</a:t>
            </a:r>
            <a:br>
              <a:rPr lang="en-US" dirty="0"/>
            </a:br>
            <a:endParaRPr lang="en-US" dirty="0"/>
          </a:p>
        </p:txBody>
      </p:sp>
      <p:sp>
        <p:nvSpPr>
          <p:cNvPr id="3" name="Content Placeholder 2">
            <a:extLst>
              <a:ext uri="{FF2B5EF4-FFF2-40B4-BE49-F238E27FC236}">
                <a16:creationId xmlns:a16="http://schemas.microsoft.com/office/drawing/2014/main" id="{B7F9CD6A-1C3C-415A-90B3-521E11153A23}"/>
              </a:ext>
            </a:extLst>
          </p:cNvPr>
          <p:cNvSpPr>
            <a:spLocks noGrp="1"/>
          </p:cNvSpPr>
          <p:nvPr>
            <p:ph idx="1"/>
          </p:nvPr>
        </p:nvSpPr>
        <p:spPr>
          <a:xfrm>
            <a:off x="0" y="76724"/>
            <a:ext cx="10515600" cy="2897295"/>
          </a:xfrm>
        </p:spPr>
        <p:txBody>
          <a:bodyPr/>
          <a:lstStyle/>
          <a:p>
            <a:r>
              <a:rPr lang="en-US" dirty="0"/>
              <a:t>Management : </a:t>
            </a:r>
            <a:r>
              <a:rPr lang="en-US" dirty="0" err="1"/>
              <a:t>Devops</a:t>
            </a:r>
            <a:r>
              <a:rPr lang="en-US" dirty="0"/>
              <a:t> is the development and operation collaboration</a:t>
            </a:r>
          </a:p>
          <a:p>
            <a:r>
              <a:rPr lang="en-US" dirty="0"/>
              <a:t>Operation : </a:t>
            </a:r>
            <a:r>
              <a:rPr lang="en-US" dirty="0" err="1"/>
              <a:t>Devops</a:t>
            </a:r>
            <a:r>
              <a:rPr lang="en-US" dirty="0"/>
              <a:t> is treating your infrastructure as code</a:t>
            </a:r>
          </a:p>
          <a:p>
            <a:r>
              <a:rPr lang="en-US" dirty="0"/>
              <a:t>Developer : </a:t>
            </a:r>
            <a:r>
              <a:rPr lang="en-US" dirty="0" err="1"/>
              <a:t>Devops</a:t>
            </a:r>
            <a:r>
              <a:rPr lang="en-US" dirty="0"/>
              <a:t> is a feature switches</a:t>
            </a:r>
          </a:p>
          <a:p>
            <a:r>
              <a:rPr lang="en-US" dirty="0" err="1"/>
              <a:t>Devops</a:t>
            </a:r>
            <a:r>
              <a:rPr lang="en-US" dirty="0"/>
              <a:t> engineer : </a:t>
            </a:r>
            <a:r>
              <a:rPr lang="en-US" dirty="0" err="1"/>
              <a:t>Devops</a:t>
            </a:r>
            <a:r>
              <a:rPr lang="en-US" dirty="0"/>
              <a:t> is using automation </a:t>
            </a:r>
          </a:p>
          <a:p>
            <a:pPr marL="0" indent="0">
              <a:buNone/>
            </a:pPr>
            <a:endParaRPr lang="en-US" dirty="0"/>
          </a:p>
        </p:txBody>
      </p:sp>
    </p:spTree>
    <p:extLst>
      <p:ext uri="{BB962C8B-B14F-4D97-AF65-F5344CB8AC3E}">
        <p14:creationId xmlns:p14="http://schemas.microsoft.com/office/powerpoint/2010/main" val="122017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1794-151F-4800-8B53-C15FDE4DCD7D}"/>
              </a:ext>
            </a:extLst>
          </p:cNvPr>
          <p:cNvSpPr>
            <a:spLocks noGrp="1"/>
          </p:cNvSpPr>
          <p:nvPr>
            <p:ph type="title"/>
          </p:nvPr>
        </p:nvSpPr>
        <p:spPr>
          <a:xfrm>
            <a:off x="0" y="18255"/>
            <a:ext cx="10515600" cy="1325563"/>
          </a:xfrm>
        </p:spPr>
        <p:txBody>
          <a:bodyPr/>
          <a:lstStyle/>
          <a:p>
            <a:r>
              <a:rPr lang="en-US" b="1" u="sng" dirty="0"/>
              <a:t>DevOps </a:t>
            </a:r>
            <a:r>
              <a:rPr lang="en-US" b="1" u="sng" dirty="0" err="1"/>
              <a:t>Contn</a:t>
            </a:r>
            <a:r>
              <a:rPr lang="en-US" b="1" u="sng" dirty="0"/>
              <a:t>….</a:t>
            </a:r>
          </a:p>
        </p:txBody>
      </p:sp>
      <p:sp>
        <p:nvSpPr>
          <p:cNvPr id="3" name="Content Placeholder 2">
            <a:extLst>
              <a:ext uri="{FF2B5EF4-FFF2-40B4-BE49-F238E27FC236}">
                <a16:creationId xmlns:a16="http://schemas.microsoft.com/office/drawing/2014/main" id="{561675EE-4224-49DC-A085-A4F1769A55A7}"/>
              </a:ext>
            </a:extLst>
          </p:cNvPr>
          <p:cNvSpPr>
            <a:spLocks noGrp="1"/>
          </p:cNvSpPr>
          <p:nvPr>
            <p:ph idx="1"/>
          </p:nvPr>
        </p:nvSpPr>
        <p:spPr/>
        <p:txBody>
          <a:bodyPr/>
          <a:lstStyle/>
          <a:p>
            <a:r>
              <a:rPr lang="en-US" dirty="0"/>
              <a:t>Code is written in very small chunks vs large build</a:t>
            </a:r>
          </a:p>
          <a:p>
            <a:r>
              <a:rPr lang="en-US" dirty="0"/>
              <a:t>Deployments happen in days/</a:t>
            </a:r>
            <a:r>
              <a:rPr lang="en-US" dirty="0" err="1"/>
              <a:t>hrs</a:t>
            </a:r>
            <a:r>
              <a:rPr lang="en-US" dirty="0"/>
              <a:t> vs week/month</a:t>
            </a:r>
          </a:p>
          <a:p>
            <a:r>
              <a:rPr lang="en-US" dirty="0"/>
              <a:t>Development environment is identical to production</a:t>
            </a:r>
          </a:p>
          <a:p>
            <a:r>
              <a:rPr lang="en-US" dirty="0"/>
              <a:t>Rapid iteration improves speed to react market needs</a:t>
            </a:r>
          </a:p>
          <a:p>
            <a:r>
              <a:rPr lang="en-US" dirty="0"/>
              <a:t>Developing configuration management code to build infra at scale</a:t>
            </a:r>
          </a:p>
          <a:p>
            <a:r>
              <a:rPr lang="en-US" dirty="0"/>
              <a:t>Realtime application performance monitoring to know the impact of each code changes makes</a:t>
            </a:r>
          </a:p>
          <a:p>
            <a:endParaRPr lang="en-US" dirty="0"/>
          </a:p>
        </p:txBody>
      </p:sp>
    </p:spTree>
    <p:extLst>
      <p:ext uri="{BB962C8B-B14F-4D97-AF65-F5344CB8AC3E}">
        <p14:creationId xmlns:p14="http://schemas.microsoft.com/office/powerpoint/2010/main" val="318588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CD38-0633-450E-A537-7E10ED068344}"/>
              </a:ext>
            </a:extLst>
          </p:cNvPr>
          <p:cNvSpPr>
            <a:spLocks noGrp="1"/>
          </p:cNvSpPr>
          <p:nvPr>
            <p:ph type="title"/>
          </p:nvPr>
        </p:nvSpPr>
        <p:spPr>
          <a:xfrm>
            <a:off x="0" y="18255"/>
            <a:ext cx="10515600" cy="1325563"/>
          </a:xfrm>
        </p:spPr>
        <p:txBody>
          <a:bodyPr/>
          <a:lstStyle/>
          <a:p>
            <a:r>
              <a:rPr lang="en-US" b="1" u="sng" dirty="0"/>
              <a:t>Why </a:t>
            </a:r>
            <a:r>
              <a:rPr lang="en-US" b="1" u="sng" dirty="0" err="1"/>
              <a:t>DepOps</a:t>
            </a:r>
            <a:r>
              <a:rPr lang="en-US" b="1" u="sng" dirty="0"/>
              <a:t> adaptation</a:t>
            </a:r>
          </a:p>
        </p:txBody>
      </p:sp>
      <p:sp>
        <p:nvSpPr>
          <p:cNvPr id="3" name="Content Placeholder 2">
            <a:extLst>
              <a:ext uri="{FF2B5EF4-FFF2-40B4-BE49-F238E27FC236}">
                <a16:creationId xmlns:a16="http://schemas.microsoft.com/office/drawing/2014/main" id="{D7608630-0E69-4F74-A2AA-1EC287A9235D}"/>
              </a:ext>
            </a:extLst>
          </p:cNvPr>
          <p:cNvSpPr>
            <a:spLocks noGrp="1"/>
          </p:cNvSpPr>
          <p:nvPr>
            <p:ph idx="1"/>
          </p:nvPr>
        </p:nvSpPr>
        <p:spPr/>
        <p:txBody>
          <a:bodyPr/>
          <a:lstStyle/>
          <a:p>
            <a:pPr marL="0" indent="0">
              <a:buNone/>
            </a:pPr>
            <a:r>
              <a:rPr lang="en-US" dirty="0"/>
              <a:t>Shorter development cycles and faster innovations.</a:t>
            </a:r>
          </a:p>
          <a:p>
            <a:pPr marL="0" indent="0">
              <a:buNone/>
            </a:pPr>
            <a:r>
              <a:rPr lang="en-US" dirty="0"/>
              <a:t>Improve communication and collaboration</a:t>
            </a:r>
          </a:p>
          <a:p>
            <a:pPr marL="0" indent="0">
              <a:buNone/>
            </a:pPr>
            <a:r>
              <a:rPr lang="en-US" dirty="0"/>
              <a:t>Increase efficiency and reduced maintenance </a:t>
            </a:r>
          </a:p>
          <a:p>
            <a:pPr marL="0" indent="0">
              <a:buNone/>
            </a:pPr>
            <a:r>
              <a:rPr lang="en-US" dirty="0"/>
              <a:t>Reduced deployment failure, rollbacks and less recovery time</a:t>
            </a:r>
          </a:p>
          <a:p>
            <a:pPr marL="0" indent="0">
              <a:buNone/>
            </a:pPr>
            <a:r>
              <a:rPr lang="en-US" dirty="0"/>
              <a:t>Eliminate downtime  </a:t>
            </a:r>
          </a:p>
          <a:p>
            <a:pPr marL="0" indent="0">
              <a:buNone/>
            </a:pPr>
            <a:endParaRPr lang="en-US" dirty="0"/>
          </a:p>
        </p:txBody>
      </p:sp>
    </p:spTree>
    <p:extLst>
      <p:ext uri="{BB962C8B-B14F-4D97-AF65-F5344CB8AC3E}">
        <p14:creationId xmlns:p14="http://schemas.microsoft.com/office/powerpoint/2010/main" val="167876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AFD9-E17B-412D-96CF-7154F6BBF205}"/>
              </a:ext>
            </a:extLst>
          </p:cNvPr>
          <p:cNvSpPr>
            <a:spLocks noGrp="1"/>
          </p:cNvSpPr>
          <p:nvPr>
            <p:ph type="title"/>
          </p:nvPr>
        </p:nvSpPr>
        <p:spPr>
          <a:xfrm>
            <a:off x="-67322" y="0"/>
            <a:ext cx="10515600" cy="1325563"/>
          </a:xfrm>
        </p:spPr>
        <p:txBody>
          <a:bodyPr/>
          <a:lstStyle/>
          <a:p>
            <a:r>
              <a:rPr lang="en-US" b="1" u="sng" dirty="0"/>
              <a:t>DevOps Implementation</a:t>
            </a:r>
          </a:p>
        </p:txBody>
      </p:sp>
      <p:sp>
        <p:nvSpPr>
          <p:cNvPr id="3" name="Content Placeholder 2">
            <a:extLst>
              <a:ext uri="{FF2B5EF4-FFF2-40B4-BE49-F238E27FC236}">
                <a16:creationId xmlns:a16="http://schemas.microsoft.com/office/drawing/2014/main" id="{12D77955-6018-4A7C-9089-8D7924814F4D}"/>
              </a:ext>
            </a:extLst>
          </p:cNvPr>
          <p:cNvSpPr>
            <a:spLocks noGrp="1"/>
          </p:cNvSpPr>
          <p:nvPr>
            <p:ph idx="1"/>
          </p:nvPr>
        </p:nvSpPr>
        <p:spPr/>
        <p:txBody>
          <a:bodyPr/>
          <a:lstStyle/>
          <a:p>
            <a:pPr marL="0" indent="0">
              <a:buNone/>
            </a:pPr>
            <a:r>
              <a:rPr lang="en-US" dirty="0"/>
              <a:t>DevOps will be completely achieved if every aspects of the below 5 phases are completed automated.</a:t>
            </a:r>
          </a:p>
          <a:p>
            <a:pPr marL="0" indent="0">
              <a:buNone/>
            </a:pPr>
            <a:endParaRPr lang="en-US" dirty="0"/>
          </a:p>
          <a:p>
            <a:pPr marL="514350" indent="-514350">
              <a:buFont typeface="+mj-lt"/>
              <a:buAutoNum type="arabicPeriod"/>
            </a:pPr>
            <a:r>
              <a:rPr lang="en-US" dirty="0"/>
              <a:t>Collaborative Development</a:t>
            </a:r>
          </a:p>
          <a:p>
            <a:pPr marL="514350" indent="-514350">
              <a:buFont typeface="+mj-lt"/>
              <a:buAutoNum type="arabicPeriod"/>
            </a:pPr>
            <a:r>
              <a:rPr lang="en-US" dirty="0"/>
              <a:t>Continuous Testing</a:t>
            </a:r>
          </a:p>
          <a:p>
            <a:pPr marL="514350" indent="-514350">
              <a:buFont typeface="+mj-lt"/>
              <a:buAutoNum type="arabicPeriod"/>
            </a:pPr>
            <a:r>
              <a:rPr lang="en-US" dirty="0"/>
              <a:t>Continuous Integration</a:t>
            </a:r>
          </a:p>
          <a:p>
            <a:pPr marL="514350" indent="-514350">
              <a:buFont typeface="+mj-lt"/>
              <a:buAutoNum type="arabicPeriod"/>
            </a:pPr>
            <a:r>
              <a:rPr lang="en-US" dirty="0"/>
              <a:t>Continuous Delivery and Deployment</a:t>
            </a:r>
          </a:p>
          <a:p>
            <a:pPr marL="514350" indent="-514350">
              <a:buFont typeface="+mj-lt"/>
              <a:buAutoNum type="arabicPeriod"/>
            </a:pPr>
            <a:r>
              <a:rPr lang="en-US" dirty="0"/>
              <a:t>Continuous Monitoring </a:t>
            </a:r>
          </a:p>
        </p:txBody>
      </p:sp>
    </p:spTree>
    <p:extLst>
      <p:ext uri="{BB962C8B-B14F-4D97-AF65-F5344CB8AC3E}">
        <p14:creationId xmlns:p14="http://schemas.microsoft.com/office/powerpoint/2010/main" val="137339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0EAB-AE07-48A5-951A-F6BBD51C8BB2}"/>
              </a:ext>
            </a:extLst>
          </p:cNvPr>
          <p:cNvSpPr>
            <a:spLocks noGrp="1"/>
          </p:cNvSpPr>
          <p:nvPr>
            <p:ph type="title"/>
          </p:nvPr>
        </p:nvSpPr>
        <p:spPr>
          <a:xfrm>
            <a:off x="0" y="18256"/>
            <a:ext cx="10515600" cy="662782"/>
          </a:xfrm>
        </p:spPr>
        <p:txBody>
          <a:bodyPr>
            <a:normAutofit fontScale="90000"/>
          </a:bodyPr>
          <a:lstStyle/>
          <a:p>
            <a:r>
              <a:rPr lang="en-US" b="1" u="sng" dirty="0"/>
              <a:t>Collaborative Development</a:t>
            </a:r>
          </a:p>
        </p:txBody>
      </p:sp>
      <p:sp>
        <p:nvSpPr>
          <p:cNvPr id="3" name="Content Placeholder 2">
            <a:extLst>
              <a:ext uri="{FF2B5EF4-FFF2-40B4-BE49-F238E27FC236}">
                <a16:creationId xmlns:a16="http://schemas.microsoft.com/office/drawing/2014/main" id="{64C56ABC-67F3-4347-A7D4-9E611F7338FD}"/>
              </a:ext>
            </a:extLst>
          </p:cNvPr>
          <p:cNvSpPr>
            <a:spLocks noGrp="1"/>
          </p:cNvSpPr>
          <p:nvPr>
            <p:ph idx="1"/>
          </p:nvPr>
        </p:nvSpPr>
        <p:spPr>
          <a:xfrm>
            <a:off x="1252223" y="1519749"/>
            <a:ext cx="10515600" cy="4351338"/>
          </a:xfrm>
        </p:spPr>
        <p:txBody>
          <a:bodyPr>
            <a:normAutofit fontScale="92500" lnSpcReduction="20000"/>
          </a:bodyPr>
          <a:lstStyle/>
          <a:p>
            <a:pPr marL="0" indent="0">
              <a:buNone/>
            </a:pPr>
            <a:r>
              <a:rPr lang="en-US" dirty="0"/>
              <a:t>This is the phase which involves planning and coding of the software application’s functionality.</a:t>
            </a:r>
          </a:p>
          <a:p>
            <a:pPr marL="0" indent="0">
              <a:buNone/>
            </a:pPr>
            <a:r>
              <a:rPr lang="en-US" dirty="0"/>
              <a:t>Code can be written in any language but it is maintained by version control tools. </a:t>
            </a:r>
          </a:p>
          <a:p>
            <a:pPr marL="0" indent="0">
              <a:buNone/>
            </a:pPr>
            <a:endParaRPr lang="en-US" dirty="0"/>
          </a:p>
          <a:p>
            <a:pPr marL="0" indent="0">
              <a:buNone/>
            </a:pPr>
            <a:r>
              <a:rPr lang="en-US" dirty="0"/>
              <a:t>Tools like</a:t>
            </a:r>
          </a:p>
          <a:p>
            <a:pPr marL="0" indent="0">
              <a:buNone/>
            </a:pPr>
            <a:endParaRPr lang="en-US" dirty="0"/>
          </a:p>
          <a:p>
            <a:pPr marL="0" indent="0">
              <a:buNone/>
            </a:pPr>
            <a:r>
              <a:rPr lang="en-US" dirty="0"/>
              <a:t>AWS </a:t>
            </a:r>
            <a:r>
              <a:rPr lang="en-US" dirty="0" err="1"/>
              <a:t>CodeCommit</a:t>
            </a:r>
            <a:endParaRPr lang="en-US" dirty="0"/>
          </a:p>
          <a:p>
            <a:pPr marL="0" indent="0">
              <a:buNone/>
            </a:pPr>
            <a:r>
              <a:rPr lang="en-US" dirty="0"/>
              <a:t>Git/GitHub</a:t>
            </a:r>
          </a:p>
          <a:p>
            <a:pPr marL="0" indent="0">
              <a:buNone/>
            </a:pPr>
            <a:r>
              <a:rPr lang="en-US" dirty="0"/>
              <a:t>Bitbucket</a:t>
            </a:r>
          </a:p>
          <a:p>
            <a:pPr marL="0" indent="0">
              <a:buNone/>
            </a:pPr>
            <a:r>
              <a:rPr lang="en-US" dirty="0"/>
              <a:t>S3</a:t>
            </a:r>
          </a:p>
          <a:p>
            <a:pPr marL="0" indent="0">
              <a:buNone/>
            </a:pPr>
            <a:endParaRPr lang="en-US" dirty="0"/>
          </a:p>
        </p:txBody>
      </p:sp>
    </p:spTree>
    <p:extLst>
      <p:ext uri="{BB962C8B-B14F-4D97-AF65-F5344CB8AC3E}">
        <p14:creationId xmlns:p14="http://schemas.microsoft.com/office/powerpoint/2010/main" val="89958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Waterfall Module</vt:lpstr>
      <vt:lpstr>Agile</vt:lpstr>
      <vt:lpstr>Devops</vt:lpstr>
      <vt:lpstr>Devops </vt:lpstr>
      <vt:lpstr>  Devops is build on the concepts of Agile Methodology. It identifies the importance of extending agile principle beyond development by including operations and all other functions that supports application development life cycle. </vt:lpstr>
      <vt:lpstr>DevOps Contn….</vt:lpstr>
      <vt:lpstr>Why DepOps adaptation</vt:lpstr>
      <vt:lpstr>DevOps Implementation</vt:lpstr>
      <vt:lpstr>Collaborative Development</vt:lpstr>
      <vt:lpstr>Continuous Testing </vt:lpstr>
      <vt:lpstr>Continuous Integration </vt:lpstr>
      <vt:lpstr>Continuous Integration contn..</vt:lpstr>
      <vt:lpstr>Continuous Delivery and Deployment </vt:lpstr>
      <vt:lpstr>Continuous Monitoring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Module</dc:title>
  <dc:creator>Vicky Seth</dc:creator>
  <cp:lastModifiedBy>Vicky Seth</cp:lastModifiedBy>
  <cp:revision>1</cp:revision>
  <dcterms:created xsi:type="dcterms:W3CDTF">2019-02-27T12:28:02Z</dcterms:created>
  <dcterms:modified xsi:type="dcterms:W3CDTF">2019-02-27T12:28:22Z</dcterms:modified>
</cp:coreProperties>
</file>