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9F53B0-0CDB-459C-B7FA-26AE700ECED0}"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02433-CDC4-436F-90ED-AA7971DCE7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26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F53B0-0CDB-459C-B7FA-26AE700ECED0}"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02433-CDC4-436F-90ED-AA7971DCE721}" type="slidenum">
              <a:rPr lang="en-IN" smtClean="0"/>
              <a:t>‹#›</a:t>
            </a:fld>
            <a:endParaRPr lang="en-IN"/>
          </a:p>
        </p:txBody>
      </p:sp>
    </p:spTree>
    <p:extLst>
      <p:ext uri="{BB962C8B-B14F-4D97-AF65-F5344CB8AC3E}">
        <p14:creationId xmlns:p14="http://schemas.microsoft.com/office/powerpoint/2010/main" val="41217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F53B0-0CDB-459C-B7FA-26AE700ECED0}"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02433-CDC4-436F-90ED-AA7971DCE721}" type="slidenum">
              <a:rPr lang="en-IN" smtClean="0"/>
              <a:t>‹#›</a:t>
            </a:fld>
            <a:endParaRPr lang="en-IN"/>
          </a:p>
        </p:txBody>
      </p:sp>
    </p:spTree>
    <p:extLst>
      <p:ext uri="{BB962C8B-B14F-4D97-AF65-F5344CB8AC3E}">
        <p14:creationId xmlns:p14="http://schemas.microsoft.com/office/powerpoint/2010/main" val="200627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F53B0-0CDB-459C-B7FA-26AE700ECED0}"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02433-CDC4-436F-90ED-AA7971DCE721}" type="slidenum">
              <a:rPr lang="en-IN" smtClean="0"/>
              <a:t>‹#›</a:t>
            </a:fld>
            <a:endParaRPr lang="en-IN"/>
          </a:p>
        </p:txBody>
      </p:sp>
    </p:spTree>
    <p:extLst>
      <p:ext uri="{BB962C8B-B14F-4D97-AF65-F5344CB8AC3E}">
        <p14:creationId xmlns:p14="http://schemas.microsoft.com/office/powerpoint/2010/main" val="400311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F53B0-0CDB-459C-B7FA-26AE700ECED0}"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A02433-CDC4-436F-90ED-AA7971DCE7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9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F53B0-0CDB-459C-B7FA-26AE700ECED0}"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02433-CDC4-436F-90ED-AA7971DCE721}" type="slidenum">
              <a:rPr lang="en-IN" smtClean="0"/>
              <a:t>‹#›</a:t>
            </a:fld>
            <a:endParaRPr lang="en-IN"/>
          </a:p>
        </p:txBody>
      </p:sp>
    </p:spTree>
    <p:extLst>
      <p:ext uri="{BB962C8B-B14F-4D97-AF65-F5344CB8AC3E}">
        <p14:creationId xmlns:p14="http://schemas.microsoft.com/office/powerpoint/2010/main" val="340446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F53B0-0CDB-459C-B7FA-26AE700ECED0}"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A02433-CDC4-436F-90ED-AA7971DCE721}" type="slidenum">
              <a:rPr lang="en-IN" smtClean="0"/>
              <a:t>‹#›</a:t>
            </a:fld>
            <a:endParaRPr lang="en-IN"/>
          </a:p>
        </p:txBody>
      </p:sp>
    </p:spTree>
    <p:extLst>
      <p:ext uri="{BB962C8B-B14F-4D97-AF65-F5344CB8AC3E}">
        <p14:creationId xmlns:p14="http://schemas.microsoft.com/office/powerpoint/2010/main" val="374142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F53B0-0CDB-459C-B7FA-26AE700ECED0}"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A02433-CDC4-436F-90ED-AA7971DCE721}" type="slidenum">
              <a:rPr lang="en-IN" smtClean="0"/>
              <a:t>‹#›</a:t>
            </a:fld>
            <a:endParaRPr lang="en-IN"/>
          </a:p>
        </p:txBody>
      </p:sp>
    </p:spTree>
    <p:extLst>
      <p:ext uri="{BB962C8B-B14F-4D97-AF65-F5344CB8AC3E}">
        <p14:creationId xmlns:p14="http://schemas.microsoft.com/office/powerpoint/2010/main" val="118587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9F53B0-0CDB-459C-B7FA-26AE700ECED0}" type="datetimeFigureOut">
              <a:rPr lang="en-IN" smtClean="0"/>
              <a:t>21-03-2024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EA02433-CDC4-436F-90ED-AA7971DCE721}" type="slidenum">
              <a:rPr lang="en-IN" smtClean="0"/>
              <a:t>‹#›</a:t>
            </a:fld>
            <a:endParaRPr lang="en-IN"/>
          </a:p>
        </p:txBody>
      </p:sp>
    </p:spTree>
    <p:extLst>
      <p:ext uri="{BB962C8B-B14F-4D97-AF65-F5344CB8AC3E}">
        <p14:creationId xmlns:p14="http://schemas.microsoft.com/office/powerpoint/2010/main" val="249408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9F53B0-0CDB-459C-B7FA-26AE700ECED0}" type="datetimeFigureOut">
              <a:rPr lang="en-IN" smtClean="0"/>
              <a:t>21-03-2024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02433-CDC4-436F-90ED-AA7971DCE721}" type="slidenum">
              <a:rPr lang="en-IN" smtClean="0"/>
              <a:t>‹#›</a:t>
            </a:fld>
            <a:endParaRPr lang="en-IN"/>
          </a:p>
        </p:txBody>
      </p:sp>
    </p:spTree>
    <p:extLst>
      <p:ext uri="{BB962C8B-B14F-4D97-AF65-F5344CB8AC3E}">
        <p14:creationId xmlns:p14="http://schemas.microsoft.com/office/powerpoint/2010/main" val="345492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F53B0-0CDB-459C-B7FA-26AE700ECED0}"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A02433-CDC4-436F-90ED-AA7971DCE721}" type="slidenum">
              <a:rPr lang="en-IN" smtClean="0"/>
              <a:t>‹#›</a:t>
            </a:fld>
            <a:endParaRPr lang="en-IN"/>
          </a:p>
        </p:txBody>
      </p:sp>
    </p:spTree>
    <p:extLst>
      <p:ext uri="{BB962C8B-B14F-4D97-AF65-F5344CB8AC3E}">
        <p14:creationId xmlns:p14="http://schemas.microsoft.com/office/powerpoint/2010/main" val="68212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9F53B0-0CDB-459C-B7FA-26AE700ECED0}" type="datetimeFigureOut">
              <a:rPr lang="en-IN" smtClean="0"/>
              <a:t>21-03-2024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02433-CDC4-436F-90ED-AA7971DCE7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287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AC72-B56F-3B8D-1CD7-06C83C0A51C6}"/>
              </a:ext>
            </a:extLst>
          </p:cNvPr>
          <p:cNvSpPr>
            <a:spLocks noGrp="1"/>
          </p:cNvSpPr>
          <p:nvPr>
            <p:ph type="ctrTitle"/>
          </p:nvPr>
        </p:nvSpPr>
        <p:spPr>
          <a:xfrm>
            <a:off x="1100051" y="1070238"/>
            <a:ext cx="10673188" cy="3268299"/>
          </a:xfrm>
        </p:spPr>
        <p:txBody>
          <a:bodyPr>
            <a:normAutofit fontScale="90000"/>
          </a:bodyPr>
          <a:lstStyle/>
          <a:p>
            <a:pPr>
              <a:lnSpc>
                <a:spcPct val="150000"/>
              </a:lnSpc>
            </a:pPr>
            <a:r>
              <a:rPr lang="en-US" sz="2400" dirty="0">
                <a:latin typeface="+mn-lt"/>
              </a:rPr>
              <a:t>ABC Travel company provides concierge services for business travelers. In an increasingly crowded market, they are always looking for ways to differentiate themselves, and provide added value to their corporate customers.</a:t>
            </a:r>
            <a:br>
              <a:rPr lang="en-US" sz="2400" dirty="0">
                <a:latin typeface="+mn-lt"/>
              </a:rPr>
            </a:br>
            <a:r>
              <a:rPr lang="en-US" sz="2400" dirty="0">
                <a:latin typeface="+mn-lt"/>
              </a:rPr>
              <a:t>They are looking to pilot a web app that their internal customer service agents can use to provide additional valuable information to the traveler during the flight booking process. They want to enable their agents to enter in the flight information and produce a prediction as to whether the departing flight will encounter a 15-minute or longer delay, considering the weather forecast for the departure hour.</a:t>
            </a:r>
            <a:endParaRPr lang="en-IN" sz="2400" dirty="0">
              <a:latin typeface="+mn-lt"/>
            </a:endParaRPr>
          </a:p>
        </p:txBody>
      </p:sp>
      <p:sp>
        <p:nvSpPr>
          <p:cNvPr id="3" name="Subtitle 2">
            <a:extLst>
              <a:ext uri="{FF2B5EF4-FFF2-40B4-BE49-F238E27FC236}">
                <a16:creationId xmlns:a16="http://schemas.microsoft.com/office/drawing/2014/main" id="{860E601D-953C-BD22-2943-7E9E962C0E36}"/>
              </a:ext>
            </a:extLst>
          </p:cNvPr>
          <p:cNvSpPr>
            <a:spLocks noGrp="1"/>
          </p:cNvSpPr>
          <p:nvPr>
            <p:ph type="subTitle" idx="1"/>
          </p:nvPr>
        </p:nvSpPr>
        <p:spPr/>
        <p:txBody>
          <a:bodyPr>
            <a:normAutofit/>
          </a:bodyPr>
          <a:lstStyle/>
          <a:p>
            <a:r>
              <a:rPr lang="en-US" sz="3600" dirty="0"/>
              <a:t>PROBLEM STATEMENT</a:t>
            </a:r>
            <a:endParaRPr lang="en-IN" sz="3600" dirty="0"/>
          </a:p>
        </p:txBody>
      </p:sp>
    </p:spTree>
    <p:extLst>
      <p:ext uri="{BB962C8B-B14F-4D97-AF65-F5344CB8AC3E}">
        <p14:creationId xmlns:p14="http://schemas.microsoft.com/office/powerpoint/2010/main" val="172331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C0B1-9CD8-8FD7-3006-60747CB8E43A}"/>
              </a:ext>
            </a:extLst>
          </p:cNvPr>
          <p:cNvSpPr>
            <a:spLocks noGrp="1"/>
          </p:cNvSpPr>
          <p:nvPr>
            <p:ph type="title"/>
          </p:nvPr>
        </p:nvSpPr>
        <p:spPr>
          <a:xfrm>
            <a:off x="1097280" y="286603"/>
            <a:ext cx="10058400" cy="702303"/>
          </a:xfrm>
        </p:spPr>
        <p:txBody>
          <a:bodyPr>
            <a:normAutofit fontScale="90000"/>
          </a:bodyPr>
          <a:lstStyle/>
          <a:p>
            <a:r>
              <a:rPr lang="en-US" dirty="0"/>
              <a:t>Block diagram</a:t>
            </a:r>
            <a:endParaRPr lang="en-IN" dirty="0"/>
          </a:p>
        </p:txBody>
      </p:sp>
      <p:grpSp>
        <p:nvGrpSpPr>
          <p:cNvPr id="4" name="Group 3">
            <a:extLst>
              <a:ext uri="{FF2B5EF4-FFF2-40B4-BE49-F238E27FC236}">
                <a16:creationId xmlns:a16="http://schemas.microsoft.com/office/drawing/2014/main" id="{84DD9E00-FE3E-FCC0-E733-B05339F27BC1}"/>
              </a:ext>
            </a:extLst>
          </p:cNvPr>
          <p:cNvGrpSpPr/>
          <p:nvPr/>
        </p:nvGrpSpPr>
        <p:grpSpPr>
          <a:xfrm>
            <a:off x="488775" y="991520"/>
            <a:ext cx="10793251" cy="5205000"/>
            <a:chOff x="488775" y="991519"/>
            <a:chExt cx="10793251" cy="5330531"/>
          </a:xfrm>
        </p:grpSpPr>
        <p:sp>
          <p:nvSpPr>
            <p:cNvPr id="5" name="Google Shape;316;p21">
              <a:extLst>
                <a:ext uri="{FF2B5EF4-FFF2-40B4-BE49-F238E27FC236}">
                  <a16:creationId xmlns:a16="http://schemas.microsoft.com/office/drawing/2014/main" id="{39A642E0-EBF6-DAED-589F-D0416BEF3278}"/>
                </a:ext>
              </a:extLst>
            </p:cNvPr>
            <p:cNvSpPr/>
            <p:nvPr/>
          </p:nvSpPr>
          <p:spPr>
            <a:xfrm>
              <a:off x="488775" y="2879226"/>
              <a:ext cx="1562100" cy="91440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Ingest Data</a:t>
              </a:r>
              <a:endParaRPr dirty="0"/>
            </a:p>
          </p:txBody>
        </p:sp>
        <p:sp>
          <p:nvSpPr>
            <p:cNvPr id="6" name="Google Shape;322;p21">
              <a:extLst>
                <a:ext uri="{FF2B5EF4-FFF2-40B4-BE49-F238E27FC236}">
                  <a16:creationId xmlns:a16="http://schemas.microsoft.com/office/drawing/2014/main" id="{B3F7164F-691F-7CA7-0608-1A413C96B860}"/>
                </a:ext>
              </a:extLst>
            </p:cNvPr>
            <p:cNvSpPr/>
            <p:nvPr/>
          </p:nvSpPr>
          <p:spPr>
            <a:xfrm rot="16200000">
              <a:off x="807575" y="2255020"/>
              <a:ext cx="808325" cy="317025"/>
            </a:xfrm>
            <a:prstGeom prst="rightArrow">
              <a:avLst>
                <a:gd name="adj1" fmla="val 50000"/>
                <a:gd name="adj2" fmla="val 50000"/>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317;p21">
              <a:extLst>
                <a:ext uri="{FF2B5EF4-FFF2-40B4-BE49-F238E27FC236}">
                  <a16:creationId xmlns:a16="http://schemas.microsoft.com/office/drawing/2014/main" id="{1DE9D27B-82B1-984B-A6C9-6EB159CE35E9}"/>
                </a:ext>
              </a:extLst>
            </p:cNvPr>
            <p:cNvSpPr/>
            <p:nvPr/>
          </p:nvSpPr>
          <p:spPr>
            <a:xfrm>
              <a:off x="488775" y="1147277"/>
              <a:ext cx="1562100" cy="91440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Clean the Data</a:t>
              </a:r>
              <a:endParaRPr sz="1800" dirty="0">
                <a:solidFill>
                  <a:schemeClr val="lt1"/>
                </a:solidFill>
                <a:latin typeface="Calibri"/>
                <a:ea typeface="Calibri"/>
                <a:cs typeface="Calibri"/>
                <a:sym typeface="Calibri"/>
              </a:endParaRPr>
            </a:p>
          </p:txBody>
        </p:sp>
        <p:sp>
          <p:nvSpPr>
            <p:cNvPr id="8" name="Google Shape;319;p21">
              <a:extLst>
                <a:ext uri="{FF2B5EF4-FFF2-40B4-BE49-F238E27FC236}">
                  <a16:creationId xmlns:a16="http://schemas.microsoft.com/office/drawing/2014/main" id="{E232BB28-8EEE-8F57-DE77-BCC45EC52E6F}"/>
                </a:ext>
              </a:extLst>
            </p:cNvPr>
            <p:cNvSpPr/>
            <p:nvPr/>
          </p:nvSpPr>
          <p:spPr>
            <a:xfrm>
              <a:off x="2534241" y="1147277"/>
              <a:ext cx="1562100" cy="91440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Analyze the data</a:t>
              </a:r>
              <a:endParaRPr dirty="0"/>
            </a:p>
          </p:txBody>
        </p:sp>
        <p:sp>
          <p:nvSpPr>
            <p:cNvPr id="9" name="Google Shape;322;p21">
              <a:extLst>
                <a:ext uri="{FF2B5EF4-FFF2-40B4-BE49-F238E27FC236}">
                  <a16:creationId xmlns:a16="http://schemas.microsoft.com/office/drawing/2014/main" id="{274BA912-3741-C231-E194-3E0C4C6770CF}"/>
                </a:ext>
              </a:extLst>
            </p:cNvPr>
            <p:cNvSpPr/>
            <p:nvPr/>
          </p:nvSpPr>
          <p:spPr>
            <a:xfrm>
              <a:off x="2050875" y="1337356"/>
              <a:ext cx="504890" cy="326191"/>
            </a:xfrm>
            <a:prstGeom prst="rightArrow">
              <a:avLst>
                <a:gd name="adj1" fmla="val 50000"/>
                <a:gd name="adj2" fmla="val 50000"/>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322;p21">
              <a:extLst>
                <a:ext uri="{FF2B5EF4-FFF2-40B4-BE49-F238E27FC236}">
                  <a16:creationId xmlns:a16="http://schemas.microsoft.com/office/drawing/2014/main" id="{798556DF-DBF6-D1BE-505E-CA3621BE2BED}"/>
                </a:ext>
              </a:extLst>
            </p:cNvPr>
            <p:cNvSpPr/>
            <p:nvPr/>
          </p:nvSpPr>
          <p:spPr>
            <a:xfrm rot="5400000">
              <a:off x="2944387" y="2299150"/>
              <a:ext cx="741807" cy="342900"/>
            </a:xfrm>
            <a:prstGeom prst="rightArrow">
              <a:avLst>
                <a:gd name="adj1" fmla="val 50000"/>
                <a:gd name="adj2" fmla="val 50000"/>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320;p21">
              <a:extLst>
                <a:ext uri="{FF2B5EF4-FFF2-40B4-BE49-F238E27FC236}">
                  <a16:creationId xmlns:a16="http://schemas.microsoft.com/office/drawing/2014/main" id="{0338B16D-E6E1-F9BF-300B-6E7031EC5714}"/>
                </a:ext>
              </a:extLst>
            </p:cNvPr>
            <p:cNvSpPr/>
            <p:nvPr/>
          </p:nvSpPr>
          <p:spPr>
            <a:xfrm>
              <a:off x="4895803" y="2907029"/>
              <a:ext cx="1562100" cy="91440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Train/Retrain </a:t>
              </a:r>
              <a:r>
                <a:rPr lang="en-US" dirty="0">
                  <a:solidFill>
                    <a:schemeClr val="lt1"/>
                  </a:solidFill>
                  <a:latin typeface="Calibri"/>
                  <a:ea typeface="Calibri"/>
                  <a:cs typeface="Calibri"/>
                  <a:sym typeface="Calibri"/>
                </a:rPr>
                <a:t>the</a:t>
              </a:r>
              <a:r>
                <a:rPr lang="en-US" sz="1800" dirty="0">
                  <a:solidFill>
                    <a:schemeClr val="lt1"/>
                  </a:solidFill>
                  <a:latin typeface="Calibri"/>
                  <a:ea typeface="Calibri"/>
                  <a:cs typeface="Calibri"/>
                  <a:sym typeface="Calibri"/>
                </a:rPr>
                <a:t> ML Model</a:t>
              </a:r>
              <a:endParaRPr dirty="0"/>
            </a:p>
          </p:txBody>
        </p:sp>
        <p:sp>
          <p:nvSpPr>
            <p:cNvPr id="12" name="Google Shape;326;p21">
              <a:extLst>
                <a:ext uri="{FF2B5EF4-FFF2-40B4-BE49-F238E27FC236}">
                  <a16:creationId xmlns:a16="http://schemas.microsoft.com/office/drawing/2014/main" id="{3C80876E-B7C1-6318-17A6-ED67BAE32EFD}"/>
                </a:ext>
              </a:extLst>
            </p:cNvPr>
            <p:cNvSpPr/>
            <p:nvPr/>
          </p:nvSpPr>
          <p:spPr>
            <a:xfrm>
              <a:off x="9074390" y="3228771"/>
              <a:ext cx="645536" cy="349447"/>
            </a:xfrm>
            <a:prstGeom prst="rightArrow">
              <a:avLst>
                <a:gd name="adj1" fmla="val 50000"/>
                <a:gd name="adj2" fmla="val 50000"/>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321;p21">
              <a:extLst>
                <a:ext uri="{FF2B5EF4-FFF2-40B4-BE49-F238E27FC236}">
                  <a16:creationId xmlns:a16="http://schemas.microsoft.com/office/drawing/2014/main" id="{35067961-D608-EE15-4997-FB743CD336B8}"/>
                </a:ext>
              </a:extLst>
            </p:cNvPr>
            <p:cNvSpPr/>
            <p:nvPr/>
          </p:nvSpPr>
          <p:spPr>
            <a:xfrm>
              <a:off x="9719926" y="2787438"/>
              <a:ext cx="1562100" cy="1153582"/>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Online Prediction of the flight delay</a:t>
              </a:r>
              <a:endParaRPr sz="1800" dirty="0">
                <a:solidFill>
                  <a:schemeClr val="lt1"/>
                </a:solidFill>
                <a:latin typeface="Calibri"/>
                <a:ea typeface="Calibri"/>
                <a:cs typeface="Calibri"/>
                <a:sym typeface="Calibri"/>
              </a:endParaRPr>
            </a:p>
          </p:txBody>
        </p:sp>
        <p:sp>
          <p:nvSpPr>
            <p:cNvPr id="14" name="Google Shape;327;p21">
              <a:extLst>
                <a:ext uri="{FF2B5EF4-FFF2-40B4-BE49-F238E27FC236}">
                  <a16:creationId xmlns:a16="http://schemas.microsoft.com/office/drawing/2014/main" id="{96DEC375-3AE0-B9D5-E321-0CEBD9D14019}"/>
                </a:ext>
              </a:extLst>
            </p:cNvPr>
            <p:cNvSpPr/>
            <p:nvPr/>
          </p:nvSpPr>
          <p:spPr>
            <a:xfrm>
              <a:off x="4924573" y="5388369"/>
              <a:ext cx="1562100" cy="91440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Generate Insight tables</a:t>
              </a:r>
              <a:endParaRPr sz="1800">
                <a:solidFill>
                  <a:schemeClr val="lt1"/>
                </a:solidFill>
                <a:latin typeface="Calibri"/>
                <a:ea typeface="Calibri"/>
                <a:cs typeface="Calibri"/>
                <a:sym typeface="Calibri"/>
              </a:endParaRPr>
            </a:p>
          </p:txBody>
        </p:sp>
        <p:sp>
          <p:nvSpPr>
            <p:cNvPr id="15" name="Google Shape;314;p21">
              <a:extLst>
                <a:ext uri="{FF2B5EF4-FFF2-40B4-BE49-F238E27FC236}">
                  <a16:creationId xmlns:a16="http://schemas.microsoft.com/office/drawing/2014/main" id="{1170C032-E1BA-C4DB-F712-1133DFAE9A91}"/>
                </a:ext>
              </a:extLst>
            </p:cNvPr>
            <p:cNvSpPr/>
            <p:nvPr/>
          </p:nvSpPr>
          <p:spPr>
            <a:xfrm>
              <a:off x="4122675" y="3342400"/>
              <a:ext cx="158709" cy="2497875"/>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330;p21">
              <a:extLst>
                <a:ext uri="{FF2B5EF4-FFF2-40B4-BE49-F238E27FC236}">
                  <a16:creationId xmlns:a16="http://schemas.microsoft.com/office/drawing/2014/main" id="{21063AC2-EDB0-33CF-372E-D1B73C3F7BD4}"/>
                </a:ext>
              </a:extLst>
            </p:cNvPr>
            <p:cNvSpPr/>
            <p:nvPr/>
          </p:nvSpPr>
          <p:spPr>
            <a:xfrm>
              <a:off x="4133441" y="5665551"/>
              <a:ext cx="846834" cy="349447"/>
            </a:xfrm>
            <a:prstGeom prst="rightArrow">
              <a:avLst>
                <a:gd name="adj1" fmla="val 50000"/>
                <a:gd name="adj2" fmla="val 50000"/>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328;p21">
              <a:extLst>
                <a:ext uri="{FF2B5EF4-FFF2-40B4-BE49-F238E27FC236}">
                  <a16:creationId xmlns:a16="http://schemas.microsoft.com/office/drawing/2014/main" id="{04C26D00-4D3A-55B0-FE97-08F7EA7093AD}"/>
                </a:ext>
              </a:extLst>
            </p:cNvPr>
            <p:cNvSpPr/>
            <p:nvPr/>
          </p:nvSpPr>
          <p:spPr>
            <a:xfrm>
              <a:off x="7129862" y="5407650"/>
              <a:ext cx="1562100" cy="91440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Visualize the insight tables</a:t>
              </a:r>
              <a:endParaRPr sz="1800" dirty="0">
                <a:solidFill>
                  <a:schemeClr val="lt1"/>
                </a:solidFill>
                <a:latin typeface="Calibri"/>
                <a:ea typeface="Calibri"/>
                <a:cs typeface="Calibri"/>
                <a:sym typeface="Calibri"/>
              </a:endParaRPr>
            </a:p>
          </p:txBody>
        </p:sp>
        <p:sp>
          <p:nvSpPr>
            <p:cNvPr id="18" name="Google Shape;329;p21">
              <a:extLst>
                <a:ext uri="{FF2B5EF4-FFF2-40B4-BE49-F238E27FC236}">
                  <a16:creationId xmlns:a16="http://schemas.microsoft.com/office/drawing/2014/main" id="{674A5B32-8E0B-0C56-3A1A-6E927A87750D}"/>
                </a:ext>
              </a:extLst>
            </p:cNvPr>
            <p:cNvSpPr/>
            <p:nvPr/>
          </p:nvSpPr>
          <p:spPr>
            <a:xfrm>
              <a:off x="6486673" y="5646788"/>
              <a:ext cx="643189" cy="342900"/>
            </a:xfrm>
            <a:prstGeom prst="rightArrow">
              <a:avLst>
                <a:gd name="adj1" fmla="val 50000"/>
                <a:gd name="adj2" fmla="val 50000"/>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Rectangle: Rounded Corners 18">
              <a:extLst>
                <a:ext uri="{FF2B5EF4-FFF2-40B4-BE49-F238E27FC236}">
                  <a16:creationId xmlns:a16="http://schemas.microsoft.com/office/drawing/2014/main" id="{112E373A-5C34-D130-0AB4-DF37BF1F2487}"/>
                </a:ext>
              </a:extLst>
            </p:cNvPr>
            <p:cNvSpPr/>
            <p:nvPr/>
          </p:nvSpPr>
          <p:spPr>
            <a:xfrm>
              <a:off x="2472074" y="2870002"/>
              <a:ext cx="156210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the transformed Dataset</a:t>
              </a:r>
            </a:p>
          </p:txBody>
        </p:sp>
        <p:sp>
          <p:nvSpPr>
            <p:cNvPr id="20" name="Google Shape;322;p21">
              <a:extLst>
                <a:ext uri="{FF2B5EF4-FFF2-40B4-BE49-F238E27FC236}">
                  <a16:creationId xmlns:a16="http://schemas.microsoft.com/office/drawing/2014/main" id="{DD28D7CC-3F42-9EF0-DA54-D6A390F9F469}"/>
                </a:ext>
              </a:extLst>
            </p:cNvPr>
            <p:cNvSpPr/>
            <p:nvPr/>
          </p:nvSpPr>
          <p:spPr>
            <a:xfrm>
              <a:off x="4039520" y="3155751"/>
              <a:ext cx="846834" cy="349447"/>
            </a:xfrm>
            <a:prstGeom prst="rightArrow">
              <a:avLst>
                <a:gd name="adj1" fmla="val 50000"/>
                <a:gd name="adj2" fmla="val 50000"/>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Rectangle: Rounded Corners 20">
              <a:extLst>
                <a:ext uri="{FF2B5EF4-FFF2-40B4-BE49-F238E27FC236}">
                  <a16:creationId xmlns:a16="http://schemas.microsoft.com/office/drawing/2014/main" id="{2C208037-1C1E-54D8-A40F-4A53BAA56A34}"/>
                </a:ext>
              </a:extLst>
            </p:cNvPr>
            <p:cNvSpPr/>
            <p:nvPr/>
          </p:nvSpPr>
          <p:spPr>
            <a:xfrm>
              <a:off x="4845786" y="1087181"/>
              <a:ext cx="1662134" cy="1111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and Ingest fresh data to the model</a:t>
              </a:r>
            </a:p>
          </p:txBody>
        </p:sp>
        <p:sp>
          <p:nvSpPr>
            <p:cNvPr id="22" name="Rectangle: Rounded Corners 21">
              <a:extLst>
                <a:ext uri="{FF2B5EF4-FFF2-40B4-BE49-F238E27FC236}">
                  <a16:creationId xmlns:a16="http://schemas.microsoft.com/office/drawing/2014/main" id="{67D04CE3-431C-D237-2F7E-F25B9A4AD03D}"/>
                </a:ext>
              </a:extLst>
            </p:cNvPr>
            <p:cNvSpPr/>
            <p:nvPr/>
          </p:nvSpPr>
          <p:spPr>
            <a:xfrm>
              <a:off x="7512290" y="2710385"/>
              <a:ext cx="1562100" cy="1437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 the model and host it to create a web app</a:t>
              </a:r>
            </a:p>
          </p:txBody>
        </p:sp>
        <p:sp>
          <p:nvSpPr>
            <p:cNvPr id="23" name="Google Shape;322;p21">
              <a:extLst>
                <a:ext uri="{FF2B5EF4-FFF2-40B4-BE49-F238E27FC236}">
                  <a16:creationId xmlns:a16="http://schemas.microsoft.com/office/drawing/2014/main" id="{A082CC3D-33A3-D1E7-B77D-41709969FC2A}"/>
                </a:ext>
              </a:extLst>
            </p:cNvPr>
            <p:cNvSpPr/>
            <p:nvPr/>
          </p:nvSpPr>
          <p:spPr>
            <a:xfrm>
              <a:off x="6463669" y="3235317"/>
              <a:ext cx="1048621" cy="342901"/>
            </a:xfrm>
            <a:prstGeom prst="rightArrow">
              <a:avLst>
                <a:gd name="adj1" fmla="val 50000"/>
                <a:gd name="adj2" fmla="val 50000"/>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 name="Rectangle 23">
              <a:extLst>
                <a:ext uri="{FF2B5EF4-FFF2-40B4-BE49-F238E27FC236}">
                  <a16:creationId xmlns:a16="http://schemas.microsoft.com/office/drawing/2014/main" id="{602C56C6-B15C-D139-D323-D54A9B90E21D}"/>
                </a:ext>
              </a:extLst>
            </p:cNvPr>
            <p:cNvSpPr/>
            <p:nvPr/>
          </p:nvSpPr>
          <p:spPr>
            <a:xfrm>
              <a:off x="4462937" y="991519"/>
              <a:ext cx="2495217" cy="305048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Arrow: Down 24">
              <a:extLst>
                <a:ext uri="{FF2B5EF4-FFF2-40B4-BE49-F238E27FC236}">
                  <a16:creationId xmlns:a16="http://schemas.microsoft.com/office/drawing/2014/main" id="{8382A2E5-BF39-4A82-A634-D5E360F51239}"/>
                </a:ext>
              </a:extLst>
            </p:cNvPr>
            <p:cNvSpPr/>
            <p:nvPr/>
          </p:nvSpPr>
          <p:spPr>
            <a:xfrm>
              <a:off x="5501324" y="2234731"/>
              <a:ext cx="280708" cy="644495"/>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53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A12083-1DDD-F4FD-4BC8-212C55470467}"/>
              </a:ext>
            </a:extLst>
          </p:cNvPr>
          <p:cNvSpPr>
            <a:spLocks noGrp="1"/>
          </p:cNvSpPr>
          <p:nvPr>
            <p:ph type="ctrTitle"/>
          </p:nvPr>
        </p:nvSpPr>
        <p:spPr/>
        <p:txBody>
          <a:bodyPr/>
          <a:lstStyle/>
          <a:p>
            <a:r>
              <a:rPr lang="en-US" dirty="0"/>
              <a:t>Exploratory data analysis </a:t>
            </a:r>
            <a:endParaRPr lang="en-IN" dirty="0"/>
          </a:p>
        </p:txBody>
      </p:sp>
      <p:sp>
        <p:nvSpPr>
          <p:cNvPr id="5" name="Subtitle 4">
            <a:extLst>
              <a:ext uri="{FF2B5EF4-FFF2-40B4-BE49-F238E27FC236}">
                <a16:creationId xmlns:a16="http://schemas.microsoft.com/office/drawing/2014/main" id="{ED34B2DF-E1F7-3920-9440-671844D430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4661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4F98A88-F247-A254-027D-396AA33F5C4D}"/>
              </a:ext>
            </a:extLst>
          </p:cNvPr>
          <p:cNvSpPr>
            <a:spLocks noGrp="1"/>
          </p:cNvSpPr>
          <p:nvPr>
            <p:ph type="title"/>
          </p:nvPr>
        </p:nvSpPr>
        <p:spPr>
          <a:xfrm>
            <a:off x="282102" y="643467"/>
            <a:ext cx="7461115" cy="5054008"/>
          </a:xfrm>
        </p:spPr>
        <p:txBody>
          <a:bodyPr vert="horz" lIns="91440" tIns="45720" rIns="91440" bIns="45720" rtlCol="0" anchor="ctr">
            <a:normAutofit/>
          </a:bodyPr>
          <a:lstStyle/>
          <a:p>
            <a:pPr marL="273050">
              <a:lnSpc>
                <a:spcPct val="150000"/>
              </a:lnSpc>
            </a:pPr>
            <a:r>
              <a:rPr lang="en-US" sz="2400" dirty="0">
                <a:latin typeface="+mn-lt"/>
              </a:rPr>
              <a:t>Import both the </a:t>
            </a:r>
            <a:r>
              <a:rPr lang="en-US" sz="2400" dirty="0" err="1">
                <a:latin typeface="+mn-lt"/>
              </a:rPr>
              <a:t>FlightDetails</a:t>
            </a:r>
            <a:r>
              <a:rPr lang="en-US" sz="2400" dirty="0">
                <a:latin typeface="+mn-lt"/>
              </a:rPr>
              <a:t> and </a:t>
            </a:r>
            <a:r>
              <a:rPr lang="en-US" sz="2400" dirty="0" err="1">
                <a:latin typeface="+mn-lt"/>
              </a:rPr>
              <a:t>WeatherReport</a:t>
            </a:r>
            <a:r>
              <a:rPr lang="en-US" sz="2400" dirty="0">
                <a:latin typeface="+mn-lt"/>
              </a:rPr>
              <a:t> CSV datasets –</a:t>
            </a:r>
            <a:br>
              <a:rPr lang="en-US" sz="2400" dirty="0">
                <a:latin typeface="+mn-lt"/>
              </a:rPr>
            </a:br>
            <a:r>
              <a:rPr lang="en-US" sz="2400" dirty="0">
                <a:latin typeface="+mn-lt"/>
              </a:rPr>
              <a:t>1. Creating column ‘</a:t>
            </a:r>
            <a:r>
              <a:rPr lang="en-US" sz="2400" dirty="0" err="1">
                <a:latin typeface="+mn-lt"/>
              </a:rPr>
              <a:t>DepTimeRange</a:t>
            </a:r>
            <a:r>
              <a:rPr lang="en-US" sz="2400" dirty="0">
                <a:latin typeface="+mn-lt"/>
              </a:rPr>
              <a:t>’ from ‘</a:t>
            </a:r>
            <a:r>
              <a:rPr lang="en-US" sz="2400" dirty="0" err="1">
                <a:latin typeface="+mn-lt"/>
              </a:rPr>
              <a:t>CRSDepTime</a:t>
            </a:r>
            <a:r>
              <a:rPr lang="en-US" sz="2400" dirty="0">
                <a:latin typeface="+mn-lt"/>
              </a:rPr>
              <a:t>’</a:t>
            </a:r>
            <a:br>
              <a:rPr lang="en-US" sz="2400" dirty="0">
                <a:latin typeface="+mn-lt"/>
              </a:rPr>
            </a:br>
            <a:r>
              <a:rPr lang="en-US" sz="2400" dirty="0">
                <a:latin typeface="+mn-lt"/>
              </a:rPr>
              <a:t>2. Ignore unnecessary columns</a:t>
            </a:r>
            <a:br>
              <a:rPr lang="en-US" sz="2400" dirty="0">
                <a:latin typeface="+mn-lt"/>
              </a:rPr>
            </a:br>
            <a:r>
              <a:rPr lang="en-US" sz="2400" dirty="0">
                <a:latin typeface="+mn-lt"/>
              </a:rPr>
              <a:t>3. Remove the duplicate rows </a:t>
            </a:r>
            <a:br>
              <a:rPr lang="en-US" sz="2400" dirty="0">
                <a:latin typeface="+mn-lt"/>
              </a:rPr>
            </a:br>
            <a:endParaRPr lang="en-US" sz="2400" dirty="0">
              <a:solidFill>
                <a:schemeClr val="tx1">
                  <a:lumMod val="85000"/>
                  <a:lumOff val="15000"/>
                </a:schemeClr>
              </a:solidFill>
              <a:latin typeface="+mn-lt"/>
            </a:endParaRPr>
          </a:p>
        </p:txBody>
      </p:sp>
      <p:cxnSp>
        <p:nvCxnSpPr>
          <p:cNvPr id="20" name="Straight Connector 1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 name="Picture 7">
            <a:extLst>
              <a:ext uri="{FF2B5EF4-FFF2-40B4-BE49-F238E27FC236}">
                <a16:creationId xmlns:a16="http://schemas.microsoft.com/office/drawing/2014/main" id="{BCD7B977-AF6C-454B-AF58-A3C5FB1D898C}"/>
              </a:ext>
            </a:extLst>
          </p:cNvPr>
          <p:cNvPicPr>
            <a:picLocks noChangeAspect="1"/>
          </p:cNvPicPr>
          <p:nvPr/>
        </p:nvPicPr>
        <p:blipFill>
          <a:blip r:embed="rId2"/>
          <a:stretch>
            <a:fillRect/>
          </a:stretch>
        </p:blipFill>
        <p:spPr>
          <a:xfrm>
            <a:off x="8053701" y="880037"/>
            <a:ext cx="3162709" cy="2322076"/>
          </a:xfrm>
          <a:prstGeom prst="rect">
            <a:avLst/>
          </a:prstGeom>
        </p:spPr>
      </p:pic>
      <p:pic>
        <p:nvPicPr>
          <p:cNvPr id="9" name="Picture 8">
            <a:extLst>
              <a:ext uri="{FF2B5EF4-FFF2-40B4-BE49-F238E27FC236}">
                <a16:creationId xmlns:a16="http://schemas.microsoft.com/office/drawing/2014/main" id="{045C9901-6A70-48B4-9CBD-C24229895537}"/>
              </a:ext>
            </a:extLst>
          </p:cNvPr>
          <p:cNvPicPr>
            <a:picLocks noChangeAspect="1"/>
          </p:cNvPicPr>
          <p:nvPr/>
        </p:nvPicPr>
        <p:blipFill>
          <a:blip r:embed="rId3"/>
          <a:stretch>
            <a:fillRect/>
          </a:stretch>
        </p:blipFill>
        <p:spPr>
          <a:xfrm>
            <a:off x="8053701" y="3708148"/>
            <a:ext cx="3442432" cy="2100727"/>
          </a:xfrm>
          <a:prstGeom prst="rect">
            <a:avLst/>
          </a:prstGeom>
        </p:spPr>
      </p:pic>
    </p:spTree>
    <p:extLst>
      <p:ext uri="{BB962C8B-B14F-4D97-AF65-F5344CB8AC3E}">
        <p14:creationId xmlns:p14="http://schemas.microsoft.com/office/powerpoint/2010/main" val="67174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698AD-B7F1-BCA6-A6F7-0407868F247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31DF61A-D86F-F559-ADB6-4FE2DA35AA77}"/>
              </a:ext>
            </a:extLst>
          </p:cNvPr>
          <p:cNvSpPr>
            <a:spLocks noGrp="1"/>
          </p:cNvSpPr>
          <p:nvPr>
            <p:ph type="title"/>
          </p:nvPr>
        </p:nvSpPr>
        <p:spPr>
          <a:xfrm>
            <a:off x="282102" y="643467"/>
            <a:ext cx="7461115" cy="5054008"/>
          </a:xfrm>
        </p:spPr>
        <p:txBody>
          <a:bodyPr vert="horz" lIns="91440" tIns="45720" rIns="91440" bIns="45720" rtlCol="0" anchor="ctr">
            <a:normAutofit/>
          </a:bodyPr>
          <a:lstStyle/>
          <a:p>
            <a:pPr marL="273050">
              <a:lnSpc>
                <a:spcPct val="150000"/>
              </a:lnSpc>
            </a:pPr>
            <a:r>
              <a:rPr lang="en-US" sz="2000" dirty="0">
                <a:latin typeface="+mn-lt"/>
              </a:rPr>
              <a:t>Join the </a:t>
            </a:r>
            <a:r>
              <a:rPr lang="en-US" sz="2000" dirty="0" err="1">
                <a:latin typeface="+mn-lt"/>
              </a:rPr>
              <a:t>FlightDetails</a:t>
            </a:r>
            <a:r>
              <a:rPr lang="en-US" sz="2000" dirty="0">
                <a:latin typeface="+mn-lt"/>
              </a:rPr>
              <a:t> &amp; </a:t>
            </a:r>
            <a:r>
              <a:rPr lang="en-US" sz="2000" dirty="0" err="1">
                <a:latin typeface="+mn-lt"/>
              </a:rPr>
              <a:t>WeatherReport</a:t>
            </a:r>
            <a:r>
              <a:rPr lang="en-US" sz="2000" dirty="0">
                <a:latin typeface="+mn-lt"/>
              </a:rPr>
              <a:t> datasets based on the common columns ('Year’, 'Month’, '</a:t>
            </a:r>
            <a:r>
              <a:rPr lang="en-US" sz="2000" dirty="0" err="1">
                <a:latin typeface="+mn-lt"/>
              </a:rPr>
              <a:t>DayofMonth</a:t>
            </a:r>
            <a:r>
              <a:rPr lang="en-US" sz="2000" dirty="0">
                <a:latin typeface="+mn-lt"/>
              </a:rPr>
              <a:t>’, '</a:t>
            </a:r>
            <a:r>
              <a:rPr lang="en-US" sz="2000" dirty="0" err="1">
                <a:latin typeface="+mn-lt"/>
              </a:rPr>
              <a:t>DepTimeRange</a:t>
            </a:r>
            <a:r>
              <a:rPr lang="en-US" sz="2000" dirty="0">
                <a:latin typeface="+mn-lt"/>
              </a:rPr>
              <a:t>’, '</a:t>
            </a:r>
            <a:r>
              <a:rPr lang="en-US" sz="2000" dirty="0" err="1">
                <a:latin typeface="+mn-lt"/>
              </a:rPr>
              <a:t>OriginAirportCode</a:t>
            </a:r>
            <a:r>
              <a:rPr lang="en-US" sz="2000" dirty="0">
                <a:latin typeface="+mn-lt"/>
              </a:rPr>
              <a:t>’).</a:t>
            </a:r>
            <a:endParaRPr lang="en-US" sz="2000" dirty="0">
              <a:solidFill>
                <a:schemeClr val="tx1">
                  <a:lumMod val="85000"/>
                  <a:lumOff val="15000"/>
                </a:schemeClr>
              </a:solidFill>
              <a:latin typeface="+mn-lt"/>
            </a:endParaRPr>
          </a:p>
        </p:txBody>
      </p:sp>
      <p:pic>
        <p:nvPicPr>
          <p:cNvPr id="2" name="Picture 1">
            <a:extLst>
              <a:ext uri="{FF2B5EF4-FFF2-40B4-BE49-F238E27FC236}">
                <a16:creationId xmlns:a16="http://schemas.microsoft.com/office/drawing/2014/main" id="{709DF6F4-693C-C631-81A0-F3F5EB36D967}"/>
              </a:ext>
            </a:extLst>
          </p:cNvPr>
          <p:cNvPicPr>
            <a:picLocks noChangeAspect="1"/>
          </p:cNvPicPr>
          <p:nvPr/>
        </p:nvPicPr>
        <p:blipFill>
          <a:blip r:embed="rId2"/>
          <a:stretch>
            <a:fillRect/>
          </a:stretch>
        </p:blipFill>
        <p:spPr>
          <a:xfrm>
            <a:off x="7666341" y="1305341"/>
            <a:ext cx="4392015" cy="4247317"/>
          </a:xfrm>
          <a:prstGeom prst="rect">
            <a:avLst/>
          </a:prstGeom>
        </p:spPr>
      </p:pic>
    </p:spTree>
    <p:extLst>
      <p:ext uri="{BB962C8B-B14F-4D97-AF65-F5344CB8AC3E}">
        <p14:creationId xmlns:p14="http://schemas.microsoft.com/office/powerpoint/2010/main" val="276835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30DC8-83B8-3984-D7C6-5D4C60FB0B0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44E31B8-9980-2000-43AF-D9819A8D7F62}"/>
              </a:ext>
            </a:extLst>
          </p:cNvPr>
          <p:cNvSpPr>
            <a:spLocks noGrp="1"/>
          </p:cNvSpPr>
          <p:nvPr>
            <p:ph type="title"/>
          </p:nvPr>
        </p:nvSpPr>
        <p:spPr>
          <a:xfrm>
            <a:off x="863836" y="244603"/>
            <a:ext cx="4909330" cy="2247217"/>
          </a:xfrm>
        </p:spPr>
        <p:txBody>
          <a:bodyPr vert="horz" lIns="91440" tIns="45720" rIns="91440" bIns="45720" rtlCol="0" anchor="ctr">
            <a:normAutofit/>
          </a:bodyPr>
          <a:lstStyle/>
          <a:p>
            <a:pPr marL="273050">
              <a:lnSpc>
                <a:spcPct val="150000"/>
              </a:lnSpc>
            </a:pPr>
            <a:r>
              <a:rPr lang="en-US" sz="2000" dirty="0">
                <a:latin typeface="+mn-lt"/>
              </a:rPr>
              <a:t>Check for NULL/</a:t>
            </a:r>
            <a:r>
              <a:rPr lang="en-US" sz="2000" dirty="0" err="1">
                <a:latin typeface="+mn-lt"/>
              </a:rPr>
              <a:t>NaN</a:t>
            </a:r>
            <a:r>
              <a:rPr lang="en-US" sz="2000" dirty="0">
                <a:latin typeface="+mn-lt"/>
              </a:rPr>
              <a:t> values.</a:t>
            </a:r>
            <a:br>
              <a:rPr lang="en-US" sz="2000" dirty="0">
                <a:latin typeface="+mn-lt"/>
              </a:rPr>
            </a:br>
            <a:br>
              <a:rPr lang="en-US" sz="2000" dirty="0">
                <a:latin typeface="+mn-lt"/>
              </a:rPr>
            </a:br>
            <a:endParaRPr lang="en-US" sz="2000" dirty="0">
              <a:solidFill>
                <a:schemeClr val="tx1">
                  <a:lumMod val="85000"/>
                  <a:lumOff val="15000"/>
                </a:schemeClr>
              </a:solidFill>
              <a:latin typeface="+mn-lt"/>
            </a:endParaRPr>
          </a:p>
        </p:txBody>
      </p:sp>
      <p:pic>
        <p:nvPicPr>
          <p:cNvPr id="3" name="Picture 2">
            <a:extLst>
              <a:ext uri="{FF2B5EF4-FFF2-40B4-BE49-F238E27FC236}">
                <a16:creationId xmlns:a16="http://schemas.microsoft.com/office/drawing/2014/main" id="{95E651D0-F1DC-947D-B878-EEEF0FCE9C5D}"/>
              </a:ext>
            </a:extLst>
          </p:cNvPr>
          <p:cNvPicPr>
            <a:picLocks noChangeAspect="1"/>
          </p:cNvPicPr>
          <p:nvPr/>
        </p:nvPicPr>
        <p:blipFill>
          <a:blip r:embed="rId2"/>
          <a:stretch>
            <a:fillRect/>
          </a:stretch>
        </p:blipFill>
        <p:spPr>
          <a:xfrm>
            <a:off x="6389814" y="230846"/>
            <a:ext cx="1693441" cy="2505579"/>
          </a:xfrm>
          <a:prstGeom prst="rect">
            <a:avLst/>
          </a:prstGeom>
        </p:spPr>
      </p:pic>
      <p:pic>
        <p:nvPicPr>
          <p:cNvPr id="4" name="Picture 3">
            <a:extLst>
              <a:ext uri="{FF2B5EF4-FFF2-40B4-BE49-F238E27FC236}">
                <a16:creationId xmlns:a16="http://schemas.microsoft.com/office/drawing/2014/main" id="{960CD1B8-C042-73AD-EA3A-0A8C479F474D}"/>
              </a:ext>
            </a:extLst>
          </p:cNvPr>
          <p:cNvPicPr>
            <a:picLocks noChangeAspect="1"/>
          </p:cNvPicPr>
          <p:nvPr/>
        </p:nvPicPr>
        <p:blipFill>
          <a:blip r:embed="rId3"/>
          <a:stretch>
            <a:fillRect/>
          </a:stretch>
        </p:blipFill>
        <p:spPr>
          <a:xfrm>
            <a:off x="8873500" y="0"/>
            <a:ext cx="3318500" cy="2736425"/>
          </a:xfrm>
          <a:prstGeom prst="rect">
            <a:avLst/>
          </a:prstGeom>
        </p:spPr>
      </p:pic>
      <p:pic>
        <p:nvPicPr>
          <p:cNvPr id="5" name="Picture 4">
            <a:extLst>
              <a:ext uri="{FF2B5EF4-FFF2-40B4-BE49-F238E27FC236}">
                <a16:creationId xmlns:a16="http://schemas.microsoft.com/office/drawing/2014/main" id="{D8514ED9-AA02-404E-F539-802BC99F8469}"/>
              </a:ext>
            </a:extLst>
          </p:cNvPr>
          <p:cNvPicPr>
            <a:picLocks noChangeAspect="1"/>
          </p:cNvPicPr>
          <p:nvPr/>
        </p:nvPicPr>
        <p:blipFill>
          <a:blip r:embed="rId4"/>
          <a:stretch>
            <a:fillRect/>
          </a:stretch>
        </p:blipFill>
        <p:spPr>
          <a:xfrm>
            <a:off x="7610798" y="3160701"/>
            <a:ext cx="1574627" cy="2855324"/>
          </a:xfrm>
          <a:prstGeom prst="rect">
            <a:avLst/>
          </a:prstGeom>
        </p:spPr>
      </p:pic>
      <p:sp>
        <p:nvSpPr>
          <p:cNvPr id="6" name="Title 6">
            <a:extLst>
              <a:ext uri="{FF2B5EF4-FFF2-40B4-BE49-F238E27FC236}">
                <a16:creationId xmlns:a16="http://schemas.microsoft.com/office/drawing/2014/main" id="{523011A0-21E9-71EB-DE88-6286DB3A2C63}"/>
              </a:ext>
            </a:extLst>
          </p:cNvPr>
          <p:cNvSpPr txBox="1">
            <a:spLocks/>
          </p:cNvSpPr>
          <p:nvPr/>
        </p:nvSpPr>
        <p:spPr>
          <a:xfrm>
            <a:off x="863836" y="3464754"/>
            <a:ext cx="4909330" cy="224721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273050">
              <a:lnSpc>
                <a:spcPct val="150000"/>
              </a:lnSpc>
            </a:pPr>
            <a:r>
              <a:rPr lang="en-US" sz="2000" dirty="0">
                <a:solidFill>
                  <a:schemeClr val="tx1">
                    <a:lumMod val="85000"/>
                    <a:lumOff val="15000"/>
                  </a:schemeClr>
                </a:solidFill>
                <a:latin typeface="+mn-lt"/>
              </a:rPr>
              <a:t>Fill the null values of ‘DepDel15’ column by 1, since the corresponding records are for the Cancelled Flight </a:t>
            </a:r>
            <a:r>
              <a:rPr lang="en-US" sz="2000">
                <a:solidFill>
                  <a:schemeClr val="tx1">
                    <a:lumMod val="85000"/>
                    <a:lumOff val="15000"/>
                  </a:schemeClr>
                </a:solidFill>
                <a:latin typeface="+mn-lt"/>
              </a:rPr>
              <a:t>(Cancelled = 1)</a:t>
            </a:r>
            <a:endParaRPr lang="en-US" sz="2000" dirty="0">
              <a:solidFill>
                <a:schemeClr val="tx1">
                  <a:lumMod val="85000"/>
                  <a:lumOff val="15000"/>
                </a:schemeClr>
              </a:solidFill>
              <a:latin typeface="+mn-lt"/>
            </a:endParaRPr>
          </a:p>
        </p:txBody>
      </p:sp>
    </p:spTree>
    <p:extLst>
      <p:ext uri="{BB962C8B-B14F-4D97-AF65-F5344CB8AC3E}">
        <p14:creationId xmlns:p14="http://schemas.microsoft.com/office/powerpoint/2010/main" val="218214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7D5B-2F79-4096-2ED6-45D5743D4AF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6207179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TotalTime>
  <Words>254</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ABC Travel company provides concierge services for business travelers. In an increasingly crowded market, they are always looking for ways to differentiate themselves, and provide added value to their corporate customers. They are looking to pilot a web app that their internal customer service agents can use to provide additional valuable information to the traveler during the flight booking process. They want to enable their agents to enter in the flight information and produce a prediction as to whether the departing flight will encounter a 15-minute or longer delay, considering the weather forecast for the departure hour.</vt:lpstr>
      <vt:lpstr>Block diagram</vt:lpstr>
      <vt:lpstr>Exploratory data analysis </vt:lpstr>
      <vt:lpstr>Import both the FlightDetails and WeatherReport CSV datasets – 1. Creating column ‘DepTimeRange’ from ‘CRSDepTime’ 2. Ignore unnecessary columns 3. Remove the duplicate rows  </vt:lpstr>
      <vt:lpstr>Join the FlightDetails &amp; WeatherReport datasets based on the common columns ('Year’, 'Month’, 'DayofMonth’, 'DepTimeRange’, 'OriginAirportCode’).</vt:lpstr>
      <vt:lpstr>Check for NULL/NaN values.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Travel company provides concierge services for business travelers. In an increasingly crowded market, they are always looking for ways to differentiate themselves, and provide added value to their corporate customers. They are looking to pilot a web app that their internal customer service agents can use to provide additional valuable information to the traveler during the flight booking process. They want to enable their agents to enter in the flight information and produce a prediction as to whether the departing flight will encounter a 15-minute or longer delay, considering the weather forecast for the departure hour.</dc:title>
  <dc:creator>Priyanka Anoop Kapadia</dc:creator>
  <cp:lastModifiedBy>Priyanka Anoop Kapadia</cp:lastModifiedBy>
  <cp:revision>1</cp:revision>
  <dcterms:created xsi:type="dcterms:W3CDTF">2024-03-21T10:23:10Z</dcterms:created>
  <dcterms:modified xsi:type="dcterms:W3CDTF">2024-03-21T10:34:14Z</dcterms:modified>
</cp:coreProperties>
</file>