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790FD38-831D-4799-A8BF-22AAD30D9D57}" type="slidenum">
              <a:rPr lang="en-IN" smtClean="0"/>
              <a:t>‹#›</a:t>
            </a:fld>
            <a:endParaRPr lang="en-IN"/>
          </a:p>
        </p:txBody>
      </p:sp>
    </p:spTree>
    <p:extLst>
      <p:ext uri="{BB962C8B-B14F-4D97-AF65-F5344CB8AC3E}">
        <p14:creationId xmlns:p14="http://schemas.microsoft.com/office/powerpoint/2010/main" val="154383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5A95C-B7A2-4767-8164-390B3C73EF60}"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137960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2513419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396467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69551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95A95C-B7A2-4767-8164-390B3C73EF60}"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1942244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95A95C-B7A2-4767-8164-390B3C73EF60}"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1440554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4011329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34648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152807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5A95C-B7A2-4767-8164-390B3C73EF60}"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9638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5A95C-B7A2-4767-8164-390B3C73EF60}"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30896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5A95C-B7A2-4767-8164-390B3C73EF60}"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255063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5A95C-B7A2-4767-8164-390B3C73EF60}"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344914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5A95C-B7A2-4767-8164-390B3C73EF60}"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129624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5A95C-B7A2-4767-8164-390B3C73EF60}"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250741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5A95C-B7A2-4767-8164-390B3C73EF60}"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90FD38-831D-4799-A8BF-22AAD30D9D57}" type="slidenum">
              <a:rPr lang="en-IN" smtClean="0"/>
              <a:t>‹#›</a:t>
            </a:fld>
            <a:endParaRPr lang="en-IN"/>
          </a:p>
        </p:txBody>
      </p:sp>
    </p:spTree>
    <p:extLst>
      <p:ext uri="{BB962C8B-B14F-4D97-AF65-F5344CB8AC3E}">
        <p14:creationId xmlns:p14="http://schemas.microsoft.com/office/powerpoint/2010/main" val="358698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795A95C-B7A2-4767-8164-390B3C73EF60}" type="datetimeFigureOut">
              <a:rPr lang="en-IN" smtClean="0"/>
              <a:t>05-10-2021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790FD38-831D-4799-A8BF-22AAD30D9D57}" type="slidenum">
              <a:rPr lang="en-IN" smtClean="0"/>
              <a:t>‹#›</a:t>
            </a:fld>
            <a:endParaRPr lang="en-IN"/>
          </a:p>
        </p:txBody>
      </p:sp>
    </p:spTree>
    <p:extLst>
      <p:ext uri="{BB962C8B-B14F-4D97-AF65-F5344CB8AC3E}">
        <p14:creationId xmlns:p14="http://schemas.microsoft.com/office/powerpoint/2010/main" val="36327526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dubridgeindi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46B7-6E91-407D-B31C-F8C370364B66}"/>
              </a:ext>
            </a:extLst>
          </p:cNvPr>
          <p:cNvSpPr>
            <a:spLocks noGrp="1"/>
          </p:cNvSpPr>
          <p:nvPr>
            <p:ph type="ctrTitle"/>
          </p:nvPr>
        </p:nvSpPr>
        <p:spPr>
          <a:xfrm>
            <a:off x="1305876" y="612559"/>
            <a:ext cx="8825657" cy="4074851"/>
          </a:xfrm>
        </p:spPr>
        <p:txBody>
          <a:bodyPr/>
          <a:lstStyle/>
          <a:p>
            <a:pPr algn="ctr"/>
            <a:r>
              <a:rPr lang="en-US" sz="3600" dirty="0">
                <a:latin typeface="Times New Roman" panose="02020603050405020304" pitchFamily="18" charset="0"/>
                <a:cs typeface="Times New Roman" panose="02020603050405020304" pitchFamily="18" charset="0"/>
              </a:rPr>
              <a:t>EAT FRESH</a:t>
            </a:r>
            <a:br>
              <a:rPr lang="en-US" sz="3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(ONLINE GROCERY SHOPPING)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Individual Project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Java Full Stack Developer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K . Priyanka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(EBEONO62139204) </a:t>
            </a:r>
            <a:br>
              <a:rPr lang="en-US" sz="2400" dirty="0"/>
            </a:br>
            <a:r>
              <a:rPr lang="en-US" sz="2400" b="1"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 </a:t>
            </a:r>
            <a:r>
              <a:rPr lang="en-IN" sz="2400"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Under the guidance of</a:t>
            </a:r>
            <a:br>
              <a:rPr lang="en-IN" sz="2400" i="0" u="sng"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br>
            <a:r>
              <a:rPr lang="en-IN" sz="2400" i="0" strike="noStrike" kern="1200" cap="none" spc="0" baseline="0" dirty="0">
                <a:ln>
                  <a:noFill/>
                </a:ln>
                <a:solidFill>
                  <a:schemeClr val="bg1"/>
                </a:solidFill>
                <a:latin typeface="Times New Roman" panose="02020603050405020304" pitchFamily="18" charset="0"/>
                <a:ea typeface="DejaVu Sans" pitchFamily="2"/>
                <a:cs typeface="Times New Roman" panose="02020603050405020304" pitchFamily="18" charset="0"/>
              </a:rPr>
              <a:t>Shalini</a:t>
            </a:r>
            <a:r>
              <a:rPr lang="en-IN" sz="2400" dirty="0">
                <a:solidFill>
                  <a:schemeClr val="bg1"/>
                </a:solidFill>
                <a:latin typeface="Times New Roman" panose="02020603050405020304" pitchFamily="18" charset="0"/>
                <a:ea typeface="DejaVu Sans" pitchFamily="2"/>
                <a:cs typeface="Times New Roman" panose="02020603050405020304" pitchFamily="18" charset="0"/>
              </a:rPr>
              <a:t> Kumari</a:t>
            </a:r>
            <a:br>
              <a:rPr lang="en-IN" sz="2400" dirty="0">
                <a:solidFill>
                  <a:schemeClr val="bg1"/>
                </a:solidFill>
                <a:latin typeface="Times New Roman" panose="02020603050405020304" pitchFamily="18" charset="0"/>
                <a:ea typeface="DejaVu Sans" pitchFamily="2"/>
                <a:cs typeface="Times New Roman" panose="02020603050405020304" pitchFamily="18" charset="0"/>
              </a:rPr>
            </a:br>
            <a:r>
              <a:rPr lang="en-IN" sz="2400" dirty="0">
                <a:solidFill>
                  <a:schemeClr val="bg1"/>
                </a:solidFill>
                <a:latin typeface="Times New Roman" panose="02020603050405020304" pitchFamily="18" charset="0"/>
                <a:ea typeface="DejaVu Sans" pitchFamily="2"/>
                <a:cs typeface="Times New Roman" panose="02020603050405020304" pitchFamily="18" charset="0"/>
              </a:rPr>
              <a:t>(Technical Trainer)</a:t>
            </a:r>
            <a:endParaRPr lang="en-IN" sz="2400" dirty="0"/>
          </a:p>
        </p:txBody>
      </p:sp>
      <p:sp>
        <p:nvSpPr>
          <p:cNvPr id="3" name="Subtitle 2">
            <a:extLst>
              <a:ext uri="{FF2B5EF4-FFF2-40B4-BE49-F238E27FC236}">
                <a16:creationId xmlns:a16="http://schemas.microsoft.com/office/drawing/2014/main" id="{ABFBDCB0-6865-4F48-82C8-48B4A257CBA6}"/>
              </a:ext>
            </a:extLst>
          </p:cNvPr>
          <p:cNvSpPr>
            <a:spLocks noGrp="1"/>
          </p:cNvSpPr>
          <p:nvPr>
            <p:ph type="subTitle" idx="1"/>
          </p:nvPr>
        </p:nvSpPr>
        <p:spPr>
          <a:xfrm>
            <a:off x="1394652" y="4742156"/>
            <a:ext cx="8921200" cy="1072718"/>
          </a:xfrm>
        </p:spPr>
        <p:txBody>
          <a:bodyPr/>
          <a:lstStyle/>
          <a:p>
            <a:pPr algn="ctr"/>
            <a:r>
              <a:rPr lang="en-IN" sz="4000" i="0" strike="noStrike" dirty="0">
                <a:solidFill>
                  <a:schemeClr val="bg1"/>
                </a:solidFill>
                <a:effectLst/>
                <a:latin typeface="Times New Roman" panose="02020603050405020304" pitchFamily="18" charset="0"/>
                <a:cs typeface="Times New Roman" panose="02020603050405020304" pitchFamily="18" charset="0"/>
              </a:rPr>
              <a:t>Edu Bridge Learning</a:t>
            </a:r>
          </a:p>
          <a:p>
            <a:endParaRPr lang="en-IN" dirty="0"/>
          </a:p>
        </p:txBody>
      </p:sp>
      <p:pic>
        <p:nvPicPr>
          <p:cNvPr id="4" name="Picture 2">
            <a:hlinkClick r:id="rId2"/>
            <a:extLst>
              <a:ext uri="{FF2B5EF4-FFF2-40B4-BE49-F238E27FC236}">
                <a16:creationId xmlns:a16="http://schemas.microsoft.com/office/drawing/2014/main" id="{C3557550-0530-45CC-91DA-AE78EA355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125" y="4811695"/>
            <a:ext cx="1322773" cy="67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E578-3DE0-499D-89E8-6EDA63297DFA}"/>
              </a:ext>
            </a:extLst>
          </p:cNvPr>
          <p:cNvSpPr>
            <a:spLocks noGrp="1"/>
          </p:cNvSpPr>
          <p:nvPr>
            <p:ph type="title"/>
          </p:nvPr>
        </p:nvSpPr>
        <p:spPr/>
        <p:txBody>
          <a:bodyPr/>
          <a:lstStyle/>
          <a:p>
            <a:pPr algn="ctr"/>
            <a:r>
              <a:rPr lang="en-US" sz="3600" b="0" i="0" dirty="0">
                <a:solidFill>
                  <a:schemeClr val="bg1"/>
                </a:solidFill>
                <a:effectLst/>
                <a:latin typeface="Times New Roman" panose="02020603050405020304" pitchFamily="18" charset="0"/>
                <a:cs typeface="Times New Roman" panose="02020603050405020304" pitchFamily="18" charset="0"/>
              </a:rPr>
              <a:t>Advantages</a:t>
            </a:r>
            <a:br>
              <a:rPr lang="en-US" sz="3600" b="0" i="0" dirty="0">
                <a:solidFill>
                  <a:srgbClr val="40404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A66058-E088-4E4E-884C-04B977B2C862}"/>
              </a:ext>
            </a:extLst>
          </p:cNvPr>
          <p:cNvSpPr>
            <a:spLocks noGrp="1"/>
          </p:cNvSpPr>
          <p:nvPr>
            <p:ph idx="1"/>
          </p:nvPr>
        </p:nvSpPr>
        <p:spPr>
          <a:xfrm>
            <a:off x="1154954" y="2603500"/>
            <a:ext cx="9125387" cy="3280832"/>
          </a:xfrm>
        </p:spPr>
        <p:txBody>
          <a:bodyPr>
            <a:normAutofit lnSpcReduction="10000"/>
          </a:bodyPr>
          <a:lstStyle/>
          <a:p>
            <a:pPr algn="l">
              <a:buFont typeface="Arial" panose="020B0604020202020204" pitchFamily="34" charset="0"/>
              <a:buChar char="•"/>
            </a:pPr>
            <a:r>
              <a:rPr lang="en-US" sz="1900" b="0" i="0" dirty="0">
                <a:solidFill>
                  <a:srgbClr val="212529"/>
                </a:solidFill>
                <a:effectLst/>
                <a:latin typeface="Times New Roman" panose="02020603050405020304" pitchFamily="18" charset="0"/>
                <a:cs typeface="Times New Roman" panose="02020603050405020304" pitchFamily="18" charset="0"/>
              </a:rPr>
              <a:t>You are far less likely to overspend. When shopping online, most people usually have a list of items that are needed and it’s easy stick to it.</a:t>
            </a:r>
          </a:p>
          <a:p>
            <a:pPr algn="l">
              <a:buFont typeface="Arial" panose="020B0604020202020204" pitchFamily="34" charset="0"/>
              <a:buChar char="•"/>
            </a:pPr>
            <a:r>
              <a:rPr lang="en-US" sz="1900" b="0" i="0" dirty="0">
                <a:solidFill>
                  <a:srgbClr val="212529"/>
                </a:solidFill>
                <a:effectLst/>
                <a:latin typeface="Times New Roman" panose="02020603050405020304" pitchFamily="18" charset="0"/>
                <a:cs typeface="Times New Roman" panose="02020603050405020304" pitchFamily="18" charset="0"/>
              </a:rPr>
              <a:t>It saves time. You can shop online, choose a pick up time and on your way home have your groceries loaded in your car or have them delivered to your home. All of this is done without stepping foot in a grocery store, leaving more time for work, family or leisure activities.</a:t>
            </a:r>
          </a:p>
          <a:p>
            <a:pPr algn="l">
              <a:buFont typeface="Arial" panose="020B0604020202020204" pitchFamily="34" charset="0"/>
              <a:buChar char="•"/>
            </a:pPr>
            <a:r>
              <a:rPr lang="en-US" sz="1900" b="0" i="0" dirty="0">
                <a:solidFill>
                  <a:srgbClr val="212529"/>
                </a:solidFill>
                <a:effectLst/>
                <a:latin typeface="Times New Roman" panose="02020603050405020304" pitchFamily="18" charset="0"/>
                <a:cs typeface="Times New Roman" panose="02020603050405020304" pitchFamily="18" charset="0"/>
              </a:rPr>
              <a:t>It is far less stressful than dealing with busy grocery stores at peak hours when everyone else is there.</a:t>
            </a:r>
          </a:p>
          <a:p>
            <a:pPr algn="l">
              <a:buFont typeface="Arial" panose="020B0604020202020204" pitchFamily="34" charset="0"/>
              <a:buChar char="•"/>
            </a:pPr>
            <a:r>
              <a:rPr lang="en-US" sz="1900" b="0" i="0" dirty="0">
                <a:solidFill>
                  <a:srgbClr val="212529"/>
                </a:solidFill>
                <a:effectLst/>
                <a:latin typeface="Times New Roman" panose="02020603050405020304" pitchFamily="18" charset="0"/>
                <a:cs typeface="Times New Roman" panose="02020603050405020304" pitchFamily="18" charset="0"/>
              </a:rPr>
              <a:t>Most grocery sites store your last shopping list. This makes it easier to reorder items and make adjustments.</a:t>
            </a:r>
          </a:p>
          <a:p>
            <a:pPr algn="l">
              <a:buFont typeface="Arial" panose="020B0604020202020204" pitchFamily="34" charset="0"/>
              <a:buChar char="•"/>
            </a:pPr>
            <a:endParaRPr lang="en-US" sz="19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86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A191-A7C1-4108-8DAE-20324D84B7F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D6CBA9-F989-499E-8721-72F3316F9908}"/>
              </a:ext>
            </a:extLst>
          </p:cNvPr>
          <p:cNvSpPr>
            <a:spLocks noGrp="1"/>
          </p:cNvSpPr>
          <p:nvPr>
            <p:ph idx="1"/>
          </p:nvPr>
        </p:nvSpPr>
        <p:spPr/>
        <p:txBody>
          <a:bodyPr/>
          <a:lstStyle/>
          <a:p>
            <a:r>
              <a:rPr lang="en-US" b="0" i="0" dirty="0">
                <a:solidFill>
                  <a:srgbClr val="3B3835"/>
                </a:solidFill>
                <a:effectLst/>
                <a:latin typeface="HelveticaNeue-Light"/>
              </a:rPr>
              <a:t>1</a:t>
            </a:r>
            <a:r>
              <a:rPr lang="en-US" b="0" i="0" dirty="0">
                <a:solidFill>
                  <a:srgbClr val="3B3835"/>
                </a:solidFill>
                <a:effectLst/>
                <a:latin typeface="Times New Roman" panose="02020603050405020304" pitchFamily="18" charset="0"/>
                <a:cs typeface="Times New Roman" panose="02020603050405020304" pitchFamily="18" charset="0"/>
              </a:rPr>
              <a:t>. Not able to touch or try. </a:t>
            </a:r>
          </a:p>
          <a:p>
            <a:r>
              <a:rPr lang="en-US" b="0" i="0" dirty="0">
                <a:solidFill>
                  <a:srgbClr val="3B3835"/>
                </a:solidFill>
                <a:effectLst/>
                <a:latin typeface="Times New Roman" panose="02020603050405020304" pitchFamily="18" charset="0"/>
                <a:cs typeface="Times New Roman" panose="02020603050405020304" pitchFamily="18" charset="0"/>
              </a:rPr>
              <a:t>2. Shipping and handling cost is more.</a:t>
            </a:r>
          </a:p>
          <a:p>
            <a:r>
              <a:rPr lang="en-US" b="0" i="0" dirty="0">
                <a:solidFill>
                  <a:srgbClr val="3B3835"/>
                </a:solidFill>
                <a:effectLst/>
                <a:latin typeface="Times New Roman" panose="02020603050405020304" pitchFamily="18" charset="0"/>
                <a:cs typeface="Times New Roman" panose="02020603050405020304" pitchFamily="18" charset="0"/>
              </a:rPr>
              <a:t> 3. Credit/Debit card insecurity. </a:t>
            </a:r>
          </a:p>
          <a:p>
            <a:r>
              <a:rPr lang="en-US" b="0" i="0" dirty="0">
                <a:solidFill>
                  <a:srgbClr val="3B3835"/>
                </a:solidFill>
                <a:effectLst/>
                <a:latin typeface="Times New Roman" panose="02020603050405020304" pitchFamily="18" charset="0"/>
                <a:cs typeface="Times New Roman" panose="02020603050405020304" pitchFamily="18" charset="0"/>
              </a:rPr>
              <a:t>4. Take much time if connection is slow. </a:t>
            </a:r>
          </a:p>
          <a:p>
            <a:r>
              <a:rPr lang="en-US" b="0" i="0" dirty="0">
                <a:solidFill>
                  <a:srgbClr val="3B3835"/>
                </a:solidFill>
                <a:effectLst/>
                <a:latin typeface="Times New Roman" panose="02020603050405020304" pitchFamily="18" charset="0"/>
                <a:cs typeface="Times New Roman" panose="02020603050405020304" pitchFamily="18" charset="0"/>
              </a:rPr>
              <a:t>5. Returning goods is difficult. </a:t>
            </a:r>
          </a:p>
          <a:p>
            <a:r>
              <a:rPr lang="en-US" b="0" i="0" dirty="0">
                <a:solidFill>
                  <a:srgbClr val="3B3835"/>
                </a:solidFill>
                <a:effectLst/>
                <a:latin typeface="Times New Roman" panose="02020603050405020304" pitchFamily="18" charset="0"/>
                <a:cs typeface="Times New Roman" panose="02020603050405020304" pitchFamily="18" charset="0"/>
              </a:rPr>
              <a:t>6. Actual product may differ. </a:t>
            </a:r>
          </a:p>
          <a:p>
            <a:r>
              <a:rPr lang="en-US" b="0" i="0" dirty="0">
                <a:solidFill>
                  <a:srgbClr val="3B3835"/>
                </a:solidFill>
                <a:effectLst/>
                <a:latin typeface="Times New Roman" panose="02020603050405020304" pitchFamily="18" charset="0"/>
                <a:cs typeface="Times New Roman" panose="02020603050405020304" pitchFamily="18" charset="0"/>
              </a:rPr>
              <a:t>7. Availability of internet is a must.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9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B5FA-08A4-4A60-A472-F2A58F2B8A6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70F81-89FE-4ADC-B982-00D8DED64188}"/>
              </a:ext>
            </a:extLst>
          </p:cNvPr>
          <p:cNvSpPr>
            <a:spLocks noGrp="1"/>
          </p:cNvSpPr>
          <p:nvPr>
            <p:ph idx="1"/>
          </p:nvPr>
        </p:nvSpPr>
        <p:spPr>
          <a:xfrm>
            <a:off x="1154955" y="2459115"/>
            <a:ext cx="8761412" cy="3560685"/>
          </a:xfrm>
        </p:spPr>
        <p:txBody>
          <a:bodyPr/>
          <a:lstStyle/>
          <a:p>
            <a:r>
              <a:rPr lang="en-US" dirty="0">
                <a:latin typeface="Times New Roman" panose="02020603050405020304" pitchFamily="18" charset="0"/>
                <a:cs typeface="Times New Roman" panose="02020603050405020304" pitchFamily="18" charset="0"/>
              </a:rPr>
              <a:t>I would like to add Login Page for User , to provide more security for user.</a:t>
            </a:r>
          </a:p>
          <a:p>
            <a:r>
              <a:rPr lang="en-US" dirty="0">
                <a:latin typeface="Times New Roman" panose="02020603050405020304" pitchFamily="18" charset="0"/>
                <a:cs typeface="Times New Roman" panose="02020603050405020304" pitchFamily="18" charset="0"/>
              </a:rPr>
              <a:t>Add some more sessions related to grocery items like pulses, Spices etc.</a:t>
            </a:r>
          </a:p>
          <a:p>
            <a:r>
              <a:rPr lang="en-US" dirty="0">
                <a:latin typeface="Times New Roman" panose="02020603050405020304" pitchFamily="18" charset="0"/>
                <a:cs typeface="Times New Roman" panose="02020603050405020304" pitchFamily="18" charset="0"/>
              </a:rPr>
              <a:t>By adding more features like providing best deals according seasons.</a:t>
            </a:r>
          </a:p>
        </p:txBody>
      </p:sp>
    </p:spTree>
    <p:extLst>
      <p:ext uri="{BB962C8B-B14F-4D97-AF65-F5344CB8AC3E}">
        <p14:creationId xmlns:p14="http://schemas.microsoft.com/office/powerpoint/2010/main" val="249359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740D-0E17-46AC-950F-10F8296C0ADB}"/>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Conclusion</a:t>
            </a:r>
            <a:br>
              <a:rPr lang="zh-CN" altLang="en-US"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1F6EFF-3F4A-441C-B561-8BC9D604E5C8}"/>
              </a:ext>
            </a:extLst>
          </p:cNvPr>
          <p:cNvSpPr>
            <a:spLocks noGrp="1"/>
          </p:cNvSpPr>
          <p:nvPr>
            <p:ph idx="1"/>
          </p:nvPr>
        </p:nvSpPr>
        <p:spPr>
          <a:xfrm>
            <a:off x="1154955" y="2370338"/>
            <a:ext cx="8761412" cy="3513994"/>
          </a:xfrm>
        </p:spPr>
        <p:txBody>
          <a:bodyPr/>
          <a:lstStyle/>
          <a:p>
            <a:r>
              <a:rPr lang="en-US" b="0" i="0" dirty="0">
                <a:solidFill>
                  <a:srgbClr val="3B3835"/>
                </a:solidFill>
                <a:effectLst/>
                <a:latin typeface="Times New Roman" panose="02020603050405020304" pitchFamily="18" charset="0"/>
                <a:cs typeface="Times New Roman" panose="02020603050405020304" pitchFamily="18" charset="0"/>
              </a:rPr>
              <a:t> It is an user friendly application and promotes user to purchase and shop faster.</a:t>
            </a:r>
          </a:p>
          <a:p>
            <a:r>
              <a:rPr lang="en-US" b="0" i="0" dirty="0">
                <a:solidFill>
                  <a:srgbClr val="3B3835"/>
                </a:solidFill>
                <a:effectLst/>
                <a:latin typeface="Times New Roman" panose="02020603050405020304" pitchFamily="18" charset="0"/>
                <a:cs typeface="Times New Roman" panose="02020603050405020304" pitchFamily="18" charset="0"/>
              </a:rPr>
              <a:t> With new technology comes better way of doing things.</a:t>
            </a:r>
          </a:p>
          <a:p>
            <a:r>
              <a:rPr lang="en-US" b="0" i="0" dirty="0">
                <a:solidFill>
                  <a:srgbClr val="3B3835"/>
                </a:solidFill>
                <a:effectLst/>
                <a:latin typeface="Times New Roman" panose="02020603050405020304" pitchFamily="18" charset="0"/>
                <a:cs typeface="Times New Roman" panose="02020603050405020304" pitchFamily="18" charset="0"/>
              </a:rPr>
              <a:t> Being able to buy anytime anywhere. </a:t>
            </a:r>
            <a:endParaRPr lang="en-US" dirty="0">
              <a:solidFill>
                <a:srgbClr val="3B3835"/>
              </a:solidFill>
              <a:latin typeface="Times New Roman" panose="02020603050405020304" pitchFamily="18" charset="0"/>
              <a:cs typeface="Times New Roman" panose="02020603050405020304" pitchFamily="18" charset="0"/>
            </a:endParaRPr>
          </a:p>
          <a:p>
            <a:r>
              <a:rPr lang="en-US" b="0" i="0" dirty="0">
                <a:solidFill>
                  <a:srgbClr val="3B3835"/>
                </a:solidFill>
                <a:effectLst/>
                <a:latin typeface="Times New Roman" panose="02020603050405020304" pitchFamily="18" charset="0"/>
                <a:cs typeface="Times New Roman" panose="02020603050405020304" pitchFamily="18" charset="0"/>
              </a:rPr>
              <a:t>Allows to place order before purchasing.</a:t>
            </a:r>
          </a:p>
          <a:p>
            <a:r>
              <a:rPr lang="en-US" b="0" i="0" dirty="0">
                <a:solidFill>
                  <a:srgbClr val="3B3835"/>
                </a:solidFill>
                <a:effectLst/>
                <a:latin typeface="Times New Roman" panose="02020603050405020304" pitchFamily="18" charset="0"/>
                <a:cs typeface="Times New Roman" panose="02020603050405020304" pitchFamily="18" charset="0"/>
              </a:rPr>
              <a:t>Home delivery you don’t have to travel to shop. </a:t>
            </a:r>
            <a:endParaRPr lang="en-US" dirty="0">
              <a:solidFill>
                <a:srgbClr val="3B383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97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BBCF-0BBE-4948-85A7-2AA18EA9421D}"/>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2E832AC4-DA4E-4607-A26E-CCE7BF4CD45C}"/>
              </a:ext>
            </a:extLst>
          </p:cNvPr>
          <p:cNvPicPr>
            <a:picLocks noGrp="1" noChangeAspect="1"/>
          </p:cNvPicPr>
          <p:nvPr>
            <p:ph idx="1"/>
          </p:nvPr>
        </p:nvPicPr>
        <p:blipFill>
          <a:blip r:embed="rId2">
            <a:lum/>
            <a:alphaModFix/>
          </a:blip>
          <a:srcRect/>
          <a:stretch>
            <a:fillRect/>
          </a:stretch>
        </p:blipFill>
        <p:spPr>
          <a:xfrm>
            <a:off x="2778711" y="2876365"/>
            <a:ext cx="6027937" cy="2592280"/>
          </a:xfrm>
          <a:prstGeom prst="rect">
            <a:avLst/>
          </a:prstGeom>
          <a:noFill/>
          <a:ln>
            <a:noFill/>
          </a:ln>
        </p:spPr>
      </p:pic>
    </p:spTree>
    <p:extLst>
      <p:ext uri="{BB962C8B-B14F-4D97-AF65-F5344CB8AC3E}">
        <p14:creationId xmlns:p14="http://schemas.microsoft.com/office/powerpoint/2010/main" val="102588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434-2B13-45B6-BD5D-0C8DDE2481A1}"/>
              </a:ext>
            </a:extLst>
          </p:cNvPr>
          <p:cNvSpPr>
            <a:spLocks noGrp="1"/>
          </p:cNvSpPr>
          <p:nvPr>
            <p:ph type="title"/>
          </p:nvPr>
        </p:nvSpPr>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2CDC9E2A-8AAE-47EE-A89C-D77DC0D94EC2}"/>
              </a:ext>
            </a:extLst>
          </p:cNvPr>
          <p:cNvSpPr>
            <a:spLocks noGrp="1"/>
          </p:cNvSpPr>
          <p:nvPr>
            <p:ph idx="1"/>
          </p:nvPr>
        </p:nvSpPr>
        <p:spPr>
          <a:xfrm>
            <a:off x="1154953" y="2263805"/>
            <a:ext cx="9879989" cy="4065973"/>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Software &amp; Hardware details</a:t>
            </a:r>
          </a:p>
          <a:p>
            <a:r>
              <a:rPr lang="en-US" sz="2400" dirty="0">
                <a:latin typeface="Times New Roman" panose="02020603050405020304" pitchFamily="18" charset="0"/>
                <a:cs typeface="Times New Roman" panose="02020603050405020304" pitchFamily="18" charset="0"/>
              </a:rPr>
              <a:t>View of Web Page</a:t>
            </a:r>
          </a:p>
          <a:p>
            <a:r>
              <a:rPr lang="en-US" sz="2400" b="0" i="0" dirty="0">
                <a:solidFill>
                  <a:srgbClr val="404040"/>
                </a:solidFill>
                <a:effectLst/>
                <a:latin typeface="Times New Roman" panose="02020603050405020304" pitchFamily="18" charset="0"/>
                <a:cs typeface="Times New Roman" panose="02020603050405020304" pitchFamily="18" charset="0"/>
              </a:rPr>
              <a:t>Advantages</a:t>
            </a:r>
          </a:p>
          <a:p>
            <a:r>
              <a:rPr lang="en-US" sz="2400" dirty="0">
                <a:solidFill>
                  <a:srgbClr val="404040"/>
                </a:solidFill>
                <a:latin typeface="Times New Roman" panose="02020603050405020304" pitchFamily="18" charset="0"/>
                <a:cs typeface="Times New Roman" panose="02020603050405020304" pitchFamily="18" charset="0"/>
              </a:rPr>
              <a:t>Disadvantages</a:t>
            </a:r>
          </a:p>
          <a:p>
            <a:r>
              <a:rPr lang="en-US" sz="2400" b="0" i="0" dirty="0">
                <a:solidFill>
                  <a:srgbClr val="404040"/>
                </a:solidFill>
                <a:effectLst/>
                <a:latin typeface="Times New Roman" panose="02020603050405020304" pitchFamily="18" charset="0"/>
                <a:cs typeface="Times New Roman" panose="02020603050405020304" pitchFamily="18" charset="0"/>
              </a:rPr>
              <a:t> Future Scope</a:t>
            </a:r>
          </a:p>
          <a:p>
            <a:r>
              <a:rPr lang="en-US" sz="2400" dirty="0">
                <a:solidFill>
                  <a:srgbClr val="404040"/>
                </a:solidFill>
                <a:latin typeface="Times New Roman" panose="02020603050405020304" pitchFamily="18" charset="0"/>
                <a:cs typeface="Times New Roman" panose="02020603050405020304" pitchFamily="18" charset="0"/>
              </a:rPr>
              <a:t>Conclusion</a:t>
            </a:r>
            <a:endParaRPr lang="en-US" sz="2400" b="0" i="0" dirty="0">
              <a:solidFill>
                <a:srgbClr val="404040"/>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90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AA78-7C27-4F66-9727-0F3B6CAFFA8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7DCA29-EF10-462C-AF68-6E3071680DD6}"/>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Internet provides consumers with a new medium of obtaining useful information and for purchasing goods, information and services. </a:t>
            </a:r>
          </a:p>
          <a:p>
            <a:pPr algn="just"/>
            <a:r>
              <a:rPr lang="en-US" sz="2000" dirty="0">
                <a:latin typeface="Times New Roman" panose="02020603050405020304" pitchFamily="18" charset="0"/>
                <a:cs typeface="Times New Roman" panose="02020603050405020304" pitchFamily="18" charset="0"/>
              </a:rPr>
              <a:t>The main purpose of online grocery is to create and develop new models, and to optimize the relationships between a grocery company and its customers.</a:t>
            </a:r>
          </a:p>
          <a:p>
            <a:pPr algn="just"/>
            <a:r>
              <a:rPr lang="en-US" sz="2000" dirty="0">
                <a:latin typeface="Times New Roman" panose="02020603050405020304" pitchFamily="18" charset="0"/>
                <a:cs typeface="Times New Roman" panose="02020603050405020304" pitchFamily="18" charset="0"/>
              </a:rPr>
              <a:t> Changing from shopping at the supermarket to online grocery shopping can improve an online grocery retailer’s productivity by shortening supply chains, reducing overhead costs, and enabling “just in time” service. Most grocery store chains offer online shopping options with free in-store pickup; a few even offer home delivery for a small fee.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99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E6C0-C015-4E5E-B417-DDCA0EDBFB05}"/>
              </a:ext>
            </a:extLst>
          </p:cNvPr>
          <p:cNvSpPr>
            <a:spLocks noGrp="1"/>
          </p:cNvSpPr>
          <p:nvPr>
            <p:ph type="title"/>
          </p:nvPr>
        </p:nvSpPr>
        <p:spPr>
          <a:xfrm>
            <a:off x="1154953" y="973668"/>
            <a:ext cx="8761413" cy="819622"/>
          </a:xfrm>
        </p:spPr>
        <p:txBody>
          <a:bodyPr/>
          <a:lstStyle/>
          <a:p>
            <a:pPr algn="ctr"/>
            <a:r>
              <a:rPr lang="en-US" sz="3600" b="0" i="0" dirty="0">
                <a:solidFill>
                  <a:schemeClr val="bg1"/>
                </a:solidFill>
                <a:effectLst/>
                <a:latin typeface="Times New Roman" panose="02020603050405020304" pitchFamily="18" charset="0"/>
                <a:cs typeface="Times New Roman" panose="02020603050405020304" pitchFamily="18" charset="0"/>
              </a:rPr>
              <a:t>Software &amp; Hardware details</a:t>
            </a:r>
            <a:br>
              <a:rPr lang="en-US" sz="3600" b="0" i="0" dirty="0">
                <a:solidFill>
                  <a:srgbClr val="40404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0DAAB4-B677-499C-ADD9-5A2658EB6E7E}"/>
              </a:ext>
            </a:extLst>
          </p:cNvPr>
          <p:cNvSpPr>
            <a:spLocks noGrp="1"/>
          </p:cNvSpPr>
          <p:nvPr>
            <p:ph idx="1"/>
          </p:nvPr>
        </p:nvSpPr>
        <p:spPr>
          <a:xfrm>
            <a:off x="1331650" y="1961965"/>
            <a:ext cx="8584717" cy="4190260"/>
          </a:xfrm>
        </p:spPr>
        <p:txBody>
          <a:bodyPr>
            <a:normAutofit fontScale="92500" lnSpcReduction="20000"/>
          </a:bodyPr>
          <a:lstStyle/>
          <a:p>
            <a:pPr marL="114300" indent="0">
              <a:lnSpc>
                <a:spcPct val="200000"/>
              </a:lnSpc>
              <a:buNone/>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pPr marL="45720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Platform                          :   HTML &amp; CSS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US" sz="1800" dirty="0">
                <a:latin typeface="Times New Roman" panose="02020603050405020304" pitchFamily="18" charset="0"/>
                <a:ea typeface="Calibri" panose="020F0502020204030204" pitchFamily="34" charset="0"/>
                <a:cs typeface="Times New Roman" panose="02020603050405020304" pitchFamily="18" charset="0"/>
              </a:rPr>
              <a:t>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VS Code</a:t>
            </a:r>
          </a:p>
          <a:p>
            <a:pPr marL="45720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Editor                               :   Windows 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sz="1200" b="1" i="0" dirty="0">
                <a:solidFill>
                  <a:srgbClr val="FFFFFF"/>
                </a:solidFill>
                <a:effectLst/>
                <a:latin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457200">
              <a:lnSpc>
                <a:spcPct val="12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Intel Core</a:t>
            </a:r>
          </a:p>
          <a:p>
            <a:pPr marL="457200">
              <a:lnSpc>
                <a:spcPct val="12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GB Ram</a:t>
            </a:r>
          </a:p>
          <a:p>
            <a:pPr marL="114300" indent="0">
              <a:lnSpc>
                <a:spcPct val="12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Minimum Requirements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20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Intel Core/AMD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2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256MB RAM</a:t>
            </a:r>
          </a:p>
          <a:p>
            <a:endParaRPr lang="en-IN" dirty="0"/>
          </a:p>
        </p:txBody>
      </p:sp>
    </p:spTree>
    <p:extLst>
      <p:ext uri="{BB962C8B-B14F-4D97-AF65-F5344CB8AC3E}">
        <p14:creationId xmlns:p14="http://schemas.microsoft.com/office/powerpoint/2010/main" val="367522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E934-D242-4942-A4B1-FD96E628672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Main Page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82DDF8C-C2B5-4986-82A1-FF992085A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715" y="2290439"/>
            <a:ext cx="8371651" cy="3729361"/>
          </a:xfrm>
        </p:spPr>
      </p:pic>
    </p:spTree>
    <p:extLst>
      <p:ext uri="{BB962C8B-B14F-4D97-AF65-F5344CB8AC3E}">
        <p14:creationId xmlns:p14="http://schemas.microsoft.com/office/powerpoint/2010/main" val="423448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554A-B530-4561-91DB-C7A51BDED366}"/>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Deals Session</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9B73202-9FFA-407D-9AE1-36DC093EF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290439"/>
            <a:ext cx="9240051" cy="3593893"/>
          </a:xfrm>
        </p:spPr>
      </p:pic>
    </p:spTree>
    <p:extLst>
      <p:ext uri="{BB962C8B-B14F-4D97-AF65-F5344CB8AC3E}">
        <p14:creationId xmlns:p14="http://schemas.microsoft.com/office/powerpoint/2010/main" val="361087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E9F1-C826-4A5B-AC01-C61B2799362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Vegetables Session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6F3C8E-3822-4CAD-B570-066C9AA65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571" y="2281561"/>
            <a:ext cx="8504807" cy="3888420"/>
          </a:xfrm>
        </p:spPr>
      </p:pic>
    </p:spTree>
    <p:extLst>
      <p:ext uri="{BB962C8B-B14F-4D97-AF65-F5344CB8AC3E}">
        <p14:creationId xmlns:p14="http://schemas.microsoft.com/office/powerpoint/2010/main" val="284240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A035-E520-4E0D-A21D-09950F44782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Fruits Session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0907C4-1333-420E-B0AF-1943FA5C9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343705"/>
            <a:ext cx="9072122" cy="3994951"/>
          </a:xfrm>
        </p:spPr>
      </p:pic>
    </p:spTree>
    <p:extLst>
      <p:ext uri="{BB962C8B-B14F-4D97-AF65-F5344CB8AC3E}">
        <p14:creationId xmlns:p14="http://schemas.microsoft.com/office/powerpoint/2010/main" val="388240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6C52-5F5F-47E6-A817-95025D0AF63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Meat Session</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21313CF-39C4-4292-A6BC-E5F735A471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816" y="2352583"/>
            <a:ext cx="8451550" cy="3773009"/>
          </a:xfrm>
        </p:spPr>
      </p:pic>
    </p:spTree>
    <p:extLst>
      <p:ext uri="{BB962C8B-B14F-4D97-AF65-F5344CB8AC3E}">
        <p14:creationId xmlns:p14="http://schemas.microsoft.com/office/powerpoint/2010/main" val="422307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512</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HelveticaNeue-Light</vt:lpstr>
      <vt:lpstr>Times New Roman</vt:lpstr>
      <vt:lpstr>Wingdings 3</vt:lpstr>
      <vt:lpstr>Ion Boardroom</vt:lpstr>
      <vt:lpstr>EAT FRESH (ONLINE GROCERY SHOPPING) Individual Project Java Full Stack Developer By K . Priyanka (EBEONO62139204)   Under the guidance of Shalini Kumari (Technical Trainer)</vt:lpstr>
      <vt:lpstr>CONTENTS</vt:lpstr>
      <vt:lpstr>Introduction</vt:lpstr>
      <vt:lpstr>Software &amp; Hardware details </vt:lpstr>
      <vt:lpstr>Main Page</vt:lpstr>
      <vt:lpstr>Deals Session</vt:lpstr>
      <vt:lpstr>Vegetables Session</vt:lpstr>
      <vt:lpstr>Fruits Session</vt:lpstr>
      <vt:lpstr>Meat Session</vt:lpstr>
      <vt:lpstr>Advantages </vt:lpstr>
      <vt:lpstr>Disadvantages</vt:lpstr>
      <vt:lpstr>Future Scope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 FRESH (ONLINE GROCERY SHOPPING) Individual Project Java Full Stack Developer By K . Priyanka (EBEONO62139204)   Under the guidance of Shalini Kumari (Technical Trainer)</dc:title>
  <dc:creator>Priyanka</dc:creator>
  <cp:lastModifiedBy>Priyanka</cp:lastModifiedBy>
  <cp:revision>1</cp:revision>
  <dcterms:created xsi:type="dcterms:W3CDTF">2021-10-04T22:11:06Z</dcterms:created>
  <dcterms:modified xsi:type="dcterms:W3CDTF">2021-10-05T00:18:26Z</dcterms:modified>
</cp:coreProperties>
</file>