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11" r:id="rId52"/>
    <p:sldId id="307" r:id="rId53"/>
    <p:sldId id="308" r:id="rId54"/>
    <p:sldId id="309" r:id="rId55"/>
    <p:sldId id="310" r:id="rId56"/>
    <p:sldId id="312" r:id="rId57"/>
    <p:sldId id="313" r:id="rId58"/>
    <p:sldId id="314" r:id="rId59"/>
    <p:sldId id="315" r:id="rId60"/>
    <p:sldId id="316" r:id="rId61"/>
    <p:sldId id="325" r:id="rId62"/>
    <p:sldId id="326" r:id="rId63"/>
    <p:sldId id="319" r:id="rId64"/>
    <p:sldId id="320" r:id="rId65"/>
    <p:sldId id="321" r:id="rId66"/>
    <p:sldId id="327" r:id="rId67"/>
    <p:sldId id="317" r:id="rId68"/>
    <p:sldId id="318" r:id="rId69"/>
    <p:sldId id="322" r:id="rId70"/>
    <p:sldId id="32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9/1/2021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9/1/2021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9/1/2021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B41E-4EB6-4ECD-BAC3-61B012D4BB52}"/>
              </a:ext>
            </a:extLst>
          </p:cNvPr>
          <p:cNvSpPr>
            <a:spLocks noGrp="1"/>
          </p:cNvSpPr>
          <p:nvPr>
            <p:ph type="ctrTitle"/>
          </p:nvPr>
        </p:nvSpPr>
        <p:spPr/>
        <p:txBody>
          <a:bodyPr/>
          <a:lstStyle/>
          <a:p>
            <a:r>
              <a:rPr lang="en-GB" dirty="0"/>
              <a:t>Unit II</a:t>
            </a:r>
            <a:endParaRPr lang="en-IN" dirty="0"/>
          </a:p>
        </p:txBody>
      </p:sp>
      <p:sp>
        <p:nvSpPr>
          <p:cNvPr id="3" name="Subtitle 2">
            <a:extLst>
              <a:ext uri="{FF2B5EF4-FFF2-40B4-BE49-F238E27FC236}">
                <a16:creationId xmlns:a16="http://schemas.microsoft.com/office/drawing/2014/main" id="{76221B0B-1C6D-4D81-99EF-16321318A67A}"/>
              </a:ext>
            </a:extLst>
          </p:cNvPr>
          <p:cNvSpPr>
            <a:spLocks noGrp="1"/>
          </p:cNvSpPr>
          <p:nvPr>
            <p:ph type="subTitle" idx="1"/>
          </p:nvPr>
        </p:nvSpPr>
        <p:spPr/>
        <p:txBody>
          <a:bodyPr>
            <a:normAutofit/>
          </a:bodyPr>
          <a:lstStyle/>
          <a:p>
            <a:r>
              <a:rPr lang="en-GB" sz="4000" b="1" dirty="0"/>
              <a:t>Object Oriented Analysis</a:t>
            </a:r>
            <a:endParaRPr lang="en-IN" sz="4000" b="1" dirty="0"/>
          </a:p>
        </p:txBody>
      </p:sp>
    </p:spTree>
    <p:extLst>
      <p:ext uri="{BB962C8B-B14F-4D97-AF65-F5344CB8AC3E}">
        <p14:creationId xmlns:p14="http://schemas.microsoft.com/office/powerpoint/2010/main" val="62464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0BB52-7108-4536-9A7F-5B381807B761}"/>
              </a:ext>
            </a:extLst>
          </p:cNvPr>
          <p:cNvSpPr>
            <a:spLocks noGrp="1"/>
          </p:cNvSpPr>
          <p:nvPr>
            <p:ph type="title"/>
          </p:nvPr>
        </p:nvSpPr>
        <p:spPr>
          <a:xfrm>
            <a:off x="634277" y="284176"/>
            <a:ext cx="3670874" cy="1508760"/>
          </a:xfrm>
        </p:spPr>
        <p:txBody>
          <a:bodyPr>
            <a:normAutofit fontScale="90000"/>
          </a:bodyPr>
          <a:lstStyle/>
          <a:p>
            <a:r>
              <a:rPr lang="en-GB" dirty="0">
                <a:solidFill>
                  <a:schemeClr val="tx2"/>
                </a:solidFill>
              </a:rPr>
              <a:t>Actor identification</a:t>
            </a:r>
            <a:endParaRPr lang="en-IN" dirty="0">
              <a:solidFill>
                <a:schemeClr val="tx2"/>
              </a:solidFill>
            </a:endParaRPr>
          </a:p>
        </p:txBody>
      </p:sp>
      <p:sp>
        <p:nvSpPr>
          <p:cNvPr id="3" name="Content Placeholder 2">
            <a:extLst>
              <a:ext uri="{FF2B5EF4-FFF2-40B4-BE49-F238E27FC236}">
                <a16:creationId xmlns:a16="http://schemas.microsoft.com/office/drawing/2014/main" id="{0835D1AD-7413-44B2-BE4B-769637146074}"/>
              </a:ext>
            </a:extLst>
          </p:cNvPr>
          <p:cNvSpPr>
            <a:spLocks noGrp="1"/>
          </p:cNvSpPr>
          <p:nvPr>
            <p:ph idx="1"/>
          </p:nvPr>
        </p:nvSpPr>
        <p:spPr>
          <a:xfrm>
            <a:off x="634277" y="2011680"/>
            <a:ext cx="3676678" cy="4206240"/>
          </a:xfrm>
        </p:spPr>
        <p:txBody>
          <a:bodyPr>
            <a:normAutofit/>
          </a:bodyPr>
          <a:lstStyle/>
          <a:p>
            <a:r>
              <a:rPr lang="en-GB" b="0" i="0" dirty="0">
                <a:solidFill>
                  <a:schemeClr val="bg1"/>
                </a:solidFill>
                <a:effectLst/>
              </a:rPr>
              <a:t>Since actors are classes, we can model associations and generalizations between them using class diagram notation:</a:t>
            </a:r>
          </a:p>
          <a:p>
            <a:endParaRPr lang="en-IN" dirty="0">
              <a:solidFill>
                <a:schemeClr val="bg1"/>
              </a:solidFill>
            </a:endParaRPr>
          </a:p>
        </p:txBody>
      </p:sp>
      <p:sp>
        <p:nvSpPr>
          <p:cNvPr id="75" name="Rectangle 74">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D83FDFDF-1B01-440D-9727-12B6A9DDD7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62368" y="1667966"/>
            <a:ext cx="6283602" cy="348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000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AEAF-FA87-4D20-951D-ACE1B99C8825}"/>
              </a:ext>
            </a:extLst>
          </p:cNvPr>
          <p:cNvSpPr>
            <a:spLocks noGrp="1"/>
          </p:cNvSpPr>
          <p:nvPr>
            <p:ph type="title"/>
          </p:nvPr>
        </p:nvSpPr>
        <p:spPr/>
        <p:txBody>
          <a:bodyPr/>
          <a:lstStyle/>
          <a:p>
            <a:r>
              <a:rPr lang="en-GB" dirty="0"/>
              <a:t>Actor identification</a:t>
            </a:r>
            <a:endParaRPr lang="en-IN" dirty="0"/>
          </a:p>
        </p:txBody>
      </p:sp>
      <p:sp>
        <p:nvSpPr>
          <p:cNvPr id="3" name="Content Placeholder 2">
            <a:extLst>
              <a:ext uri="{FF2B5EF4-FFF2-40B4-BE49-F238E27FC236}">
                <a16:creationId xmlns:a16="http://schemas.microsoft.com/office/drawing/2014/main" id="{C2D6F295-307E-41BF-9D6E-92245CE645FC}"/>
              </a:ext>
            </a:extLst>
          </p:cNvPr>
          <p:cNvSpPr>
            <a:spLocks noGrp="1"/>
          </p:cNvSpPr>
          <p:nvPr>
            <p:ph idx="1"/>
          </p:nvPr>
        </p:nvSpPr>
        <p:spPr/>
        <p:txBody>
          <a:bodyPr/>
          <a:lstStyle/>
          <a:p>
            <a:pPr marL="0" marR="0" indent="0" algn="l">
              <a:spcBef>
                <a:spcPts val="600"/>
              </a:spcBef>
              <a:spcAft>
                <a:spcPts val="600"/>
              </a:spcAft>
              <a:buNone/>
            </a:pPr>
            <a:r>
              <a:rPr lang="en-GB" b="0" i="0" dirty="0">
                <a:effectLst/>
              </a:rPr>
              <a:t>The following rules are applied to verify actors in a use case diagram.</a:t>
            </a:r>
            <a:endParaRPr lang="en-GB" dirty="0"/>
          </a:p>
          <a:p>
            <a:pPr marL="0" marR="0" algn="l">
              <a:spcBef>
                <a:spcPts val="600"/>
              </a:spcBef>
              <a:spcAft>
                <a:spcPts val="600"/>
              </a:spcAft>
            </a:pPr>
            <a:r>
              <a:rPr lang="en-GB" b="0" i="0" dirty="0">
                <a:effectLst/>
              </a:rPr>
              <a:t>Every actor has a unique name in the diagram. If the diagram includes more than one actor with the same name, they are logically combined into one actor. </a:t>
            </a:r>
          </a:p>
          <a:p>
            <a:pPr marL="0" marR="0" algn="l">
              <a:spcBef>
                <a:spcPts val="600"/>
              </a:spcBef>
              <a:spcAft>
                <a:spcPts val="600"/>
              </a:spcAft>
            </a:pPr>
            <a:r>
              <a:rPr lang="en-GB" b="0" i="0" dirty="0">
                <a:effectLst/>
              </a:rPr>
              <a:t>An actor must be represented by its unique symbol.</a:t>
            </a:r>
          </a:p>
          <a:p>
            <a:pPr marL="0" marR="0" algn="l">
              <a:spcBef>
                <a:spcPts val="600"/>
              </a:spcBef>
              <a:spcAft>
                <a:spcPts val="600"/>
              </a:spcAft>
            </a:pPr>
            <a:r>
              <a:rPr lang="en-GB" b="0" i="0" dirty="0">
                <a:effectLst/>
              </a:rPr>
              <a:t>Every actor must have at least one association</a:t>
            </a:r>
            <a:r>
              <a:rPr lang="en-GB" dirty="0"/>
              <a:t> </a:t>
            </a:r>
            <a:r>
              <a:rPr lang="en-IN" b="0" i="0" dirty="0">
                <a:effectLst/>
              </a:rPr>
              <a:t>in the diagram.</a:t>
            </a:r>
            <a:endParaRPr lang="en-GB" dirty="0"/>
          </a:p>
          <a:p>
            <a:pPr marL="0" marR="0" algn="l">
              <a:spcBef>
                <a:spcPts val="600"/>
              </a:spcBef>
              <a:spcAft>
                <a:spcPts val="600"/>
              </a:spcAft>
            </a:pPr>
            <a:r>
              <a:rPr lang="en-GB" b="0" i="0" dirty="0">
                <a:effectLst/>
              </a:rPr>
              <a:t>An actor can have at most one association with a use case.</a:t>
            </a:r>
          </a:p>
          <a:p>
            <a:pPr marL="0" marR="0" algn="l">
              <a:spcBef>
                <a:spcPts val="600"/>
              </a:spcBef>
              <a:spcAft>
                <a:spcPts val="600"/>
              </a:spcAft>
            </a:pPr>
            <a:r>
              <a:rPr lang="en-GB" b="0" i="0" dirty="0">
                <a:effectLst/>
              </a:rPr>
              <a:t>An actor may be connected with another actor through a generalization relationship.</a:t>
            </a:r>
          </a:p>
          <a:p>
            <a:endParaRPr lang="en-IN" dirty="0"/>
          </a:p>
        </p:txBody>
      </p:sp>
    </p:spTree>
    <p:extLst>
      <p:ext uri="{BB962C8B-B14F-4D97-AF65-F5344CB8AC3E}">
        <p14:creationId xmlns:p14="http://schemas.microsoft.com/office/powerpoint/2010/main" val="395943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7E3A-2023-4C58-AB84-699D04A50D52}"/>
              </a:ext>
            </a:extLst>
          </p:cNvPr>
          <p:cNvSpPr>
            <a:spLocks noGrp="1"/>
          </p:cNvSpPr>
          <p:nvPr>
            <p:ph type="title"/>
          </p:nvPr>
        </p:nvSpPr>
        <p:spPr/>
        <p:txBody>
          <a:bodyPr/>
          <a:lstStyle/>
          <a:p>
            <a:r>
              <a:rPr lang="en-GB" dirty="0"/>
              <a:t>Actor classification</a:t>
            </a:r>
            <a:endParaRPr lang="en-IN" dirty="0"/>
          </a:p>
        </p:txBody>
      </p:sp>
      <p:sp>
        <p:nvSpPr>
          <p:cNvPr id="3" name="Content Placeholder 2">
            <a:extLst>
              <a:ext uri="{FF2B5EF4-FFF2-40B4-BE49-F238E27FC236}">
                <a16:creationId xmlns:a16="http://schemas.microsoft.com/office/drawing/2014/main" id="{507880C3-1DBE-44A0-A65F-FBF98D23A9C0}"/>
              </a:ext>
            </a:extLst>
          </p:cNvPr>
          <p:cNvSpPr>
            <a:spLocks noGrp="1"/>
          </p:cNvSpPr>
          <p:nvPr>
            <p:ph idx="1"/>
          </p:nvPr>
        </p:nvSpPr>
        <p:spPr/>
        <p:txBody>
          <a:bodyPr>
            <a:normAutofit/>
          </a:bodyPr>
          <a:lstStyle/>
          <a:p>
            <a:pPr marL="0" marR="0" algn="l">
              <a:spcBef>
                <a:spcPts val="600"/>
              </a:spcBef>
              <a:spcAft>
                <a:spcPts val="600"/>
              </a:spcAft>
            </a:pPr>
            <a:r>
              <a:rPr lang="en-GB" b="0" i="0" dirty="0">
                <a:effectLst/>
              </a:rPr>
              <a:t>Actors are classified into </a:t>
            </a:r>
          </a:p>
          <a:p>
            <a:pPr marL="274320" marR="0" indent="-457200" algn="l">
              <a:spcBef>
                <a:spcPts val="600"/>
              </a:spcBef>
              <a:spcAft>
                <a:spcPts val="600"/>
              </a:spcAft>
              <a:buFont typeface="+mj-lt"/>
              <a:buAutoNum type="arabicPeriod"/>
            </a:pPr>
            <a:r>
              <a:rPr lang="en-GB" b="0" i="0" dirty="0">
                <a:effectLst/>
              </a:rPr>
              <a:t>Primary  actors (also called active actors) and</a:t>
            </a:r>
          </a:p>
          <a:p>
            <a:pPr marL="274320" marR="0" indent="-457200" algn="l">
              <a:spcBef>
                <a:spcPts val="600"/>
              </a:spcBef>
              <a:spcAft>
                <a:spcPts val="600"/>
              </a:spcAft>
              <a:buFont typeface="+mj-lt"/>
              <a:buAutoNum type="arabicPeriod"/>
            </a:pPr>
            <a:r>
              <a:rPr lang="en-GB" b="0" i="0" dirty="0">
                <a:effectLst/>
              </a:rPr>
              <a:t>Secondary   actors (also called passive actors).</a:t>
            </a:r>
          </a:p>
          <a:p>
            <a:pPr marL="0" marR="0" algn="l">
              <a:spcBef>
                <a:spcPts val="600"/>
              </a:spcBef>
              <a:spcAft>
                <a:spcPts val="600"/>
              </a:spcAft>
            </a:pPr>
            <a:r>
              <a:rPr lang="en-GB" b="0" i="0" dirty="0">
                <a:effectLst/>
              </a:rPr>
              <a:t>A primary actor initiates an interaction with the system.</a:t>
            </a:r>
          </a:p>
          <a:p>
            <a:pPr marL="0" marR="0" algn="l">
              <a:spcBef>
                <a:spcPts val="600"/>
              </a:spcBef>
              <a:spcAft>
                <a:spcPts val="600"/>
              </a:spcAft>
            </a:pPr>
            <a:r>
              <a:rPr lang="en-GB" b="0" i="0" dirty="0">
                <a:effectLst/>
              </a:rPr>
              <a:t>The system initiates interactions with secondary actors.</a:t>
            </a:r>
          </a:p>
          <a:p>
            <a:pPr marL="0" marR="0" algn="l">
              <a:spcBef>
                <a:spcPts val="600"/>
              </a:spcBef>
              <a:spcAft>
                <a:spcPts val="600"/>
              </a:spcAft>
            </a:pPr>
            <a:endParaRPr lang="en-GB" b="0" i="0" dirty="0">
              <a:effectLst/>
            </a:endParaRPr>
          </a:p>
          <a:p>
            <a:endParaRPr lang="en-IN" dirty="0"/>
          </a:p>
        </p:txBody>
      </p:sp>
    </p:spTree>
    <p:extLst>
      <p:ext uri="{BB962C8B-B14F-4D97-AF65-F5344CB8AC3E}">
        <p14:creationId xmlns:p14="http://schemas.microsoft.com/office/powerpoint/2010/main" val="158800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BE4-B60C-4EA8-ADC7-7CD13A72C99E}"/>
              </a:ext>
            </a:extLst>
          </p:cNvPr>
          <p:cNvSpPr>
            <a:spLocks noGrp="1"/>
          </p:cNvSpPr>
          <p:nvPr>
            <p:ph type="title"/>
          </p:nvPr>
        </p:nvSpPr>
        <p:spPr/>
        <p:txBody>
          <a:bodyPr/>
          <a:lstStyle/>
          <a:p>
            <a:r>
              <a:rPr lang="en-GB" dirty="0"/>
              <a:t>Actor classification</a:t>
            </a:r>
            <a:endParaRPr lang="en-IN" dirty="0"/>
          </a:p>
        </p:txBody>
      </p:sp>
      <p:sp>
        <p:nvSpPr>
          <p:cNvPr id="3" name="Content Placeholder 2">
            <a:extLst>
              <a:ext uri="{FF2B5EF4-FFF2-40B4-BE49-F238E27FC236}">
                <a16:creationId xmlns:a16="http://schemas.microsoft.com/office/drawing/2014/main" id="{5482B856-4E35-4F3E-AF04-F557C0AFB8A2}"/>
              </a:ext>
            </a:extLst>
          </p:cNvPr>
          <p:cNvSpPr>
            <a:spLocks noGrp="1"/>
          </p:cNvSpPr>
          <p:nvPr>
            <p:ph idx="1"/>
          </p:nvPr>
        </p:nvSpPr>
        <p:spPr/>
        <p:txBody>
          <a:bodyPr/>
          <a:lstStyle/>
          <a:p>
            <a:pPr marL="0" indent="0" algn="l">
              <a:buNone/>
            </a:pPr>
            <a:r>
              <a:rPr lang="en-GB" b="0" i="0" dirty="0">
                <a:effectLst/>
                <a:latin typeface="Open Sans" panose="020B0606030504020204" pitchFamily="34" charset="0"/>
              </a:rPr>
              <a:t>There is another way to classify actors, they can be:</a:t>
            </a:r>
          </a:p>
          <a:p>
            <a:pPr algn="l">
              <a:buFont typeface="Arial" panose="020B0604020202020204" pitchFamily="34" charset="0"/>
              <a:buChar char="•"/>
            </a:pPr>
            <a:r>
              <a:rPr lang="en-GB" b="0" i="0" dirty="0">
                <a:effectLst/>
                <a:latin typeface="Open Sans" panose="020B0606030504020204" pitchFamily="34" charset="0"/>
              </a:rPr>
              <a:t>Human</a:t>
            </a:r>
          </a:p>
          <a:p>
            <a:pPr algn="l">
              <a:buFont typeface="Arial" panose="020B0604020202020204" pitchFamily="34" charset="0"/>
              <a:buChar char="•"/>
            </a:pPr>
            <a:r>
              <a:rPr lang="en-GB" b="0" i="0" dirty="0">
                <a:effectLst/>
                <a:latin typeface="Open Sans" panose="020B0606030504020204" pitchFamily="34" charset="0"/>
              </a:rPr>
              <a:t>Systems / Software</a:t>
            </a:r>
          </a:p>
          <a:p>
            <a:pPr algn="l">
              <a:buFont typeface="Arial" panose="020B0604020202020204" pitchFamily="34" charset="0"/>
              <a:buChar char="•"/>
            </a:pPr>
            <a:r>
              <a:rPr lang="en-GB" b="0" i="0" dirty="0">
                <a:effectLst/>
                <a:latin typeface="Open Sans" panose="020B0606030504020204" pitchFamily="34" charset="0"/>
              </a:rPr>
              <a:t>Hardware</a:t>
            </a:r>
          </a:p>
          <a:p>
            <a:pPr algn="l">
              <a:buFont typeface="Arial" panose="020B0604020202020204" pitchFamily="34" charset="0"/>
              <a:buChar char="•"/>
            </a:pPr>
            <a:r>
              <a:rPr lang="en-GB" b="0" i="0" dirty="0">
                <a:effectLst/>
                <a:latin typeface="Open Sans" panose="020B0606030504020204" pitchFamily="34" charset="0"/>
              </a:rPr>
              <a:t>Timer / Clock</a:t>
            </a:r>
          </a:p>
          <a:p>
            <a:pPr marL="0" indent="0">
              <a:buNone/>
            </a:pPr>
            <a:endParaRPr lang="en-IN" dirty="0"/>
          </a:p>
        </p:txBody>
      </p:sp>
    </p:spTree>
    <p:extLst>
      <p:ext uri="{BB962C8B-B14F-4D97-AF65-F5344CB8AC3E}">
        <p14:creationId xmlns:p14="http://schemas.microsoft.com/office/powerpoint/2010/main" val="225484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D171-91AB-4436-B2CC-2FFEF79A6885}"/>
              </a:ext>
            </a:extLst>
          </p:cNvPr>
          <p:cNvSpPr>
            <a:spLocks noGrp="1"/>
          </p:cNvSpPr>
          <p:nvPr>
            <p:ph type="title"/>
          </p:nvPr>
        </p:nvSpPr>
        <p:spPr/>
        <p:txBody>
          <a:bodyPr/>
          <a:lstStyle/>
          <a:p>
            <a:r>
              <a:rPr lang="en-GB" dirty="0"/>
              <a:t>Actor generalization</a:t>
            </a:r>
            <a:endParaRPr lang="en-IN" dirty="0"/>
          </a:p>
        </p:txBody>
      </p:sp>
      <p:sp>
        <p:nvSpPr>
          <p:cNvPr id="3" name="Content Placeholder 2">
            <a:extLst>
              <a:ext uri="{FF2B5EF4-FFF2-40B4-BE49-F238E27FC236}">
                <a16:creationId xmlns:a16="http://schemas.microsoft.com/office/drawing/2014/main" id="{ACDF5119-4A54-4436-B96B-1AF06FD74216}"/>
              </a:ext>
            </a:extLst>
          </p:cNvPr>
          <p:cNvSpPr>
            <a:spLocks noGrp="1"/>
          </p:cNvSpPr>
          <p:nvPr>
            <p:ph idx="1"/>
          </p:nvPr>
        </p:nvSpPr>
        <p:spPr/>
        <p:txBody>
          <a:bodyPr/>
          <a:lstStyle/>
          <a:p>
            <a:r>
              <a:rPr lang="en-GB" b="1" i="0" dirty="0">
                <a:effectLst/>
              </a:rPr>
              <a:t>Actor  generalization</a:t>
            </a:r>
            <a:r>
              <a:rPr lang="en-GB" b="0" i="0" dirty="0">
                <a:effectLst/>
              </a:rPr>
              <a:t> refers to the relationship which can exist between two actors and which shows that one actor (descendant) inherits the role and properties of another actor (ancestor).</a:t>
            </a:r>
          </a:p>
          <a:p>
            <a:r>
              <a:rPr lang="en-GB" b="0" i="0" dirty="0">
                <a:effectLst/>
              </a:rPr>
              <a:t>The generalization relationship also implies that the descendant actor can use all the use cases that have been defined for its ancestor.</a:t>
            </a:r>
            <a:endParaRPr lang="en-GB" dirty="0"/>
          </a:p>
          <a:p>
            <a:r>
              <a:rPr lang="en-GB" b="0" i="0" dirty="0">
                <a:effectLst/>
              </a:rPr>
              <a:t>Actors in UML are classes and the generalization is simply the inheritance relationship between two actors by which one actor inherits all the properties and relationships of another actor.</a:t>
            </a:r>
            <a:endParaRPr lang="en-IN" dirty="0"/>
          </a:p>
        </p:txBody>
      </p:sp>
    </p:spTree>
    <p:extLst>
      <p:ext uri="{BB962C8B-B14F-4D97-AF65-F5344CB8AC3E}">
        <p14:creationId xmlns:p14="http://schemas.microsoft.com/office/powerpoint/2010/main" val="181928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1592-05CB-450D-B428-8CBF2689553F}"/>
              </a:ext>
            </a:extLst>
          </p:cNvPr>
          <p:cNvSpPr>
            <a:spLocks noGrp="1"/>
          </p:cNvSpPr>
          <p:nvPr>
            <p:ph type="title"/>
          </p:nvPr>
        </p:nvSpPr>
        <p:spPr/>
        <p:txBody>
          <a:bodyPr/>
          <a:lstStyle/>
          <a:p>
            <a:r>
              <a:rPr lang="en-GB" dirty="0"/>
              <a:t>Actor generalization</a:t>
            </a:r>
            <a:endParaRPr lang="en-IN" dirty="0"/>
          </a:p>
        </p:txBody>
      </p:sp>
      <p:sp>
        <p:nvSpPr>
          <p:cNvPr id="3" name="Content Placeholder 2">
            <a:extLst>
              <a:ext uri="{FF2B5EF4-FFF2-40B4-BE49-F238E27FC236}">
                <a16:creationId xmlns:a16="http://schemas.microsoft.com/office/drawing/2014/main" id="{01CB0CFE-077D-4A02-BDB1-10D24787C671}"/>
              </a:ext>
            </a:extLst>
          </p:cNvPr>
          <p:cNvSpPr>
            <a:spLocks noGrp="1"/>
          </p:cNvSpPr>
          <p:nvPr>
            <p:ph idx="1"/>
          </p:nvPr>
        </p:nvSpPr>
        <p:spPr/>
        <p:txBody>
          <a:bodyPr/>
          <a:lstStyle/>
          <a:p>
            <a:endParaRPr lang="en-IN" dirty="0"/>
          </a:p>
        </p:txBody>
      </p:sp>
      <p:pic>
        <p:nvPicPr>
          <p:cNvPr id="1026" name="Picture 2">
            <a:extLst>
              <a:ext uri="{FF2B5EF4-FFF2-40B4-BE49-F238E27FC236}">
                <a16:creationId xmlns:a16="http://schemas.microsoft.com/office/drawing/2014/main" id="{E66BF669-00BC-4AA2-8400-4B923D298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2177732"/>
            <a:ext cx="6035039"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3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825B-58AC-4B18-9987-AA96BE02CB9D}"/>
              </a:ext>
            </a:extLst>
          </p:cNvPr>
          <p:cNvSpPr>
            <a:spLocks noGrp="1"/>
          </p:cNvSpPr>
          <p:nvPr>
            <p:ph type="title"/>
          </p:nvPr>
        </p:nvSpPr>
        <p:spPr/>
        <p:txBody>
          <a:bodyPr/>
          <a:lstStyle/>
          <a:p>
            <a:r>
              <a:rPr lang="en-GB" dirty="0"/>
              <a:t>Use case identification</a:t>
            </a:r>
            <a:endParaRPr lang="en-IN" dirty="0"/>
          </a:p>
        </p:txBody>
      </p:sp>
      <p:sp>
        <p:nvSpPr>
          <p:cNvPr id="3" name="Content Placeholder 2">
            <a:extLst>
              <a:ext uri="{FF2B5EF4-FFF2-40B4-BE49-F238E27FC236}">
                <a16:creationId xmlns:a16="http://schemas.microsoft.com/office/drawing/2014/main" id="{2A1EBE5E-B567-498B-B800-D895BA0DD603}"/>
              </a:ext>
            </a:extLst>
          </p:cNvPr>
          <p:cNvSpPr>
            <a:spLocks noGrp="1"/>
          </p:cNvSpPr>
          <p:nvPr>
            <p:ph idx="1"/>
          </p:nvPr>
        </p:nvSpPr>
        <p:spPr/>
        <p:txBody>
          <a:bodyPr/>
          <a:lstStyle/>
          <a:p>
            <a:r>
              <a:rPr lang="en-GB" b="0" i="0" dirty="0">
                <a:effectLst/>
              </a:rPr>
              <a:t>Before we can produce a use case diagram we must first identify the groups of related scenarios - the use cases.</a:t>
            </a:r>
          </a:p>
          <a:p>
            <a:pPr algn="l"/>
            <a:r>
              <a:rPr lang="en-GB" b="0" i="0" dirty="0">
                <a:effectLst/>
              </a:rPr>
              <a:t>To identify use cases we will take the following steps:</a:t>
            </a:r>
          </a:p>
          <a:p>
            <a:pPr marL="0" indent="0" algn="l">
              <a:buNone/>
            </a:pPr>
            <a:r>
              <a:rPr lang="en-GB" b="1" i="0" dirty="0">
                <a:effectLst/>
              </a:rPr>
              <a:t>Step 1</a:t>
            </a:r>
            <a:r>
              <a:rPr lang="en-GB" b="0" i="0" dirty="0">
                <a:effectLst/>
              </a:rPr>
              <a:t>: Identify candidate system actors.</a:t>
            </a:r>
          </a:p>
          <a:p>
            <a:pPr marL="0" indent="0" algn="l">
              <a:buNone/>
            </a:pPr>
            <a:r>
              <a:rPr lang="en-GB" b="1" i="0" dirty="0">
                <a:effectLst/>
              </a:rPr>
              <a:t>Step 2</a:t>
            </a:r>
            <a:r>
              <a:rPr lang="en-GB" b="0" i="0" dirty="0">
                <a:effectLst/>
              </a:rPr>
              <a:t>: Identify the goals of the actors.</a:t>
            </a:r>
          </a:p>
          <a:p>
            <a:pPr marL="0" indent="0" algn="l">
              <a:buNone/>
            </a:pPr>
            <a:r>
              <a:rPr lang="en-GB" b="1" i="0" dirty="0">
                <a:effectLst/>
              </a:rPr>
              <a:t>Step 3</a:t>
            </a:r>
            <a:r>
              <a:rPr lang="en-GB" b="0" i="0" dirty="0">
                <a:effectLst/>
              </a:rPr>
              <a:t>: Identify the candidate use cases.</a:t>
            </a:r>
          </a:p>
          <a:p>
            <a:pPr marL="0" indent="0" algn="l">
              <a:buNone/>
            </a:pPr>
            <a:r>
              <a:rPr lang="en-GB" b="1" i="0" dirty="0">
                <a:effectLst/>
              </a:rPr>
              <a:t>Step 4</a:t>
            </a:r>
            <a:r>
              <a:rPr lang="en-GB" b="0" i="0" dirty="0">
                <a:effectLst/>
              </a:rPr>
              <a:t>: Identify the start point for each use case.</a:t>
            </a:r>
          </a:p>
          <a:p>
            <a:pPr marL="0" indent="0" algn="l">
              <a:buNone/>
            </a:pPr>
            <a:r>
              <a:rPr lang="en-GB" b="1" i="0" dirty="0">
                <a:effectLst/>
              </a:rPr>
              <a:t>Step 5</a:t>
            </a:r>
            <a:r>
              <a:rPr lang="en-GB" b="0" i="0" dirty="0">
                <a:effectLst/>
              </a:rPr>
              <a:t>: Identify the end point for each use case.</a:t>
            </a:r>
          </a:p>
          <a:p>
            <a:pPr marL="0" indent="0" algn="l">
              <a:buNone/>
            </a:pPr>
            <a:r>
              <a:rPr lang="en-GB" b="1" i="0" dirty="0">
                <a:effectLst/>
              </a:rPr>
              <a:t>Step 6</a:t>
            </a:r>
            <a:r>
              <a:rPr lang="en-GB" b="0" i="0" dirty="0">
                <a:effectLst/>
              </a:rPr>
              <a:t>: Refine and scope units of interaction.</a:t>
            </a:r>
          </a:p>
          <a:p>
            <a:endParaRPr lang="en-IN" dirty="0"/>
          </a:p>
        </p:txBody>
      </p:sp>
    </p:spTree>
    <p:extLst>
      <p:ext uri="{BB962C8B-B14F-4D97-AF65-F5344CB8AC3E}">
        <p14:creationId xmlns:p14="http://schemas.microsoft.com/office/powerpoint/2010/main" val="2818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1364-07D8-4216-A033-82D9BE419E05}"/>
              </a:ext>
            </a:extLst>
          </p:cNvPr>
          <p:cNvSpPr>
            <a:spLocks noGrp="1"/>
          </p:cNvSpPr>
          <p:nvPr>
            <p:ph type="title"/>
          </p:nvPr>
        </p:nvSpPr>
        <p:spPr/>
        <p:txBody>
          <a:bodyPr/>
          <a:lstStyle/>
          <a:p>
            <a:r>
              <a:rPr lang="en-GB" dirty="0"/>
              <a:t>Use case identification</a:t>
            </a:r>
            <a:endParaRPr lang="en-IN" dirty="0"/>
          </a:p>
        </p:txBody>
      </p:sp>
      <p:sp>
        <p:nvSpPr>
          <p:cNvPr id="3" name="Content Placeholder 2">
            <a:extLst>
              <a:ext uri="{FF2B5EF4-FFF2-40B4-BE49-F238E27FC236}">
                <a16:creationId xmlns:a16="http://schemas.microsoft.com/office/drawing/2014/main" id="{30CDB3E0-088A-4D41-8663-C6B84638792B}"/>
              </a:ext>
            </a:extLst>
          </p:cNvPr>
          <p:cNvSpPr>
            <a:spLocks noGrp="1"/>
          </p:cNvSpPr>
          <p:nvPr>
            <p:ph idx="1"/>
          </p:nvPr>
        </p:nvSpPr>
        <p:spPr/>
        <p:txBody>
          <a:bodyPr/>
          <a:lstStyle/>
          <a:p>
            <a:pPr marL="0" indent="0">
              <a:buNone/>
            </a:pPr>
            <a:r>
              <a:rPr lang="en-GB" b="1" i="0" u="sng" dirty="0">
                <a:effectLst/>
              </a:rPr>
              <a:t>Step 1: Identify candidate system actors.</a:t>
            </a:r>
          </a:p>
          <a:p>
            <a:r>
              <a:rPr lang="en-GB" b="0" i="0" dirty="0">
                <a:effectLst/>
              </a:rPr>
              <a:t>Read through the requirements documentation and make a note of all the candidate system actors. </a:t>
            </a:r>
          </a:p>
          <a:p>
            <a:r>
              <a:rPr lang="en-GB" b="0" i="0" dirty="0">
                <a:effectLst/>
              </a:rPr>
              <a:t>Remember an actor is not just a person but may also be an external system such as a credit card verification service.</a:t>
            </a:r>
            <a:endParaRPr lang="en-GB" b="1" i="0" u="sng" dirty="0">
              <a:effectLst/>
            </a:endParaRPr>
          </a:p>
          <a:p>
            <a:r>
              <a:rPr lang="en-GB" b="0" i="0" dirty="0">
                <a:effectLst/>
              </a:rPr>
              <a:t>Actors interact with the system and reside outside of it.</a:t>
            </a:r>
            <a:endParaRPr lang="en-IN" u="sng" dirty="0"/>
          </a:p>
        </p:txBody>
      </p:sp>
    </p:spTree>
    <p:extLst>
      <p:ext uri="{BB962C8B-B14F-4D97-AF65-F5344CB8AC3E}">
        <p14:creationId xmlns:p14="http://schemas.microsoft.com/office/powerpoint/2010/main" val="72909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2F5A-11D0-4650-91DA-7752377B32F5}"/>
              </a:ext>
            </a:extLst>
          </p:cNvPr>
          <p:cNvSpPr>
            <a:spLocks noGrp="1"/>
          </p:cNvSpPr>
          <p:nvPr>
            <p:ph type="title"/>
          </p:nvPr>
        </p:nvSpPr>
        <p:spPr/>
        <p:txBody>
          <a:bodyPr/>
          <a:lstStyle/>
          <a:p>
            <a:r>
              <a:rPr lang="en-GB" dirty="0"/>
              <a:t>Use case identification</a:t>
            </a:r>
            <a:endParaRPr lang="en-IN" dirty="0"/>
          </a:p>
        </p:txBody>
      </p:sp>
      <p:sp>
        <p:nvSpPr>
          <p:cNvPr id="3" name="Content Placeholder 2">
            <a:extLst>
              <a:ext uri="{FF2B5EF4-FFF2-40B4-BE49-F238E27FC236}">
                <a16:creationId xmlns:a16="http://schemas.microsoft.com/office/drawing/2014/main" id="{BCDF0EE9-5F2A-43CE-8AAA-9AD57A5ADAFC}"/>
              </a:ext>
            </a:extLst>
          </p:cNvPr>
          <p:cNvSpPr>
            <a:spLocks noGrp="1"/>
          </p:cNvSpPr>
          <p:nvPr>
            <p:ph idx="1"/>
          </p:nvPr>
        </p:nvSpPr>
        <p:spPr>
          <a:xfrm>
            <a:off x="1202919" y="2011680"/>
            <a:ext cx="9784080" cy="4751070"/>
          </a:xfrm>
        </p:spPr>
        <p:txBody>
          <a:bodyPr>
            <a:normAutofit lnSpcReduction="10000"/>
          </a:bodyPr>
          <a:lstStyle/>
          <a:p>
            <a:pPr marL="0" indent="0" algn="l">
              <a:buNone/>
            </a:pPr>
            <a:r>
              <a:rPr lang="en-GB" b="1" i="0" u="sng" dirty="0">
                <a:effectLst/>
              </a:rPr>
              <a:t>Step 2: Identify the goals of the actors.</a:t>
            </a:r>
            <a:endParaRPr lang="en-GB" b="0" i="0" u="sng" dirty="0">
              <a:effectLst/>
            </a:endParaRPr>
          </a:p>
          <a:p>
            <a:pPr algn="l"/>
            <a:r>
              <a:rPr lang="en-GB" b="0" i="0" dirty="0">
                <a:effectLst/>
              </a:rPr>
              <a:t>Use cases describe the functionality required of the system in order for actors to achieve their goals. </a:t>
            </a:r>
          </a:p>
          <a:p>
            <a:pPr algn="l"/>
            <a:r>
              <a:rPr lang="en-GB" b="0" i="0" dirty="0">
                <a:effectLst/>
              </a:rPr>
              <a:t>Therefore you need to identify what the goals of your candidate actors are.</a:t>
            </a:r>
          </a:p>
          <a:p>
            <a:pPr marL="0" indent="0" algn="l">
              <a:buNone/>
            </a:pPr>
            <a:r>
              <a:rPr lang="en-GB" b="1" i="0" u="sng" dirty="0">
                <a:effectLst/>
              </a:rPr>
              <a:t>Step 3: Identify the candidate use cases.</a:t>
            </a:r>
          </a:p>
          <a:p>
            <a:pPr algn="l"/>
            <a:r>
              <a:rPr lang="en-GB" b="0" i="0" dirty="0">
                <a:effectLst/>
              </a:rPr>
              <a:t>Remember a use case represents a substantial piece of system functionality, not just a single method in software.</a:t>
            </a:r>
          </a:p>
          <a:p>
            <a:pPr algn="l"/>
            <a:r>
              <a:rPr lang="en-GB" b="0" i="0" dirty="0">
                <a:effectLst/>
              </a:rPr>
              <a:t>Use cases cover a group of related scenarios, for example, a use case called "purchase ticket" will include the scenario where payment is unsuccessful in addition to the typical payment success scenario.</a:t>
            </a:r>
          </a:p>
          <a:p>
            <a:pPr algn="l"/>
            <a:r>
              <a:rPr lang="en-GB" b="0" i="0" dirty="0">
                <a:effectLst/>
              </a:rPr>
              <a:t>Choose an initial name to describe the candidate use case and paste the textual commentary from the requirements document underneath the use case name.</a:t>
            </a:r>
            <a:endParaRPr lang="en-IN" dirty="0"/>
          </a:p>
        </p:txBody>
      </p:sp>
    </p:spTree>
    <p:extLst>
      <p:ext uri="{BB962C8B-B14F-4D97-AF65-F5344CB8AC3E}">
        <p14:creationId xmlns:p14="http://schemas.microsoft.com/office/powerpoint/2010/main" val="220680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E639-7F42-4D59-84F3-81AB0F121E1C}"/>
              </a:ext>
            </a:extLst>
          </p:cNvPr>
          <p:cNvSpPr>
            <a:spLocks noGrp="1"/>
          </p:cNvSpPr>
          <p:nvPr>
            <p:ph type="title"/>
          </p:nvPr>
        </p:nvSpPr>
        <p:spPr/>
        <p:txBody>
          <a:bodyPr/>
          <a:lstStyle/>
          <a:p>
            <a:r>
              <a:rPr lang="en-GB" dirty="0"/>
              <a:t>Use case identification</a:t>
            </a:r>
            <a:endParaRPr lang="en-IN" dirty="0"/>
          </a:p>
        </p:txBody>
      </p:sp>
      <p:sp>
        <p:nvSpPr>
          <p:cNvPr id="3" name="Content Placeholder 2">
            <a:extLst>
              <a:ext uri="{FF2B5EF4-FFF2-40B4-BE49-F238E27FC236}">
                <a16:creationId xmlns:a16="http://schemas.microsoft.com/office/drawing/2014/main" id="{E3FA87F4-A56E-48FB-A7AA-EC2AFB68C80D}"/>
              </a:ext>
            </a:extLst>
          </p:cNvPr>
          <p:cNvSpPr>
            <a:spLocks noGrp="1"/>
          </p:cNvSpPr>
          <p:nvPr>
            <p:ph idx="1"/>
          </p:nvPr>
        </p:nvSpPr>
        <p:spPr/>
        <p:txBody>
          <a:bodyPr/>
          <a:lstStyle/>
          <a:p>
            <a:pPr marL="0" indent="0">
              <a:buNone/>
            </a:pPr>
            <a:r>
              <a:rPr lang="en-GB" b="1" i="0" u="sng" dirty="0">
                <a:effectLst/>
              </a:rPr>
              <a:t>Step 4: Identify the start point for each use case.</a:t>
            </a:r>
          </a:p>
          <a:p>
            <a:r>
              <a:rPr lang="en-GB" b="0" i="0" dirty="0">
                <a:effectLst/>
              </a:rPr>
              <a:t>You may have already started to do this when producing your list of candidate use cases but you need to identify the start point for each use case. </a:t>
            </a:r>
          </a:p>
          <a:p>
            <a:r>
              <a:rPr lang="en-GB" b="0" i="0" dirty="0">
                <a:effectLst/>
              </a:rPr>
              <a:t>To do this, look for an actor and an initial event.</a:t>
            </a:r>
          </a:p>
          <a:p>
            <a:pPr marL="0" indent="0">
              <a:buNone/>
            </a:pPr>
            <a:r>
              <a:rPr lang="en-GB" b="1" i="0" u="sng" dirty="0">
                <a:effectLst/>
              </a:rPr>
              <a:t>Step 5: Identify the end point for each use case.</a:t>
            </a:r>
            <a:endParaRPr lang="en-GB" u="sng" dirty="0"/>
          </a:p>
          <a:p>
            <a:r>
              <a:rPr lang="en-GB" b="0" i="0" dirty="0">
                <a:effectLst/>
              </a:rPr>
              <a:t>In a manner similar to that of step 2, you need to identify the beneficial result of the use case, the end point. </a:t>
            </a:r>
          </a:p>
          <a:p>
            <a:r>
              <a:rPr lang="en-GB" b="0" i="0" dirty="0">
                <a:effectLst/>
              </a:rPr>
              <a:t>The purpose of this step is to allow you to refine the size of use cases</a:t>
            </a:r>
          </a:p>
          <a:p>
            <a:endParaRPr lang="en-IN" dirty="0"/>
          </a:p>
        </p:txBody>
      </p:sp>
    </p:spTree>
    <p:extLst>
      <p:ext uri="{BB962C8B-B14F-4D97-AF65-F5344CB8AC3E}">
        <p14:creationId xmlns:p14="http://schemas.microsoft.com/office/powerpoint/2010/main" val="225648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7970-2BCA-4159-8204-C003004066BD}"/>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2DECA58D-F1F8-4F4B-B73B-9E45CECFF453}"/>
              </a:ext>
            </a:extLst>
          </p:cNvPr>
          <p:cNvSpPr>
            <a:spLocks noGrp="1"/>
          </p:cNvSpPr>
          <p:nvPr>
            <p:ph idx="1"/>
          </p:nvPr>
        </p:nvSpPr>
        <p:spPr/>
        <p:txBody>
          <a:bodyPr/>
          <a:lstStyle/>
          <a:p>
            <a:r>
              <a:rPr lang="en-GB" dirty="0"/>
              <a:t>Use case modelling</a:t>
            </a:r>
          </a:p>
          <a:p>
            <a:r>
              <a:rPr lang="en-GB" dirty="0"/>
              <a:t>Domain /class modelling</a:t>
            </a:r>
          </a:p>
          <a:p>
            <a:r>
              <a:rPr lang="en-GB" dirty="0"/>
              <a:t>Association</a:t>
            </a:r>
          </a:p>
          <a:p>
            <a:r>
              <a:rPr lang="en-GB" dirty="0"/>
              <a:t>Generalization/specialization</a:t>
            </a:r>
          </a:p>
          <a:p>
            <a:r>
              <a:rPr lang="en-GB" dirty="0"/>
              <a:t>Aggregation/composition</a:t>
            </a:r>
          </a:p>
          <a:p>
            <a:endParaRPr lang="en-IN" dirty="0"/>
          </a:p>
        </p:txBody>
      </p:sp>
    </p:spTree>
    <p:extLst>
      <p:ext uri="{BB962C8B-B14F-4D97-AF65-F5344CB8AC3E}">
        <p14:creationId xmlns:p14="http://schemas.microsoft.com/office/powerpoint/2010/main" val="223832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8A24-C45F-4980-8CAF-35A2D578867A}"/>
              </a:ext>
            </a:extLst>
          </p:cNvPr>
          <p:cNvSpPr>
            <a:spLocks noGrp="1"/>
          </p:cNvSpPr>
          <p:nvPr>
            <p:ph type="title"/>
          </p:nvPr>
        </p:nvSpPr>
        <p:spPr/>
        <p:txBody>
          <a:bodyPr/>
          <a:lstStyle/>
          <a:p>
            <a:r>
              <a:rPr lang="en-GB"/>
              <a:t>Use case identification</a:t>
            </a:r>
            <a:endParaRPr lang="en-IN"/>
          </a:p>
        </p:txBody>
      </p:sp>
      <p:sp>
        <p:nvSpPr>
          <p:cNvPr id="3" name="Content Placeholder 2">
            <a:extLst>
              <a:ext uri="{FF2B5EF4-FFF2-40B4-BE49-F238E27FC236}">
                <a16:creationId xmlns:a16="http://schemas.microsoft.com/office/drawing/2014/main" id="{E80FBE14-C3E7-428F-92DE-24947051795D}"/>
              </a:ext>
            </a:extLst>
          </p:cNvPr>
          <p:cNvSpPr>
            <a:spLocks noGrp="1"/>
          </p:cNvSpPr>
          <p:nvPr>
            <p:ph idx="1"/>
          </p:nvPr>
        </p:nvSpPr>
        <p:spPr/>
        <p:txBody>
          <a:bodyPr/>
          <a:lstStyle/>
          <a:p>
            <a:pPr marL="0" indent="0">
              <a:buNone/>
            </a:pPr>
            <a:r>
              <a:rPr lang="en-GB" b="1" i="0" u="sng" dirty="0">
                <a:effectLst/>
              </a:rPr>
              <a:t>Step 6: Refine and scope units of interaction.</a:t>
            </a:r>
          </a:p>
          <a:p>
            <a:r>
              <a:rPr lang="en-GB" b="0" i="0" dirty="0">
                <a:effectLst/>
              </a:rPr>
              <a:t>At this point all of the functionality described in the requirements document needs to be covered by at least one candidate use case.</a:t>
            </a:r>
          </a:p>
          <a:p>
            <a:r>
              <a:rPr lang="en-GB" b="0" i="0" dirty="0">
                <a:effectLst/>
              </a:rPr>
              <a:t>You now need to work through the list of candidate use cases refining size and scope. </a:t>
            </a:r>
          </a:p>
          <a:p>
            <a:endParaRPr lang="en-IN" dirty="0"/>
          </a:p>
        </p:txBody>
      </p:sp>
    </p:spTree>
    <p:extLst>
      <p:ext uri="{BB962C8B-B14F-4D97-AF65-F5344CB8AC3E}">
        <p14:creationId xmlns:p14="http://schemas.microsoft.com/office/powerpoint/2010/main" val="557279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3669-89D5-4CC4-8E0D-AEC9D1E02A84}"/>
              </a:ext>
            </a:extLst>
          </p:cNvPr>
          <p:cNvSpPr>
            <a:spLocks noGrp="1"/>
          </p:cNvSpPr>
          <p:nvPr>
            <p:ph type="title"/>
          </p:nvPr>
        </p:nvSpPr>
        <p:spPr/>
        <p:txBody>
          <a:bodyPr/>
          <a:lstStyle/>
          <a:p>
            <a:r>
              <a:rPr lang="en-GB" dirty="0"/>
              <a:t>Uses association</a:t>
            </a:r>
            <a:endParaRPr lang="en-IN" dirty="0"/>
          </a:p>
        </p:txBody>
      </p:sp>
      <p:sp>
        <p:nvSpPr>
          <p:cNvPr id="3" name="Content Placeholder 2">
            <a:extLst>
              <a:ext uri="{FF2B5EF4-FFF2-40B4-BE49-F238E27FC236}">
                <a16:creationId xmlns:a16="http://schemas.microsoft.com/office/drawing/2014/main" id="{9BD5176D-0BB1-49B5-A5F1-1CCAE2521434}"/>
              </a:ext>
            </a:extLst>
          </p:cNvPr>
          <p:cNvSpPr>
            <a:spLocks noGrp="1"/>
          </p:cNvSpPr>
          <p:nvPr>
            <p:ph idx="1"/>
          </p:nvPr>
        </p:nvSpPr>
        <p:spPr/>
        <p:txBody>
          <a:bodyPr>
            <a:normAutofit/>
          </a:bodyPr>
          <a:lstStyle/>
          <a:p>
            <a:r>
              <a:rPr lang="en-GB" b="0" i="0" dirty="0">
                <a:effectLst/>
              </a:rPr>
              <a:t>Often, objects and/or methods of one class use objects/methods from another class. </a:t>
            </a:r>
          </a:p>
          <a:p>
            <a:r>
              <a:rPr lang="en-GB" b="0" i="0" dirty="0">
                <a:effectLst/>
              </a:rPr>
              <a:t>For example, a person might read and/or own a book, and these relationships might be </a:t>
            </a:r>
            <a:r>
              <a:rPr lang="en-GB" b="0" i="0" dirty="0" err="1">
                <a:effectLst/>
              </a:rPr>
              <a:t>modeled</a:t>
            </a:r>
            <a:r>
              <a:rPr lang="en-GB" b="0" i="0" dirty="0">
                <a:effectLst/>
              </a:rPr>
              <a:t> in the UML diagram, so that they will be implemented in the corresponding program.</a:t>
            </a:r>
          </a:p>
          <a:p>
            <a:r>
              <a:rPr lang="en-GB" b="0" i="0" dirty="0">
                <a:effectLst/>
              </a:rPr>
              <a:t>UML class diagrams include the following types of use-relationships, in order from weakest to strongest.</a:t>
            </a:r>
            <a:endParaRPr lang="en-GB" dirty="0"/>
          </a:p>
        </p:txBody>
      </p:sp>
    </p:spTree>
    <p:extLst>
      <p:ext uri="{BB962C8B-B14F-4D97-AF65-F5344CB8AC3E}">
        <p14:creationId xmlns:p14="http://schemas.microsoft.com/office/powerpoint/2010/main" val="81978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7F5B-FAAD-4F06-9E6E-98C968B5D3D2}"/>
              </a:ext>
            </a:extLst>
          </p:cNvPr>
          <p:cNvSpPr>
            <a:spLocks noGrp="1"/>
          </p:cNvSpPr>
          <p:nvPr>
            <p:ph type="title"/>
          </p:nvPr>
        </p:nvSpPr>
        <p:spPr/>
        <p:txBody>
          <a:bodyPr/>
          <a:lstStyle/>
          <a:p>
            <a:r>
              <a:rPr lang="en-GB" dirty="0"/>
              <a:t>Uses association</a:t>
            </a:r>
            <a:endParaRPr lang="en-IN" dirty="0"/>
          </a:p>
        </p:txBody>
      </p:sp>
      <p:sp>
        <p:nvSpPr>
          <p:cNvPr id="3" name="Content Placeholder 2">
            <a:extLst>
              <a:ext uri="{FF2B5EF4-FFF2-40B4-BE49-F238E27FC236}">
                <a16:creationId xmlns:a16="http://schemas.microsoft.com/office/drawing/2014/main" id="{A7E2530B-F0AF-4D49-8898-9A06CFCC1787}"/>
              </a:ext>
            </a:extLst>
          </p:cNvPr>
          <p:cNvSpPr>
            <a:spLocks noGrp="1"/>
          </p:cNvSpPr>
          <p:nvPr>
            <p:ph idx="1"/>
          </p:nvPr>
        </p:nvSpPr>
        <p:spPr/>
        <p:txBody>
          <a:bodyPr/>
          <a:lstStyle/>
          <a:p>
            <a:pPr marL="0" indent="0">
              <a:buNone/>
            </a:pPr>
            <a:r>
              <a:rPr lang="en-GB" b="0" i="0" u="sng" dirty="0">
                <a:effectLst/>
              </a:rPr>
              <a:t>Dependency: </a:t>
            </a:r>
          </a:p>
          <a:p>
            <a:r>
              <a:rPr lang="en-GB" b="0" i="0" dirty="0">
                <a:effectLst/>
              </a:rPr>
              <a:t>An object of one class might use an object of another class in the code of a method. </a:t>
            </a:r>
          </a:p>
          <a:p>
            <a:r>
              <a:rPr lang="en-GB" b="0" i="0" dirty="0">
                <a:effectLst/>
              </a:rPr>
              <a:t>If the object is not stored in any field, then this is </a:t>
            </a:r>
            <a:r>
              <a:rPr lang="en-GB" b="0" i="0" dirty="0" err="1">
                <a:effectLst/>
              </a:rPr>
              <a:t>modeled</a:t>
            </a:r>
            <a:r>
              <a:rPr lang="en-GB" b="0" i="0" dirty="0">
                <a:effectLst/>
              </a:rPr>
              <a:t> as a dependency relationship.</a:t>
            </a:r>
          </a:p>
          <a:p>
            <a:r>
              <a:rPr lang="en-GB" b="0" i="0" dirty="0">
                <a:effectLst/>
              </a:rPr>
              <a:t> For example, the Person class might have a </a:t>
            </a:r>
            <a:r>
              <a:rPr lang="en-GB" b="0" i="0" dirty="0" err="1">
                <a:effectLst/>
              </a:rPr>
              <a:t>hasRead</a:t>
            </a:r>
            <a:r>
              <a:rPr lang="en-GB" b="0" i="0" dirty="0">
                <a:effectLst/>
              </a:rPr>
              <a:t> method with a Book parameter that returns true if the person has read the book (perhaps by checking some database).</a:t>
            </a:r>
            <a:endParaRPr lang="en-IN" dirty="0"/>
          </a:p>
          <a:p>
            <a:endParaRPr lang="en-IN" dirty="0"/>
          </a:p>
        </p:txBody>
      </p:sp>
      <p:sp>
        <p:nvSpPr>
          <p:cNvPr id="4" name="AutoShape 2">
            <a:extLst>
              <a:ext uri="{FF2B5EF4-FFF2-40B4-BE49-F238E27FC236}">
                <a16:creationId xmlns:a16="http://schemas.microsoft.com/office/drawing/2014/main" id="{F8F7EEEC-073C-4D9D-86C4-B35214E801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1C753E5-1241-420E-BB86-A47067E1B371}"/>
              </a:ext>
            </a:extLst>
          </p:cNvPr>
          <p:cNvPicPr>
            <a:picLocks noChangeAspect="1"/>
          </p:cNvPicPr>
          <p:nvPr/>
        </p:nvPicPr>
        <p:blipFill>
          <a:blip r:embed="rId2"/>
          <a:stretch>
            <a:fillRect/>
          </a:stretch>
        </p:blipFill>
        <p:spPr>
          <a:xfrm>
            <a:off x="3737521" y="5162550"/>
            <a:ext cx="4714875" cy="971550"/>
          </a:xfrm>
          <a:prstGeom prst="rect">
            <a:avLst/>
          </a:prstGeom>
        </p:spPr>
      </p:pic>
    </p:spTree>
    <p:extLst>
      <p:ext uri="{BB962C8B-B14F-4D97-AF65-F5344CB8AC3E}">
        <p14:creationId xmlns:p14="http://schemas.microsoft.com/office/powerpoint/2010/main" val="4173896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D9E4-C79C-45AA-9E84-B440E5A9710F}"/>
              </a:ext>
            </a:extLst>
          </p:cNvPr>
          <p:cNvSpPr>
            <a:spLocks noGrp="1"/>
          </p:cNvSpPr>
          <p:nvPr>
            <p:ph type="title"/>
          </p:nvPr>
        </p:nvSpPr>
        <p:spPr/>
        <p:txBody>
          <a:bodyPr/>
          <a:lstStyle/>
          <a:p>
            <a:r>
              <a:rPr lang="en-GB" dirty="0"/>
              <a:t>Uses association</a:t>
            </a:r>
            <a:endParaRPr lang="en-IN" dirty="0"/>
          </a:p>
        </p:txBody>
      </p:sp>
      <p:sp>
        <p:nvSpPr>
          <p:cNvPr id="3" name="Content Placeholder 2">
            <a:extLst>
              <a:ext uri="{FF2B5EF4-FFF2-40B4-BE49-F238E27FC236}">
                <a16:creationId xmlns:a16="http://schemas.microsoft.com/office/drawing/2014/main" id="{B9F80C43-9A03-4AB7-B6D5-558A737EE44D}"/>
              </a:ext>
            </a:extLst>
          </p:cNvPr>
          <p:cNvSpPr>
            <a:spLocks noGrp="1"/>
          </p:cNvSpPr>
          <p:nvPr>
            <p:ph idx="1"/>
          </p:nvPr>
        </p:nvSpPr>
        <p:spPr/>
        <p:txBody>
          <a:bodyPr/>
          <a:lstStyle/>
          <a:p>
            <a:pPr marL="0" indent="0">
              <a:buNone/>
            </a:pPr>
            <a:r>
              <a:rPr kumimoji="0" lang="en-US" altLang="en-US" sz="2400" b="0" i="0" u="sng" strike="noStrike" cap="none" normalizeH="0" baseline="0" dirty="0">
                <a:ln>
                  <a:noFill/>
                </a:ln>
                <a:effectLst/>
                <a:cs typeface="Times New Roman" panose="02020603050405020304" pitchFamily="18" charset="0"/>
              </a:rPr>
              <a:t>Unidirectional Association:</a:t>
            </a:r>
          </a:p>
          <a:p>
            <a:r>
              <a:rPr kumimoji="0" lang="en-US" altLang="en-US" sz="2400" b="0" i="0" u="none" strike="noStrike" cap="none" normalizeH="0" baseline="0" dirty="0">
                <a:ln>
                  <a:noFill/>
                </a:ln>
                <a:effectLst/>
                <a:cs typeface="Times New Roman" panose="02020603050405020304" pitchFamily="18" charset="0"/>
              </a:rPr>
              <a:t> An object might store another object in a field. </a:t>
            </a:r>
          </a:p>
          <a:p>
            <a:r>
              <a:rPr kumimoji="0" lang="en-US" altLang="en-US" sz="2400" b="0" i="0" u="none" strike="noStrike" cap="none" normalizeH="0" baseline="0" dirty="0">
                <a:ln>
                  <a:noFill/>
                </a:ln>
                <a:effectLst/>
                <a:cs typeface="Times New Roman" panose="02020603050405020304" pitchFamily="18" charset="0"/>
              </a:rPr>
              <a:t>For example, people own books, which might be modeled by </a:t>
            </a:r>
            <a:r>
              <a:rPr kumimoji="0" lang="en-US" altLang="en-US" sz="2400" b="0" i="0" u="none" strike="noStrike" cap="none" normalizeH="0" baseline="0">
                <a:ln>
                  <a:noFill/>
                </a:ln>
                <a:effectLst/>
                <a:cs typeface="Times New Roman" panose="02020603050405020304" pitchFamily="18" charset="0"/>
              </a:rPr>
              <a:t>an ”</a:t>
            </a:r>
            <a:r>
              <a:rPr kumimoji="0" lang="en-US" altLang="en-US" sz="2000" b="0" i="0" u="none" strike="noStrike" cap="none" normalizeH="0" baseline="0">
                <a:ln>
                  <a:noFill/>
                </a:ln>
                <a:effectLst/>
              </a:rPr>
              <a:t>owns”</a:t>
            </a:r>
            <a:r>
              <a:rPr kumimoji="0" lang="en-US" altLang="en-US" sz="2000" b="0" i="0" u="none" strike="noStrike" cap="none" normalizeH="0" baseline="0">
                <a:ln>
                  <a:noFill/>
                </a:ln>
                <a:effectLst/>
                <a:cs typeface="Times New Roman" panose="02020603050405020304" pitchFamily="18" charset="0"/>
              </a:rPr>
              <a:t> </a:t>
            </a:r>
            <a:r>
              <a:rPr kumimoji="0" lang="en-US" altLang="en-US" sz="2400" b="0" i="0" u="none" strike="noStrike" cap="none" normalizeH="0" baseline="0" dirty="0">
                <a:ln>
                  <a:noFill/>
                </a:ln>
                <a:effectLst/>
                <a:cs typeface="Times New Roman" panose="02020603050405020304" pitchFamily="18" charset="0"/>
              </a:rPr>
              <a:t>field in Person objects.</a:t>
            </a:r>
            <a:r>
              <a:rPr kumimoji="0" lang="en-US" altLang="en-US" sz="2400" b="0" i="0" u="none" strike="noStrike" cap="none" normalizeH="0" baseline="0" dirty="0">
                <a:ln>
                  <a:noFill/>
                </a:ln>
                <a:effectLst/>
              </a:rPr>
              <a:t> </a:t>
            </a:r>
          </a:p>
          <a:p>
            <a:endParaRPr kumimoji="0" lang="en-US" altLang="en-US" sz="2400" b="0" i="0" u="none" strike="noStrike" cap="none" normalizeH="0" baseline="0" dirty="0">
              <a:ln>
                <a:noFill/>
              </a:ln>
              <a:effectLst/>
            </a:endParaRPr>
          </a:p>
          <a:p>
            <a:endParaRPr lang="en-IN" dirty="0"/>
          </a:p>
        </p:txBody>
      </p:sp>
      <p:pic>
        <p:nvPicPr>
          <p:cNvPr id="3074" name="Picture 2">
            <a:extLst>
              <a:ext uri="{FF2B5EF4-FFF2-40B4-BE49-F238E27FC236}">
                <a16:creationId xmlns:a16="http://schemas.microsoft.com/office/drawing/2014/main" id="{D969C4DD-88F8-483D-8A33-C6696DBD5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409" y="4599305"/>
            <a:ext cx="422910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20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9618-30D7-4658-A5A5-2EE2B30588B1}"/>
              </a:ext>
            </a:extLst>
          </p:cNvPr>
          <p:cNvSpPr>
            <a:spLocks noGrp="1"/>
          </p:cNvSpPr>
          <p:nvPr>
            <p:ph type="title"/>
          </p:nvPr>
        </p:nvSpPr>
        <p:spPr/>
        <p:txBody>
          <a:bodyPr/>
          <a:lstStyle/>
          <a:p>
            <a:r>
              <a:rPr lang="en-GB"/>
              <a:t>Uses association</a:t>
            </a:r>
            <a:endParaRPr lang="en-IN"/>
          </a:p>
        </p:txBody>
      </p:sp>
      <p:sp>
        <p:nvSpPr>
          <p:cNvPr id="3" name="Content Placeholder 2">
            <a:extLst>
              <a:ext uri="{FF2B5EF4-FFF2-40B4-BE49-F238E27FC236}">
                <a16:creationId xmlns:a16="http://schemas.microsoft.com/office/drawing/2014/main" id="{151754CB-72EC-44A4-99D5-47D595856EA5}"/>
              </a:ext>
            </a:extLst>
          </p:cNvPr>
          <p:cNvSpPr>
            <a:spLocks noGrp="1"/>
          </p:cNvSpPr>
          <p:nvPr>
            <p:ph idx="1"/>
          </p:nvPr>
        </p:nvSpPr>
        <p:spPr>
          <a:xfrm>
            <a:off x="1202919" y="2011679"/>
            <a:ext cx="9784080" cy="4206240"/>
          </a:xfrm>
        </p:spPr>
        <p:txBody>
          <a:bodyPr/>
          <a:lstStyle/>
          <a:p>
            <a:pPr marL="0" indent="0">
              <a:buNone/>
            </a:pPr>
            <a:r>
              <a:rPr lang="en-GB" b="0" i="0" u="sng" dirty="0">
                <a:effectLst/>
              </a:rPr>
              <a:t>Bidirectional Association: </a:t>
            </a:r>
          </a:p>
          <a:p>
            <a:r>
              <a:rPr lang="en-GB" b="0" i="0" dirty="0">
                <a:effectLst/>
              </a:rPr>
              <a:t>Two objects might store each other in fields.</a:t>
            </a:r>
          </a:p>
          <a:p>
            <a:r>
              <a:rPr lang="en-GB" b="0" i="0" dirty="0">
                <a:effectLst/>
              </a:rPr>
              <a:t> For example, in addition to a Person object listing all the books that the person owns, a Book object might list all the people that own it.</a:t>
            </a:r>
            <a:endParaRPr lang="en-IN" dirty="0"/>
          </a:p>
        </p:txBody>
      </p:sp>
      <p:pic>
        <p:nvPicPr>
          <p:cNvPr id="4098" name="Picture 2">
            <a:extLst>
              <a:ext uri="{FF2B5EF4-FFF2-40B4-BE49-F238E27FC236}">
                <a16:creationId xmlns:a16="http://schemas.microsoft.com/office/drawing/2014/main" id="{7B37FD0D-FF62-4B1D-943A-8C2659DBA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37" y="4105274"/>
            <a:ext cx="5780863"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3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4942-C8C5-4EAC-8255-6526704B50E7}"/>
              </a:ext>
            </a:extLst>
          </p:cNvPr>
          <p:cNvSpPr>
            <a:spLocks noGrp="1"/>
          </p:cNvSpPr>
          <p:nvPr>
            <p:ph type="title"/>
          </p:nvPr>
        </p:nvSpPr>
        <p:spPr/>
        <p:txBody>
          <a:bodyPr/>
          <a:lstStyle/>
          <a:p>
            <a:r>
              <a:rPr lang="en-GB" dirty="0"/>
              <a:t>Include association</a:t>
            </a:r>
            <a:endParaRPr lang="en-IN" dirty="0"/>
          </a:p>
        </p:txBody>
      </p:sp>
      <p:sp>
        <p:nvSpPr>
          <p:cNvPr id="3" name="Content Placeholder 2">
            <a:extLst>
              <a:ext uri="{FF2B5EF4-FFF2-40B4-BE49-F238E27FC236}">
                <a16:creationId xmlns:a16="http://schemas.microsoft.com/office/drawing/2014/main" id="{10E74141-EDEF-45CE-946E-E3CCC212B0FF}"/>
              </a:ext>
            </a:extLst>
          </p:cNvPr>
          <p:cNvSpPr>
            <a:spLocks noGrp="1"/>
          </p:cNvSpPr>
          <p:nvPr>
            <p:ph idx="1"/>
          </p:nvPr>
        </p:nvSpPr>
        <p:spPr/>
        <p:txBody>
          <a:bodyPr/>
          <a:lstStyle/>
          <a:p>
            <a:r>
              <a:rPr lang="en-GB" b="0" i="0" dirty="0">
                <a:effectLst/>
              </a:rPr>
              <a:t>Include relationship show that the </a:t>
            </a:r>
            <a:r>
              <a:rPr lang="en-GB" b="0" i="0" dirty="0" err="1">
                <a:effectLst/>
              </a:rPr>
              <a:t>behavior</a:t>
            </a:r>
            <a:r>
              <a:rPr lang="en-GB" b="0" i="0" dirty="0">
                <a:effectLst/>
              </a:rPr>
              <a:t> of the included use case is part of the including (base) use case.</a:t>
            </a:r>
          </a:p>
          <a:p>
            <a:r>
              <a:rPr lang="en-GB" b="0" i="0" dirty="0">
                <a:effectLst/>
              </a:rPr>
              <a:t>The main reason for this is to reuse common actions across multiple use cases. </a:t>
            </a:r>
            <a:endParaRPr lang="en-GB" dirty="0"/>
          </a:p>
          <a:p>
            <a:r>
              <a:rPr lang="en-GB" b="0" i="0" dirty="0">
                <a:effectLst/>
              </a:rPr>
              <a:t>In some situations, this is done to simplify complex </a:t>
            </a:r>
            <a:r>
              <a:rPr lang="en-GB" b="0" i="0" dirty="0" err="1">
                <a:effectLst/>
              </a:rPr>
              <a:t>behaviors</a:t>
            </a:r>
            <a:r>
              <a:rPr lang="en-GB" b="0" i="0" dirty="0">
                <a:effectLst/>
              </a:rPr>
              <a:t>.</a:t>
            </a:r>
          </a:p>
          <a:p>
            <a:r>
              <a:rPr lang="en-GB" b="0" i="0" dirty="0">
                <a:effectLst/>
              </a:rPr>
              <a:t> Few things to consider when using the &lt;&lt;include&gt;&gt; relationship.</a:t>
            </a:r>
          </a:p>
          <a:p>
            <a:pPr marL="0" indent="0" algn="l">
              <a:buNone/>
            </a:pPr>
            <a:r>
              <a:rPr lang="en-GB" b="0" i="0" dirty="0">
                <a:effectLst/>
              </a:rPr>
              <a:t>-The base use case is incomplete without the included use case.</a:t>
            </a:r>
          </a:p>
          <a:p>
            <a:pPr marL="0" indent="0" algn="l">
              <a:buNone/>
            </a:pPr>
            <a:r>
              <a:rPr lang="en-GB" b="0" i="0" dirty="0">
                <a:effectLst/>
              </a:rPr>
              <a:t>-The included use case is mandatory and not optional.</a:t>
            </a:r>
          </a:p>
          <a:p>
            <a:endParaRPr lang="en-IN" dirty="0"/>
          </a:p>
        </p:txBody>
      </p:sp>
    </p:spTree>
    <p:extLst>
      <p:ext uri="{BB962C8B-B14F-4D97-AF65-F5344CB8AC3E}">
        <p14:creationId xmlns:p14="http://schemas.microsoft.com/office/powerpoint/2010/main" val="268615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CBEC619-1D21-466F-8BAC-2021AC1F78DE}"/>
              </a:ext>
            </a:extLst>
          </p:cNvPr>
          <p:cNvPicPr>
            <a:picLocks noGrp="1" noChangeAspect="1"/>
          </p:cNvPicPr>
          <p:nvPr>
            <p:ph idx="1"/>
          </p:nvPr>
        </p:nvPicPr>
        <p:blipFill>
          <a:blip r:embed="rId2"/>
          <a:stretch>
            <a:fillRect/>
          </a:stretch>
        </p:blipFill>
        <p:spPr>
          <a:xfrm>
            <a:off x="2610591" y="745236"/>
            <a:ext cx="6970817" cy="5367528"/>
          </a:xfrm>
          <a:prstGeom prst="rect">
            <a:avLst/>
          </a:prstGeom>
        </p:spPr>
      </p:pic>
      <p:sp>
        <p:nvSpPr>
          <p:cNvPr id="8" name="TextBox 7">
            <a:extLst>
              <a:ext uri="{FF2B5EF4-FFF2-40B4-BE49-F238E27FC236}">
                <a16:creationId xmlns:a16="http://schemas.microsoft.com/office/drawing/2014/main" id="{CD5215AD-3E5A-4DBE-8B4F-AD58DD952CB2}"/>
              </a:ext>
            </a:extLst>
          </p:cNvPr>
          <p:cNvSpPr txBox="1"/>
          <p:nvPr/>
        </p:nvSpPr>
        <p:spPr>
          <a:xfrm>
            <a:off x="5705475" y="5621825"/>
            <a:ext cx="6096000" cy="646331"/>
          </a:xfrm>
          <a:prstGeom prst="rect">
            <a:avLst/>
          </a:prstGeom>
          <a:noFill/>
        </p:spPr>
        <p:txBody>
          <a:bodyPr wrap="square">
            <a:spAutoFit/>
          </a:bodyPr>
          <a:lstStyle/>
          <a:p>
            <a:r>
              <a:rPr lang="en-GB" b="0" i="0" dirty="0">
                <a:solidFill>
                  <a:srgbClr val="3F3F3F"/>
                </a:solidFill>
                <a:effectLst/>
                <a:latin typeface="roboto-regular"/>
              </a:rPr>
              <a:t>Fig: banking system use case diagram to show include relationships</a:t>
            </a:r>
            <a:endParaRPr lang="en-IN" dirty="0"/>
          </a:p>
        </p:txBody>
      </p:sp>
    </p:spTree>
    <p:extLst>
      <p:ext uri="{BB962C8B-B14F-4D97-AF65-F5344CB8AC3E}">
        <p14:creationId xmlns:p14="http://schemas.microsoft.com/office/powerpoint/2010/main" val="132083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87CE-F6B6-4946-AE4A-2665F69976DB}"/>
              </a:ext>
            </a:extLst>
          </p:cNvPr>
          <p:cNvSpPr>
            <a:spLocks noGrp="1"/>
          </p:cNvSpPr>
          <p:nvPr>
            <p:ph type="title"/>
          </p:nvPr>
        </p:nvSpPr>
        <p:spPr/>
        <p:txBody>
          <a:bodyPr/>
          <a:lstStyle/>
          <a:p>
            <a:r>
              <a:rPr lang="en-GB" dirty="0"/>
              <a:t>Extend association</a:t>
            </a:r>
            <a:endParaRPr lang="en-IN" dirty="0"/>
          </a:p>
        </p:txBody>
      </p:sp>
      <p:sp>
        <p:nvSpPr>
          <p:cNvPr id="3" name="Content Placeholder 2">
            <a:extLst>
              <a:ext uri="{FF2B5EF4-FFF2-40B4-BE49-F238E27FC236}">
                <a16:creationId xmlns:a16="http://schemas.microsoft.com/office/drawing/2014/main" id="{421E68B9-48AC-497C-BC3D-93931DC48F30}"/>
              </a:ext>
            </a:extLst>
          </p:cNvPr>
          <p:cNvSpPr>
            <a:spLocks noGrp="1"/>
          </p:cNvSpPr>
          <p:nvPr>
            <p:ph idx="1"/>
          </p:nvPr>
        </p:nvSpPr>
        <p:spPr/>
        <p:txBody>
          <a:bodyPr/>
          <a:lstStyle/>
          <a:p>
            <a:pPr marL="0" indent="0" algn="l">
              <a:buNone/>
            </a:pPr>
            <a:r>
              <a:rPr lang="en-GB" b="0" i="0" dirty="0">
                <a:effectLst/>
              </a:rPr>
              <a:t>Few things to consider when using the &lt;&lt;</a:t>
            </a:r>
            <a:r>
              <a:rPr lang="en-GB" b="1" i="0" dirty="0">
                <a:effectLst/>
              </a:rPr>
              <a:t>extend</a:t>
            </a:r>
            <a:r>
              <a:rPr lang="en-GB" b="0" i="0" dirty="0">
                <a:effectLst/>
              </a:rPr>
              <a:t>&gt;&gt; relationship.</a:t>
            </a:r>
          </a:p>
          <a:p>
            <a:pPr algn="l">
              <a:buFont typeface="Arial" panose="020B0604020202020204" pitchFamily="34" charset="0"/>
              <a:buChar char="•"/>
            </a:pPr>
            <a:r>
              <a:rPr lang="en-GB" b="1" i="0" dirty="0">
                <a:effectLst/>
              </a:rPr>
              <a:t>The extending use case is dependent on the extended (base) use case</a:t>
            </a:r>
            <a:r>
              <a:rPr lang="en-GB" b="0" i="0" dirty="0">
                <a:effectLst/>
              </a:rPr>
              <a:t>. In the below diagram the “Calculate Bonus” use case doesn’t make much sense without the “Deposit Funds” use case.</a:t>
            </a:r>
          </a:p>
          <a:p>
            <a:pPr algn="l">
              <a:buFont typeface="Arial" panose="020B0604020202020204" pitchFamily="34" charset="0"/>
              <a:buChar char="•"/>
            </a:pPr>
            <a:r>
              <a:rPr lang="en-GB" b="1" i="0" dirty="0">
                <a:effectLst/>
              </a:rPr>
              <a:t>The extending use case is usually optional</a:t>
            </a:r>
            <a:r>
              <a:rPr lang="en-GB" b="0" i="0" dirty="0">
                <a:effectLst/>
              </a:rPr>
              <a:t> and can be triggered conditionally. In the diagram, you can see that the extending use case is triggered only for deposits over 10,000 or when the age is over 55.</a:t>
            </a:r>
          </a:p>
          <a:p>
            <a:pPr algn="l">
              <a:buFont typeface="Arial" panose="020B0604020202020204" pitchFamily="34" charset="0"/>
              <a:buChar char="•"/>
            </a:pPr>
            <a:r>
              <a:rPr lang="en-GB" b="1" i="0" dirty="0">
                <a:effectLst/>
              </a:rPr>
              <a:t>The extended (base) use case must be meaningful on its own</a:t>
            </a:r>
            <a:r>
              <a:rPr lang="en-GB" b="0" i="0" dirty="0">
                <a:effectLst/>
              </a:rPr>
              <a:t>. This means it should be independent and must not rely on the </a:t>
            </a:r>
            <a:r>
              <a:rPr lang="en-GB" b="0" i="0" dirty="0" err="1">
                <a:effectLst/>
              </a:rPr>
              <a:t>behavior</a:t>
            </a:r>
            <a:r>
              <a:rPr lang="en-GB" b="0" i="0" dirty="0">
                <a:effectLst/>
              </a:rPr>
              <a:t> of the extending use case.</a:t>
            </a:r>
          </a:p>
          <a:p>
            <a:endParaRPr lang="en-IN" dirty="0"/>
          </a:p>
        </p:txBody>
      </p:sp>
    </p:spTree>
    <p:extLst>
      <p:ext uri="{BB962C8B-B14F-4D97-AF65-F5344CB8AC3E}">
        <p14:creationId xmlns:p14="http://schemas.microsoft.com/office/powerpoint/2010/main" val="4089414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8DAF2A42-C670-4504-B8EC-9EA2D0178CD1}"/>
              </a:ext>
            </a:extLst>
          </p:cNvPr>
          <p:cNvPicPr>
            <a:picLocks noGrp="1" noChangeAspect="1"/>
          </p:cNvPicPr>
          <p:nvPr>
            <p:ph idx="1"/>
          </p:nvPr>
        </p:nvPicPr>
        <p:blipFill>
          <a:blip r:embed="rId2"/>
          <a:stretch>
            <a:fillRect/>
          </a:stretch>
        </p:blipFill>
        <p:spPr>
          <a:xfrm>
            <a:off x="1836057" y="745236"/>
            <a:ext cx="8519886" cy="5367528"/>
          </a:xfrm>
          <a:prstGeom prst="rect">
            <a:avLst/>
          </a:prstGeom>
        </p:spPr>
      </p:pic>
      <p:sp>
        <p:nvSpPr>
          <p:cNvPr id="8" name="TextBox 7">
            <a:extLst>
              <a:ext uri="{FF2B5EF4-FFF2-40B4-BE49-F238E27FC236}">
                <a16:creationId xmlns:a16="http://schemas.microsoft.com/office/drawing/2014/main" id="{A1798CB4-8F52-46B3-957B-E4AF6BFC0641}"/>
              </a:ext>
            </a:extLst>
          </p:cNvPr>
          <p:cNvSpPr txBox="1"/>
          <p:nvPr/>
        </p:nvSpPr>
        <p:spPr>
          <a:xfrm>
            <a:off x="5438775" y="5466433"/>
            <a:ext cx="6096000" cy="646331"/>
          </a:xfrm>
          <a:prstGeom prst="rect">
            <a:avLst/>
          </a:prstGeom>
          <a:noFill/>
        </p:spPr>
        <p:txBody>
          <a:bodyPr wrap="square">
            <a:spAutoFit/>
          </a:bodyPr>
          <a:lstStyle/>
          <a:p>
            <a:r>
              <a:rPr lang="en-GB" b="0" i="0" dirty="0">
                <a:solidFill>
                  <a:srgbClr val="3F3F3F"/>
                </a:solidFill>
                <a:effectLst/>
                <a:latin typeface="roboto-regular"/>
              </a:rPr>
              <a:t>Fig: Banking example to show the &lt;&lt;extend&gt;&gt; relationship.</a:t>
            </a:r>
            <a:endParaRPr lang="en-IN" dirty="0"/>
          </a:p>
        </p:txBody>
      </p:sp>
    </p:spTree>
    <p:extLst>
      <p:ext uri="{BB962C8B-B14F-4D97-AF65-F5344CB8AC3E}">
        <p14:creationId xmlns:p14="http://schemas.microsoft.com/office/powerpoint/2010/main" val="4208652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8180-3F9A-4DF8-83C7-B53521540E7D}"/>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BF12B116-88F1-44EF-8DC8-2E3DCDC09236}"/>
              </a:ext>
            </a:extLst>
          </p:cNvPr>
          <p:cNvSpPr>
            <a:spLocks noGrp="1"/>
          </p:cNvSpPr>
          <p:nvPr>
            <p:ph idx="1"/>
          </p:nvPr>
        </p:nvSpPr>
        <p:spPr/>
        <p:txBody>
          <a:bodyPr/>
          <a:lstStyle/>
          <a:p>
            <a:r>
              <a:rPr lang="en-GB" b="0" i="0" dirty="0">
                <a:effectLst/>
              </a:rPr>
              <a:t>The formal, or classic use case, is a tool used to gather structured information about how users will use the software. </a:t>
            </a:r>
          </a:p>
          <a:p>
            <a:r>
              <a:rPr lang="en-GB" b="0" i="0" dirty="0">
                <a:effectLst/>
              </a:rPr>
              <a:t>Formal use cases are gathered in a template, which structures the information.</a:t>
            </a:r>
            <a:endParaRPr lang="en-GB" dirty="0"/>
          </a:p>
          <a:p>
            <a:r>
              <a:rPr lang="en-GB" b="0" i="0" dirty="0">
                <a:effectLst/>
              </a:rPr>
              <a:t>The two main benefits of having the structure are that it helps with thoroughness and it helps with scanning by readers of the document.</a:t>
            </a:r>
          </a:p>
          <a:p>
            <a:endParaRPr lang="en-IN" dirty="0"/>
          </a:p>
        </p:txBody>
      </p:sp>
    </p:spTree>
    <p:extLst>
      <p:ext uri="{BB962C8B-B14F-4D97-AF65-F5344CB8AC3E}">
        <p14:creationId xmlns:p14="http://schemas.microsoft.com/office/powerpoint/2010/main" val="71552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C895-7AAD-4DE8-8F93-8A97339466DA}"/>
              </a:ext>
            </a:extLst>
          </p:cNvPr>
          <p:cNvSpPr>
            <a:spLocks noGrp="1"/>
          </p:cNvSpPr>
          <p:nvPr>
            <p:ph type="title"/>
          </p:nvPr>
        </p:nvSpPr>
        <p:spPr/>
        <p:txBody>
          <a:bodyPr/>
          <a:lstStyle/>
          <a:p>
            <a:r>
              <a:rPr lang="en-GB" dirty="0"/>
              <a:t>Use case modelling</a:t>
            </a:r>
            <a:endParaRPr lang="en-IN" dirty="0"/>
          </a:p>
        </p:txBody>
      </p:sp>
      <p:sp>
        <p:nvSpPr>
          <p:cNvPr id="3" name="Content Placeholder 2">
            <a:extLst>
              <a:ext uri="{FF2B5EF4-FFF2-40B4-BE49-F238E27FC236}">
                <a16:creationId xmlns:a16="http://schemas.microsoft.com/office/drawing/2014/main" id="{BDAB939D-B7BF-4761-BC11-CE967F9A9BF9}"/>
              </a:ext>
            </a:extLst>
          </p:cNvPr>
          <p:cNvSpPr>
            <a:spLocks noGrp="1"/>
          </p:cNvSpPr>
          <p:nvPr>
            <p:ph idx="1"/>
          </p:nvPr>
        </p:nvSpPr>
        <p:spPr/>
        <p:txBody>
          <a:bodyPr/>
          <a:lstStyle/>
          <a:p>
            <a:r>
              <a:rPr lang="en-GB" b="0" i="0" dirty="0">
                <a:effectLst/>
              </a:rPr>
              <a:t>The Use-case model is defined as a model which is </a:t>
            </a:r>
            <a:r>
              <a:rPr lang="en-GB" b="0" i="0" u="sng" dirty="0">
                <a:effectLst/>
              </a:rPr>
              <a:t>used to show how users interact with the system.</a:t>
            </a:r>
          </a:p>
          <a:p>
            <a:r>
              <a:rPr lang="en-GB" b="0" i="0" dirty="0">
                <a:effectLst/>
              </a:rPr>
              <a:t>The use case model defines the user's objective, the interactions between the system and the user, and the system's </a:t>
            </a:r>
            <a:r>
              <a:rPr lang="en-GB" b="0" i="0" dirty="0" err="1">
                <a:effectLst/>
              </a:rPr>
              <a:t>behavior</a:t>
            </a:r>
            <a:r>
              <a:rPr lang="en-GB" b="0" i="0" dirty="0">
                <a:effectLst/>
              </a:rPr>
              <a:t> required to meet these objectives.</a:t>
            </a:r>
          </a:p>
          <a:p>
            <a:r>
              <a:rPr lang="en-GB" b="0" i="0" dirty="0">
                <a:effectLst/>
              </a:rPr>
              <a:t>Various model elements are contained in </a:t>
            </a:r>
            <a:r>
              <a:rPr lang="en-GB" b="0" i="0" u="sng" dirty="0">
                <a:effectLst/>
              </a:rPr>
              <a:t>use-case model, such as actors, use cases, and the association between them.</a:t>
            </a:r>
            <a:endParaRPr lang="en-GB" u="sng" dirty="0"/>
          </a:p>
          <a:p>
            <a:r>
              <a:rPr lang="en-GB" b="0" i="0" dirty="0">
                <a:effectLst/>
              </a:rPr>
              <a:t>The use-case model acts as an integrated thread in the development of the entire system.</a:t>
            </a:r>
            <a:endParaRPr lang="en-IN" dirty="0"/>
          </a:p>
        </p:txBody>
      </p:sp>
    </p:spTree>
    <p:extLst>
      <p:ext uri="{BB962C8B-B14F-4D97-AF65-F5344CB8AC3E}">
        <p14:creationId xmlns:p14="http://schemas.microsoft.com/office/powerpoint/2010/main" val="1310306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D78F-FE06-48C0-B442-2BB478038F5F}"/>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B702B4E5-CD7E-4587-9949-037F3906D950}"/>
              </a:ext>
            </a:extLst>
          </p:cNvPr>
          <p:cNvSpPr>
            <a:spLocks noGrp="1"/>
          </p:cNvSpPr>
          <p:nvPr>
            <p:ph idx="1"/>
          </p:nvPr>
        </p:nvSpPr>
        <p:spPr/>
        <p:txBody>
          <a:bodyPr>
            <a:normAutofit/>
          </a:bodyPr>
          <a:lstStyle/>
          <a:p>
            <a:pPr marL="0" indent="0" algn="l">
              <a:buNone/>
            </a:pPr>
            <a:r>
              <a:rPr lang="en-GB" b="0" i="0" dirty="0">
                <a:effectLst/>
              </a:rPr>
              <a:t>Here are the elements of a formal use case, with explanations:</a:t>
            </a:r>
          </a:p>
          <a:p>
            <a:pPr>
              <a:buFont typeface="Wingdings" panose="05000000000000000000" pitchFamily="2" charset="2"/>
              <a:buChar char="§"/>
            </a:pPr>
            <a:r>
              <a:rPr lang="en-GB" b="1" u="sng" dirty="0"/>
              <a:t>Meta data: </a:t>
            </a:r>
          </a:p>
          <a:p>
            <a:pPr>
              <a:buFont typeface="Wingdings" panose="05000000000000000000" pitchFamily="2" charset="2"/>
              <a:buChar char="ü"/>
            </a:pPr>
            <a:r>
              <a:rPr lang="en-GB" b="0" i="0" dirty="0">
                <a:effectLst/>
              </a:rPr>
              <a:t>This is the information that identifies when the use case was first written and by whom. </a:t>
            </a:r>
          </a:p>
          <a:p>
            <a:pPr>
              <a:buFont typeface="Wingdings" panose="05000000000000000000" pitchFamily="2" charset="2"/>
              <a:buChar char="ü"/>
            </a:pPr>
            <a:r>
              <a:rPr lang="en-GB" b="0" i="0" dirty="0">
                <a:effectLst/>
              </a:rPr>
              <a:t>It may also include revision information, who made the changes, what was changed, and when and why it was changed.</a:t>
            </a:r>
          </a:p>
        </p:txBody>
      </p:sp>
    </p:spTree>
    <p:extLst>
      <p:ext uri="{BB962C8B-B14F-4D97-AF65-F5344CB8AC3E}">
        <p14:creationId xmlns:p14="http://schemas.microsoft.com/office/powerpoint/2010/main" val="2797797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9869-4B9D-4A6F-9303-1BBEDCC6A3E4}"/>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16299997-048C-4AB8-B895-6FE4A780742A}"/>
              </a:ext>
            </a:extLst>
          </p:cNvPr>
          <p:cNvSpPr>
            <a:spLocks noGrp="1"/>
          </p:cNvSpPr>
          <p:nvPr>
            <p:ph idx="1"/>
          </p:nvPr>
        </p:nvSpPr>
        <p:spPr/>
        <p:txBody>
          <a:bodyPr>
            <a:normAutofit lnSpcReduction="10000"/>
          </a:bodyPr>
          <a:lstStyle/>
          <a:p>
            <a:pPr>
              <a:buFont typeface="Wingdings" panose="05000000000000000000" pitchFamily="2" charset="2"/>
              <a:buChar char="§"/>
            </a:pPr>
            <a:r>
              <a:rPr lang="en-IN" b="1" u="sng" dirty="0"/>
              <a:t>Title:</a:t>
            </a:r>
          </a:p>
          <a:p>
            <a:pPr>
              <a:buFont typeface="Wingdings" panose="05000000000000000000" pitchFamily="2" charset="2"/>
              <a:buChar char="ü"/>
            </a:pPr>
            <a:r>
              <a:rPr lang="en-IN" dirty="0"/>
              <a:t>The title of a use case is like a title of a essay .</a:t>
            </a:r>
            <a:r>
              <a:rPr lang="en-IN" dirty="0" err="1"/>
              <a:t>e.g.”My</a:t>
            </a:r>
            <a:r>
              <a:rPr lang="en-IN" dirty="0"/>
              <a:t> Summer Vacation”.</a:t>
            </a:r>
          </a:p>
          <a:p>
            <a:pPr>
              <a:buFont typeface="Wingdings" panose="05000000000000000000" pitchFamily="2" charset="2"/>
              <a:buChar char="ü"/>
            </a:pPr>
            <a:r>
              <a:rPr lang="en-GB" b="0" i="0" dirty="0">
                <a:effectLst/>
                <a:latin typeface="Source Sans Pro" panose="020B0503030403020204" pitchFamily="34" charset="0"/>
              </a:rPr>
              <a:t>The title is intended to provide enough information to identify what the use case represents without reading the use case. </a:t>
            </a:r>
          </a:p>
          <a:p>
            <a:pPr>
              <a:buFont typeface="Wingdings" panose="05000000000000000000" pitchFamily="2" charset="2"/>
              <a:buChar char="ü"/>
            </a:pPr>
            <a:r>
              <a:rPr lang="en-GB" b="0" i="0" dirty="0">
                <a:effectLst/>
                <a:latin typeface="Source Sans Pro" panose="020B0503030403020204" pitchFamily="34" charset="0"/>
              </a:rPr>
              <a:t>This can be useful when getting an overview of a planned project, validating requirements, or when scanning use cases as part of reviewing materials.</a:t>
            </a:r>
          </a:p>
          <a:p>
            <a:pPr algn="l">
              <a:buFont typeface="Wingdings" panose="05000000000000000000" pitchFamily="2" charset="2"/>
              <a:buChar char="ü"/>
            </a:pPr>
            <a:r>
              <a:rPr lang="en-GB" b="0" i="0" dirty="0">
                <a:effectLst/>
              </a:rPr>
              <a:t>Some examples:</a:t>
            </a:r>
          </a:p>
          <a:p>
            <a:pPr algn="l">
              <a:buFont typeface="Arial" panose="020B0604020202020204" pitchFamily="34" charset="0"/>
              <a:buChar char="•"/>
            </a:pPr>
            <a:r>
              <a:rPr lang="en-GB" b="0" i="0" dirty="0">
                <a:effectLst/>
              </a:rPr>
              <a:t>Pilot performs pre-flight safety check.</a:t>
            </a:r>
          </a:p>
          <a:p>
            <a:pPr algn="l">
              <a:buFont typeface="Arial" panose="020B0604020202020204" pitchFamily="34" charset="0"/>
              <a:buChar char="•"/>
            </a:pPr>
            <a:r>
              <a:rPr lang="en-GB" b="0" i="0" dirty="0">
                <a:effectLst/>
              </a:rPr>
              <a:t>Author adjusts plot element timelines.</a:t>
            </a:r>
          </a:p>
          <a:p>
            <a:pPr algn="l">
              <a:buFont typeface="Arial" panose="020B0604020202020204" pitchFamily="34" charset="0"/>
              <a:buChar char="•"/>
            </a:pPr>
            <a:r>
              <a:rPr lang="en-GB" b="0" i="0" dirty="0">
                <a:effectLst/>
              </a:rPr>
              <a:t>Accountant reconciles accounts-receivable ledger.</a:t>
            </a:r>
          </a:p>
          <a:p>
            <a:pPr>
              <a:buFont typeface="Wingdings" panose="05000000000000000000" pitchFamily="2" charset="2"/>
              <a:buChar char="ü"/>
            </a:pPr>
            <a:endParaRPr lang="en-IN" dirty="0"/>
          </a:p>
          <a:p>
            <a:pPr marL="0" indent="0">
              <a:buNone/>
            </a:pPr>
            <a:endParaRPr lang="en-IN" dirty="0"/>
          </a:p>
        </p:txBody>
      </p:sp>
    </p:spTree>
    <p:extLst>
      <p:ext uri="{BB962C8B-B14F-4D97-AF65-F5344CB8AC3E}">
        <p14:creationId xmlns:p14="http://schemas.microsoft.com/office/powerpoint/2010/main" val="3321403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1706-62E7-4D87-92E7-95B20FCC6D70}"/>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B02858EB-468B-4AEB-B8A5-2E16D0EE2302}"/>
              </a:ext>
            </a:extLst>
          </p:cNvPr>
          <p:cNvSpPr>
            <a:spLocks noGrp="1"/>
          </p:cNvSpPr>
          <p:nvPr>
            <p:ph idx="1"/>
          </p:nvPr>
        </p:nvSpPr>
        <p:spPr/>
        <p:txBody>
          <a:bodyPr/>
          <a:lstStyle/>
          <a:p>
            <a:pPr>
              <a:buFont typeface="Wingdings" panose="05000000000000000000" pitchFamily="2" charset="2"/>
              <a:buChar char="§"/>
            </a:pPr>
            <a:r>
              <a:rPr lang="en-GB" b="1" u="sng" dirty="0"/>
              <a:t>Description :</a:t>
            </a:r>
          </a:p>
          <a:p>
            <a:pPr>
              <a:buFont typeface="Wingdings" panose="05000000000000000000" pitchFamily="2" charset="2"/>
              <a:buChar char="ü"/>
            </a:pPr>
            <a:r>
              <a:rPr lang="en-GB" b="0" i="0" dirty="0">
                <a:effectLst/>
              </a:rPr>
              <a:t>A brief description of the activity represented in the use case.</a:t>
            </a:r>
          </a:p>
          <a:p>
            <a:pPr>
              <a:buFont typeface="Wingdings" panose="05000000000000000000" pitchFamily="2" charset="2"/>
              <a:buChar char="ü"/>
            </a:pPr>
            <a:r>
              <a:rPr lang="en-GB" b="0" i="0" dirty="0">
                <a:effectLst/>
              </a:rPr>
              <a:t> One to five sentences – no more than a single paragraph – describing the activity or process represented by the use case.</a:t>
            </a:r>
          </a:p>
          <a:p>
            <a:pPr>
              <a:buFont typeface="Wingdings" panose="05000000000000000000" pitchFamily="2" charset="2"/>
              <a:buChar char="ü"/>
            </a:pPr>
            <a:r>
              <a:rPr lang="en-GB" b="0" i="0" dirty="0">
                <a:effectLst/>
              </a:rPr>
              <a:t>The description does not include the full details, but does provide the “next level of insight” into understanding what the use case covers.</a:t>
            </a:r>
          </a:p>
          <a:p>
            <a:pPr>
              <a:buFont typeface="Wingdings" panose="05000000000000000000" pitchFamily="2" charset="2"/>
              <a:buChar char="ü"/>
            </a:pPr>
            <a:r>
              <a:rPr lang="en-GB" dirty="0"/>
              <a:t>Some examples:</a:t>
            </a:r>
          </a:p>
          <a:p>
            <a:pPr marL="0" indent="0">
              <a:buNone/>
            </a:pPr>
            <a:r>
              <a:rPr lang="en-GB" b="0" i="0" dirty="0">
                <a:effectLst/>
              </a:rPr>
              <a:t>A pilot </a:t>
            </a:r>
            <a:r>
              <a:rPr lang="en-GB" b="0" i="0" dirty="0" err="1">
                <a:effectLst/>
              </a:rPr>
              <a:t>peforms</a:t>
            </a:r>
            <a:r>
              <a:rPr lang="en-GB" b="0" i="0" dirty="0">
                <a:effectLst/>
              </a:rPr>
              <a:t> an FAA mandated list of equipment and operational inspections prior to every flight. </a:t>
            </a:r>
            <a:endParaRPr lang="en-IN" dirty="0"/>
          </a:p>
        </p:txBody>
      </p:sp>
    </p:spTree>
    <p:extLst>
      <p:ext uri="{BB962C8B-B14F-4D97-AF65-F5344CB8AC3E}">
        <p14:creationId xmlns:p14="http://schemas.microsoft.com/office/powerpoint/2010/main" val="3172715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2C99-9AA9-43FF-BDDD-EE7EBE68CB07}"/>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B99EAC89-32C5-4122-93D0-A3531CF610D0}"/>
              </a:ext>
            </a:extLst>
          </p:cNvPr>
          <p:cNvSpPr>
            <a:spLocks noGrp="1"/>
          </p:cNvSpPr>
          <p:nvPr>
            <p:ph idx="1"/>
          </p:nvPr>
        </p:nvSpPr>
        <p:spPr/>
        <p:txBody>
          <a:bodyPr>
            <a:normAutofit fontScale="92500"/>
          </a:bodyPr>
          <a:lstStyle/>
          <a:p>
            <a:pPr>
              <a:buFont typeface="Wingdings" panose="05000000000000000000" pitchFamily="2" charset="2"/>
              <a:buChar char="§"/>
            </a:pPr>
            <a:r>
              <a:rPr lang="en-GB" b="1" u="sng" dirty="0"/>
              <a:t>Primary actor:</a:t>
            </a:r>
          </a:p>
          <a:p>
            <a:pPr>
              <a:buFont typeface="Wingdings" panose="05000000000000000000" pitchFamily="2" charset="2"/>
              <a:buChar char="ü"/>
            </a:pPr>
            <a:r>
              <a:rPr lang="en-GB" b="0" i="0" dirty="0">
                <a:effectLst/>
                <a:latin typeface="Source Sans Pro" panose="020B0503030403020204" pitchFamily="34" charset="0"/>
              </a:rPr>
              <a:t>The primary actor is the person who is the </a:t>
            </a:r>
            <a:r>
              <a:rPr lang="en-GB" b="0" i="1" dirty="0">
                <a:effectLst/>
                <a:latin typeface="Source Sans Pro" panose="020B0503030403020204" pitchFamily="34" charset="0"/>
              </a:rPr>
              <a:t>subject</a:t>
            </a:r>
            <a:r>
              <a:rPr lang="en-GB" b="0" i="0" dirty="0">
                <a:effectLst/>
                <a:latin typeface="Source Sans Pro" panose="020B0503030403020204" pitchFamily="34" charset="0"/>
              </a:rPr>
              <a:t> of the use case, performing the </a:t>
            </a:r>
            <a:r>
              <a:rPr lang="en-GB" b="0" i="1" dirty="0">
                <a:effectLst/>
                <a:latin typeface="Source Sans Pro" panose="020B0503030403020204" pitchFamily="34" charset="0"/>
              </a:rPr>
              <a:t>verb</a:t>
            </a:r>
            <a:r>
              <a:rPr lang="en-GB" b="0" i="0" dirty="0">
                <a:effectLst/>
                <a:latin typeface="Source Sans Pro" panose="020B0503030403020204" pitchFamily="34" charset="0"/>
              </a:rPr>
              <a:t> of the use case on the </a:t>
            </a:r>
            <a:r>
              <a:rPr lang="en-GB" b="0" i="1" dirty="0">
                <a:effectLst/>
                <a:latin typeface="Source Sans Pro" panose="020B0503030403020204" pitchFamily="34" charset="0"/>
              </a:rPr>
              <a:t>object</a:t>
            </a:r>
            <a:r>
              <a:rPr lang="en-GB" b="0" i="0" dirty="0">
                <a:effectLst/>
                <a:latin typeface="Source Sans Pro" panose="020B0503030403020204" pitchFamily="34" charset="0"/>
              </a:rPr>
              <a:t>. </a:t>
            </a:r>
          </a:p>
          <a:p>
            <a:pPr>
              <a:buFont typeface="Wingdings" panose="05000000000000000000" pitchFamily="2" charset="2"/>
              <a:buChar char="ü"/>
            </a:pPr>
            <a:r>
              <a:rPr lang="en-GB" b="0" i="0" dirty="0">
                <a:effectLst/>
                <a:latin typeface="Source Sans Pro" panose="020B0503030403020204" pitchFamily="34" charset="0"/>
              </a:rPr>
              <a:t>A use case may have multiple actors but has one most important person. </a:t>
            </a:r>
          </a:p>
          <a:p>
            <a:pPr>
              <a:buFont typeface="Wingdings" panose="05000000000000000000" pitchFamily="2" charset="2"/>
              <a:buChar char="ü"/>
            </a:pPr>
            <a:r>
              <a:rPr lang="en-GB" b="0" i="0" dirty="0">
                <a:effectLst/>
              </a:rPr>
              <a:t>The term </a:t>
            </a:r>
            <a:r>
              <a:rPr lang="en-GB" b="0" i="1" dirty="0">
                <a:effectLst/>
              </a:rPr>
              <a:t>actor</a:t>
            </a:r>
            <a:r>
              <a:rPr lang="en-GB" b="0" i="0" dirty="0">
                <a:effectLst/>
              </a:rPr>
              <a:t> represents the person who takes action – not someone playing a role.</a:t>
            </a:r>
          </a:p>
          <a:p>
            <a:pPr algn="l">
              <a:buFont typeface="Wingdings" panose="05000000000000000000" pitchFamily="2" charset="2"/>
              <a:buChar char="ü"/>
            </a:pPr>
            <a:r>
              <a:rPr lang="en-GB" dirty="0"/>
              <a:t> </a:t>
            </a:r>
            <a:r>
              <a:rPr lang="en-GB" b="0" i="0" dirty="0">
                <a:effectLst/>
                <a:latin typeface="Source Sans Pro" panose="020B0503030403020204" pitchFamily="34" charset="0"/>
              </a:rPr>
              <a:t>Some examples:</a:t>
            </a:r>
          </a:p>
          <a:p>
            <a:pPr algn="l">
              <a:buFont typeface="Arial" panose="020B0604020202020204" pitchFamily="34" charset="0"/>
              <a:buChar char="•"/>
            </a:pPr>
            <a:r>
              <a:rPr lang="en-GB" b="0" i="0" dirty="0">
                <a:effectLst/>
                <a:latin typeface="Source Sans Pro" panose="020B0503030403020204" pitchFamily="34" charset="0"/>
              </a:rPr>
              <a:t>Primary Actor: Pilot. Secondary </a:t>
            </a:r>
            <a:r>
              <a:rPr lang="en-GB" b="0" i="0" dirty="0" err="1">
                <a:effectLst/>
                <a:latin typeface="Source Sans Pro" panose="020B0503030403020204" pitchFamily="34" charset="0"/>
              </a:rPr>
              <a:t>Actors:Flight</a:t>
            </a:r>
            <a:r>
              <a:rPr lang="en-GB" b="0" i="0" dirty="0">
                <a:effectLst/>
                <a:latin typeface="Source Sans Pro" panose="020B0503030403020204" pitchFamily="34" charset="0"/>
              </a:rPr>
              <a:t> Crew, Sr. Maintenance Technician</a:t>
            </a:r>
          </a:p>
          <a:p>
            <a:pPr algn="l">
              <a:buFont typeface="Arial" panose="020B0604020202020204" pitchFamily="34" charset="0"/>
              <a:buChar char="•"/>
            </a:pPr>
            <a:r>
              <a:rPr lang="en-GB" b="0" i="0" dirty="0">
                <a:effectLst/>
                <a:latin typeface="Source Sans Pro" panose="020B0503030403020204" pitchFamily="34" charset="0"/>
              </a:rPr>
              <a:t>Primary Actor: Author.</a:t>
            </a:r>
          </a:p>
          <a:p>
            <a:pPr algn="l">
              <a:buFont typeface="Arial" panose="020B0604020202020204" pitchFamily="34" charset="0"/>
              <a:buChar char="•"/>
            </a:pPr>
            <a:r>
              <a:rPr lang="en-GB" b="0" i="0" dirty="0">
                <a:effectLst/>
                <a:latin typeface="Source Sans Pro" panose="020B0503030403020204" pitchFamily="34" charset="0"/>
              </a:rPr>
              <a:t>Primary Actor: Financial Accountant. Secondary Actor: Financial Accounting Manager</a:t>
            </a:r>
          </a:p>
          <a:p>
            <a:pPr>
              <a:buFont typeface="Wingdings" panose="05000000000000000000" pitchFamily="2" charset="2"/>
              <a:buChar char="ü"/>
            </a:pPr>
            <a:endParaRPr lang="en-GB" dirty="0"/>
          </a:p>
          <a:p>
            <a:endParaRPr lang="en-GB" dirty="0"/>
          </a:p>
        </p:txBody>
      </p:sp>
    </p:spTree>
    <p:extLst>
      <p:ext uri="{BB962C8B-B14F-4D97-AF65-F5344CB8AC3E}">
        <p14:creationId xmlns:p14="http://schemas.microsoft.com/office/powerpoint/2010/main" val="281847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9B01-4B36-4D78-B110-9728B7901780}"/>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14634230-1096-40F0-8657-21276333244A}"/>
              </a:ext>
            </a:extLst>
          </p:cNvPr>
          <p:cNvSpPr>
            <a:spLocks noGrp="1"/>
          </p:cNvSpPr>
          <p:nvPr>
            <p:ph idx="1"/>
          </p:nvPr>
        </p:nvSpPr>
        <p:spPr/>
        <p:txBody>
          <a:bodyPr/>
          <a:lstStyle/>
          <a:p>
            <a:pPr>
              <a:buFont typeface="Wingdings" panose="05000000000000000000" pitchFamily="2" charset="2"/>
              <a:buChar char="§"/>
            </a:pPr>
            <a:r>
              <a:rPr lang="en-GB" b="1" u="sng" dirty="0"/>
              <a:t>Triggers:</a:t>
            </a:r>
          </a:p>
          <a:p>
            <a:pPr>
              <a:buFont typeface="Wingdings" panose="05000000000000000000" pitchFamily="2" charset="2"/>
              <a:buChar char="ü"/>
            </a:pPr>
            <a:r>
              <a:rPr lang="en-GB" b="0" i="0" dirty="0">
                <a:effectLst/>
              </a:rPr>
              <a:t>A trigger is the outside event that </a:t>
            </a:r>
            <a:r>
              <a:rPr lang="en-GB" b="0" i="1" dirty="0">
                <a:effectLst/>
              </a:rPr>
              <a:t>triggers</a:t>
            </a:r>
            <a:r>
              <a:rPr lang="en-GB" b="0" i="0" dirty="0">
                <a:effectLst/>
              </a:rPr>
              <a:t> the beginning of a use case. </a:t>
            </a:r>
          </a:p>
          <a:p>
            <a:pPr>
              <a:buFont typeface="Wingdings" panose="05000000000000000000" pitchFamily="2" charset="2"/>
              <a:buChar char="ü"/>
            </a:pPr>
            <a:r>
              <a:rPr lang="en-GB" b="0" i="0" dirty="0">
                <a:effectLst/>
              </a:rPr>
              <a:t>This is an event that initiates a use case. </a:t>
            </a:r>
          </a:p>
          <a:p>
            <a:pPr>
              <a:buFont typeface="Wingdings" panose="05000000000000000000" pitchFamily="2" charset="2"/>
              <a:buChar char="ü"/>
            </a:pPr>
            <a:r>
              <a:rPr lang="en-GB" b="0" i="0" dirty="0">
                <a:effectLst/>
              </a:rPr>
              <a:t>Many use cases do not have an obvious trigger – and the trigger will be documented as “User decides to do X.” </a:t>
            </a:r>
            <a:endParaRPr lang="en-GB" dirty="0"/>
          </a:p>
          <a:p>
            <a:pPr algn="l">
              <a:buFont typeface="Wingdings" panose="05000000000000000000" pitchFamily="2" charset="2"/>
              <a:buChar char="ü"/>
            </a:pPr>
            <a:r>
              <a:rPr lang="en-GB" b="0" i="0" dirty="0">
                <a:effectLst/>
              </a:rPr>
              <a:t>Some examples:</a:t>
            </a:r>
          </a:p>
          <a:p>
            <a:pPr algn="l">
              <a:buFont typeface="Arial" panose="020B0604020202020204" pitchFamily="34" charset="0"/>
              <a:buChar char="•"/>
            </a:pPr>
            <a:r>
              <a:rPr lang="en-GB" b="0" i="0" dirty="0">
                <a:effectLst/>
              </a:rPr>
              <a:t>Pilot receives flight plan.</a:t>
            </a:r>
          </a:p>
          <a:p>
            <a:pPr algn="l">
              <a:buFont typeface="Arial" panose="020B0604020202020204" pitchFamily="34" charset="0"/>
              <a:buChar char="•"/>
            </a:pPr>
            <a:r>
              <a:rPr lang="en-GB" b="0" i="0" dirty="0">
                <a:effectLst/>
              </a:rPr>
              <a:t>Author initiates review of the novel.</a:t>
            </a:r>
          </a:p>
          <a:p>
            <a:pPr algn="l">
              <a:buFont typeface="Arial" panose="020B0604020202020204" pitchFamily="34" charset="0"/>
              <a:buChar char="•"/>
            </a:pPr>
            <a:r>
              <a:rPr lang="en-GB" b="0" i="0" dirty="0">
                <a:effectLst/>
              </a:rPr>
              <a:t>It is the first day of the last month of the quarter.</a:t>
            </a:r>
          </a:p>
          <a:p>
            <a:pPr>
              <a:buFont typeface="Wingdings" panose="05000000000000000000" pitchFamily="2" charset="2"/>
              <a:buChar char="ü"/>
            </a:pPr>
            <a:endParaRPr lang="en-IN" u="sng" dirty="0"/>
          </a:p>
        </p:txBody>
      </p:sp>
    </p:spTree>
    <p:extLst>
      <p:ext uri="{BB962C8B-B14F-4D97-AF65-F5344CB8AC3E}">
        <p14:creationId xmlns:p14="http://schemas.microsoft.com/office/powerpoint/2010/main" val="1015748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1DE1-A01A-428F-8576-37DFC56E2C25}"/>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698A5C69-2BB9-4B09-BA2F-36452218B138}"/>
              </a:ext>
            </a:extLst>
          </p:cNvPr>
          <p:cNvSpPr>
            <a:spLocks noGrp="1"/>
          </p:cNvSpPr>
          <p:nvPr>
            <p:ph idx="1"/>
          </p:nvPr>
        </p:nvSpPr>
        <p:spPr/>
        <p:txBody>
          <a:bodyPr/>
          <a:lstStyle/>
          <a:p>
            <a:pPr>
              <a:buFont typeface="Wingdings" panose="05000000000000000000" pitchFamily="2" charset="2"/>
              <a:buChar char="§"/>
            </a:pPr>
            <a:r>
              <a:rPr lang="en-GB" b="1" u="sng" dirty="0"/>
              <a:t>Preconditions:</a:t>
            </a:r>
          </a:p>
          <a:p>
            <a:pPr>
              <a:buFont typeface="Wingdings" panose="05000000000000000000" pitchFamily="2" charset="2"/>
              <a:buChar char="ü"/>
            </a:pPr>
            <a:r>
              <a:rPr lang="en-GB" b="0" i="0" dirty="0">
                <a:effectLst/>
                <a:latin typeface="Source Sans Pro" panose="020B0503030403020204" pitchFamily="34" charset="0"/>
              </a:rPr>
              <a:t>Preconditions are the set of things that </a:t>
            </a:r>
            <a:r>
              <a:rPr lang="en-GB" b="0" i="1" dirty="0">
                <a:effectLst/>
                <a:latin typeface="Source Sans Pro" panose="020B0503030403020204" pitchFamily="34" charset="0"/>
              </a:rPr>
              <a:t>must be true</a:t>
            </a:r>
            <a:r>
              <a:rPr lang="en-GB" b="0" i="0" dirty="0">
                <a:effectLst/>
                <a:latin typeface="Source Sans Pro" panose="020B0503030403020204" pitchFamily="34" charset="0"/>
              </a:rPr>
              <a:t> for the use case to occur. </a:t>
            </a:r>
          </a:p>
          <a:p>
            <a:pPr>
              <a:buFont typeface="Wingdings" panose="05000000000000000000" pitchFamily="2" charset="2"/>
              <a:buChar char="ü"/>
            </a:pPr>
            <a:r>
              <a:rPr lang="en-GB" b="0" i="0" dirty="0">
                <a:effectLst/>
                <a:latin typeface="Source Sans Pro" panose="020B0503030403020204" pitchFamily="34" charset="0"/>
              </a:rPr>
              <a:t>These represent a contract of sorts – the use case will not happen unless all of the preconditions are met. </a:t>
            </a:r>
          </a:p>
          <a:p>
            <a:pPr algn="l">
              <a:buFont typeface="Wingdings" panose="05000000000000000000" pitchFamily="2" charset="2"/>
              <a:buChar char="ü"/>
            </a:pPr>
            <a:r>
              <a:rPr lang="en-GB" b="0" i="0" dirty="0">
                <a:effectLst/>
                <a:latin typeface="Source Sans Pro" panose="020B0503030403020204" pitchFamily="34" charset="0"/>
              </a:rPr>
              <a:t>Some examples:</a:t>
            </a:r>
          </a:p>
          <a:p>
            <a:pPr algn="l">
              <a:buFont typeface="Arial" panose="020B0604020202020204" pitchFamily="34" charset="0"/>
              <a:buChar char="•"/>
            </a:pPr>
            <a:r>
              <a:rPr lang="en-GB" b="0" i="0" dirty="0">
                <a:effectLst/>
                <a:latin typeface="Source Sans Pro" panose="020B0503030403020204" pitchFamily="34" charset="0"/>
              </a:rPr>
              <a:t>Flight plan has been approved.</a:t>
            </a:r>
          </a:p>
          <a:p>
            <a:pPr algn="l">
              <a:buFont typeface="Arial" panose="020B0604020202020204" pitchFamily="34" charset="0"/>
              <a:buChar char="•"/>
            </a:pPr>
            <a:r>
              <a:rPr lang="en-GB" b="0" i="0" dirty="0">
                <a:effectLst/>
                <a:latin typeface="Source Sans Pro" panose="020B0503030403020204" pitchFamily="34" charset="0"/>
              </a:rPr>
              <a:t>None. (In our example, the author can review timelines before during or after completing a draft of the novel.)</a:t>
            </a:r>
          </a:p>
          <a:p>
            <a:pPr algn="l">
              <a:buFont typeface="Arial" panose="020B0604020202020204" pitchFamily="34" charset="0"/>
              <a:buChar char="•"/>
            </a:pPr>
            <a:r>
              <a:rPr lang="en-GB" b="0" i="0" dirty="0">
                <a:effectLst/>
                <a:latin typeface="Source Sans Pro" panose="020B0503030403020204" pitchFamily="34" charset="0"/>
              </a:rPr>
              <a:t>Accounts receivable entries have been made in the ledger.</a:t>
            </a:r>
          </a:p>
          <a:p>
            <a:pPr>
              <a:buFont typeface="Wingdings" panose="05000000000000000000" pitchFamily="2" charset="2"/>
              <a:buChar char="ü"/>
            </a:pPr>
            <a:endParaRPr lang="en-IN" u="sng" dirty="0"/>
          </a:p>
        </p:txBody>
      </p:sp>
    </p:spTree>
    <p:extLst>
      <p:ext uri="{BB962C8B-B14F-4D97-AF65-F5344CB8AC3E}">
        <p14:creationId xmlns:p14="http://schemas.microsoft.com/office/powerpoint/2010/main" val="1875894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8BB5-4866-48F0-B25E-C4AD1E81BC64}"/>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49B1FE32-FAEA-4FC0-B5A0-BC2F57F1BC26}"/>
              </a:ext>
            </a:extLst>
          </p:cNvPr>
          <p:cNvSpPr>
            <a:spLocks noGrp="1"/>
          </p:cNvSpPr>
          <p:nvPr>
            <p:ph idx="1"/>
          </p:nvPr>
        </p:nvSpPr>
        <p:spPr/>
        <p:txBody>
          <a:bodyPr/>
          <a:lstStyle/>
          <a:p>
            <a:pPr>
              <a:buFont typeface="Wingdings" panose="05000000000000000000" pitchFamily="2" charset="2"/>
              <a:buChar char="§"/>
            </a:pPr>
            <a:r>
              <a:rPr lang="en-GB" b="1" u="sng" dirty="0"/>
              <a:t>Post conditions:</a:t>
            </a:r>
          </a:p>
          <a:p>
            <a:pPr algn="l">
              <a:buFont typeface="Wingdings" panose="05000000000000000000" pitchFamily="2" charset="2"/>
              <a:buChar char="ü"/>
            </a:pPr>
            <a:r>
              <a:rPr lang="en-GB" b="0" i="0" dirty="0">
                <a:effectLst/>
              </a:rPr>
              <a:t>Post-conditions represent the other side of the contract. If the normal course (see below) of the use case has been completed, then these things must be true.</a:t>
            </a:r>
          </a:p>
          <a:p>
            <a:pPr algn="l">
              <a:buFont typeface="Wingdings" panose="05000000000000000000" pitchFamily="2" charset="2"/>
              <a:buChar char="ü"/>
            </a:pPr>
            <a:r>
              <a:rPr lang="en-GB" b="0" i="0" dirty="0">
                <a:effectLst/>
              </a:rPr>
              <a:t>Some examples:</a:t>
            </a:r>
          </a:p>
          <a:p>
            <a:pPr algn="l">
              <a:buFont typeface="Arial" panose="020B0604020202020204" pitchFamily="34" charset="0"/>
              <a:buChar char="•"/>
            </a:pPr>
            <a:r>
              <a:rPr lang="en-GB" b="0" i="0" dirty="0">
                <a:effectLst/>
              </a:rPr>
              <a:t>The plane has been confirmed to be safe and ready for the approved flight plan.</a:t>
            </a:r>
          </a:p>
          <a:p>
            <a:pPr algn="l">
              <a:buFont typeface="Arial" panose="020B0604020202020204" pitchFamily="34" charset="0"/>
              <a:buChar char="•"/>
            </a:pPr>
            <a:r>
              <a:rPr lang="en-GB" b="0" i="0" dirty="0">
                <a:effectLst/>
              </a:rPr>
              <a:t>The timeline is updated to reflect the author’s desired result.</a:t>
            </a:r>
          </a:p>
          <a:p>
            <a:pPr algn="l">
              <a:buFont typeface="Arial" panose="020B0604020202020204" pitchFamily="34" charset="0"/>
              <a:buChar char="•"/>
            </a:pPr>
            <a:r>
              <a:rPr lang="en-GB" b="0" i="0" dirty="0">
                <a:effectLst/>
              </a:rPr>
              <a:t>All accounting entries have been reconciled or identified as being incorrect.</a:t>
            </a:r>
          </a:p>
          <a:p>
            <a:endParaRPr lang="en-IN" dirty="0"/>
          </a:p>
        </p:txBody>
      </p:sp>
    </p:spTree>
    <p:extLst>
      <p:ext uri="{BB962C8B-B14F-4D97-AF65-F5344CB8AC3E}">
        <p14:creationId xmlns:p14="http://schemas.microsoft.com/office/powerpoint/2010/main" val="1731888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A328-F580-4BCB-8D5A-B4440B90734F}"/>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9A6081FE-F53E-4E97-A6A6-F46FE33B3572}"/>
              </a:ext>
            </a:extLst>
          </p:cNvPr>
          <p:cNvSpPr>
            <a:spLocks noGrp="1"/>
          </p:cNvSpPr>
          <p:nvPr>
            <p:ph idx="1"/>
          </p:nvPr>
        </p:nvSpPr>
        <p:spPr/>
        <p:txBody>
          <a:bodyPr>
            <a:normAutofit fontScale="92500" lnSpcReduction="20000"/>
          </a:bodyPr>
          <a:lstStyle/>
          <a:p>
            <a:pPr algn="l">
              <a:buFont typeface="Wingdings" panose="05000000000000000000" pitchFamily="2" charset="2"/>
              <a:buChar char="§"/>
            </a:pPr>
            <a:r>
              <a:rPr lang="en-GB" b="1" i="0" u="sng" dirty="0">
                <a:effectLst/>
              </a:rPr>
              <a:t>Normal Course</a:t>
            </a:r>
            <a:endParaRPr lang="en-GB" b="0" i="0" u="sng" dirty="0">
              <a:effectLst/>
            </a:endParaRPr>
          </a:p>
          <a:p>
            <a:pPr algn="l">
              <a:buFont typeface="Wingdings" panose="05000000000000000000" pitchFamily="2" charset="2"/>
              <a:buChar char="ü"/>
            </a:pPr>
            <a:r>
              <a:rPr lang="en-GB" b="0" i="0" dirty="0">
                <a:effectLst/>
              </a:rPr>
              <a:t>The preferred, desired, or most common sequence of events that represent the use case.</a:t>
            </a:r>
          </a:p>
          <a:p>
            <a:pPr>
              <a:buFont typeface="Wingdings" panose="05000000000000000000" pitchFamily="2" charset="2"/>
              <a:buChar char="ü"/>
            </a:pPr>
            <a:r>
              <a:rPr lang="en-GB" b="0" i="0" dirty="0">
                <a:effectLst/>
              </a:rPr>
              <a:t>This sequence of events must be followable in the solution.</a:t>
            </a:r>
          </a:p>
          <a:p>
            <a:pPr>
              <a:buFont typeface="Wingdings" panose="05000000000000000000" pitchFamily="2" charset="2"/>
              <a:buChar char="ü"/>
            </a:pPr>
            <a:r>
              <a:rPr lang="en-GB" b="0" i="0" dirty="0">
                <a:effectLst/>
              </a:rPr>
              <a:t>The normal course is documented as a series of </a:t>
            </a:r>
            <a:r>
              <a:rPr lang="en-GB" b="0" i="1" dirty="0">
                <a:effectLst/>
              </a:rPr>
              <a:t>single actor, single action</a:t>
            </a:r>
            <a:r>
              <a:rPr lang="en-GB" b="0" i="0" dirty="0">
                <a:effectLst/>
              </a:rPr>
              <a:t> sentences, each with a number.</a:t>
            </a:r>
          </a:p>
          <a:p>
            <a:pPr algn="l">
              <a:buFont typeface="Wingdings" panose="05000000000000000000" pitchFamily="2" charset="2"/>
              <a:buChar char="ü"/>
            </a:pPr>
            <a:r>
              <a:rPr lang="en-GB" b="0" i="0" dirty="0">
                <a:effectLst/>
              </a:rPr>
              <a:t>An example:</a:t>
            </a:r>
          </a:p>
          <a:p>
            <a:pPr algn="l">
              <a:buFont typeface="+mj-lt"/>
              <a:buAutoNum type="arabicPeriod"/>
            </a:pPr>
            <a:r>
              <a:rPr lang="en-GB" b="0" i="0" dirty="0">
                <a:effectLst/>
              </a:rPr>
              <a:t>Accountant accesses current quarter accounts-receivable ledger information.</a:t>
            </a:r>
          </a:p>
          <a:p>
            <a:pPr algn="l">
              <a:buFont typeface="+mj-lt"/>
              <a:buAutoNum type="arabicPeriod"/>
            </a:pPr>
            <a:r>
              <a:rPr lang="en-GB" b="0" i="0" dirty="0">
                <a:effectLst/>
              </a:rPr>
              <a:t>Each of the following steps is repeated for every entry in the ledger.</a:t>
            </a:r>
          </a:p>
          <a:p>
            <a:pPr algn="l">
              <a:buFont typeface="+mj-lt"/>
              <a:buAutoNum type="arabicPeriod"/>
            </a:pPr>
            <a:r>
              <a:rPr lang="en-GB" b="0" i="0" dirty="0">
                <a:effectLst/>
              </a:rPr>
              <a:t>Accountant confirms transaction record matches appropriate other ledger (sales, billing, etc).</a:t>
            </a:r>
          </a:p>
          <a:p>
            <a:pPr algn="l">
              <a:buFont typeface="+mj-lt"/>
              <a:buAutoNum type="arabicPeriod"/>
            </a:pPr>
            <a:r>
              <a:rPr lang="en-GB" b="0" i="0" dirty="0">
                <a:effectLst/>
              </a:rPr>
              <a:t>Accountant updates ledger to indicate that the entry was confirmed.</a:t>
            </a:r>
          </a:p>
          <a:p>
            <a:pPr marL="0" indent="0">
              <a:buNone/>
            </a:pPr>
            <a:endParaRPr lang="en-IN" dirty="0"/>
          </a:p>
        </p:txBody>
      </p:sp>
    </p:spTree>
    <p:extLst>
      <p:ext uri="{BB962C8B-B14F-4D97-AF65-F5344CB8AC3E}">
        <p14:creationId xmlns:p14="http://schemas.microsoft.com/office/powerpoint/2010/main" val="39544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7FB0-6025-4EC3-99C9-AD050D0BCCAC}"/>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EEFEDEA4-38FE-4F8F-AAA5-E6F8A2FE6DF1}"/>
              </a:ext>
            </a:extLst>
          </p:cNvPr>
          <p:cNvSpPr>
            <a:spLocks noGrp="1"/>
          </p:cNvSpPr>
          <p:nvPr>
            <p:ph idx="1"/>
          </p:nvPr>
        </p:nvSpPr>
        <p:spPr/>
        <p:txBody>
          <a:bodyPr/>
          <a:lstStyle/>
          <a:p>
            <a:pPr>
              <a:buFont typeface="Wingdings" panose="05000000000000000000" pitchFamily="2" charset="2"/>
              <a:buChar char="§"/>
            </a:pPr>
            <a:r>
              <a:rPr lang="en-GB" b="1" u="sng" dirty="0"/>
              <a:t>Alternate courses:</a:t>
            </a:r>
          </a:p>
          <a:p>
            <a:pPr>
              <a:buFont typeface="Wingdings" panose="05000000000000000000" pitchFamily="2" charset="2"/>
              <a:buChar char="ü"/>
            </a:pPr>
            <a:r>
              <a:rPr lang="en-GB" b="0" i="0" dirty="0">
                <a:effectLst/>
              </a:rPr>
              <a:t>Alternate course are supported alternatives to the normal course. </a:t>
            </a:r>
          </a:p>
          <a:p>
            <a:pPr>
              <a:buFont typeface="Wingdings" panose="05000000000000000000" pitchFamily="2" charset="2"/>
              <a:buChar char="ü"/>
            </a:pPr>
            <a:r>
              <a:rPr lang="en-GB" b="0" i="0" dirty="0">
                <a:effectLst/>
              </a:rPr>
              <a:t>Each variation is identified as an alternative, and each step that varies from the normal course will be explicitly defined within the alternative course. </a:t>
            </a:r>
          </a:p>
          <a:p>
            <a:pPr algn="l">
              <a:buFont typeface="Wingdings" panose="05000000000000000000" pitchFamily="2" charset="2"/>
              <a:buChar char="ü"/>
            </a:pPr>
            <a:r>
              <a:rPr lang="en-GB" b="0" i="0" dirty="0">
                <a:effectLst/>
              </a:rPr>
              <a:t>An example:</a:t>
            </a:r>
          </a:p>
          <a:p>
            <a:pPr algn="l"/>
            <a:r>
              <a:rPr lang="en-GB" b="0" i="0" dirty="0">
                <a:effectLst/>
              </a:rPr>
              <a:t>A1: Incorrect ledger entry identified.</a:t>
            </a:r>
          </a:p>
          <a:p>
            <a:pPr algn="l"/>
            <a:r>
              <a:rPr lang="en-GB" b="0" i="0" dirty="0">
                <a:effectLst/>
              </a:rPr>
              <a:t>A1.3. Accountant confirms that the ledger record does not match the appropriate other ledger.</a:t>
            </a:r>
          </a:p>
          <a:p>
            <a:pPr>
              <a:buFont typeface="Wingdings" panose="05000000000000000000" pitchFamily="2" charset="2"/>
              <a:buChar char="ü"/>
            </a:pPr>
            <a:endParaRPr lang="en-IN" b="1" u="sng" dirty="0"/>
          </a:p>
        </p:txBody>
      </p:sp>
    </p:spTree>
    <p:extLst>
      <p:ext uri="{BB962C8B-B14F-4D97-AF65-F5344CB8AC3E}">
        <p14:creationId xmlns:p14="http://schemas.microsoft.com/office/powerpoint/2010/main" val="2805754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203D-87E4-47E4-82B3-72140CACDB92}"/>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54EE1165-834F-491C-841A-D06DF6F227CF}"/>
              </a:ext>
            </a:extLst>
          </p:cNvPr>
          <p:cNvSpPr>
            <a:spLocks noGrp="1"/>
          </p:cNvSpPr>
          <p:nvPr>
            <p:ph idx="1"/>
          </p:nvPr>
        </p:nvSpPr>
        <p:spPr/>
        <p:txBody>
          <a:bodyPr/>
          <a:lstStyle/>
          <a:p>
            <a:pPr algn="l">
              <a:buFont typeface="Wingdings" panose="05000000000000000000" pitchFamily="2" charset="2"/>
              <a:buChar char="§"/>
            </a:pPr>
            <a:r>
              <a:rPr lang="en-GB" b="1" i="0" u="sng" dirty="0">
                <a:effectLst/>
              </a:rPr>
              <a:t>Exception Courses:</a:t>
            </a:r>
            <a:endParaRPr lang="en-GB" b="0" i="0" u="sng" dirty="0">
              <a:effectLst/>
            </a:endParaRPr>
          </a:p>
          <a:p>
            <a:pPr algn="l">
              <a:buFont typeface="Wingdings" panose="05000000000000000000" pitchFamily="2" charset="2"/>
              <a:buChar char="ü"/>
            </a:pPr>
            <a:r>
              <a:rPr lang="en-GB" b="0" i="0" dirty="0">
                <a:effectLst/>
              </a:rPr>
              <a:t>An exception course identifies how the system should behave when something goes wrong in the normal course.</a:t>
            </a:r>
          </a:p>
          <a:p>
            <a:pPr algn="l">
              <a:buFont typeface="Wingdings" panose="05000000000000000000" pitchFamily="2" charset="2"/>
              <a:buChar char="ü"/>
            </a:pPr>
            <a:r>
              <a:rPr lang="en-GB" b="0" i="0" dirty="0">
                <a:effectLst/>
              </a:rPr>
              <a:t>An example:</a:t>
            </a:r>
          </a:p>
          <a:p>
            <a:pPr algn="l"/>
            <a:r>
              <a:rPr lang="en-GB" b="0" i="0" dirty="0">
                <a:effectLst/>
              </a:rPr>
              <a:t>E1: Unable to access accounts receivable ledger</a:t>
            </a:r>
          </a:p>
          <a:p>
            <a:pPr algn="l"/>
            <a:r>
              <a:rPr lang="en-GB" b="0" i="0" dirty="0">
                <a:effectLst/>
              </a:rPr>
              <a:t>E1.1. Accountant fails to access accounts receivable ledger information.</a:t>
            </a:r>
          </a:p>
          <a:p>
            <a:pPr algn="l"/>
            <a:endParaRPr lang="en-GB" b="0" i="0" dirty="0">
              <a:effectLst/>
            </a:endParaRPr>
          </a:p>
          <a:p>
            <a:pPr algn="l">
              <a:buFont typeface="Wingdings" panose="05000000000000000000" pitchFamily="2" charset="2"/>
              <a:buChar char="ü"/>
            </a:pPr>
            <a:endParaRPr lang="en-GB" b="0" i="0" dirty="0">
              <a:effectLst/>
            </a:endParaRPr>
          </a:p>
          <a:p>
            <a:endParaRPr lang="en-IN" dirty="0"/>
          </a:p>
        </p:txBody>
      </p:sp>
    </p:spTree>
    <p:extLst>
      <p:ext uri="{BB962C8B-B14F-4D97-AF65-F5344CB8AC3E}">
        <p14:creationId xmlns:p14="http://schemas.microsoft.com/office/powerpoint/2010/main" val="67467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130A-1FDF-4CF6-B1A4-CFF72FF1DE73}"/>
              </a:ext>
            </a:extLst>
          </p:cNvPr>
          <p:cNvSpPr>
            <a:spLocks noGrp="1"/>
          </p:cNvSpPr>
          <p:nvPr>
            <p:ph type="title"/>
          </p:nvPr>
        </p:nvSpPr>
        <p:spPr/>
        <p:txBody>
          <a:bodyPr/>
          <a:lstStyle/>
          <a:p>
            <a:r>
              <a:rPr lang="en-IN" b="0" i="0" dirty="0">
                <a:effectLst/>
                <a:latin typeface="+mn-lt"/>
              </a:rPr>
              <a:t>Components of Basic Model</a:t>
            </a:r>
            <a:endParaRPr lang="en-IN" dirty="0">
              <a:latin typeface="+mn-lt"/>
            </a:endParaRPr>
          </a:p>
        </p:txBody>
      </p:sp>
      <p:sp>
        <p:nvSpPr>
          <p:cNvPr id="3" name="Content Placeholder 2">
            <a:extLst>
              <a:ext uri="{FF2B5EF4-FFF2-40B4-BE49-F238E27FC236}">
                <a16:creationId xmlns:a16="http://schemas.microsoft.com/office/drawing/2014/main" id="{092F1D8E-64AA-4420-9181-545AA96ABF36}"/>
              </a:ext>
            </a:extLst>
          </p:cNvPr>
          <p:cNvSpPr>
            <a:spLocks noGrp="1"/>
          </p:cNvSpPr>
          <p:nvPr>
            <p:ph idx="1"/>
          </p:nvPr>
        </p:nvSpPr>
        <p:spPr/>
        <p:txBody>
          <a:bodyPr/>
          <a:lstStyle/>
          <a:p>
            <a:pPr algn="just"/>
            <a:r>
              <a:rPr lang="en-GB" b="0" i="0" dirty="0">
                <a:effectLst/>
              </a:rPr>
              <a:t>There are various components of the basic model:</a:t>
            </a:r>
          </a:p>
          <a:p>
            <a:pPr algn="just">
              <a:buFont typeface="+mj-lt"/>
              <a:buAutoNum type="arabicPeriod"/>
            </a:pPr>
            <a:r>
              <a:rPr lang="en-GB" b="0" i="0" dirty="0">
                <a:effectLst/>
              </a:rPr>
              <a:t>Actor</a:t>
            </a:r>
          </a:p>
          <a:p>
            <a:pPr algn="just">
              <a:buFont typeface="+mj-lt"/>
              <a:buAutoNum type="arabicPeriod"/>
            </a:pPr>
            <a:r>
              <a:rPr lang="en-GB" b="0" i="0" dirty="0">
                <a:effectLst/>
              </a:rPr>
              <a:t>Use Case</a:t>
            </a:r>
          </a:p>
          <a:p>
            <a:pPr algn="just">
              <a:buFont typeface="+mj-lt"/>
              <a:buAutoNum type="arabicPeriod"/>
            </a:pPr>
            <a:r>
              <a:rPr lang="en-GB" b="0" i="0" dirty="0">
                <a:effectLst/>
              </a:rPr>
              <a:t>Associations</a:t>
            </a:r>
          </a:p>
          <a:p>
            <a:r>
              <a:rPr lang="en-IN" u="sng" dirty="0"/>
              <a:t>Actor :</a:t>
            </a:r>
          </a:p>
          <a:p>
            <a:pPr marL="0" indent="0">
              <a:buNone/>
            </a:pPr>
            <a:r>
              <a:rPr lang="en-GB" b="0" i="0" dirty="0">
                <a:effectLst/>
              </a:rPr>
              <a:t>Actors are people involved with the system defined on the basis of their roles.</a:t>
            </a:r>
            <a:endParaRPr lang="en-IN" dirty="0"/>
          </a:p>
        </p:txBody>
      </p:sp>
    </p:spTree>
    <p:extLst>
      <p:ext uri="{BB962C8B-B14F-4D97-AF65-F5344CB8AC3E}">
        <p14:creationId xmlns:p14="http://schemas.microsoft.com/office/powerpoint/2010/main" val="2770910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C2ED-5D7F-429C-AE23-27CD64284648}"/>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2A5D4169-1A04-42F4-BF21-6027601ACAB5}"/>
              </a:ext>
            </a:extLst>
          </p:cNvPr>
          <p:cNvSpPr>
            <a:spLocks noGrp="1"/>
          </p:cNvSpPr>
          <p:nvPr>
            <p:ph idx="1"/>
          </p:nvPr>
        </p:nvSpPr>
        <p:spPr/>
        <p:txBody>
          <a:bodyPr/>
          <a:lstStyle/>
          <a:p>
            <a:pPr algn="l">
              <a:buFont typeface="Wingdings" panose="05000000000000000000" pitchFamily="2" charset="2"/>
              <a:buChar char="§"/>
            </a:pPr>
            <a:r>
              <a:rPr lang="en-GB" b="1" i="0" u="sng" dirty="0">
                <a:effectLst/>
              </a:rPr>
              <a:t>Includes:</a:t>
            </a:r>
            <a:endParaRPr lang="en-GB" b="0" i="0" u="sng" dirty="0">
              <a:effectLst/>
            </a:endParaRPr>
          </a:p>
          <a:p>
            <a:pPr algn="l">
              <a:buFont typeface="Wingdings" panose="05000000000000000000" pitchFamily="2" charset="2"/>
              <a:buChar char="ü"/>
            </a:pPr>
            <a:r>
              <a:rPr lang="en-GB" b="0" i="0" dirty="0">
                <a:effectLst/>
              </a:rPr>
              <a:t>Sometimes use cases are broken down into smaller, reusable use cases (such as login steps, using a search window to find an account, etc).</a:t>
            </a:r>
          </a:p>
          <a:p>
            <a:pPr algn="l">
              <a:buFont typeface="Wingdings" panose="05000000000000000000" pitchFamily="2" charset="2"/>
              <a:buChar char="ü"/>
            </a:pPr>
            <a:r>
              <a:rPr lang="en-GB" b="0" i="0" dirty="0">
                <a:effectLst/>
              </a:rPr>
              <a:t>A reference to another use case from the </a:t>
            </a:r>
            <a:r>
              <a:rPr lang="en-GB" b="0" i="1" dirty="0">
                <a:effectLst/>
              </a:rPr>
              <a:t>includes</a:t>
            </a:r>
            <a:r>
              <a:rPr lang="en-GB" b="0" i="0" dirty="0">
                <a:effectLst/>
              </a:rPr>
              <a:t> section indicates that the referenced use case is a subset of this use case.</a:t>
            </a:r>
            <a:endParaRPr lang="en-GB" dirty="0"/>
          </a:p>
          <a:p>
            <a:pPr algn="l">
              <a:buFont typeface="Wingdings" panose="05000000000000000000" pitchFamily="2" charset="2"/>
              <a:buChar char="ü"/>
            </a:pPr>
            <a:r>
              <a:rPr lang="en-GB" b="0" i="0" dirty="0">
                <a:effectLst/>
              </a:rPr>
              <a:t>An example:</a:t>
            </a:r>
          </a:p>
          <a:p>
            <a:pPr marL="0" indent="0" algn="l">
              <a:buNone/>
            </a:pPr>
            <a:r>
              <a:rPr lang="en-GB" b="0" i="0" dirty="0">
                <a:effectLst/>
              </a:rPr>
              <a:t>The use case of “Accountant Prepares Quarterly Report” could include the use case of “Accountant reconciles accounts-receivable ledger”.</a:t>
            </a:r>
          </a:p>
          <a:p>
            <a:pPr algn="l"/>
            <a:endParaRPr lang="en-GB" b="0" i="0" dirty="0">
              <a:effectLst/>
            </a:endParaRPr>
          </a:p>
          <a:p>
            <a:endParaRPr lang="en-IN" dirty="0"/>
          </a:p>
        </p:txBody>
      </p:sp>
    </p:spTree>
    <p:extLst>
      <p:ext uri="{BB962C8B-B14F-4D97-AF65-F5344CB8AC3E}">
        <p14:creationId xmlns:p14="http://schemas.microsoft.com/office/powerpoint/2010/main" val="3562299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211E-5E68-4FA1-B69E-76AD1F5C8904}"/>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CE2BBE3E-B98F-4457-9D35-E456A0A1EC3F}"/>
              </a:ext>
            </a:extLst>
          </p:cNvPr>
          <p:cNvSpPr>
            <a:spLocks noGrp="1"/>
          </p:cNvSpPr>
          <p:nvPr>
            <p:ph idx="1"/>
          </p:nvPr>
        </p:nvSpPr>
        <p:spPr/>
        <p:txBody>
          <a:bodyPr/>
          <a:lstStyle/>
          <a:p>
            <a:pPr algn="l">
              <a:buFont typeface="Wingdings" panose="05000000000000000000" pitchFamily="2" charset="2"/>
              <a:buChar char="§"/>
            </a:pPr>
            <a:r>
              <a:rPr lang="en-GB" b="1" i="0" u="sng" dirty="0">
                <a:effectLst/>
              </a:rPr>
              <a:t>References/Traces :</a:t>
            </a:r>
            <a:endParaRPr lang="en-GB" b="0" i="0" u="sng" dirty="0">
              <a:effectLst/>
            </a:endParaRPr>
          </a:p>
          <a:p>
            <a:pPr algn="l"/>
            <a:r>
              <a:rPr lang="en-GB" b="0" i="0" dirty="0">
                <a:effectLst/>
              </a:rPr>
              <a:t>Each use case is written to support one or more market requirements (goals).</a:t>
            </a:r>
          </a:p>
          <a:p>
            <a:pPr algn="l"/>
            <a:r>
              <a:rPr lang="en-GB" b="0" i="0" dirty="0">
                <a:effectLst/>
              </a:rPr>
              <a:t> The specific goals that are being supported will be identified as references, or traces.</a:t>
            </a:r>
          </a:p>
          <a:p>
            <a:pPr algn="l"/>
            <a:r>
              <a:rPr lang="en-GB" b="0" i="0" dirty="0">
                <a:effectLst/>
              </a:rPr>
              <a:t>References or traces to each of these requirements will be identified in this section. </a:t>
            </a:r>
          </a:p>
          <a:p>
            <a:endParaRPr lang="en-IN" dirty="0"/>
          </a:p>
        </p:txBody>
      </p:sp>
    </p:spTree>
    <p:extLst>
      <p:ext uri="{BB962C8B-B14F-4D97-AF65-F5344CB8AC3E}">
        <p14:creationId xmlns:p14="http://schemas.microsoft.com/office/powerpoint/2010/main" val="2252290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02DD-915A-47B1-BF18-8DF3235797C6}"/>
              </a:ext>
            </a:extLst>
          </p:cNvPr>
          <p:cNvSpPr>
            <a:spLocks noGrp="1"/>
          </p:cNvSpPr>
          <p:nvPr>
            <p:ph type="title"/>
          </p:nvPr>
        </p:nvSpPr>
        <p:spPr/>
        <p:txBody>
          <a:bodyPr/>
          <a:lstStyle/>
          <a:p>
            <a:r>
              <a:rPr lang="en-GB" dirty="0"/>
              <a:t>Writing formal use cases</a:t>
            </a:r>
            <a:endParaRPr lang="en-IN" dirty="0"/>
          </a:p>
        </p:txBody>
      </p:sp>
      <p:sp>
        <p:nvSpPr>
          <p:cNvPr id="3" name="Content Placeholder 2">
            <a:extLst>
              <a:ext uri="{FF2B5EF4-FFF2-40B4-BE49-F238E27FC236}">
                <a16:creationId xmlns:a16="http://schemas.microsoft.com/office/drawing/2014/main" id="{90581D04-4107-4B04-94F6-CF7CD4E31228}"/>
              </a:ext>
            </a:extLst>
          </p:cNvPr>
          <p:cNvSpPr>
            <a:spLocks noGrp="1"/>
          </p:cNvSpPr>
          <p:nvPr>
            <p:ph idx="1"/>
          </p:nvPr>
        </p:nvSpPr>
        <p:spPr>
          <a:xfrm>
            <a:off x="1202919" y="2011679"/>
            <a:ext cx="9784080" cy="4779645"/>
          </a:xfrm>
        </p:spPr>
        <p:txBody>
          <a:bodyPr>
            <a:normAutofit/>
          </a:bodyPr>
          <a:lstStyle/>
          <a:p>
            <a:pPr algn="l">
              <a:buFont typeface="Wingdings" panose="05000000000000000000" pitchFamily="2" charset="2"/>
              <a:buChar char="§"/>
            </a:pPr>
            <a:r>
              <a:rPr lang="en-GB" b="1" i="0" u="sng" dirty="0">
                <a:effectLst/>
              </a:rPr>
              <a:t>Assumptions :</a:t>
            </a:r>
            <a:endParaRPr lang="en-GB" b="0" i="0" u="sng" dirty="0">
              <a:effectLst/>
            </a:endParaRPr>
          </a:p>
          <a:p>
            <a:pPr algn="l">
              <a:buFont typeface="Wingdings" panose="05000000000000000000" pitchFamily="2" charset="2"/>
              <a:buChar char="ü"/>
            </a:pPr>
            <a:r>
              <a:rPr lang="en-GB" b="0" i="0" dirty="0">
                <a:effectLst/>
              </a:rPr>
              <a:t>All assumptions that are implicit in the rest of the use case will be explicitly documented here.</a:t>
            </a:r>
          </a:p>
          <a:p>
            <a:pPr>
              <a:buFont typeface="Wingdings" panose="05000000000000000000" pitchFamily="2" charset="2"/>
              <a:buChar char="ü"/>
            </a:pPr>
            <a:r>
              <a:rPr lang="en-GB" b="0" i="0" dirty="0">
                <a:effectLst/>
              </a:rPr>
              <a:t>Examples:</a:t>
            </a:r>
          </a:p>
          <a:p>
            <a:pPr algn="l">
              <a:buFont typeface="Arial" panose="020B0604020202020204" pitchFamily="34" charset="0"/>
              <a:buChar char="•"/>
            </a:pPr>
            <a:r>
              <a:rPr lang="en-GB" b="0" i="0" dirty="0">
                <a:effectLst/>
              </a:rPr>
              <a:t>Pilot is certified to run a safety-check.</a:t>
            </a:r>
          </a:p>
          <a:p>
            <a:pPr algn="l">
              <a:buFont typeface="Arial" panose="020B0604020202020204" pitchFamily="34" charset="0"/>
              <a:buChar char="•"/>
            </a:pPr>
            <a:r>
              <a:rPr lang="en-GB" b="0" i="0" dirty="0">
                <a:effectLst/>
              </a:rPr>
              <a:t>Airport allows pilot to run her own safety-check.</a:t>
            </a:r>
          </a:p>
          <a:p>
            <a:pPr marL="0" indent="0" algn="l">
              <a:buNone/>
            </a:pPr>
            <a:endParaRPr lang="en-GB" b="0" i="0" dirty="0">
              <a:effectLst/>
            </a:endParaRPr>
          </a:p>
          <a:p>
            <a:endParaRPr lang="en-IN" dirty="0"/>
          </a:p>
        </p:txBody>
      </p:sp>
    </p:spTree>
    <p:extLst>
      <p:ext uri="{BB962C8B-B14F-4D97-AF65-F5344CB8AC3E}">
        <p14:creationId xmlns:p14="http://schemas.microsoft.com/office/powerpoint/2010/main" val="4256325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73C3-2D8E-4E1F-BAE8-E70D7B50F76A}"/>
              </a:ext>
            </a:extLst>
          </p:cNvPr>
          <p:cNvSpPr>
            <a:spLocks noGrp="1"/>
          </p:cNvSpPr>
          <p:nvPr>
            <p:ph type="title"/>
          </p:nvPr>
        </p:nvSpPr>
        <p:spPr/>
        <p:txBody>
          <a:bodyPr/>
          <a:lstStyle/>
          <a:p>
            <a:r>
              <a:rPr lang="en-GB"/>
              <a:t>Writing formal use cases</a:t>
            </a:r>
            <a:endParaRPr lang="en-IN"/>
          </a:p>
        </p:txBody>
      </p:sp>
      <p:sp>
        <p:nvSpPr>
          <p:cNvPr id="3" name="Content Placeholder 2">
            <a:extLst>
              <a:ext uri="{FF2B5EF4-FFF2-40B4-BE49-F238E27FC236}">
                <a16:creationId xmlns:a16="http://schemas.microsoft.com/office/drawing/2014/main" id="{B0BB232B-2DF3-43EC-84A9-864478E2D090}"/>
              </a:ext>
            </a:extLst>
          </p:cNvPr>
          <p:cNvSpPr>
            <a:spLocks noGrp="1"/>
          </p:cNvSpPr>
          <p:nvPr>
            <p:ph idx="1"/>
          </p:nvPr>
        </p:nvSpPr>
        <p:spPr/>
        <p:txBody>
          <a:bodyPr/>
          <a:lstStyle/>
          <a:p>
            <a:pPr algn="l">
              <a:buFont typeface="Wingdings" panose="05000000000000000000" pitchFamily="2" charset="2"/>
              <a:buChar char="§"/>
            </a:pPr>
            <a:r>
              <a:rPr lang="en-GB" b="1" i="0" u="sng" dirty="0">
                <a:effectLst/>
              </a:rPr>
              <a:t>Notes :</a:t>
            </a:r>
            <a:endParaRPr lang="en-GB" b="0" i="0" u="sng" dirty="0">
              <a:effectLst/>
            </a:endParaRPr>
          </a:p>
          <a:p>
            <a:pPr algn="l"/>
            <a:r>
              <a:rPr lang="en-GB" b="0" i="0" dirty="0">
                <a:effectLst/>
              </a:rPr>
              <a:t>Any text that helps the author or potentially helps the reader is documented as notes.</a:t>
            </a:r>
          </a:p>
          <a:p>
            <a:pPr algn="l"/>
            <a:r>
              <a:rPr lang="en-GB" b="0" i="0" dirty="0">
                <a:effectLst/>
              </a:rPr>
              <a:t> These are not </a:t>
            </a:r>
            <a:r>
              <a:rPr lang="en-GB" b="0" i="1" dirty="0">
                <a:effectLst/>
              </a:rPr>
              <a:t>requirement</a:t>
            </a:r>
            <a:r>
              <a:rPr lang="en-GB" b="0" i="0" dirty="0">
                <a:effectLst/>
              </a:rPr>
              <a:t>s documented in the use case, any more than notes in the margin of a book are part of the book.</a:t>
            </a:r>
          </a:p>
          <a:p>
            <a:pPr marL="0" indent="0" algn="l">
              <a:buNone/>
            </a:pPr>
            <a:endParaRPr lang="en-GB" b="1" i="0" u="sng" dirty="0">
              <a:effectLst/>
            </a:endParaRPr>
          </a:p>
          <a:p>
            <a:pPr algn="l">
              <a:buFont typeface="Wingdings" panose="05000000000000000000" pitchFamily="2" charset="2"/>
              <a:buChar char="§"/>
            </a:pPr>
            <a:r>
              <a:rPr lang="en-GB" b="1" i="0" u="sng" dirty="0">
                <a:effectLst/>
              </a:rPr>
              <a:t>Conclusion :</a:t>
            </a:r>
            <a:endParaRPr lang="en-GB" b="0" i="0" u="sng" dirty="0">
              <a:effectLst/>
            </a:endParaRPr>
          </a:p>
          <a:p>
            <a:pPr algn="l">
              <a:buFont typeface="Wingdings" panose="05000000000000000000" pitchFamily="2" charset="2"/>
              <a:buChar char="ü"/>
            </a:pPr>
            <a:r>
              <a:rPr lang="en-GB" b="0" i="0" dirty="0">
                <a:effectLst/>
              </a:rPr>
              <a:t>With this understanding, reading any formal use case will be a breeze.</a:t>
            </a:r>
          </a:p>
          <a:p>
            <a:pPr algn="l">
              <a:buFont typeface="Wingdings" panose="05000000000000000000" pitchFamily="2" charset="2"/>
              <a:buChar char="ü"/>
            </a:pPr>
            <a:endParaRPr lang="en-GB" b="0" i="0" dirty="0">
              <a:effectLst/>
            </a:endParaRPr>
          </a:p>
          <a:p>
            <a:endParaRPr lang="en-IN" dirty="0"/>
          </a:p>
        </p:txBody>
      </p:sp>
    </p:spTree>
    <p:extLst>
      <p:ext uri="{BB962C8B-B14F-4D97-AF65-F5344CB8AC3E}">
        <p14:creationId xmlns:p14="http://schemas.microsoft.com/office/powerpoint/2010/main" val="397512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308A-A20F-4B25-B0DF-80E7599B0EBB}"/>
              </a:ext>
            </a:extLst>
          </p:cNvPr>
          <p:cNvSpPr>
            <a:spLocks noGrp="1"/>
          </p:cNvSpPr>
          <p:nvPr>
            <p:ph type="title"/>
          </p:nvPr>
        </p:nvSpPr>
        <p:spPr/>
        <p:txBody>
          <a:bodyPr/>
          <a:lstStyle/>
          <a:p>
            <a:r>
              <a:rPr lang="en-GB" dirty="0"/>
              <a:t>Use case realization</a:t>
            </a:r>
            <a:endParaRPr lang="en-IN" dirty="0"/>
          </a:p>
        </p:txBody>
      </p:sp>
      <p:sp>
        <p:nvSpPr>
          <p:cNvPr id="3" name="Content Placeholder 2">
            <a:extLst>
              <a:ext uri="{FF2B5EF4-FFF2-40B4-BE49-F238E27FC236}">
                <a16:creationId xmlns:a16="http://schemas.microsoft.com/office/drawing/2014/main" id="{F664A9D4-14A5-48E3-9322-52C4BFE35D13}"/>
              </a:ext>
            </a:extLst>
          </p:cNvPr>
          <p:cNvSpPr>
            <a:spLocks noGrp="1"/>
          </p:cNvSpPr>
          <p:nvPr>
            <p:ph idx="1"/>
          </p:nvPr>
        </p:nvSpPr>
        <p:spPr/>
        <p:txBody>
          <a:bodyPr/>
          <a:lstStyle/>
          <a:p>
            <a:r>
              <a:rPr lang="en-GB" b="0" i="0" dirty="0">
                <a:effectLst/>
              </a:rPr>
              <a:t>A use-case realization represents how a use case will be implemented in terms of collaborating objects. </a:t>
            </a:r>
          </a:p>
          <a:p>
            <a:r>
              <a:rPr lang="en-GB" b="0" i="0" dirty="0">
                <a:effectLst/>
              </a:rPr>
              <a:t>The realizations reside within the design.</a:t>
            </a:r>
            <a:endParaRPr lang="en-GB" dirty="0"/>
          </a:p>
          <a:p>
            <a:r>
              <a:rPr lang="en-GB" b="0" i="0" dirty="0">
                <a:effectLst/>
              </a:rPr>
              <a:t>The realization can take various forms.</a:t>
            </a:r>
          </a:p>
          <a:p>
            <a:r>
              <a:rPr lang="en-GB" b="0" i="0" dirty="0">
                <a:effectLst/>
              </a:rPr>
              <a:t>It may include, for example, a textual description (a document), class diagrams of participating classes and subsystems, and interaction diagrams (communication and sequence diagrams) that illustrate the flow of interactions between class and subsystem instances.</a:t>
            </a:r>
            <a:endParaRPr lang="en-IN" dirty="0"/>
          </a:p>
        </p:txBody>
      </p:sp>
    </p:spTree>
    <p:extLst>
      <p:ext uri="{BB962C8B-B14F-4D97-AF65-F5344CB8AC3E}">
        <p14:creationId xmlns:p14="http://schemas.microsoft.com/office/powerpoint/2010/main" val="2188376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5A52-F85B-403D-824C-7FD39409CFFF}"/>
              </a:ext>
            </a:extLst>
          </p:cNvPr>
          <p:cNvSpPr>
            <a:spLocks noGrp="1"/>
          </p:cNvSpPr>
          <p:nvPr>
            <p:ph type="title"/>
          </p:nvPr>
        </p:nvSpPr>
        <p:spPr/>
        <p:txBody>
          <a:bodyPr/>
          <a:lstStyle/>
          <a:p>
            <a:r>
              <a:rPr lang="en-GB" dirty="0"/>
              <a:t>Use case realization</a:t>
            </a:r>
            <a:endParaRPr lang="en-IN" dirty="0"/>
          </a:p>
        </p:txBody>
      </p:sp>
      <p:sp>
        <p:nvSpPr>
          <p:cNvPr id="3" name="Content Placeholder 2">
            <a:extLst>
              <a:ext uri="{FF2B5EF4-FFF2-40B4-BE49-F238E27FC236}">
                <a16:creationId xmlns:a16="http://schemas.microsoft.com/office/drawing/2014/main" id="{AA838D1E-1D08-4635-99DC-16E0D056DD52}"/>
              </a:ext>
            </a:extLst>
          </p:cNvPr>
          <p:cNvSpPr>
            <a:spLocks noGrp="1"/>
          </p:cNvSpPr>
          <p:nvPr>
            <p:ph idx="1"/>
          </p:nvPr>
        </p:nvSpPr>
        <p:spPr/>
        <p:txBody>
          <a:bodyPr/>
          <a:lstStyle/>
          <a:p>
            <a:r>
              <a:rPr lang="en-GB" b="0" i="0" dirty="0">
                <a:effectLst/>
              </a:rPr>
              <a:t>The reason for separating the use-case realization from its use case is that doing so allows the requirements, in the form of use cases, to be managed separately from the design, in the form of realizations.</a:t>
            </a:r>
          </a:p>
          <a:p>
            <a:r>
              <a:rPr lang="en-GB" b="0" i="0" dirty="0">
                <a:effectLst/>
              </a:rPr>
              <a:t>In a model, a use-case realization is represented as a UML (Unified </a:t>
            </a:r>
            <a:r>
              <a:rPr lang="en-GB" b="0" i="0" dirty="0" err="1">
                <a:effectLst/>
              </a:rPr>
              <a:t>Modeling</a:t>
            </a:r>
            <a:r>
              <a:rPr lang="en-GB" b="0" i="0" dirty="0">
                <a:effectLst/>
              </a:rPr>
              <a:t> Language) collaboration that groups the diagrams and other information</a:t>
            </a:r>
            <a:r>
              <a:rPr lang="en-GB" dirty="0"/>
              <a:t>.</a:t>
            </a:r>
          </a:p>
          <a:p>
            <a:r>
              <a:rPr lang="en-GB" b="0" i="0" dirty="0">
                <a:effectLst/>
              </a:rPr>
              <a:t>A first pass in creating the realization might produce a diagram at an analysis level of abstraction.</a:t>
            </a:r>
          </a:p>
          <a:p>
            <a:r>
              <a:rPr lang="en-GB" b="0" i="0" dirty="0">
                <a:effectLst/>
              </a:rPr>
              <a:t>The participants will be high-level elements that are expected to be revisited and detailed down to the design level in a second pass.</a:t>
            </a:r>
            <a:endParaRPr lang="en-IN" dirty="0"/>
          </a:p>
        </p:txBody>
      </p:sp>
    </p:spTree>
    <p:extLst>
      <p:ext uri="{BB962C8B-B14F-4D97-AF65-F5344CB8AC3E}">
        <p14:creationId xmlns:p14="http://schemas.microsoft.com/office/powerpoint/2010/main" val="3125417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5BF8-AD29-48F6-971F-F0030B1EA185}"/>
              </a:ext>
            </a:extLst>
          </p:cNvPr>
          <p:cNvSpPr>
            <a:spLocks noGrp="1"/>
          </p:cNvSpPr>
          <p:nvPr>
            <p:ph type="title"/>
          </p:nvPr>
        </p:nvSpPr>
        <p:spPr/>
        <p:txBody>
          <a:bodyPr/>
          <a:lstStyle/>
          <a:p>
            <a:r>
              <a:rPr lang="en-GB" dirty="0"/>
              <a:t>Use case realization</a:t>
            </a:r>
            <a:endParaRPr lang="en-IN" dirty="0"/>
          </a:p>
        </p:txBody>
      </p:sp>
      <p:sp>
        <p:nvSpPr>
          <p:cNvPr id="3" name="Content Placeholder 2">
            <a:extLst>
              <a:ext uri="{FF2B5EF4-FFF2-40B4-BE49-F238E27FC236}">
                <a16:creationId xmlns:a16="http://schemas.microsoft.com/office/drawing/2014/main" id="{9C7513E6-C648-40A5-B3A0-8C2942E22021}"/>
              </a:ext>
            </a:extLst>
          </p:cNvPr>
          <p:cNvSpPr>
            <a:spLocks noGrp="1"/>
          </p:cNvSpPr>
          <p:nvPr>
            <p:ph idx="1"/>
          </p:nvPr>
        </p:nvSpPr>
        <p:spPr/>
        <p:txBody>
          <a:bodyPr/>
          <a:lstStyle/>
          <a:p>
            <a:endParaRPr lang="en-GB" dirty="0"/>
          </a:p>
          <a:p>
            <a:endParaRPr lang="en-IN" dirty="0"/>
          </a:p>
        </p:txBody>
      </p:sp>
      <p:pic>
        <p:nvPicPr>
          <p:cNvPr id="1026" name="Picture 2" descr="Use Case Realisations">
            <a:extLst>
              <a:ext uri="{FF2B5EF4-FFF2-40B4-BE49-F238E27FC236}">
                <a16:creationId xmlns:a16="http://schemas.microsoft.com/office/drawing/2014/main" id="{3CBE88C8-4BA0-4449-BDA5-1CD971265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707" y="2429827"/>
            <a:ext cx="7646591" cy="300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519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42E1-FBD1-47E2-977F-0ECBCD3E3597}"/>
              </a:ext>
            </a:extLst>
          </p:cNvPr>
          <p:cNvSpPr>
            <a:spLocks noGrp="1"/>
          </p:cNvSpPr>
          <p:nvPr>
            <p:ph type="title"/>
          </p:nvPr>
        </p:nvSpPr>
        <p:spPr/>
        <p:txBody>
          <a:bodyPr>
            <a:normAutofit/>
          </a:bodyPr>
          <a:lstStyle/>
          <a:p>
            <a:r>
              <a:rPr lang="en-GB" i="0" dirty="0">
                <a:effectLst/>
                <a:latin typeface="+mn-lt"/>
              </a:rPr>
              <a:t>Class diagrams owned by a use case realization</a:t>
            </a:r>
            <a:endParaRPr lang="en-IN" dirty="0">
              <a:latin typeface="+mn-lt"/>
            </a:endParaRPr>
          </a:p>
        </p:txBody>
      </p:sp>
      <p:sp>
        <p:nvSpPr>
          <p:cNvPr id="3" name="Content Placeholder 2">
            <a:extLst>
              <a:ext uri="{FF2B5EF4-FFF2-40B4-BE49-F238E27FC236}">
                <a16:creationId xmlns:a16="http://schemas.microsoft.com/office/drawing/2014/main" id="{13D1F950-4A9E-47F0-ADA8-526D50DAA8F8}"/>
              </a:ext>
            </a:extLst>
          </p:cNvPr>
          <p:cNvSpPr>
            <a:spLocks noGrp="1"/>
          </p:cNvSpPr>
          <p:nvPr>
            <p:ph idx="1"/>
          </p:nvPr>
        </p:nvSpPr>
        <p:spPr/>
        <p:txBody>
          <a:bodyPr/>
          <a:lstStyle/>
          <a:p>
            <a:r>
              <a:rPr lang="en-GB" b="0" i="0" dirty="0">
                <a:effectLst/>
              </a:rPr>
              <a:t>For each use-case realization, there may be one or more class diagrams that depict its participating classes. </a:t>
            </a:r>
          </a:p>
          <a:p>
            <a:r>
              <a:rPr lang="en-GB" b="0" i="0" dirty="0">
                <a:effectLst/>
              </a:rPr>
              <a:t>A class and its objects often participate in several use-case realizations.</a:t>
            </a:r>
          </a:p>
          <a:p>
            <a:r>
              <a:rPr lang="en-GB" b="0" i="0" dirty="0">
                <a:effectLst/>
              </a:rPr>
              <a:t>While designing, it is important to coordinate all of the requirements related to a class that different use-case realizations may have. </a:t>
            </a:r>
            <a:endParaRPr lang="en-GB" dirty="0"/>
          </a:p>
          <a:p>
            <a:endParaRPr lang="en-IN" dirty="0"/>
          </a:p>
        </p:txBody>
      </p:sp>
      <p:pic>
        <p:nvPicPr>
          <p:cNvPr id="2050" name="Picture 2" descr="Class diagram for the realization of Receive Deposit Item">
            <a:extLst>
              <a:ext uri="{FF2B5EF4-FFF2-40B4-BE49-F238E27FC236}">
                <a16:creationId xmlns:a16="http://schemas.microsoft.com/office/drawing/2014/main" id="{34772F33-57CD-492E-A0AE-6754B813F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80" y="4114800"/>
            <a:ext cx="3970020" cy="257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36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98C1-8C96-43A8-9D8F-E1EFE3951182}"/>
              </a:ext>
            </a:extLst>
          </p:cNvPr>
          <p:cNvSpPr>
            <a:spLocks noGrp="1"/>
          </p:cNvSpPr>
          <p:nvPr>
            <p:ph type="title"/>
          </p:nvPr>
        </p:nvSpPr>
        <p:spPr/>
        <p:txBody>
          <a:bodyPr/>
          <a:lstStyle/>
          <a:p>
            <a:r>
              <a:rPr lang="en-GB" dirty="0"/>
              <a:t>Domain /class </a:t>
            </a:r>
            <a:r>
              <a:rPr lang="en-GB" dirty="0" err="1"/>
              <a:t>modeling</a:t>
            </a:r>
            <a:endParaRPr lang="en-IN" dirty="0"/>
          </a:p>
        </p:txBody>
      </p:sp>
      <p:sp>
        <p:nvSpPr>
          <p:cNvPr id="3" name="Content Placeholder 2">
            <a:extLst>
              <a:ext uri="{FF2B5EF4-FFF2-40B4-BE49-F238E27FC236}">
                <a16:creationId xmlns:a16="http://schemas.microsoft.com/office/drawing/2014/main" id="{A50B214D-5448-4166-824B-99FA79CCD0FC}"/>
              </a:ext>
            </a:extLst>
          </p:cNvPr>
          <p:cNvSpPr>
            <a:spLocks noGrp="1"/>
          </p:cNvSpPr>
          <p:nvPr>
            <p:ph idx="1"/>
          </p:nvPr>
        </p:nvSpPr>
        <p:spPr/>
        <p:txBody>
          <a:bodyPr>
            <a:normAutofit/>
          </a:bodyPr>
          <a:lstStyle/>
          <a:p>
            <a:pPr marL="0" indent="0" algn="l">
              <a:buNone/>
            </a:pPr>
            <a:r>
              <a:rPr lang="en-GB" b="1" i="0" dirty="0">
                <a:solidFill>
                  <a:srgbClr val="002060"/>
                </a:solidFill>
                <a:effectLst/>
              </a:rPr>
              <a:t>The four alternative approaches for identifying classes:</a:t>
            </a:r>
            <a:endParaRPr lang="en-GB" b="0" i="0" dirty="0">
              <a:solidFill>
                <a:srgbClr val="002060"/>
              </a:solidFill>
              <a:effectLst/>
            </a:endParaRPr>
          </a:p>
          <a:p>
            <a:pPr algn="l">
              <a:buFont typeface="Arial" panose="020B0604020202020204" pitchFamily="34" charset="0"/>
              <a:buChar char="•"/>
            </a:pPr>
            <a:r>
              <a:rPr lang="en-GB" b="0" i="0" dirty="0">
                <a:effectLst/>
              </a:rPr>
              <a:t>The noun phrase approach.</a:t>
            </a:r>
          </a:p>
          <a:p>
            <a:pPr algn="l">
              <a:buFont typeface="Arial" panose="020B0604020202020204" pitchFamily="34" charset="0"/>
              <a:buChar char="•"/>
            </a:pPr>
            <a:r>
              <a:rPr lang="en-GB" b="0" i="0" dirty="0">
                <a:effectLst/>
              </a:rPr>
              <a:t>The common class patterns approach.</a:t>
            </a:r>
          </a:p>
          <a:p>
            <a:pPr algn="l">
              <a:buFont typeface="Arial" panose="020B0604020202020204" pitchFamily="34" charset="0"/>
              <a:buChar char="•"/>
            </a:pPr>
            <a:r>
              <a:rPr lang="en-GB" b="0" i="0" dirty="0">
                <a:effectLst/>
              </a:rPr>
              <a:t>The use-case driven, sequence/collaboration </a:t>
            </a:r>
            <a:r>
              <a:rPr lang="en-GB" b="0" i="0" dirty="0" err="1">
                <a:effectLst/>
              </a:rPr>
              <a:t>modeling</a:t>
            </a:r>
            <a:r>
              <a:rPr lang="en-GB" b="0" i="0" dirty="0">
                <a:effectLst/>
              </a:rPr>
              <a:t> approach.</a:t>
            </a:r>
          </a:p>
          <a:p>
            <a:pPr algn="l">
              <a:buFont typeface="Arial" panose="020B0604020202020204" pitchFamily="34" charset="0"/>
              <a:buChar char="•"/>
            </a:pPr>
            <a:r>
              <a:rPr lang="en-GB" b="0" i="0" dirty="0">
                <a:effectLst/>
              </a:rPr>
              <a:t>The classes, responsibilities and collaborators (CRC) approach.</a:t>
            </a:r>
          </a:p>
          <a:p>
            <a:pPr algn="l"/>
            <a:endParaRPr lang="en-GB"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581690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A5F3-4901-4202-97C2-2480FB6ADC46}"/>
              </a:ext>
            </a:extLst>
          </p:cNvPr>
          <p:cNvSpPr>
            <a:spLocks noGrp="1"/>
          </p:cNvSpPr>
          <p:nvPr>
            <p:ph type="title"/>
          </p:nvPr>
        </p:nvSpPr>
        <p:spPr/>
        <p:txBody>
          <a:bodyPr/>
          <a:lstStyle/>
          <a:p>
            <a:r>
              <a:rPr lang="en-GB" dirty="0"/>
              <a:t>Domain /class </a:t>
            </a:r>
            <a:r>
              <a:rPr lang="en-GB" dirty="0" err="1"/>
              <a:t>modeling</a:t>
            </a:r>
            <a:endParaRPr lang="en-IN" dirty="0"/>
          </a:p>
        </p:txBody>
      </p:sp>
      <p:sp>
        <p:nvSpPr>
          <p:cNvPr id="3" name="Content Placeholder 2">
            <a:extLst>
              <a:ext uri="{FF2B5EF4-FFF2-40B4-BE49-F238E27FC236}">
                <a16:creationId xmlns:a16="http://schemas.microsoft.com/office/drawing/2014/main" id="{EA0D3954-FC70-4625-9382-6F20CBE070A1}"/>
              </a:ext>
            </a:extLst>
          </p:cNvPr>
          <p:cNvSpPr>
            <a:spLocks noGrp="1"/>
          </p:cNvSpPr>
          <p:nvPr>
            <p:ph idx="1"/>
          </p:nvPr>
        </p:nvSpPr>
        <p:spPr/>
        <p:txBody>
          <a:bodyPr>
            <a:normAutofit fontScale="85000" lnSpcReduction="20000"/>
          </a:bodyPr>
          <a:lstStyle/>
          <a:p>
            <a:pPr marL="0" indent="0" algn="l">
              <a:buNone/>
            </a:pPr>
            <a:r>
              <a:rPr lang="en-GB" sz="2600" b="1" i="0" u="sng" dirty="0">
                <a:solidFill>
                  <a:srgbClr val="002060"/>
                </a:solidFill>
                <a:effectLst/>
              </a:rPr>
              <a:t>Noun phrase approach</a:t>
            </a:r>
            <a:endParaRPr lang="en-GB" sz="2600" b="0" i="0" u="sng" dirty="0">
              <a:solidFill>
                <a:srgbClr val="002060"/>
              </a:solidFill>
              <a:effectLst/>
            </a:endParaRPr>
          </a:p>
          <a:p>
            <a:pPr>
              <a:buFont typeface="Arial" panose="020B0604020202020204" pitchFamily="34" charset="0"/>
              <a:buChar char="•"/>
            </a:pPr>
            <a:r>
              <a:rPr lang="en-GB" sz="2600" b="0" i="0" dirty="0">
                <a:effectLst/>
              </a:rPr>
              <a:t>Look for the noun phrases through the use cases.</a:t>
            </a:r>
          </a:p>
          <a:p>
            <a:pPr marL="0" indent="0" algn="l">
              <a:buNone/>
            </a:pPr>
            <a:r>
              <a:rPr lang="en-GB" sz="2600" b="0" i="0" dirty="0">
                <a:effectLst/>
              </a:rPr>
              <a:t>Three categories:</a:t>
            </a:r>
          </a:p>
          <a:p>
            <a:pPr marL="457200" indent="-457200" algn="l">
              <a:buFont typeface="+mj-lt"/>
              <a:buAutoNum type="arabicPeriod"/>
            </a:pPr>
            <a:r>
              <a:rPr lang="en-GB" sz="2600" b="0" i="0" dirty="0">
                <a:effectLst/>
              </a:rPr>
              <a:t>Relevant classes.</a:t>
            </a:r>
          </a:p>
          <a:p>
            <a:pPr marL="457200" indent="-457200" algn="l">
              <a:buFont typeface="+mj-lt"/>
              <a:buAutoNum type="arabicPeriod"/>
            </a:pPr>
            <a:r>
              <a:rPr lang="en-GB" sz="2600" b="0" i="0" dirty="0">
                <a:effectLst/>
              </a:rPr>
              <a:t>Fuzzy classes.</a:t>
            </a:r>
          </a:p>
          <a:p>
            <a:pPr marL="457200" indent="-457200" algn="l">
              <a:buFont typeface="+mj-lt"/>
              <a:buAutoNum type="arabicPeriod"/>
            </a:pPr>
            <a:r>
              <a:rPr lang="en-GB" sz="2600" b="0" i="0" dirty="0">
                <a:effectLst/>
              </a:rPr>
              <a:t>Irrelevant classes.</a:t>
            </a:r>
          </a:p>
          <a:p>
            <a:pPr algn="l">
              <a:buFont typeface="Arial" panose="020B0604020202020204" pitchFamily="34" charset="0"/>
              <a:buChar char="•"/>
            </a:pPr>
            <a:r>
              <a:rPr lang="en-GB" sz="2600" b="0" i="0" dirty="0">
                <a:effectLst/>
              </a:rPr>
              <a:t>Identifying tentative classes.</a:t>
            </a:r>
          </a:p>
          <a:p>
            <a:pPr algn="l">
              <a:buFont typeface="Arial" panose="020B0604020202020204" pitchFamily="34" charset="0"/>
              <a:buChar char="•"/>
            </a:pPr>
            <a:r>
              <a:rPr lang="en-GB" sz="2600" b="0" i="0" dirty="0">
                <a:effectLst/>
              </a:rPr>
              <a:t>Some classes are implicit or taken from general knowledge.</a:t>
            </a:r>
          </a:p>
          <a:p>
            <a:pPr algn="l">
              <a:buFont typeface="Arial" panose="020B0604020202020204" pitchFamily="34" charset="0"/>
              <a:buChar char="•"/>
            </a:pPr>
            <a:r>
              <a:rPr lang="en-GB" sz="2600" b="0" i="0" dirty="0">
                <a:effectLst/>
              </a:rPr>
              <a:t>All classes must make sense in the application domain.</a:t>
            </a:r>
          </a:p>
          <a:p>
            <a:pPr algn="l">
              <a:buFont typeface="Arial" panose="020B0604020202020204" pitchFamily="34" charset="0"/>
              <a:buChar char="•"/>
            </a:pPr>
            <a:r>
              <a:rPr lang="en-GB" sz="2600" b="0" i="0" dirty="0">
                <a:effectLst/>
              </a:rPr>
              <a:t>Carefully choose and define class names.</a:t>
            </a: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418565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5707-4378-4E0D-8B17-8287788C29B1}"/>
              </a:ext>
            </a:extLst>
          </p:cNvPr>
          <p:cNvSpPr>
            <a:spLocks noGrp="1"/>
          </p:cNvSpPr>
          <p:nvPr>
            <p:ph type="title"/>
          </p:nvPr>
        </p:nvSpPr>
        <p:spPr/>
        <p:txBody>
          <a:bodyPr/>
          <a:lstStyle/>
          <a:p>
            <a:r>
              <a:rPr lang="en-IN" b="0" i="0" dirty="0">
                <a:effectLst/>
                <a:latin typeface="+mn-lt"/>
              </a:rPr>
              <a:t>Components of Basic Model</a:t>
            </a:r>
            <a:endParaRPr lang="en-IN" dirty="0"/>
          </a:p>
        </p:txBody>
      </p:sp>
      <p:sp>
        <p:nvSpPr>
          <p:cNvPr id="3" name="Content Placeholder 2">
            <a:extLst>
              <a:ext uri="{FF2B5EF4-FFF2-40B4-BE49-F238E27FC236}">
                <a16:creationId xmlns:a16="http://schemas.microsoft.com/office/drawing/2014/main" id="{BFC10442-FAA3-4F71-873F-0738F463A836}"/>
              </a:ext>
            </a:extLst>
          </p:cNvPr>
          <p:cNvSpPr>
            <a:spLocks noGrp="1"/>
          </p:cNvSpPr>
          <p:nvPr>
            <p:ph idx="1"/>
          </p:nvPr>
        </p:nvSpPr>
        <p:spPr/>
        <p:txBody>
          <a:bodyPr/>
          <a:lstStyle/>
          <a:p>
            <a:r>
              <a:rPr lang="en-IN" u="sng" dirty="0"/>
              <a:t>Use case:</a:t>
            </a:r>
          </a:p>
          <a:p>
            <a:pPr marL="0" indent="0">
              <a:buNone/>
            </a:pPr>
            <a:r>
              <a:rPr lang="en-GB" b="0" i="0" dirty="0">
                <a:effectLst/>
              </a:rPr>
              <a:t>The use case defines how actors uses a system to accomplish a specific objective. </a:t>
            </a:r>
            <a:endParaRPr lang="en-GB" dirty="0"/>
          </a:p>
          <a:p>
            <a:r>
              <a:rPr lang="en-GB" u="sng" dirty="0"/>
              <a:t>Associations :</a:t>
            </a:r>
          </a:p>
          <a:p>
            <a:pPr marL="0" indent="0">
              <a:buNone/>
            </a:pPr>
            <a:r>
              <a:rPr lang="en-GB" b="0" i="0" dirty="0">
                <a:effectLst/>
              </a:rPr>
              <a:t>It is used to define the associations among actors and use cases they contribute in.</a:t>
            </a:r>
            <a:endParaRPr lang="en-IN" dirty="0"/>
          </a:p>
        </p:txBody>
      </p:sp>
    </p:spTree>
    <p:extLst>
      <p:ext uri="{BB962C8B-B14F-4D97-AF65-F5344CB8AC3E}">
        <p14:creationId xmlns:p14="http://schemas.microsoft.com/office/powerpoint/2010/main" val="1291701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677A-30AC-41D9-909C-A2562D0700C0}"/>
              </a:ext>
            </a:extLst>
          </p:cNvPr>
          <p:cNvSpPr>
            <a:spLocks noGrp="1"/>
          </p:cNvSpPr>
          <p:nvPr>
            <p:ph type="title"/>
          </p:nvPr>
        </p:nvSpPr>
        <p:spPr/>
        <p:txBody>
          <a:bodyPr/>
          <a:lstStyle/>
          <a:p>
            <a:r>
              <a:rPr lang="en-GB" dirty="0"/>
              <a:t>Domain /class </a:t>
            </a:r>
            <a:r>
              <a:rPr lang="en-GB" dirty="0" err="1"/>
              <a:t>modeling</a:t>
            </a:r>
            <a:endParaRPr lang="en-IN" dirty="0"/>
          </a:p>
        </p:txBody>
      </p:sp>
      <p:sp>
        <p:nvSpPr>
          <p:cNvPr id="3" name="Content Placeholder 2">
            <a:extLst>
              <a:ext uri="{FF2B5EF4-FFF2-40B4-BE49-F238E27FC236}">
                <a16:creationId xmlns:a16="http://schemas.microsoft.com/office/drawing/2014/main" id="{6B012E39-26BF-487E-99C8-9EDF52F90323}"/>
              </a:ext>
            </a:extLst>
          </p:cNvPr>
          <p:cNvSpPr>
            <a:spLocks noGrp="1"/>
          </p:cNvSpPr>
          <p:nvPr>
            <p:ph idx="1"/>
          </p:nvPr>
        </p:nvSpPr>
        <p:spPr/>
        <p:txBody>
          <a:bodyPr/>
          <a:lstStyle/>
          <a:p>
            <a:pPr marL="0" indent="0" algn="l">
              <a:buNone/>
            </a:pPr>
            <a:r>
              <a:rPr lang="en-GB" b="1" i="0" u="sng" dirty="0">
                <a:solidFill>
                  <a:srgbClr val="002060"/>
                </a:solidFill>
                <a:effectLst/>
              </a:rPr>
              <a:t>The common class patterns approach:</a:t>
            </a:r>
            <a:br>
              <a:rPr lang="en-GB" b="0" i="0" u="sng" dirty="0">
                <a:solidFill>
                  <a:srgbClr val="002060"/>
                </a:solidFill>
                <a:effectLst/>
              </a:rPr>
            </a:br>
            <a:r>
              <a:rPr lang="en-GB" b="0" i="0" dirty="0">
                <a:effectLst/>
              </a:rPr>
              <a:t>The common class patterns approach is based on a knowledge base of the common classes that have been proposed researchers. The patterns used for</a:t>
            </a:r>
            <a:br>
              <a:rPr lang="en-GB" b="0" i="0" dirty="0">
                <a:effectLst/>
              </a:rPr>
            </a:br>
            <a:r>
              <a:rPr lang="en-GB" b="0" i="0" dirty="0">
                <a:effectLst/>
              </a:rPr>
              <a:t>finding the candidate class and object are:</a:t>
            </a:r>
          </a:p>
          <a:p>
            <a:pPr algn="l">
              <a:buFont typeface="Arial" panose="020B0604020202020204" pitchFamily="34" charset="0"/>
              <a:buChar char="•"/>
            </a:pPr>
            <a:r>
              <a:rPr lang="en-GB" b="0" i="0" dirty="0">
                <a:effectLst/>
              </a:rPr>
              <a:t>Concept class</a:t>
            </a:r>
          </a:p>
          <a:p>
            <a:pPr algn="l">
              <a:buFont typeface="Arial" panose="020B0604020202020204" pitchFamily="34" charset="0"/>
              <a:buChar char="•"/>
            </a:pPr>
            <a:r>
              <a:rPr lang="en-GB" b="0" i="0" dirty="0">
                <a:effectLst/>
              </a:rPr>
              <a:t>Events class</a:t>
            </a:r>
          </a:p>
          <a:p>
            <a:pPr algn="l">
              <a:buFont typeface="Arial" panose="020B0604020202020204" pitchFamily="34" charset="0"/>
              <a:buChar char="•"/>
            </a:pPr>
            <a:r>
              <a:rPr lang="en-GB" b="0" i="0" dirty="0">
                <a:effectLst/>
              </a:rPr>
              <a:t>Organization class</a:t>
            </a:r>
          </a:p>
          <a:p>
            <a:pPr algn="l">
              <a:buFont typeface="Arial" panose="020B0604020202020204" pitchFamily="34" charset="0"/>
              <a:buChar char="•"/>
            </a:pPr>
            <a:r>
              <a:rPr lang="en-GB" b="0" i="0" dirty="0">
                <a:effectLst/>
              </a:rPr>
              <a:t>People class</a:t>
            </a:r>
          </a:p>
          <a:p>
            <a:pPr algn="l">
              <a:buFont typeface="Arial" panose="020B0604020202020204" pitchFamily="34" charset="0"/>
              <a:buChar char="•"/>
            </a:pPr>
            <a:r>
              <a:rPr lang="en-GB" b="0" i="0" dirty="0">
                <a:effectLst/>
              </a:rPr>
              <a:t>Places class</a:t>
            </a:r>
          </a:p>
          <a:p>
            <a:pPr algn="l">
              <a:buFont typeface="Arial" panose="020B0604020202020204" pitchFamily="34" charset="0"/>
              <a:buChar char="•"/>
            </a:pPr>
            <a:r>
              <a:rPr lang="en-GB" b="0" i="0" dirty="0">
                <a:effectLst/>
              </a:rPr>
              <a:t>Tangible things and devices class</a:t>
            </a:r>
          </a:p>
          <a:p>
            <a:endParaRPr lang="en-IN" dirty="0"/>
          </a:p>
        </p:txBody>
      </p:sp>
    </p:spTree>
    <p:extLst>
      <p:ext uri="{BB962C8B-B14F-4D97-AF65-F5344CB8AC3E}">
        <p14:creationId xmlns:p14="http://schemas.microsoft.com/office/powerpoint/2010/main" val="934208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A084-19CC-4A83-B354-E743E077ED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2492F7-2DA5-466F-865F-84B58030C91E}"/>
              </a:ext>
            </a:extLst>
          </p:cNvPr>
          <p:cNvSpPr>
            <a:spLocks noGrp="1"/>
          </p:cNvSpPr>
          <p:nvPr>
            <p:ph idx="1"/>
          </p:nvPr>
        </p:nvSpPr>
        <p:spPr/>
        <p:txBody>
          <a:bodyPr/>
          <a:lstStyle/>
          <a:p>
            <a:pPr marL="0" indent="0">
              <a:buNone/>
            </a:pPr>
            <a:r>
              <a:rPr lang="en-GB" b="1" u="sng" dirty="0">
                <a:solidFill>
                  <a:srgbClr val="002060"/>
                </a:solidFill>
              </a:rPr>
              <a:t>Use case driven approach:</a:t>
            </a:r>
          </a:p>
          <a:p>
            <a:r>
              <a:rPr lang="en-IN" dirty="0"/>
              <a:t>It is the third approach that is recommended.</a:t>
            </a:r>
          </a:p>
          <a:p>
            <a:r>
              <a:rPr lang="en-IN" dirty="0"/>
              <a:t>Use case modelling is considered a problem driven approach to object oriented analysis which means designer first consider the problem at hand and not relationship between object.</a:t>
            </a:r>
          </a:p>
          <a:p>
            <a:r>
              <a:rPr lang="en-IN" dirty="0"/>
              <a:t>Modelling use case is useful for finding objects of a system.</a:t>
            </a:r>
          </a:p>
          <a:p>
            <a:r>
              <a:rPr lang="en-IN" dirty="0"/>
              <a:t>The process of creating sequence or  collaboration diagrams is a systematic way to think about how a use case can take place and think about objects involved in your system.</a:t>
            </a:r>
          </a:p>
          <a:p>
            <a:r>
              <a:rPr lang="en-IN" dirty="0"/>
              <a:t>Example  given in a book shared to you OOAD page no.166,167.</a:t>
            </a:r>
          </a:p>
        </p:txBody>
      </p:sp>
    </p:spTree>
    <p:extLst>
      <p:ext uri="{BB962C8B-B14F-4D97-AF65-F5344CB8AC3E}">
        <p14:creationId xmlns:p14="http://schemas.microsoft.com/office/powerpoint/2010/main" val="216596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2609-E216-4F0A-98C0-B88319751332}"/>
              </a:ext>
            </a:extLst>
          </p:cNvPr>
          <p:cNvSpPr>
            <a:spLocks noGrp="1"/>
          </p:cNvSpPr>
          <p:nvPr>
            <p:ph type="title"/>
          </p:nvPr>
        </p:nvSpPr>
        <p:spPr/>
        <p:txBody>
          <a:bodyPr/>
          <a:lstStyle/>
          <a:p>
            <a:r>
              <a:rPr lang="en-GB" dirty="0"/>
              <a:t>Domain /class </a:t>
            </a:r>
            <a:r>
              <a:rPr lang="en-GB" dirty="0" err="1"/>
              <a:t>modeling</a:t>
            </a:r>
            <a:endParaRPr lang="en-IN" dirty="0"/>
          </a:p>
        </p:txBody>
      </p:sp>
      <p:sp>
        <p:nvSpPr>
          <p:cNvPr id="3" name="Content Placeholder 2">
            <a:extLst>
              <a:ext uri="{FF2B5EF4-FFF2-40B4-BE49-F238E27FC236}">
                <a16:creationId xmlns:a16="http://schemas.microsoft.com/office/drawing/2014/main" id="{B0F24CBC-8290-4655-9212-8AAEC9191A18}"/>
              </a:ext>
            </a:extLst>
          </p:cNvPr>
          <p:cNvSpPr>
            <a:spLocks noGrp="1"/>
          </p:cNvSpPr>
          <p:nvPr>
            <p:ph idx="1"/>
          </p:nvPr>
        </p:nvSpPr>
        <p:spPr/>
        <p:txBody>
          <a:bodyPr/>
          <a:lstStyle/>
          <a:p>
            <a:pPr marL="0" indent="0">
              <a:buNone/>
            </a:pPr>
            <a:r>
              <a:rPr lang="en-GB" b="1" i="0" u="sng" dirty="0">
                <a:solidFill>
                  <a:srgbClr val="002060"/>
                </a:solidFill>
                <a:effectLst/>
              </a:rPr>
              <a:t>The classes, responsibilities and collaborators (CRC) approach:</a:t>
            </a:r>
          </a:p>
          <a:p>
            <a:r>
              <a:rPr lang="en-GB" b="0" i="0" dirty="0">
                <a:effectLst/>
              </a:rPr>
              <a:t>Classes, responsibilities, and collaborators is a technique used for identifying classes’ responsibilities, and collaborators and therefore their attributes and methods. </a:t>
            </a:r>
          </a:p>
          <a:p>
            <a:r>
              <a:rPr lang="en-GB" b="0" i="0" dirty="0">
                <a:effectLst/>
              </a:rPr>
              <a:t>CRC is based on the idea that an object either can accomplish a certain responsibility itself or it may require the assistance of other objects.</a:t>
            </a:r>
            <a:br>
              <a:rPr lang="en-GB" dirty="0"/>
            </a:br>
            <a:r>
              <a:rPr lang="en-GB" b="0" i="0" dirty="0">
                <a:effectLst/>
              </a:rPr>
              <a:t>CRC cards are 4”``X 6`` index cards in which all the information for an object is written is cheap, portable, readily available and familiar.</a:t>
            </a:r>
            <a:endParaRPr lang="en-IN" dirty="0"/>
          </a:p>
        </p:txBody>
      </p:sp>
      <p:pic>
        <p:nvPicPr>
          <p:cNvPr id="5" name="Picture 4" descr="A picture containing diagram&#10;&#10;Description automatically generated">
            <a:extLst>
              <a:ext uri="{FF2B5EF4-FFF2-40B4-BE49-F238E27FC236}">
                <a16:creationId xmlns:a16="http://schemas.microsoft.com/office/drawing/2014/main" id="{0FE72355-D2E0-4FFC-A164-6C1C4263F193}"/>
              </a:ext>
            </a:extLst>
          </p:cNvPr>
          <p:cNvPicPr>
            <a:picLocks noChangeAspect="1"/>
          </p:cNvPicPr>
          <p:nvPr/>
        </p:nvPicPr>
        <p:blipFill>
          <a:blip r:embed="rId2"/>
          <a:stretch>
            <a:fillRect/>
          </a:stretch>
        </p:blipFill>
        <p:spPr>
          <a:xfrm>
            <a:off x="3438525" y="4985169"/>
            <a:ext cx="3971290" cy="1451495"/>
          </a:xfrm>
          <a:prstGeom prst="rect">
            <a:avLst/>
          </a:prstGeom>
        </p:spPr>
      </p:pic>
    </p:spTree>
    <p:extLst>
      <p:ext uri="{BB962C8B-B14F-4D97-AF65-F5344CB8AC3E}">
        <p14:creationId xmlns:p14="http://schemas.microsoft.com/office/powerpoint/2010/main" val="4101546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D680-2B4A-4A58-B31D-3069CC705C41}"/>
              </a:ext>
            </a:extLst>
          </p:cNvPr>
          <p:cNvSpPr>
            <a:spLocks noGrp="1"/>
          </p:cNvSpPr>
          <p:nvPr>
            <p:ph type="title"/>
          </p:nvPr>
        </p:nvSpPr>
        <p:spPr/>
        <p:txBody>
          <a:bodyPr/>
          <a:lstStyle/>
          <a:p>
            <a:r>
              <a:rPr lang="en-GB" dirty="0"/>
              <a:t>Domain /class </a:t>
            </a:r>
            <a:r>
              <a:rPr lang="en-GB" dirty="0" err="1"/>
              <a:t>modeling</a:t>
            </a:r>
            <a:endParaRPr lang="en-IN" dirty="0"/>
          </a:p>
        </p:txBody>
      </p:sp>
      <p:sp>
        <p:nvSpPr>
          <p:cNvPr id="6" name="Content Placeholder 5">
            <a:extLst>
              <a:ext uri="{FF2B5EF4-FFF2-40B4-BE49-F238E27FC236}">
                <a16:creationId xmlns:a16="http://schemas.microsoft.com/office/drawing/2014/main" id="{5D970396-3703-4A91-9303-17D529AC1F06}"/>
              </a:ext>
            </a:extLst>
          </p:cNvPr>
          <p:cNvSpPr>
            <a:spLocks noGrp="1"/>
          </p:cNvSpPr>
          <p:nvPr>
            <p:ph idx="1"/>
          </p:nvPr>
        </p:nvSpPr>
        <p:spPr/>
        <p:txBody>
          <a:bodyPr/>
          <a:lstStyle/>
          <a:p>
            <a:r>
              <a:rPr lang="en-GB" b="1" i="0" u="sng" dirty="0">
                <a:effectLst/>
              </a:rPr>
              <a:t>Steps in CRC process</a:t>
            </a:r>
            <a:br>
              <a:rPr lang="en-GB" b="0" i="0" dirty="0">
                <a:effectLst/>
              </a:rPr>
            </a:br>
            <a:r>
              <a:rPr lang="en-GB" b="0" i="0" dirty="0">
                <a:effectLst/>
              </a:rPr>
              <a:t>The classes, responsibilities and collaborators process consists of three steps:</a:t>
            </a:r>
          </a:p>
          <a:p>
            <a:pPr marL="457200" indent="-457200" algn="l">
              <a:buFont typeface="+mj-lt"/>
              <a:buAutoNum type="arabicPeriod"/>
            </a:pPr>
            <a:r>
              <a:rPr lang="en-GB" b="0" i="0" dirty="0">
                <a:effectLst/>
              </a:rPr>
              <a:t>Identify classes responsibilities (and identify classes).</a:t>
            </a:r>
          </a:p>
          <a:p>
            <a:pPr marL="457200" indent="-457200" algn="l">
              <a:buFont typeface="+mj-lt"/>
              <a:buAutoNum type="arabicPeriod"/>
            </a:pPr>
            <a:r>
              <a:rPr lang="en-GB" b="0" i="0" dirty="0">
                <a:effectLst/>
              </a:rPr>
              <a:t>Assign responsibilities.</a:t>
            </a:r>
          </a:p>
          <a:p>
            <a:pPr marL="457200" indent="-457200" algn="l">
              <a:buFont typeface="+mj-lt"/>
              <a:buAutoNum type="arabicPeriod"/>
            </a:pPr>
            <a:r>
              <a:rPr lang="en-GB" b="0" i="0" dirty="0">
                <a:effectLst/>
              </a:rPr>
              <a:t>Identify collaborators.</a:t>
            </a:r>
          </a:p>
          <a:p>
            <a:endParaRPr lang="en-IN" dirty="0"/>
          </a:p>
        </p:txBody>
      </p:sp>
      <p:pic>
        <p:nvPicPr>
          <p:cNvPr id="1026" name="Picture 2">
            <a:extLst>
              <a:ext uri="{FF2B5EF4-FFF2-40B4-BE49-F238E27FC236}">
                <a16:creationId xmlns:a16="http://schemas.microsoft.com/office/drawing/2014/main" id="{2B85C00C-6A97-42EC-8913-2B77B6280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450" y="4376419"/>
            <a:ext cx="4537710" cy="229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976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9D6A-67EE-4486-811C-4C50F15510DA}"/>
              </a:ext>
            </a:extLst>
          </p:cNvPr>
          <p:cNvSpPr>
            <a:spLocks noGrp="1"/>
          </p:cNvSpPr>
          <p:nvPr>
            <p:ph type="title"/>
          </p:nvPr>
        </p:nvSpPr>
        <p:spPr/>
        <p:txBody>
          <a:bodyPr/>
          <a:lstStyle/>
          <a:p>
            <a:r>
              <a:rPr lang="en-GB" dirty="0" err="1"/>
              <a:t>Domian</a:t>
            </a:r>
            <a:r>
              <a:rPr lang="en-GB" dirty="0"/>
              <a:t> /class </a:t>
            </a:r>
            <a:r>
              <a:rPr lang="en-GB" dirty="0" err="1"/>
              <a:t>modeling</a:t>
            </a:r>
            <a:endParaRPr lang="en-IN" dirty="0"/>
          </a:p>
        </p:txBody>
      </p:sp>
      <p:sp>
        <p:nvSpPr>
          <p:cNvPr id="3" name="Content Placeholder 2">
            <a:extLst>
              <a:ext uri="{FF2B5EF4-FFF2-40B4-BE49-F238E27FC236}">
                <a16:creationId xmlns:a16="http://schemas.microsoft.com/office/drawing/2014/main" id="{50F2228F-5392-4594-8990-4D8D4F090ED7}"/>
              </a:ext>
            </a:extLst>
          </p:cNvPr>
          <p:cNvSpPr>
            <a:spLocks noGrp="1"/>
          </p:cNvSpPr>
          <p:nvPr>
            <p:ph idx="1"/>
          </p:nvPr>
        </p:nvSpPr>
        <p:spPr/>
        <p:txBody>
          <a:bodyPr/>
          <a:lstStyle/>
          <a:p>
            <a:endParaRPr lang="en-IN" dirty="0"/>
          </a:p>
        </p:txBody>
      </p:sp>
      <p:pic>
        <p:nvPicPr>
          <p:cNvPr id="5" name="Picture 4" descr="Table&#10;&#10;Description automatically generated with low confidence">
            <a:extLst>
              <a:ext uri="{FF2B5EF4-FFF2-40B4-BE49-F238E27FC236}">
                <a16:creationId xmlns:a16="http://schemas.microsoft.com/office/drawing/2014/main" id="{B9D3E6C9-883F-4EBB-9676-56CA1F57219C}"/>
              </a:ext>
            </a:extLst>
          </p:cNvPr>
          <p:cNvPicPr>
            <a:picLocks noChangeAspect="1"/>
          </p:cNvPicPr>
          <p:nvPr/>
        </p:nvPicPr>
        <p:blipFill>
          <a:blip r:embed="rId2"/>
          <a:stretch>
            <a:fillRect/>
          </a:stretch>
        </p:blipFill>
        <p:spPr>
          <a:xfrm>
            <a:off x="3908467" y="2532380"/>
            <a:ext cx="4372984" cy="3528695"/>
          </a:xfrm>
          <a:prstGeom prst="rect">
            <a:avLst/>
          </a:prstGeom>
        </p:spPr>
      </p:pic>
    </p:spTree>
    <p:extLst>
      <p:ext uri="{BB962C8B-B14F-4D97-AF65-F5344CB8AC3E}">
        <p14:creationId xmlns:p14="http://schemas.microsoft.com/office/powerpoint/2010/main" val="3546413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A03D-A62E-452D-BAF0-0A488496EA93}"/>
              </a:ext>
            </a:extLst>
          </p:cNvPr>
          <p:cNvSpPr>
            <a:spLocks noGrp="1"/>
          </p:cNvSpPr>
          <p:nvPr>
            <p:ph type="title"/>
          </p:nvPr>
        </p:nvSpPr>
        <p:spPr/>
        <p:txBody>
          <a:bodyPr/>
          <a:lstStyle/>
          <a:p>
            <a:r>
              <a:rPr lang="en-GB" dirty="0"/>
              <a:t>Naming classes</a:t>
            </a:r>
            <a:endParaRPr lang="en-IN" dirty="0"/>
          </a:p>
        </p:txBody>
      </p:sp>
      <p:sp>
        <p:nvSpPr>
          <p:cNvPr id="3" name="Content Placeholder 2">
            <a:extLst>
              <a:ext uri="{FF2B5EF4-FFF2-40B4-BE49-F238E27FC236}">
                <a16:creationId xmlns:a16="http://schemas.microsoft.com/office/drawing/2014/main" id="{ED8BEF90-8371-4C5B-9E7F-F2E0E31D07C5}"/>
              </a:ext>
            </a:extLst>
          </p:cNvPr>
          <p:cNvSpPr>
            <a:spLocks noGrp="1"/>
          </p:cNvSpPr>
          <p:nvPr>
            <p:ph idx="1"/>
          </p:nvPr>
        </p:nvSpPr>
        <p:spPr/>
        <p:txBody>
          <a:bodyPr/>
          <a:lstStyle/>
          <a:p>
            <a:r>
              <a:rPr lang="en-GB" dirty="0"/>
              <a:t>It is an important activity. </a:t>
            </a:r>
          </a:p>
          <a:p>
            <a:r>
              <a:rPr lang="en-GB" dirty="0"/>
              <a:t>There are some guidelines for naming classes:</a:t>
            </a:r>
          </a:p>
          <a:p>
            <a:pPr marL="457200" indent="-457200">
              <a:buFont typeface="+mj-lt"/>
              <a:buAutoNum type="arabicPeriod"/>
            </a:pPr>
            <a:r>
              <a:rPr lang="en-GB" dirty="0"/>
              <a:t>The class name should be singular. The class should describe a single object ,so it should be the singular form of noun.</a:t>
            </a:r>
          </a:p>
          <a:p>
            <a:pPr marL="457200" indent="-457200">
              <a:buFont typeface="+mj-lt"/>
              <a:buAutoNum type="arabicPeriod"/>
            </a:pPr>
            <a:r>
              <a:rPr lang="en-GB" dirty="0"/>
              <a:t>You should use names with which the users or clients are comfortable. Use the standard vocabulary.</a:t>
            </a:r>
          </a:p>
          <a:p>
            <a:pPr marL="457200" indent="-457200">
              <a:buFont typeface="+mj-lt"/>
              <a:buAutoNum type="arabicPeriod"/>
            </a:pPr>
            <a:r>
              <a:rPr lang="en-GB" dirty="0"/>
              <a:t>Use readable names. Capitalize class names. By convention ,the class name must begin with an upper case letter. For compound words ,capitalize the first letter of each word. </a:t>
            </a:r>
            <a:r>
              <a:rPr lang="en-GB" dirty="0" err="1"/>
              <a:t>E.g.</a:t>
            </a:r>
            <a:r>
              <a:rPr lang="en-GB" b="1" dirty="0" err="1"/>
              <a:t>LoanWindow</a:t>
            </a:r>
            <a:r>
              <a:rPr lang="en-GB" b="1" dirty="0"/>
              <a:t>.</a:t>
            </a:r>
          </a:p>
          <a:p>
            <a:endParaRPr lang="en-GB" b="1" dirty="0"/>
          </a:p>
          <a:p>
            <a:endParaRPr lang="en-IN" dirty="0"/>
          </a:p>
        </p:txBody>
      </p:sp>
    </p:spTree>
    <p:extLst>
      <p:ext uri="{BB962C8B-B14F-4D97-AF65-F5344CB8AC3E}">
        <p14:creationId xmlns:p14="http://schemas.microsoft.com/office/powerpoint/2010/main" val="4110534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A9DB-406D-4949-B08A-DBB6984566A0}"/>
              </a:ext>
            </a:extLst>
          </p:cNvPr>
          <p:cNvSpPr>
            <a:spLocks noGrp="1"/>
          </p:cNvSpPr>
          <p:nvPr>
            <p:ph type="title"/>
          </p:nvPr>
        </p:nvSpPr>
        <p:spPr/>
        <p:txBody>
          <a:bodyPr/>
          <a:lstStyle/>
          <a:p>
            <a:r>
              <a:rPr lang="en-GB" dirty="0"/>
              <a:t>Class association</a:t>
            </a:r>
            <a:endParaRPr lang="en-IN" dirty="0"/>
          </a:p>
        </p:txBody>
      </p:sp>
      <p:sp>
        <p:nvSpPr>
          <p:cNvPr id="3" name="Content Placeholder 2">
            <a:extLst>
              <a:ext uri="{FF2B5EF4-FFF2-40B4-BE49-F238E27FC236}">
                <a16:creationId xmlns:a16="http://schemas.microsoft.com/office/drawing/2014/main" id="{9906BA96-110C-4351-A9A7-D59DA429965D}"/>
              </a:ext>
            </a:extLst>
          </p:cNvPr>
          <p:cNvSpPr>
            <a:spLocks noGrp="1"/>
          </p:cNvSpPr>
          <p:nvPr>
            <p:ph idx="1"/>
          </p:nvPr>
        </p:nvSpPr>
        <p:spPr/>
        <p:txBody>
          <a:bodyPr/>
          <a:lstStyle/>
          <a:p>
            <a:r>
              <a:rPr lang="en-GB" dirty="0"/>
              <a:t>Association represents physical and conceptual connection between two or more objects.</a:t>
            </a:r>
          </a:p>
          <a:p>
            <a:r>
              <a:rPr lang="en-GB" dirty="0" err="1"/>
              <a:t>E.g.object</a:t>
            </a:r>
            <a:r>
              <a:rPr lang="en-GB" dirty="0"/>
              <a:t> responsibility is telling another object that credit card number is valid or invalid. </a:t>
            </a:r>
            <a:r>
              <a:rPr lang="en-IN" dirty="0"/>
              <a:t>Here two classes have association.</a:t>
            </a:r>
          </a:p>
          <a:p>
            <a:r>
              <a:rPr lang="en-IN" dirty="0"/>
              <a:t>Binary association are shown as lines connecting two class symbols.</a:t>
            </a:r>
          </a:p>
          <a:p>
            <a:r>
              <a:rPr lang="en-IN" dirty="0"/>
              <a:t>Ternary and higher order association are shown as diamonds connecting to a class symbol by lines.</a:t>
            </a:r>
          </a:p>
          <a:p>
            <a:r>
              <a:rPr lang="en-IN" dirty="0"/>
              <a:t>Association name is written above or below the line. </a:t>
            </a:r>
            <a:endParaRPr lang="en-GB" dirty="0"/>
          </a:p>
        </p:txBody>
      </p:sp>
      <p:pic>
        <p:nvPicPr>
          <p:cNvPr id="6146" name="Picture 2">
            <a:extLst>
              <a:ext uri="{FF2B5EF4-FFF2-40B4-BE49-F238E27FC236}">
                <a16:creationId xmlns:a16="http://schemas.microsoft.com/office/drawing/2014/main" id="{EC478678-2D8E-4A6E-98FB-4E625DD4E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49" y="5554137"/>
            <a:ext cx="3381375" cy="71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33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236F-77E8-4BA9-9254-9CDAB1CA10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BEFE59-245C-4B52-B193-1D4C8D2B7FD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0432DF7-51E3-402E-B828-E760FFFCB620}"/>
              </a:ext>
            </a:extLst>
          </p:cNvPr>
          <p:cNvPicPr>
            <a:picLocks noChangeAspect="1"/>
          </p:cNvPicPr>
          <p:nvPr/>
        </p:nvPicPr>
        <p:blipFill>
          <a:blip r:embed="rId2"/>
          <a:stretch>
            <a:fillRect/>
          </a:stretch>
        </p:blipFill>
        <p:spPr>
          <a:xfrm>
            <a:off x="2362200" y="2247900"/>
            <a:ext cx="7600950" cy="3295650"/>
          </a:xfrm>
          <a:prstGeom prst="rect">
            <a:avLst/>
          </a:prstGeom>
        </p:spPr>
      </p:pic>
    </p:spTree>
    <p:extLst>
      <p:ext uri="{BB962C8B-B14F-4D97-AF65-F5344CB8AC3E}">
        <p14:creationId xmlns:p14="http://schemas.microsoft.com/office/powerpoint/2010/main" val="32814889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56D0-3833-4624-BF9E-CF7A8AC79F19}"/>
              </a:ext>
            </a:extLst>
          </p:cNvPr>
          <p:cNvSpPr>
            <a:spLocks noGrp="1"/>
          </p:cNvSpPr>
          <p:nvPr>
            <p:ph type="title"/>
          </p:nvPr>
        </p:nvSpPr>
        <p:spPr/>
        <p:txBody>
          <a:bodyPr/>
          <a:lstStyle/>
          <a:p>
            <a:r>
              <a:rPr lang="en-GB" dirty="0"/>
              <a:t>Identifying association</a:t>
            </a:r>
            <a:endParaRPr lang="en-IN" dirty="0"/>
          </a:p>
        </p:txBody>
      </p:sp>
      <p:sp>
        <p:nvSpPr>
          <p:cNvPr id="3" name="Content Placeholder 2">
            <a:extLst>
              <a:ext uri="{FF2B5EF4-FFF2-40B4-BE49-F238E27FC236}">
                <a16:creationId xmlns:a16="http://schemas.microsoft.com/office/drawing/2014/main" id="{D5CA54DF-472A-4184-90F6-2DC13B32C6F5}"/>
              </a:ext>
            </a:extLst>
          </p:cNvPr>
          <p:cNvSpPr>
            <a:spLocks noGrp="1"/>
          </p:cNvSpPr>
          <p:nvPr>
            <p:ph idx="1"/>
          </p:nvPr>
        </p:nvSpPr>
        <p:spPr/>
        <p:txBody>
          <a:bodyPr/>
          <a:lstStyle/>
          <a:p>
            <a:r>
              <a:rPr lang="en-GB" dirty="0"/>
              <a:t>Identifying association begin by analysing the interactions between classes.</a:t>
            </a:r>
          </a:p>
          <a:p>
            <a:r>
              <a:rPr lang="en-GB" dirty="0" err="1"/>
              <a:t>Wirfs</a:t>
            </a:r>
            <a:r>
              <a:rPr lang="en-GB" dirty="0"/>
              <a:t>-Brock ,Wilkerson and Wiener provide following questions that can helps to identify association:</a:t>
            </a:r>
          </a:p>
          <a:p>
            <a:pPr marL="457200" indent="-457200">
              <a:buFont typeface="+mj-lt"/>
              <a:buAutoNum type="arabicPeriod"/>
            </a:pPr>
            <a:r>
              <a:rPr lang="en-GB" dirty="0"/>
              <a:t>Is the class capable of fulfilling the required task by itself?</a:t>
            </a:r>
          </a:p>
          <a:p>
            <a:pPr marL="457200" indent="-457200">
              <a:buFont typeface="+mj-lt"/>
              <a:buAutoNum type="arabicPeriod"/>
            </a:pPr>
            <a:r>
              <a:rPr lang="en-GB" dirty="0"/>
              <a:t>If not ,what does it need</a:t>
            </a:r>
            <a:r>
              <a:rPr lang="en-IN" dirty="0"/>
              <a:t>?</a:t>
            </a:r>
          </a:p>
          <a:p>
            <a:pPr marL="457200" indent="-457200">
              <a:buFont typeface="+mj-lt"/>
              <a:buAutoNum type="arabicPeriod"/>
            </a:pPr>
            <a:r>
              <a:rPr lang="en-IN" dirty="0"/>
              <a:t>From what other class can it acquire what it needs?</a:t>
            </a:r>
          </a:p>
          <a:p>
            <a:r>
              <a:rPr lang="en-IN" dirty="0"/>
              <a:t>Answering these questions helps us identify association.</a:t>
            </a:r>
          </a:p>
          <a:p>
            <a:pPr marL="0" indent="0">
              <a:buNone/>
            </a:pPr>
            <a:endParaRPr lang="en-IN" dirty="0"/>
          </a:p>
          <a:p>
            <a:pPr marL="0" indent="0">
              <a:buNone/>
            </a:pPr>
            <a:endParaRPr lang="en-IN" dirty="0"/>
          </a:p>
          <a:p>
            <a:endParaRPr lang="en-GB" dirty="0"/>
          </a:p>
        </p:txBody>
      </p:sp>
    </p:spTree>
    <p:extLst>
      <p:ext uri="{BB962C8B-B14F-4D97-AF65-F5344CB8AC3E}">
        <p14:creationId xmlns:p14="http://schemas.microsoft.com/office/powerpoint/2010/main" val="1538588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1462-6C9B-4EE4-9E22-56F8E2CF3879}"/>
              </a:ext>
            </a:extLst>
          </p:cNvPr>
          <p:cNvSpPr>
            <a:spLocks noGrp="1"/>
          </p:cNvSpPr>
          <p:nvPr>
            <p:ph type="title"/>
          </p:nvPr>
        </p:nvSpPr>
        <p:spPr/>
        <p:txBody>
          <a:bodyPr/>
          <a:lstStyle/>
          <a:p>
            <a:r>
              <a:rPr lang="en-GB" dirty="0"/>
              <a:t>Identifying association</a:t>
            </a:r>
            <a:endParaRPr lang="en-IN" dirty="0"/>
          </a:p>
        </p:txBody>
      </p:sp>
      <p:sp>
        <p:nvSpPr>
          <p:cNvPr id="3" name="Content Placeholder 2">
            <a:extLst>
              <a:ext uri="{FF2B5EF4-FFF2-40B4-BE49-F238E27FC236}">
                <a16:creationId xmlns:a16="http://schemas.microsoft.com/office/drawing/2014/main" id="{05C69F6D-AB64-41D6-97AB-359197F087DB}"/>
              </a:ext>
            </a:extLst>
          </p:cNvPr>
          <p:cNvSpPr>
            <a:spLocks noGrp="1"/>
          </p:cNvSpPr>
          <p:nvPr>
            <p:ph idx="1"/>
          </p:nvPr>
        </p:nvSpPr>
        <p:spPr/>
        <p:txBody>
          <a:bodyPr/>
          <a:lstStyle/>
          <a:p>
            <a:pPr marL="0" indent="0">
              <a:buNone/>
            </a:pPr>
            <a:r>
              <a:rPr lang="en-GB" b="1" u="sng" dirty="0">
                <a:solidFill>
                  <a:srgbClr val="002060"/>
                </a:solidFill>
              </a:rPr>
              <a:t>Guidelines for identifying association:</a:t>
            </a:r>
          </a:p>
          <a:p>
            <a:r>
              <a:rPr lang="en-IN" dirty="0"/>
              <a:t>A dependency between two or more classes may be association. Association often corresponds to a verb or prepositional phrase ,such as part of ,next </a:t>
            </a:r>
            <a:r>
              <a:rPr lang="en-IN" dirty="0" err="1"/>
              <a:t>to,works</a:t>
            </a:r>
            <a:r>
              <a:rPr lang="en-IN" dirty="0"/>
              <a:t> for  or contained in.</a:t>
            </a:r>
          </a:p>
          <a:p>
            <a:r>
              <a:rPr lang="en-IN" dirty="0"/>
              <a:t>A reference from one class to another is an association. Some associations are implicit or taken from general knowledge.</a:t>
            </a:r>
          </a:p>
          <a:p>
            <a:pPr marL="0" indent="0">
              <a:buNone/>
            </a:pPr>
            <a:r>
              <a:rPr lang="en-IN" dirty="0"/>
              <a:t> </a:t>
            </a:r>
          </a:p>
        </p:txBody>
      </p:sp>
    </p:spTree>
    <p:extLst>
      <p:ext uri="{BB962C8B-B14F-4D97-AF65-F5344CB8AC3E}">
        <p14:creationId xmlns:p14="http://schemas.microsoft.com/office/powerpoint/2010/main" val="13765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1CA1-FED0-4C54-918A-B515117A3165}"/>
              </a:ext>
            </a:extLst>
          </p:cNvPr>
          <p:cNvSpPr>
            <a:spLocks noGrp="1"/>
          </p:cNvSpPr>
          <p:nvPr>
            <p:ph type="title"/>
          </p:nvPr>
        </p:nvSpPr>
        <p:spPr/>
        <p:txBody>
          <a:bodyPr/>
          <a:lstStyle/>
          <a:p>
            <a:r>
              <a:rPr lang="en-GB" dirty="0"/>
              <a:t>Actor identification</a:t>
            </a:r>
            <a:endParaRPr lang="en-IN" dirty="0"/>
          </a:p>
        </p:txBody>
      </p:sp>
      <p:sp>
        <p:nvSpPr>
          <p:cNvPr id="3" name="Content Placeholder 2">
            <a:extLst>
              <a:ext uri="{FF2B5EF4-FFF2-40B4-BE49-F238E27FC236}">
                <a16:creationId xmlns:a16="http://schemas.microsoft.com/office/drawing/2014/main" id="{9D13A089-119D-40F2-B56B-FD868C8C7C68}"/>
              </a:ext>
            </a:extLst>
          </p:cNvPr>
          <p:cNvSpPr>
            <a:spLocks noGrp="1"/>
          </p:cNvSpPr>
          <p:nvPr>
            <p:ph idx="1"/>
          </p:nvPr>
        </p:nvSpPr>
        <p:spPr/>
        <p:txBody>
          <a:bodyPr/>
          <a:lstStyle/>
          <a:p>
            <a:pPr marL="0" marR="0" algn="l">
              <a:lnSpc>
                <a:spcPct val="150000"/>
              </a:lnSpc>
              <a:spcBef>
                <a:spcPts val="600"/>
              </a:spcBef>
              <a:spcAft>
                <a:spcPts val="600"/>
              </a:spcAft>
            </a:pPr>
            <a:r>
              <a:rPr lang="en-GB" sz="2000" b="0" i="0" dirty="0">
                <a:effectLst/>
              </a:rPr>
              <a:t>The operating environment of a software system consists of the users, devices, and  programs that the system interacts with. These are called actors.</a:t>
            </a:r>
          </a:p>
          <a:p>
            <a:pPr marL="0" marR="0" algn="l">
              <a:lnSpc>
                <a:spcPct val="150000"/>
              </a:lnSpc>
              <a:spcBef>
                <a:spcPts val="600"/>
              </a:spcBef>
              <a:spcAft>
                <a:spcPts val="600"/>
              </a:spcAft>
            </a:pPr>
            <a:r>
              <a:rPr lang="en-GB" sz="2000" b="0" i="0" dirty="0">
                <a:effectLst/>
              </a:rPr>
              <a:t>Types of actors include:</a:t>
            </a:r>
          </a:p>
          <a:p>
            <a:pPr indent="0" algn="l">
              <a:lnSpc>
                <a:spcPct val="150000"/>
              </a:lnSpc>
              <a:spcBef>
                <a:spcPts val="600"/>
              </a:spcBef>
              <a:spcAft>
                <a:spcPts val="600"/>
              </a:spcAft>
              <a:buNone/>
            </a:pPr>
            <a:r>
              <a:rPr lang="en-GB" sz="2000" b="0" i="0" dirty="0">
                <a:effectLst/>
              </a:rPr>
              <a:t>users</a:t>
            </a:r>
            <a:br>
              <a:rPr lang="en-GB" sz="2000" b="0" i="0" dirty="0">
                <a:effectLst/>
              </a:rPr>
            </a:br>
            <a:r>
              <a:rPr lang="en-GB" sz="2000" b="0" i="0" dirty="0">
                <a:effectLst/>
              </a:rPr>
              <a:t>database systems</a:t>
            </a:r>
            <a:br>
              <a:rPr lang="en-GB" sz="2000" b="0" i="0" dirty="0">
                <a:effectLst/>
              </a:rPr>
            </a:br>
            <a:r>
              <a:rPr lang="en-GB" sz="2000" b="0" i="0" dirty="0">
                <a:effectLst/>
              </a:rPr>
              <a:t>clients and servers</a:t>
            </a:r>
            <a:br>
              <a:rPr lang="en-GB" sz="2000" b="0" i="0" dirty="0">
                <a:effectLst/>
              </a:rPr>
            </a:br>
            <a:r>
              <a:rPr lang="en-GB" sz="2000" b="0" i="0" dirty="0">
                <a:effectLst/>
              </a:rPr>
              <a:t>platforms</a:t>
            </a:r>
            <a:br>
              <a:rPr lang="en-GB" sz="2000" b="0" i="0" dirty="0">
                <a:effectLst/>
              </a:rPr>
            </a:br>
            <a:r>
              <a:rPr lang="en-GB" sz="2000" b="0" i="0" dirty="0">
                <a:effectLst/>
              </a:rPr>
              <a:t>devices</a:t>
            </a:r>
          </a:p>
          <a:p>
            <a:endParaRPr lang="en-IN" dirty="0"/>
          </a:p>
        </p:txBody>
      </p:sp>
    </p:spTree>
    <p:extLst>
      <p:ext uri="{BB962C8B-B14F-4D97-AF65-F5344CB8AC3E}">
        <p14:creationId xmlns:p14="http://schemas.microsoft.com/office/powerpoint/2010/main" val="907246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1BF4-DC59-484E-8822-C469B4018A30}"/>
              </a:ext>
            </a:extLst>
          </p:cNvPr>
          <p:cNvSpPr>
            <a:spLocks noGrp="1"/>
          </p:cNvSpPr>
          <p:nvPr>
            <p:ph type="title"/>
          </p:nvPr>
        </p:nvSpPr>
        <p:spPr/>
        <p:txBody>
          <a:bodyPr/>
          <a:lstStyle/>
          <a:p>
            <a:r>
              <a:rPr lang="en-GB" dirty="0"/>
              <a:t>Common association patterns</a:t>
            </a:r>
            <a:endParaRPr lang="en-IN" dirty="0"/>
          </a:p>
        </p:txBody>
      </p:sp>
      <p:sp>
        <p:nvSpPr>
          <p:cNvPr id="3" name="Content Placeholder 2">
            <a:extLst>
              <a:ext uri="{FF2B5EF4-FFF2-40B4-BE49-F238E27FC236}">
                <a16:creationId xmlns:a16="http://schemas.microsoft.com/office/drawing/2014/main" id="{92B499C4-5B8F-472B-A634-810AF54DD851}"/>
              </a:ext>
            </a:extLst>
          </p:cNvPr>
          <p:cNvSpPr>
            <a:spLocks noGrp="1"/>
          </p:cNvSpPr>
          <p:nvPr>
            <p:ph idx="1"/>
          </p:nvPr>
        </p:nvSpPr>
        <p:spPr/>
        <p:txBody>
          <a:bodyPr/>
          <a:lstStyle/>
          <a:p>
            <a:r>
              <a:rPr lang="en-GB" dirty="0"/>
              <a:t>Common association patterns are based on some of the common associations defined by </a:t>
            </a:r>
            <a:r>
              <a:rPr lang="en-GB" dirty="0" err="1"/>
              <a:t>researchers,these</a:t>
            </a:r>
            <a:r>
              <a:rPr lang="en-GB" dirty="0"/>
              <a:t> include :</a:t>
            </a:r>
          </a:p>
          <a:p>
            <a:r>
              <a:rPr lang="en-GB" b="1" dirty="0"/>
              <a:t>Location association -</a:t>
            </a:r>
            <a:r>
              <a:rPr lang="en-GB" dirty="0"/>
              <a:t>next to ,part of ,contained in.</a:t>
            </a:r>
          </a:p>
          <a:p>
            <a:pPr marL="0" indent="0">
              <a:buNone/>
            </a:pPr>
            <a:r>
              <a:rPr lang="en-GB" dirty="0"/>
              <a:t>   E.g. consider a soup object ,cheddar cheese is part of soup. </a:t>
            </a:r>
          </a:p>
          <a:p>
            <a:r>
              <a:rPr lang="en-IN" b="1" dirty="0"/>
              <a:t>Communication association –</a:t>
            </a:r>
            <a:r>
              <a:rPr lang="en-IN" dirty="0"/>
              <a:t>talk to ,order to.</a:t>
            </a:r>
          </a:p>
          <a:p>
            <a:pPr marL="0" indent="0">
              <a:buNone/>
            </a:pPr>
            <a:r>
              <a:rPr lang="en-IN" dirty="0"/>
              <a:t>   E.g. customer places an order with an operator person.</a:t>
            </a:r>
          </a:p>
          <a:p>
            <a:endParaRPr lang="en-IN" dirty="0"/>
          </a:p>
        </p:txBody>
      </p:sp>
    </p:spTree>
    <p:extLst>
      <p:ext uri="{BB962C8B-B14F-4D97-AF65-F5344CB8AC3E}">
        <p14:creationId xmlns:p14="http://schemas.microsoft.com/office/powerpoint/2010/main" val="16872758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535B-CEB2-45DE-A7B7-4B8F5B834005}"/>
              </a:ext>
            </a:extLst>
          </p:cNvPr>
          <p:cNvSpPr>
            <a:spLocks noGrp="1"/>
          </p:cNvSpPr>
          <p:nvPr>
            <p:ph type="title"/>
          </p:nvPr>
        </p:nvSpPr>
        <p:spPr/>
        <p:txBody>
          <a:bodyPr/>
          <a:lstStyle/>
          <a:p>
            <a:r>
              <a:rPr lang="en-GB" b="0" i="0" dirty="0">
                <a:effectLst/>
                <a:latin typeface="+mn-lt"/>
              </a:rPr>
              <a:t>Degree of an Association</a:t>
            </a:r>
            <a:endParaRPr lang="en-IN" dirty="0">
              <a:latin typeface="+mn-lt"/>
            </a:endParaRPr>
          </a:p>
        </p:txBody>
      </p:sp>
      <p:sp>
        <p:nvSpPr>
          <p:cNvPr id="3" name="Content Placeholder 2">
            <a:extLst>
              <a:ext uri="{FF2B5EF4-FFF2-40B4-BE49-F238E27FC236}">
                <a16:creationId xmlns:a16="http://schemas.microsoft.com/office/drawing/2014/main" id="{BE6ADB3D-9BF6-4685-818D-CA00427A28DF}"/>
              </a:ext>
            </a:extLst>
          </p:cNvPr>
          <p:cNvSpPr>
            <a:spLocks noGrp="1"/>
          </p:cNvSpPr>
          <p:nvPr>
            <p:ph idx="1"/>
          </p:nvPr>
        </p:nvSpPr>
        <p:spPr/>
        <p:txBody>
          <a:bodyPr/>
          <a:lstStyle/>
          <a:p>
            <a:pPr algn="just"/>
            <a:r>
              <a:rPr lang="en-GB" b="0" i="0" dirty="0">
                <a:effectLst/>
              </a:rPr>
              <a:t>Degree of an association denotes the number of classes involved in a connection. Degree may be unary, binary, or ternary.</a:t>
            </a:r>
          </a:p>
          <a:p>
            <a:pPr algn="just">
              <a:buFont typeface="Arial" panose="020B0604020202020204" pitchFamily="34" charset="0"/>
              <a:buChar char="•"/>
            </a:pPr>
            <a:r>
              <a:rPr lang="en-GB" b="0" i="0" dirty="0">
                <a:effectLst/>
              </a:rPr>
              <a:t>A </a:t>
            </a:r>
            <a:r>
              <a:rPr lang="en-GB" b="1" i="0" dirty="0">
                <a:effectLst/>
              </a:rPr>
              <a:t>unary relationship</a:t>
            </a:r>
            <a:r>
              <a:rPr lang="en-GB" b="0" i="0" dirty="0">
                <a:effectLst/>
              </a:rPr>
              <a:t> connects objects of the same class.</a:t>
            </a:r>
          </a:p>
          <a:p>
            <a:pPr algn="just">
              <a:buFont typeface="Arial" panose="020B0604020202020204" pitchFamily="34" charset="0"/>
              <a:buChar char="•"/>
            </a:pPr>
            <a:r>
              <a:rPr lang="en-GB" b="0" i="0" dirty="0">
                <a:effectLst/>
              </a:rPr>
              <a:t>A </a:t>
            </a:r>
            <a:r>
              <a:rPr lang="en-GB" b="1" i="0" dirty="0">
                <a:effectLst/>
              </a:rPr>
              <a:t>binary relationship</a:t>
            </a:r>
            <a:r>
              <a:rPr lang="en-GB" b="0" i="0" dirty="0">
                <a:effectLst/>
              </a:rPr>
              <a:t> connects objects of two classes.</a:t>
            </a:r>
          </a:p>
          <a:p>
            <a:pPr algn="just">
              <a:buFont typeface="Arial" panose="020B0604020202020204" pitchFamily="34" charset="0"/>
              <a:buChar char="•"/>
            </a:pPr>
            <a:r>
              <a:rPr lang="en-GB" b="0" i="0" dirty="0">
                <a:effectLst/>
              </a:rPr>
              <a:t>A </a:t>
            </a:r>
            <a:r>
              <a:rPr lang="en-GB" b="1" i="0" dirty="0">
                <a:effectLst/>
              </a:rPr>
              <a:t>ternary relationship</a:t>
            </a:r>
            <a:r>
              <a:rPr lang="en-GB" b="0" i="0" dirty="0">
                <a:effectLst/>
              </a:rPr>
              <a:t> connects objects of three or more classes.</a:t>
            </a:r>
          </a:p>
          <a:p>
            <a:endParaRPr lang="en-IN" dirty="0"/>
          </a:p>
        </p:txBody>
      </p:sp>
    </p:spTree>
    <p:extLst>
      <p:ext uri="{BB962C8B-B14F-4D97-AF65-F5344CB8AC3E}">
        <p14:creationId xmlns:p14="http://schemas.microsoft.com/office/powerpoint/2010/main" val="3621673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3FE9-F177-4591-9583-AEECB7C5BEE8}"/>
              </a:ext>
            </a:extLst>
          </p:cNvPr>
          <p:cNvSpPr>
            <a:spLocks noGrp="1"/>
          </p:cNvSpPr>
          <p:nvPr>
            <p:ph type="title"/>
          </p:nvPr>
        </p:nvSpPr>
        <p:spPr/>
        <p:txBody>
          <a:bodyPr>
            <a:normAutofit/>
          </a:bodyPr>
          <a:lstStyle/>
          <a:p>
            <a:r>
              <a:rPr lang="en-IN" b="0" i="0" dirty="0">
                <a:effectLst/>
                <a:latin typeface="Arial" panose="020B0604020202020204" pitchFamily="34" charset="0"/>
              </a:rPr>
              <a:t>Cardinality Ratios of Associations</a:t>
            </a:r>
            <a:endParaRPr lang="en-IN" dirty="0"/>
          </a:p>
        </p:txBody>
      </p:sp>
      <p:sp>
        <p:nvSpPr>
          <p:cNvPr id="3" name="Content Placeholder 2">
            <a:extLst>
              <a:ext uri="{FF2B5EF4-FFF2-40B4-BE49-F238E27FC236}">
                <a16:creationId xmlns:a16="http://schemas.microsoft.com/office/drawing/2014/main" id="{C1183B9B-CD73-4A97-B994-94301D22A9C9}"/>
              </a:ext>
            </a:extLst>
          </p:cNvPr>
          <p:cNvSpPr>
            <a:spLocks noGrp="1"/>
          </p:cNvSpPr>
          <p:nvPr>
            <p:ph idx="1"/>
          </p:nvPr>
        </p:nvSpPr>
        <p:spPr/>
        <p:txBody>
          <a:bodyPr/>
          <a:lstStyle/>
          <a:p>
            <a:pPr marL="0" indent="0" algn="just">
              <a:buNone/>
            </a:pPr>
            <a:r>
              <a:rPr lang="en-GB" b="0" i="0" dirty="0">
                <a:effectLst/>
              </a:rPr>
              <a:t>There are three types of cardinality ratios, namely −</a:t>
            </a:r>
          </a:p>
          <a:p>
            <a:pPr algn="just">
              <a:buFont typeface="Arial" panose="020B0604020202020204" pitchFamily="34" charset="0"/>
              <a:buChar char="•"/>
            </a:pPr>
            <a:r>
              <a:rPr lang="en-GB" b="1" i="0" dirty="0">
                <a:effectLst/>
              </a:rPr>
              <a:t>One–to–One</a:t>
            </a:r>
            <a:r>
              <a:rPr lang="en-GB" b="0" i="0" dirty="0">
                <a:effectLst/>
              </a:rPr>
              <a:t> − A single object of class A is associated with a single object of class B.</a:t>
            </a:r>
          </a:p>
          <a:p>
            <a:pPr algn="just">
              <a:buFont typeface="Arial" panose="020B0604020202020204" pitchFamily="34" charset="0"/>
              <a:buChar char="•"/>
            </a:pPr>
            <a:r>
              <a:rPr lang="en-GB" b="1" i="0" dirty="0">
                <a:effectLst/>
              </a:rPr>
              <a:t>One–to–Many</a:t>
            </a:r>
            <a:r>
              <a:rPr lang="en-GB" b="0" i="0" dirty="0">
                <a:effectLst/>
              </a:rPr>
              <a:t> − A single object of class A is associated with many objects of class B.</a:t>
            </a:r>
          </a:p>
          <a:p>
            <a:pPr algn="just">
              <a:buFont typeface="Arial" panose="020B0604020202020204" pitchFamily="34" charset="0"/>
              <a:buChar char="•"/>
            </a:pPr>
            <a:r>
              <a:rPr lang="en-GB" b="1" i="0" dirty="0">
                <a:effectLst/>
              </a:rPr>
              <a:t>Many–to–Many</a:t>
            </a:r>
            <a:r>
              <a:rPr lang="en-GB" b="0" i="0" dirty="0">
                <a:effectLst/>
              </a:rPr>
              <a:t> − An object of class A may be associated with many objects of class B and conversely an object of class B may be associated with many objects of class A.</a:t>
            </a:r>
          </a:p>
          <a:p>
            <a:endParaRPr lang="en-IN" dirty="0"/>
          </a:p>
        </p:txBody>
      </p:sp>
    </p:spTree>
    <p:extLst>
      <p:ext uri="{BB962C8B-B14F-4D97-AF65-F5344CB8AC3E}">
        <p14:creationId xmlns:p14="http://schemas.microsoft.com/office/powerpoint/2010/main" val="3788878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562A-78BF-44D5-A0F0-0A9717D54537}"/>
              </a:ext>
            </a:extLst>
          </p:cNvPr>
          <p:cNvSpPr>
            <a:spLocks noGrp="1"/>
          </p:cNvSpPr>
          <p:nvPr>
            <p:ph type="title"/>
          </p:nvPr>
        </p:nvSpPr>
        <p:spPr/>
        <p:txBody>
          <a:bodyPr/>
          <a:lstStyle/>
          <a:p>
            <a:r>
              <a:rPr lang="en-GB" dirty="0"/>
              <a:t>generalization</a:t>
            </a:r>
            <a:endParaRPr lang="en-IN" dirty="0"/>
          </a:p>
        </p:txBody>
      </p:sp>
      <p:sp>
        <p:nvSpPr>
          <p:cNvPr id="3" name="Content Placeholder 2">
            <a:extLst>
              <a:ext uri="{FF2B5EF4-FFF2-40B4-BE49-F238E27FC236}">
                <a16:creationId xmlns:a16="http://schemas.microsoft.com/office/drawing/2014/main" id="{18908E2C-10FF-4058-8D8B-9858C55684B3}"/>
              </a:ext>
            </a:extLst>
          </p:cNvPr>
          <p:cNvSpPr>
            <a:spLocks noGrp="1"/>
          </p:cNvSpPr>
          <p:nvPr>
            <p:ph idx="1"/>
          </p:nvPr>
        </p:nvSpPr>
        <p:spPr/>
        <p:txBody>
          <a:bodyPr/>
          <a:lstStyle/>
          <a:p>
            <a:r>
              <a:rPr lang="en-GB" b="0" i="1" dirty="0">
                <a:effectLst/>
              </a:rPr>
              <a:t>Generalization</a:t>
            </a:r>
            <a:r>
              <a:rPr lang="en-GB" b="0" i="0" dirty="0">
                <a:effectLst/>
              </a:rPr>
              <a:t> is the process of extracting shared characteristics from two or more classes, and combining them into a generalized superclass.</a:t>
            </a:r>
          </a:p>
          <a:p>
            <a:r>
              <a:rPr lang="en-GB" b="0" i="0" dirty="0">
                <a:effectLst/>
              </a:rPr>
              <a:t>Shared characteristics can be attributes, associations, or methods.</a:t>
            </a:r>
          </a:p>
          <a:p>
            <a:r>
              <a:rPr lang="en-GB" b="0" i="0" dirty="0">
                <a:effectLst/>
              </a:rPr>
              <a:t>If many similar existing objects are combined to form a superclass to do the job of its subclass', then it is known as Generalization</a:t>
            </a:r>
            <a:br>
              <a:rPr lang="en-GB" dirty="0"/>
            </a:br>
            <a:endParaRPr lang="en-GB" b="0" i="0" dirty="0">
              <a:effectLst/>
            </a:endParaRPr>
          </a:p>
          <a:p>
            <a:pPr marL="0" indent="0">
              <a:buNone/>
            </a:pPr>
            <a:endParaRPr lang="en-IN" dirty="0"/>
          </a:p>
        </p:txBody>
      </p:sp>
    </p:spTree>
    <p:extLst>
      <p:ext uri="{BB962C8B-B14F-4D97-AF65-F5344CB8AC3E}">
        <p14:creationId xmlns:p14="http://schemas.microsoft.com/office/powerpoint/2010/main" val="2384204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630-190C-4292-94F2-9C597F9170AE}"/>
              </a:ext>
            </a:extLst>
          </p:cNvPr>
          <p:cNvSpPr>
            <a:spLocks noGrp="1"/>
          </p:cNvSpPr>
          <p:nvPr>
            <p:ph type="title"/>
          </p:nvPr>
        </p:nvSpPr>
        <p:spPr/>
        <p:txBody>
          <a:bodyPr/>
          <a:lstStyle/>
          <a:p>
            <a:r>
              <a:rPr lang="en-GB" dirty="0"/>
              <a:t>generalization</a:t>
            </a:r>
            <a:endParaRPr lang="en-IN" dirty="0"/>
          </a:p>
        </p:txBody>
      </p:sp>
      <p:sp>
        <p:nvSpPr>
          <p:cNvPr id="3" name="Content Placeholder 2">
            <a:extLst>
              <a:ext uri="{FF2B5EF4-FFF2-40B4-BE49-F238E27FC236}">
                <a16:creationId xmlns:a16="http://schemas.microsoft.com/office/drawing/2014/main" id="{661C70B2-9149-4965-9D22-494F21A72D85}"/>
              </a:ext>
            </a:extLst>
          </p:cNvPr>
          <p:cNvSpPr>
            <a:spLocks noGrp="1"/>
          </p:cNvSpPr>
          <p:nvPr>
            <p:ph idx="1"/>
          </p:nvPr>
        </p:nvSpPr>
        <p:spPr/>
        <p:txBody>
          <a:bodyPr/>
          <a:lstStyle/>
          <a:p>
            <a:r>
              <a:rPr lang="en-GB" dirty="0"/>
              <a:t> </a:t>
            </a:r>
            <a:r>
              <a:rPr kumimoji="0" lang="en-US" altLang="en-US" sz="2000" b="0" i="0" u="none" strike="noStrike" cap="none" normalizeH="0" baseline="0" dirty="0">
                <a:ln>
                  <a:noFill/>
                </a:ln>
                <a:effectLst/>
              </a:rPr>
              <a:t>During generalization, the shared characteristics (3) are combined and used to create a new superclass </a:t>
            </a:r>
            <a:r>
              <a:rPr kumimoji="0" lang="en-US" altLang="en-US" sz="2000" b="0" i="1" u="none" strike="noStrike" cap="none" normalizeH="0" baseline="0" dirty="0">
                <a:ln>
                  <a:noFill/>
                </a:ln>
                <a:effectLst/>
              </a:rPr>
              <a:t>Freight</a:t>
            </a:r>
            <a:r>
              <a:rPr kumimoji="0" lang="en-US" altLang="en-US" sz="2000" b="0" i="0" u="none" strike="noStrike" cap="none" normalizeH="0" baseline="0" dirty="0">
                <a:ln>
                  <a:noFill/>
                </a:ln>
                <a:effectLst/>
              </a:rPr>
              <a:t> (4). </a:t>
            </a:r>
            <a:r>
              <a:rPr kumimoji="0" lang="en-US" altLang="en-US" sz="2000" b="0" i="1" u="none" strike="noStrike" cap="none" normalizeH="0" baseline="0" dirty="0">
                <a:ln>
                  <a:noFill/>
                </a:ln>
                <a:effectLst/>
              </a:rPr>
              <a:t>Piece of Luggage</a:t>
            </a:r>
            <a:r>
              <a:rPr kumimoji="0" lang="en-US" altLang="en-US" sz="2000" b="0" i="0" u="none" strike="noStrike" cap="none" normalizeH="0" baseline="0" dirty="0">
                <a:ln>
                  <a:noFill/>
                </a:ln>
                <a:effectLst/>
              </a:rPr>
              <a:t> (5) and </a:t>
            </a:r>
            <a:r>
              <a:rPr kumimoji="0" lang="en-US" altLang="en-US" sz="2000" b="0" i="1" u="none" strike="noStrike" cap="none" normalizeH="0" baseline="0" dirty="0">
                <a:ln>
                  <a:noFill/>
                </a:ln>
                <a:effectLst/>
              </a:rPr>
              <a:t>Piece of Cargo</a:t>
            </a:r>
            <a:r>
              <a:rPr kumimoji="0" lang="en-US" altLang="en-US" sz="2000" b="0" i="0" u="none" strike="noStrike" cap="none" normalizeH="0" baseline="0" dirty="0">
                <a:ln>
                  <a:noFill/>
                </a:ln>
                <a:effectLst/>
              </a:rPr>
              <a:t> (6) become subclasses of the class </a:t>
            </a:r>
            <a:r>
              <a:rPr kumimoji="0" lang="en-US" altLang="en-US" sz="2000" b="0" i="1" u="none" strike="noStrike" cap="none" normalizeH="0" baseline="0" dirty="0">
                <a:ln>
                  <a:noFill/>
                </a:ln>
                <a:effectLst/>
              </a:rPr>
              <a:t>Freight</a:t>
            </a:r>
            <a:r>
              <a:rPr kumimoji="0" lang="en-US" altLang="en-US" sz="2000" b="0" i="0" u="none" strike="noStrike" cap="none" normalizeH="0" baseline="0" dirty="0">
                <a:ln>
                  <a:noFill/>
                </a:ln>
                <a:effectLst/>
              </a:rPr>
              <a:t>. </a:t>
            </a:r>
          </a:p>
          <a:p>
            <a:endParaRPr lang="en-IN" dirty="0"/>
          </a:p>
        </p:txBody>
      </p:sp>
      <p:pic>
        <p:nvPicPr>
          <p:cNvPr id="6" name="Picture 2">
            <a:extLst>
              <a:ext uri="{FF2B5EF4-FFF2-40B4-BE49-F238E27FC236}">
                <a16:creationId xmlns:a16="http://schemas.microsoft.com/office/drawing/2014/main" id="{9DD52DC4-87D2-4AB6-96BF-520C5BC0B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4" y="2962849"/>
            <a:ext cx="5295266" cy="361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304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86D4-70DF-419B-8EE2-38DF79ABD083}"/>
              </a:ext>
            </a:extLst>
          </p:cNvPr>
          <p:cNvSpPr>
            <a:spLocks noGrp="1"/>
          </p:cNvSpPr>
          <p:nvPr>
            <p:ph type="title"/>
          </p:nvPr>
        </p:nvSpPr>
        <p:spPr/>
        <p:txBody>
          <a:bodyPr/>
          <a:lstStyle/>
          <a:p>
            <a:r>
              <a:rPr lang="en-GB" dirty="0"/>
              <a:t>specialization</a:t>
            </a:r>
            <a:endParaRPr lang="en-IN" dirty="0"/>
          </a:p>
        </p:txBody>
      </p:sp>
      <p:sp>
        <p:nvSpPr>
          <p:cNvPr id="6" name="Content Placeholder 5">
            <a:extLst>
              <a:ext uri="{FF2B5EF4-FFF2-40B4-BE49-F238E27FC236}">
                <a16:creationId xmlns:a16="http://schemas.microsoft.com/office/drawing/2014/main" id="{5499C930-AD5E-4701-8662-9DF0425D3AAC}"/>
              </a:ext>
            </a:extLst>
          </p:cNvPr>
          <p:cNvSpPr>
            <a:spLocks noGrp="1"/>
          </p:cNvSpPr>
          <p:nvPr>
            <p:ph idx="1"/>
          </p:nvPr>
        </p:nvSpPr>
        <p:spPr/>
        <p:txBody>
          <a:bodyPr/>
          <a:lstStyle/>
          <a:p>
            <a:r>
              <a:rPr lang="en-GB" sz="2400" b="0" i="0" dirty="0">
                <a:effectLst/>
              </a:rPr>
              <a:t>Specialization is </a:t>
            </a:r>
            <a:r>
              <a:rPr lang="en-GB" sz="2400" b="1" i="0" dirty="0">
                <a:effectLst/>
              </a:rPr>
              <a:t>the reverse process of generalization</a:t>
            </a:r>
            <a:r>
              <a:rPr lang="en-GB" sz="2400" b="0" i="0" dirty="0">
                <a:effectLst/>
              </a:rPr>
              <a:t>. Here, the distinguishing features of groups of objects are used to form specialized classes from existing classes.</a:t>
            </a:r>
            <a:endParaRPr kumimoji="0" lang="en-US" altLang="en-US" sz="2400" b="0" i="0" u="none" strike="noStrike" cap="none" normalizeH="0" baseline="0" dirty="0">
              <a:ln>
                <a:noFill/>
              </a:ln>
              <a:effectLst/>
            </a:endParaRPr>
          </a:p>
          <a:p>
            <a:r>
              <a:rPr kumimoji="0" lang="en-US" altLang="en-US" sz="2400" b="0" i="0" u="none" strike="noStrike" cap="none" normalizeH="0" baseline="0" dirty="0">
                <a:ln>
                  <a:noFill/>
                </a:ln>
                <a:effectLst/>
              </a:rPr>
              <a:t>The class </a:t>
            </a:r>
            <a:r>
              <a:rPr kumimoji="0" lang="en-US" altLang="en-US" sz="2400" b="0" i="1" u="none" strike="noStrike" cap="none" normalizeH="0" baseline="0" dirty="0">
                <a:ln>
                  <a:noFill/>
                </a:ln>
                <a:effectLst/>
              </a:rPr>
              <a:t>Freight</a:t>
            </a:r>
            <a:r>
              <a:rPr kumimoji="0" lang="en-US" altLang="en-US" sz="2400" b="0" i="0" u="none" strike="noStrike" cap="none" normalizeH="0" baseline="0" dirty="0">
                <a:ln>
                  <a:noFill/>
                </a:ln>
                <a:effectLst/>
              </a:rPr>
              <a:t> (1) has the attribute </a:t>
            </a:r>
            <a:r>
              <a:rPr kumimoji="0" lang="en-US" altLang="en-US" sz="2400" b="0" i="1" u="none" strike="noStrike" cap="none" normalizeH="0" baseline="0" dirty="0">
                <a:ln>
                  <a:noFill/>
                </a:ln>
                <a:effectLst/>
              </a:rPr>
              <a:t>Degree of Hazardousness</a:t>
            </a:r>
            <a:r>
              <a:rPr kumimoji="0" lang="en-US" altLang="en-US" sz="2400" b="0" i="0" u="none" strike="noStrike" cap="none" normalizeH="0" baseline="0" dirty="0">
                <a:ln>
                  <a:noFill/>
                </a:ln>
                <a:effectLst/>
              </a:rPr>
              <a:t> (2), which is needed only for cargo, but not for passenger luggage. </a:t>
            </a:r>
          </a:p>
          <a:p>
            <a:r>
              <a:rPr kumimoji="0" lang="en-US" altLang="en-US" sz="2400" b="0" i="0" u="none" strike="noStrike" cap="none" normalizeH="0" baseline="0" dirty="0">
                <a:ln>
                  <a:noFill/>
                </a:ln>
                <a:effectLst/>
              </a:rPr>
              <a:t>Through specialization the two special cases of freights are formed: </a:t>
            </a:r>
            <a:r>
              <a:rPr kumimoji="0" lang="en-US" altLang="en-US" sz="2400" b="0" i="1" u="none" strike="noStrike" cap="none" normalizeH="0" baseline="0" dirty="0">
                <a:ln>
                  <a:noFill/>
                </a:ln>
                <a:effectLst/>
              </a:rPr>
              <a:t>Piece of Cargo</a:t>
            </a:r>
            <a:r>
              <a:rPr kumimoji="0" lang="en-US" altLang="en-US" sz="2400" b="0" i="0" u="none" strike="noStrike" cap="none" normalizeH="0" baseline="0" dirty="0">
                <a:ln>
                  <a:noFill/>
                </a:ln>
                <a:effectLst/>
              </a:rPr>
              <a:t> (3) and </a:t>
            </a:r>
            <a:r>
              <a:rPr kumimoji="0" lang="en-US" altLang="en-US" sz="2400" b="0" i="1" u="none" strike="noStrike" cap="none" normalizeH="0" baseline="0" dirty="0">
                <a:ln>
                  <a:noFill/>
                </a:ln>
                <a:effectLst/>
              </a:rPr>
              <a:t>Piece of Luggage</a:t>
            </a:r>
            <a:r>
              <a:rPr kumimoji="0" lang="en-US" altLang="en-US" sz="2400" b="0" i="0" u="none" strike="noStrike" cap="none" normalizeH="0" baseline="0" dirty="0">
                <a:ln>
                  <a:noFill/>
                </a:ln>
                <a:effectLst/>
              </a:rPr>
              <a:t> (4). .</a:t>
            </a:r>
          </a:p>
          <a:p>
            <a:r>
              <a:rPr lang="en-GB" sz="2400" b="0" i="0" dirty="0">
                <a:effectLst/>
              </a:rPr>
              <a:t>only passenger luggage has a connection to a coupon.</a:t>
            </a:r>
            <a:endParaRPr kumimoji="0" lang="en-US" altLang="en-US" sz="2400" b="0" i="0" u="none" strike="noStrike" cap="none" normalizeH="0" baseline="0" dirty="0">
              <a:ln>
                <a:noFill/>
              </a:ln>
              <a:effectLst/>
            </a:endParaRPr>
          </a:p>
          <a:p>
            <a:endParaRPr lang="en-IN" dirty="0"/>
          </a:p>
        </p:txBody>
      </p:sp>
    </p:spTree>
    <p:extLst>
      <p:ext uri="{BB962C8B-B14F-4D97-AF65-F5344CB8AC3E}">
        <p14:creationId xmlns:p14="http://schemas.microsoft.com/office/powerpoint/2010/main" val="3952391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3445F7-FD8B-494B-8F82-8DFCE98D1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26A9BA-045C-45E7-AF03-BAE3E00AF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94CC66A-F1E6-4AD0-BB65-912E85D11D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92403" y="964692"/>
            <a:ext cx="5399574" cy="492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052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DB2B-CD32-49A6-949B-019E3FD351BA}"/>
              </a:ext>
            </a:extLst>
          </p:cNvPr>
          <p:cNvSpPr>
            <a:spLocks noGrp="1"/>
          </p:cNvSpPr>
          <p:nvPr>
            <p:ph type="title"/>
          </p:nvPr>
        </p:nvSpPr>
        <p:spPr/>
        <p:txBody>
          <a:bodyPr/>
          <a:lstStyle/>
          <a:p>
            <a:r>
              <a:rPr lang="en-GB" dirty="0"/>
              <a:t>Identifying attributes and methods</a:t>
            </a:r>
            <a:endParaRPr lang="en-IN" dirty="0"/>
          </a:p>
        </p:txBody>
      </p:sp>
      <p:sp>
        <p:nvSpPr>
          <p:cNvPr id="3" name="Content Placeholder 2">
            <a:extLst>
              <a:ext uri="{FF2B5EF4-FFF2-40B4-BE49-F238E27FC236}">
                <a16:creationId xmlns:a16="http://schemas.microsoft.com/office/drawing/2014/main" id="{86F010C6-0D8B-4DF2-BA1D-AA29CB57A912}"/>
              </a:ext>
            </a:extLst>
          </p:cNvPr>
          <p:cNvSpPr>
            <a:spLocks noGrp="1"/>
          </p:cNvSpPr>
          <p:nvPr>
            <p:ph idx="1"/>
          </p:nvPr>
        </p:nvSpPr>
        <p:spPr/>
        <p:txBody>
          <a:bodyPr/>
          <a:lstStyle/>
          <a:p>
            <a:r>
              <a:rPr lang="en-GB" dirty="0"/>
              <a:t>Identifying attributes and methods is like finding classes ,still a difficult activity and an iterative process.</a:t>
            </a:r>
          </a:p>
          <a:p>
            <a:r>
              <a:rPr lang="en-GB" dirty="0"/>
              <a:t>Use cases will be our guide to identify </a:t>
            </a:r>
            <a:r>
              <a:rPr lang="en-GB" dirty="0" err="1"/>
              <a:t>attributes,methods</a:t>
            </a:r>
            <a:r>
              <a:rPr lang="en-GB" dirty="0"/>
              <a:t> and relationship among classes.</a:t>
            </a:r>
          </a:p>
          <a:p>
            <a:r>
              <a:rPr lang="en-GB" dirty="0"/>
              <a:t>Identifying attributes of a system’s classes starts with understanding the system’s responsibility.</a:t>
            </a:r>
          </a:p>
          <a:p>
            <a:r>
              <a:rPr lang="en-GB" dirty="0"/>
              <a:t>Following questions will help in identifying attributes and methods:</a:t>
            </a:r>
          </a:p>
          <a:p>
            <a:pPr marL="457200" indent="-457200">
              <a:buFont typeface="+mj-lt"/>
              <a:buAutoNum type="arabicPeriod"/>
            </a:pPr>
            <a:r>
              <a:rPr lang="en-GB" dirty="0"/>
              <a:t>What information about an object should we keep track of?</a:t>
            </a:r>
          </a:p>
          <a:p>
            <a:pPr marL="457200" indent="-457200">
              <a:buFont typeface="+mj-lt"/>
              <a:buAutoNum type="arabicPeriod"/>
            </a:pPr>
            <a:r>
              <a:rPr lang="en-GB" dirty="0"/>
              <a:t>What services must a class provide?</a:t>
            </a:r>
            <a:endParaRPr lang="en-IN" dirty="0"/>
          </a:p>
        </p:txBody>
      </p:sp>
    </p:spTree>
    <p:extLst>
      <p:ext uri="{BB962C8B-B14F-4D97-AF65-F5344CB8AC3E}">
        <p14:creationId xmlns:p14="http://schemas.microsoft.com/office/powerpoint/2010/main" val="41010677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D088-290E-4C64-A318-03BE4BED0335}"/>
              </a:ext>
            </a:extLst>
          </p:cNvPr>
          <p:cNvSpPr>
            <a:spLocks noGrp="1"/>
          </p:cNvSpPr>
          <p:nvPr>
            <p:ph type="title"/>
          </p:nvPr>
        </p:nvSpPr>
        <p:spPr/>
        <p:txBody>
          <a:bodyPr/>
          <a:lstStyle/>
          <a:p>
            <a:r>
              <a:rPr lang="en-GB" dirty="0"/>
              <a:t>Aggregation/composition</a:t>
            </a:r>
            <a:endParaRPr lang="en-IN" dirty="0"/>
          </a:p>
        </p:txBody>
      </p:sp>
      <p:sp>
        <p:nvSpPr>
          <p:cNvPr id="3" name="Content Placeholder 2">
            <a:extLst>
              <a:ext uri="{FF2B5EF4-FFF2-40B4-BE49-F238E27FC236}">
                <a16:creationId xmlns:a16="http://schemas.microsoft.com/office/drawing/2014/main" id="{6E9E2A81-EC57-49E5-AAC1-19E8AC922F00}"/>
              </a:ext>
            </a:extLst>
          </p:cNvPr>
          <p:cNvSpPr>
            <a:spLocks noGrp="1"/>
          </p:cNvSpPr>
          <p:nvPr>
            <p:ph idx="1"/>
          </p:nvPr>
        </p:nvSpPr>
        <p:spPr/>
        <p:txBody>
          <a:bodyPr>
            <a:normAutofit/>
          </a:bodyPr>
          <a:lstStyle/>
          <a:p>
            <a:r>
              <a:rPr lang="en-GB" b="0" i="0" dirty="0">
                <a:effectLst/>
              </a:rPr>
              <a:t>Aggregation or composition is a relationship among classes by which a class can be made up of any combination of objects of other classes.</a:t>
            </a:r>
          </a:p>
          <a:p>
            <a:r>
              <a:rPr lang="en-GB" b="0" i="0" dirty="0">
                <a:effectLst/>
              </a:rPr>
              <a:t>It allows objects to be placed directly within the body of other classes.</a:t>
            </a:r>
          </a:p>
          <a:p>
            <a:r>
              <a:rPr lang="en-GB" b="0" i="0" dirty="0">
                <a:effectLst/>
              </a:rPr>
              <a:t>Aggregation is referred as a “part–of” or “has–a” relationship, with the ability to navigate from the whole to its parts. </a:t>
            </a:r>
          </a:p>
          <a:p>
            <a:r>
              <a:rPr lang="en-GB" b="0" i="0" dirty="0">
                <a:effectLst/>
              </a:rPr>
              <a:t>An aggregate object is an object that is composed of one or more other objects.</a:t>
            </a:r>
          </a:p>
        </p:txBody>
      </p:sp>
      <p:pic>
        <p:nvPicPr>
          <p:cNvPr id="5122" name="Picture 2">
            <a:extLst>
              <a:ext uri="{FF2B5EF4-FFF2-40B4-BE49-F238E27FC236}">
                <a16:creationId xmlns:a16="http://schemas.microsoft.com/office/drawing/2014/main" id="{0093A177-1D03-4CA8-997F-A2DEAAA46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5086350"/>
            <a:ext cx="2971800" cy="60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805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BDAF-0E52-4A30-9B2D-78AF54CA66F2}"/>
              </a:ext>
            </a:extLst>
          </p:cNvPr>
          <p:cNvSpPr>
            <a:spLocks noGrp="1"/>
          </p:cNvSpPr>
          <p:nvPr>
            <p:ph type="title"/>
          </p:nvPr>
        </p:nvSpPr>
        <p:spPr/>
        <p:txBody>
          <a:bodyPr/>
          <a:lstStyle/>
          <a:p>
            <a:r>
              <a:rPr lang="en-GB" dirty="0"/>
              <a:t>Aggregation/composition</a:t>
            </a:r>
            <a:endParaRPr lang="en-IN" dirty="0"/>
          </a:p>
        </p:txBody>
      </p:sp>
      <p:sp>
        <p:nvSpPr>
          <p:cNvPr id="3" name="Content Placeholder 2">
            <a:extLst>
              <a:ext uri="{FF2B5EF4-FFF2-40B4-BE49-F238E27FC236}">
                <a16:creationId xmlns:a16="http://schemas.microsoft.com/office/drawing/2014/main" id="{DCA189A7-5F4F-4947-A8C2-6D6E8B0C75D0}"/>
              </a:ext>
            </a:extLst>
          </p:cNvPr>
          <p:cNvSpPr>
            <a:spLocks noGrp="1"/>
          </p:cNvSpPr>
          <p:nvPr>
            <p:ph idx="1"/>
          </p:nvPr>
        </p:nvSpPr>
        <p:spPr/>
        <p:txBody>
          <a:bodyPr/>
          <a:lstStyle/>
          <a:p>
            <a:pPr algn="just"/>
            <a:r>
              <a:rPr lang="en-GB" b="1" i="0" dirty="0">
                <a:effectLst/>
              </a:rPr>
              <a:t>Example-</a:t>
            </a:r>
            <a:endParaRPr lang="en-GB" b="0" i="0" dirty="0">
              <a:effectLst/>
            </a:endParaRPr>
          </a:p>
          <a:p>
            <a:pPr marL="0" indent="0" algn="just">
              <a:buNone/>
            </a:pPr>
            <a:r>
              <a:rPr lang="en-GB" b="0" i="0" dirty="0">
                <a:effectLst/>
              </a:rPr>
              <a:t>-In the relationship, “a car has–a motor”, car is the whole object or the aggregate, and the motor is a “part–of” the car. Aggregation may denote −</a:t>
            </a:r>
          </a:p>
          <a:p>
            <a:pPr algn="just">
              <a:buFont typeface="Arial" panose="020B0604020202020204" pitchFamily="34" charset="0"/>
              <a:buChar char="•"/>
            </a:pPr>
            <a:r>
              <a:rPr lang="en-GB" b="1" i="0" dirty="0">
                <a:effectLst/>
              </a:rPr>
              <a:t>Physical containment</a:t>
            </a:r>
            <a:r>
              <a:rPr lang="en-GB" b="0" i="0" dirty="0">
                <a:effectLst/>
              </a:rPr>
              <a:t> − Example, a computer is composed of monitor, CPU, mouse, keyboard, and so on.</a:t>
            </a:r>
          </a:p>
          <a:p>
            <a:pPr algn="just">
              <a:buFont typeface="Arial" panose="020B0604020202020204" pitchFamily="34" charset="0"/>
              <a:buChar char="•"/>
            </a:pPr>
            <a:r>
              <a:rPr lang="en-GB" b="1" i="0" dirty="0">
                <a:effectLst/>
              </a:rPr>
              <a:t>Conceptual containment</a:t>
            </a:r>
            <a:r>
              <a:rPr lang="en-GB" b="0" i="0" dirty="0">
                <a:effectLst/>
              </a:rPr>
              <a:t> − Example, shareholder has–a share.</a:t>
            </a:r>
          </a:p>
        </p:txBody>
      </p:sp>
    </p:spTree>
    <p:extLst>
      <p:ext uri="{BB962C8B-B14F-4D97-AF65-F5344CB8AC3E}">
        <p14:creationId xmlns:p14="http://schemas.microsoft.com/office/powerpoint/2010/main" val="116173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5724CA-8231-4BAD-91CB-B014A248E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D6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C7E6BD-F308-426B-93A1-DF8888BA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8D62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application&#10;&#10;Description automatically generated">
            <a:extLst>
              <a:ext uri="{FF2B5EF4-FFF2-40B4-BE49-F238E27FC236}">
                <a16:creationId xmlns:a16="http://schemas.microsoft.com/office/drawing/2014/main" id="{DFE725E4-1EDF-4707-AEC0-4932E47C40C8}"/>
              </a:ext>
            </a:extLst>
          </p:cNvPr>
          <p:cNvPicPr>
            <a:picLocks noGrp="1" noChangeAspect="1"/>
          </p:cNvPicPr>
          <p:nvPr>
            <p:ph idx="1"/>
          </p:nvPr>
        </p:nvPicPr>
        <p:blipFill>
          <a:blip r:embed="rId2"/>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9989681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EDE4-5C4A-474A-9CA5-F234552A561F}"/>
              </a:ext>
            </a:extLst>
          </p:cNvPr>
          <p:cNvSpPr>
            <a:spLocks noGrp="1"/>
          </p:cNvSpPr>
          <p:nvPr>
            <p:ph type="title"/>
          </p:nvPr>
        </p:nvSpPr>
        <p:spPr/>
        <p:txBody>
          <a:bodyPr/>
          <a:lstStyle/>
          <a:p>
            <a:r>
              <a:rPr lang="en-GB" dirty="0"/>
              <a:t>composition</a:t>
            </a:r>
            <a:endParaRPr lang="en-IN" dirty="0"/>
          </a:p>
        </p:txBody>
      </p:sp>
      <p:sp>
        <p:nvSpPr>
          <p:cNvPr id="3" name="Content Placeholder 2">
            <a:extLst>
              <a:ext uri="{FF2B5EF4-FFF2-40B4-BE49-F238E27FC236}">
                <a16:creationId xmlns:a16="http://schemas.microsoft.com/office/drawing/2014/main" id="{73AA9CB1-EC4C-45D6-802B-EED2D3934AF7}"/>
              </a:ext>
            </a:extLst>
          </p:cNvPr>
          <p:cNvSpPr>
            <a:spLocks noGrp="1"/>
          </p:cNvSpPr>
          <p:nvPr>
            <p:ph idx="1"/>
          </p:nvPr>
        </p:nvSpPr>
        <p:spPr/>
        <p:txBody>
          <a:bodyPr/>
          <a:lstStyle/>
          <a:p>
            <a:r>
              <a:rPr lang="en-GB" b="0" i="0" dirty="0">
                <a:effectLst/>
              </a:rPr>
              <a:t>The composition is a part of aggregation, and it portrays the whole-part relationship. </a:t>
            </a:r>
          </a:p>
          <a:p>
            <a:r>
              <a:rPr lang="en-GB" b="0" i="0" dirty="0">
                <a:effectLst/>
              </a:rPr>
              <a:t>It depicts dependency between a composite (parent) and its parts (children), which means that if the composite is discarded, so will its parts get deleted. </a:t>
            </a:r>
          </a:p>
          <a:p>
            <a:r>
              <a:rPr lang="en-GB" b="0" i="0" dirty="0">
                <a:effectLst/>
              </a:rPr>
              <a:t>It exists between similar objects.</a:t>
            </a:r>
            <a:endParaRPr lang="en-IN" dirty="0"/>
          </a:p>
        </p:txBody>
      </p:sp>
      <p:pic>
        <p:nvPicPr>
          <p:cNvPr id="4098" name="Picture 2" descr="UML Association vs. Aggregation vs. Composition">
            <a:extLst>
              <a:ext uri="{FF2B5EF4-FFF2-40B4-BE49-F238E27FC236}">
                <a16:creationId xmlns:a16="http://schemas.microsoft.com/office/drawing/2014/main" id="{9E9AFEBC-97EB-4085-A92B-28B45C48D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361" y="3622674"/>
            <a:ext cx="4327208" cy="3133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DBA6F58-8011-40BB-B29D-B0336814B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5189536"/>
            <a:ext cx="2857500" cy="59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2B43-D580-4CF2-9313-1B415C73B052}"/>
              </a:ext>
            </a:extLst>
          </p:cNvPr>
          <p:cNvSpPr>
            <a:spLocks noGrp="1"/>
          </p:cNvSpPr>
          <p:nvPr>
            <p:ph type="title"/>
          </p:nvPr>
        </p:nvSpPr>
        <p:spPr/>
        <p:txBody>
          <a:bodyPr/>
          <a:lstStyle/>
          <a:p>
            <a:r>
              <a:rPr lang="en-GB" dirty="0"/>
              <a:t>Actor identification</a:t>
            </a:r>
            <a:endParaRPr lang="en-IN" dirty="0"/>
          </a:p>
        </p:txBody>
      </p:sp>
      <p:sp>
        <p:nvSpPr>
          <p:cNvPr id="3" name="Content Placeholder 2">
            <a:extLst>
              <a:ext uri="{FF2B5EF4-FFF2-40B4-BE49-F238E27FC236}">
                <a16:creationId xmlns:a16="http://schemas.microsoft.com/office/drawing/2014/main" id="{C5161140-32D0-49FE-A31F-F417666F1146}"/>
              </a:ext>
            </a:extLst>
          </p:cNvPr>
          <p:cNvSpPr>
            <a:spLocks noGrp="1"/>
          </p:cNvSpPr>
          <p:nvPr>
            <p:ph idx="1"/>
          </p:nvPr>
        </p:nvSpPr>
        <p:spPr/>
        <p:txBody>
          <a:bodyPr/>
          <a:lstStyle/>
          <a:p>
            <a:pPr marL="0" marR="0" algn="l">
              <a:lnSpc>
                <a:spcPct val="150000"/>
              </a:lnSpc>
              <a:spcBef>
                <a:spcPts val="600"/>
              </a:spcBef>
              <a:spcAft>
                <a:spcPts val="600"/>
              </a:spcAft>
            </a:pPr>
            <a:r>
              <a:rPr lang="en-GB" b="0" i="0" dirty="0">
                <a:effectLst/>
              </a:rPr>
              <a:t>Actors  (and the system itself) are simply classes of objects that inhabit the   system's operating environment and interact with the system.</a:t>
            </a:r>
          </a:p>
          <a:p>
            <a:pPr marL="0" marR="0" algn="l">
              <a:lnSpc>
                <a:spcPct val="150000"/>
              </a:lnSpc>
              <a:spcBef>
                <a:spcPts val="600"/>
              </a:spcBef>
              <a:spcAft>
                <a:spcPts val="600"/>
              </a:spcAft>
            </a:pPr>
            <a:r>
              <a:rPr lang="en-GB" b="0" i="0" dirty="0">
                <a:effectLst/>
              </a:rPr>
              <a:t>Therefore we can replace the actor icon with a class icon of stereotype &lt;&lt;actor&gt;&gt;:</a:t>
            </a:r>
          </a:p>
          <a:p>
            <a:endParaRPr lang="en-IN" dirty="0"/>
          </a:p>
        </p:txBody>
      </p:sp>
    </p:spTree>
    <p:extLst>
      <p:ext uri="{BB962C8B-B14F-4D97-AF65-F5344CB8AC3E}">
        <p14:creationId xmlns:p14="http://schemas.microsoft.com/office/powerpoint/2010/main" val="247045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5724CA-8231-4BAD-91CB-B014A248E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06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C7E6BD-F308-426B-93A1-DF8888BA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706F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hape&#10;&#10;Description automatically generated">
            <a:extLst>
              <a:ext uri="{FF2B5EF4-FFF2-40B4-BE49-F238E27FC236}">
                <a16:creationId xmlns:a16="http://schemas.microsoft.com/office/drawing/2014/main" id="{3F8C66BC-1070-4789-A092-0870E94B4D60}"/>
              </a:ext>
            </a:extLst>
          </p:cNvPr>
          <p:cNvPicPr>
            <a:picLocks noGrp="1" noChangeAspect="1"/>
          </p:cNvPicPr>
          <p:nvPr>
            <p:ph idx="1"/>
          </p:nvPr>
        </p:nvPicPr>
        <p:blipFill>
          <a:blip r:embed="rId2"/>
          <a:stretch>
            <a:fillRect/>
          </a:stretch>
        </p:blipFill>
        <p:spPr>
          <a:xfrm>
            <a:off x="643467" y="729997"/>
            <a:ext cx="10905066" cy="5398006"/>
          </a:xfrm>
          <a:prstGeom prst="rect">
            <a:avLst/>
          </a:prstGeom>
        </p:spPr>
      </p:pic>
    </p:spTree>
    <p:extLst>
      <p:ext uri="{BB962C8B-B14F-4D97-AF65-F5344CB8AC3E}">
        <p14:creationId xmlns:p14="http://schemas.microsoft.com/office/powerpoint/2010/main" val="4120153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1481</TotalTime>
  <Words>4269</Words>
  <Application>Microsoft Office PowerPoint</Application>
  <PresentationFormat>Widescreen</PresentationFormat>
  <Paragraphs>357</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Corbel</vt:lpstr>
      <vt:lpstr>Open Sans</vt:lpstr>
      <vt:lpstr>roboto-regular</vt:lpstr>
      <vt:lpstr>Source Sans Pro</vt:lpstr>
      <vt:lpstr>Times New Roman</vt:lpstr>
      <vt:lpstr>Wingdings</vt:lpstr>
      <vt:lpstr>Banded</vt:lpstr>
      <vt:lpstr>Unit II</vt:lpstr>
      <vt:lpstr>contents</vt:lpstr>
      <vt:lpstr>Use case modelling</vt:lpstr>
      <vt:lpstr>Components of Basic Model</vt:lpstr>
      <vt:lpstr>Components of Basic Model</vt:lpstr>
      <vt:lpstr>Actor identification</vt:lpstr>
      <vt:lpstr>PowerPoint Presentation</vt:lpstr>
      <vt:lpstr>Actor identification</vt:lpstr>
      <vt:lpstr>PowerPoint Presentation</vt:lpstr>
      <vt:lpstr>Actor identification</vt:lpstr>
      <vt:lpstr>Actor identification</vt:lpstr>
      <vt:lpstr>Actor classification</vt:lpstr>
      <vt:lpstr>Actor classification</vt:lpstr>
      <vt:lpstr>Actor generalization</vt:lpstr>
      <vt:lpstr>Actor generalization</vt:lpstr>
      <vt:lpstr>Use case identification</vt:lpstr>
      <vt:lpstr>Use case identification</vt:lpstr>
      <vt:lpstr>Use case identification</vt:lpstr>
      <vt:lpstr>Use case identification</vt:lpstr>
      <vt:lpstr>Use case identification</vt:lpstr>
      <vt:lpstr>Uses association</vt:lpstr>
      <vt:lpstr>Uses association</vt:lpstr>
      <vt:lpstr>Uses association</vt:lpstr>
      <vt:lpstr>Uses association</vt:lpstr>
      <vt:lpstr>Include association</vt:lpstr>
      <vt:lpstr>PowerPoint Presentation</vt:lpstr>
      <vt:lpstr>Extend association</vt:lpstr>
      <vt:lpstr>PowerPoint Presentation</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Writing formal use cases</vt:lpstr>
      <vt:lpstr>Use case realization</vt:lpstr>
      <vt:lpstr>Use case realization</vt:lpstr>
      <vt:lpstr>Use case realization</vt:lpstr>
      <vt:lpstr>Class diagrams owned by a use case realization</vt:lpstr>
      <vt:lpstr>Domain /class modeling</vt:lpstr>
      <vt:lpstr>Domain /class modeling</vt:lpstr>
      <vt:lpstr>Domain /class modeling</vt:lpstr>
      <vt:lpstr>PowerPoint Presentation</vt:lpstr>
      <vt:lpstr>Domain /class modeling</vt:lpstr>
      <vt:lpstr>Domain /class modeling</vt:lpstr>
      <vt:lpstr>Domian /class modeling</vt:lpstr>
      <vt:lpstr>Naming classes</vt:lpstr>
      <vt:lpstr>Class association</vt:lpstr>
      <vt:lpstr>PowerPoint Presentation</vt:lpstr>
      <vt:lpstr>Identifying association</vt:lpstr>
      <vt:lpstr>Identifying association</vt:lpstr>
      <vt:lpstr>Common association patterns</vt:lpstr>
      <vt:lpstr>Degree of an Association</vt:lpstr>
      <vt:lpstr>Cardinality Ratios of Associations</vt:lpstr>
      <vt:lpstr>generalization</vt:lpstr>
      <vt:lpstr>generalization</vt:lpstr>
      <vt:lpstr>specialization</vt:lpstr>
      <vt:lpstr>PowerPoint Presentation</vt:lpstr>
      <vt:lpstr>Identifying attributes and methods</vt:lpstr>
      <vt:lpstr>Aggregation/composition</vt:lpstr>
      <vt:lpstr>Aggregation/composition</vt:lpstr>
      <vt:lpstr>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priyanka.kumbhar22@gmail.com</dc:creator>
  <cp:lastModifiedBy>priyanka.kumbhar22@gmail.com</cp:lastModifiedBy>
  <cp:revision>67</cp:revision>
  <dcterms:created xsi:type="dcterms:W3CDTF">2021-08-09T07:12:28Z</dcterms:created>
  <dcterms:modified xsi:type="dcterms:W3CDTF">2021-09-01T11:35:08Z</dcterms:modified>
</cp:coreProperties>
</file>