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sldIdLst>
    <p:sldId id="256" r:id="rId2"/>
    <p:sldId id="257" r:id="rId3"/>
    <p:sldId id="258" r:id="rId4"/>
    <p:sldId id="279" r:id="rId5"/>
    <p:sldId id="275" r:id="rId6"/>
    <p:sldId id="259" r:id="rId7"/>
    <p:sldId id="276" r:id="rId8"/>
    <p:sldId id="271" r:id="rId9"/>
    <p:sldId id="272" r:id="rId10"/>
    <p:sldId id="273" r:id="rId11"/>
    <p:sldId id="274" r:id="rId12"/>
    <p:sldId id="278" r:id="rId13"/>
    <p:sldId id="265" r:id="rId14"/>
    <p:sldId id="266" r:id="rId15"/>
    <p:sldId id="277"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5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3AA35-8BDB-0BFC-1736-F3993F64CB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600B95-0322-F423-31D1-1D46AF08FF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0DF7F6-D857-D2E3-DCE3-E68502454B1D}"/>
              </a:ext>
            </a:extLst>
          </p:cNvPr>
          <p:cNvSpPr>
            <a:spLocks noGrp="1"/>
          </p:cNvSpPr>
          <p:nvPr>
            <p:ph type="dt" sz="half" idx="10"/>
          </p:nvPr>
        </p:nvSpPr>
        <p:spPr/>
        <p:txBody>
          <a:bodyPr/>
          <a:lstStyle/>
          <a:p>
            <a:fld id="{48A87A34-81AB-432B-8DAE-1953F412C126}" type="datetimeFigureOut">
              <a:rPr lang="en-US" smtClean="0"/>
              <a:t>2/11/2025</a:t>
            </a:fld>
            <a:endParaRPr lang="en-US" dirty="0"/>
          </a:p>
        </p:txBody>
      </p:sp>
      <p:sp>
        <p:nvSpPr>
          <p:cNvPr id="5" name="Footer Placeholder 4">
            <a:extLst>
              <a:ext uri="{FF2B5EF4-FFF2-40B4-BE49-F238E27FC236}">
                <a16:creationId xmlns:a16="http://schemas.microsoft.com/office/drawing/2014/main" id="{FE190882-A482-1B36-8B35-9F4BE39762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CC4B445-D412-EA4B-C53C-CDF9D78DA30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751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CE2C8-C080-1AA8-26B2-56494D0418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435DD-7ABF-FEA6-50AE-52D705EDA3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FDF6DF-A594-C7FA-3357-AD416D59A45F}"/>
              </a:ext>
            </a:extLst>
          </p:cNvPr>
          <p:cNvSpPr>
            <a:spLocks noGrp="1"/>
          </p:cNvSpPr>
          <p:nvPr>
            <p:ph type="dt" sz="half" idx="10"/>
          </p:nvPr>
        </p:nvSpPr>
        <p:spPr/>
        <p:txBody>
          <a:bodyPr/>
          <a:lstStyle/>
          <a:p>
            <a:fld id="{48A87A34-81AB-432B-8DAE-1953F412C126}" type="datetimeFigureOut">
              <a:rPr lang="en-US" smtClean="0"/>
              <a:t>2/11/2025</a:t>
            </a:fld>
            <a:endParaRPr lang="en-US" dirty="0"/>
          </a:p>
        </p:txBody>
      </p:sp>
      <p:sp>
        <p:nvSpPr>
          <p:cNvPr id="5" name="Footer Placeholder 4">
            <a:extLst>
              <a:ext uri="{FF2B5EF4-FFF2-40B4-BE49-F238E27FC236}">
                <a16:creationId xmlns:a16="http://schemas.microsoft.com/office/drawing/2014/main" id="{38B03865-D9D7-FD41-8E26-9B33F4C0133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9FC996F-CAC6-1CD1-DF51-F7DECDD6D23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9824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2FF47E-85DB-4BC3-2965-D9944C54C2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5669DF-1F83-9928-2B07-0469FA7C00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251195-5BD7-6C43-B76D-3BFC67FEF647}"/>
              </a:ext>
            </a:extLst>
          </p:cNvPr>
          <p:cNvSpPr>
            <a:spLocks noGrp="1"/>
          </p:cNvSpPr>
          <p:nvPr>
            <p:ph type="dt" sz="half" idx="10"/>
          </p:nvPr>
        </p:nvSpPr>
        <p:spPr/>
        <p:txBody>
          <a:bodyPr/>
          <a:lstStyle/>
          <a:p>
            <a:fld id="{48A87A34-81AB-432B-8DAE-1953F412C126}" type="datetimeFigureOut">
              <a:rPr lang="en-US" smtClean="0"/>
              <a:t>2/11/2025</a:t>
            </a:fld>
            <a:endParaRPr lang="en-US" dirty="0"/>
          </a:p>
        </p:txBody>
      </p:sp>
      <p:sp>
        <p:nvSpPr>
          <p:cNvPr id="5" name="Footer Placeholder 4">
            <a:extLst>
              <a:ext uri="{FF2B5EF4-FFF2-40B4-BE49-F238E27FC236}">
                <a16:creationId xmlns:a16="http://schemas.microsoft.com/office/drawing/2014/main" id="{D4608028-E764-EBB3-AA18-083B7B8251B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D7C72A-E6BC-1EE5-5B9E-EA7512D22E4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1597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7BA67-B6F7-F09B-2D5E-F031AE647C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BB01EB-025E-0806-A412-D8AF2F512C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328A22-6ADC-F3A8-7EFA-A703C7ED1ABE}"/>
              </a:ext>
            </a:extLst>
          </p:cNvPr>
          <p:cNvSpPr>
            <a:spLocks noGrp="1"/>
          </p:cNvSpPr>
          <p:nvPr>
            <p:ph type="dt" sz="half" idx="10"/>
          </p:nvPr>
        </p:nvSpPr>
        <p:spPr/>
        <p:txBody>
          <a:bodyPr/>
          <a:lstStyle/>
          <a:p>
            <a:fld id="{48A87A34-81AB-432B-8DAE-1953F412C126}" type="datetimeFigureOut">
              <a:rPr lang="en-US" smtClean="0"/>
              <a:t>2/11/2025</a:t>
            </a:fld>
            <a:endParaRPr lang="en-US" dirty="0"/>
          </a:p>
        </p:txBody>
      </p:sp>
      <p:sp>
        <p:nvSpPr>
          <p:cNvPr id="5" name="Footer Placeholder 4">
            <a:extLst>
              <a:ext uri="{FF2B5EF4-FFF2-40B4-BE49-F238E27FC236}">
                <a16:creationId xmlns:a16="http://schemas.microsoft.com/office/drawing/2014/main" id="{4E2CF4B3-FD25-4A8D-9608-FAE6B88300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3F1CD-AC53-94AB-8123-0BA5D746561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8311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ABABB-5753-A8B1-C914-5450B6AFAB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F5C10B-58A2-773C-1721-5791A9252A3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131283-5937-47AF-614F-D8DB4BED338E}"/>
              </a:ext>
            </a:extLst>
          </p:cNvPr>
          <p:cNvSpPr>
            <a:spLocks noGrp="1"/>
          </p:cNvSpPr>
          <p:nvPr>
            <p:ph type="dt" sz="half" idx="10"/>
          </p:nvPr>
        </p:nvSpPr>
        <p:spPr/>
        <p:txBody>
          <a:bodyPr/>
          <a:lstStyle/>
          <a:p>
            <a:fld id="{48A87A34-81AB-432B-8DAE-1953F412C126}" type="datetimeFigureOut">
              <a:rPr lang="en-US" smtClean="0"/>
              <a:t>2/11/2025</a:t>
            </a:fld>
            <a:endParaRPr lang="en-US" dirty="0"/>
          </a:p>
        </p:txBody>
      </p:sp>
      <p:sp>
        <p:nvSpPr>
          <p:cNvPr id="5" name="Footer Placeholder 4">
            <a:extLst>
              <a:ext uri="{FF2B5EF4-FFF2-40B4-BE49-F238E27FC236}">
                <a16:creationId xmlns:a16="http://schemas.microsoft.com/office/drawing/2014/main" id="{49499B4B-7D03-E9F7-2CB1-7F652739B1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14D5EB-0532-D101-3A1E-F6EAFD50D1C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726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247A-7139-5ECB-C7A4-29819BF3E2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768F0A-FD64-3D92-2524-51ECE028B5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D796149-CD50-EF09-5080-34AA5C7E02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F780C7-332B-9B03-F6BF-E85523BB4D3B}"/>
              </a:ext>
            </a:extLst>
          </p:cNvPr>
          <p:cNvSpPr>
            <a:spLocks noGrp="1"/>
          </p:cNvSpPr>
          <p:nvPr>
            <p:ph type="dt" sz="half" idx="10"/>
          </p:nvPr>
        </p:nvSpPr>
        <p:spPr/>
        <p:txBody>
          <a:bodyPr/>
          <a:lstStyle/>
          <a:p>
            <a:fld id="{48A87A34-81AB-432B-8DAE-1953F412C126}" type="datetimeFigureOut">
              <a:rPr lang="en-US" smtClean="0"/>
              <a:t>2/11/2025</a:t>
            </a:fld>
            <a:endParaRPr lang="en-US" dirty="0"/>
          </a:p>
        </p:txBody>
      </p:sp>
      <p:sp>
        <p:nvSpPr>
          <p:cNvPr id="6" name="Footer Placeholder 5">
            <a:extLst>
              <a:ext uri="{FF2B5EF4-FFF2-40B4-BE49-F238E27FC236}">
                <a16:creationId xmlns:a16="http://schemas.microsoft.com/office/drawing/2014/main" id="{C302E3D9-157E-03F9-1E57-37CAA11BF7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FF643E5-36FE-8B0F-9C08-A6458935EAB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7394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A186A-29F3-3E6B-7E42-9FA7166B7E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3B3F0-8627-0F29-08D6-904255D945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B7EA66-B2A3-E472-7905-6B7D0E8AAA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2BAE7E-205C-9F41-7E71-BC214C0CDD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4F7973-C39F-4FC6-E28D-56058BC15F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CBA0B1-2594-557B-499A-AA4BC6121B0C}"/>
              </a:ext>
            </a:extLst>
          </p:cNvPr>
          <p:cNvSpPr>
            <a:spLocks noGrp="1"/>
          </p:cNvSpPr>
          <p:nvPr>
            <p:ph type="dt" sz="half" idx="10"/>
          </p:nvPr>
        </p:nvSpPr>
        <p:spPr/>
        <p:txBody>
          <a:bodyPr/>
          <a:lstStyle/>
          <a:p>
            <a:fld id="{48A87A34-81AB-432B-8DAE-1953F412C126}" type="datetimeFigureOut">
              <a:rPr lang="en-US" smtClean="0"/>
              <a:t>2/11/2025</a:t>
            </a:fld>
            <a:endParaRPr lang="en-US" dirty="0"/>
          </a:p>
        </p:txBody>
      </p:sp>
      <p:sp>
        <p:nvSpPr>
          <p:cNvPr id="8" name="Footer Placeholder 7">
            <a:extLst>
              <a:ext uri="{FF2B5EF4-FFF2-40B4-BE49-F238E27FC236}">
                <a16:creationId xmlns:a16="http://schemas.microsoft.com/office/drawing/2014/main" id="{ECCE13D0-0C99-AACE-0012-1C24C6749C6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11DE312-2B13-BC5D-83E9-EB1C4A38730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7965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5EE8D-D998-0917-E7ED-2CA76D954D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1FB695-4B3A-E2F8-707F-F560A3B27076}"/>
              </a:ext>
            </a:extLst>
          </p:cNvPr>
          <p:cNvSpPr>
            <a:spLocks noGrp="1"/>
          </p:cNvSpPr>
          <p:nvPr>
            <p:ph type="dt" sz="half" idx="10"/>
          </p:nvPr>
        </p:nvSpPr>
        <p:spPr/>
        <p:txBody>
          <a:bodyPr/>
          <a:lstStyle/>
          <a:p>
            <a:fld id="{48A87A34-81AB-432B-8DAE-1953F412C126}" type="datetimeFigureOut">
              <a:rPr lang="en-US" smtClean="0"/>
              <a:t>2/11/2025</a:t>
            </a:fld>
            <a:endParaRPr lang="en-US" dirty="0"/>
          </a:p>
        </p:txBody>
      </p:sp>
      <p:sp>
        <p:nvSpPr>
          <p:cNvPr id="4" name="Footer Placeholder 3">
            <a:extLst>
              <a:ext uri="{FF2B5EF4-FFF2-40B4-BE49-F238E27FC236}">
                <a16:creationId xmlns:a16="http://schemas.microsoft.com/office/drawing/2014/main" id="{B46DA0BF-7948-3385-4049-4E98F2057FD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F63BDB9-61D6-441B-F70C-5F8A39CDD18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9746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1E281D-39EA-E30B-87BE-3032BB3A0970}"/>
              </a:ext>
            </a:extLst>
          </p:cNvPr>
          <p:cNvSpPr>
            <a:spLocks noGrp="1"/>
          </p:cNvSpPr>
          <p:nvPr>
            <p:ph type="dt" sz="half" idx="10"/>
          </p:nvPr>
        </p:nvSpPr>
        <p:spPr/>
        <p:txBody>
          <a:bodyPr/>
          <a:lstStyle/>
          <a:p>
            <a:fld id="{48A87A34-81AB-432B-8DAE-1953F412C126}" type="datetimeFigureOut">
              <a:rPr lang="en-US" smtClean="0"/>
              <a:t>2/11/2025</a:t>
            </a:fld>
            <a:endParaRPr lang="en-US" dirty="0"/>
          </a:p>
        </p:txBody>
      </p:sp>
      <p:sp>
        <p:nvSpPr>
          <p:cNvPr id="3" name="Footer Placeholder 2">
            <a:extLst>
              <a:ext uri="{FF2B5EF4-FFF2-40B4-BE49-F238E27FC236}">
                <a16:creationId xmlns:a16="http://schemas.microsoft.com/office/drawing/2014/main" id="{3C7F75DF-D1F3-8D3D-0F55-8E16A93C07C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BACF5FF-ADB5-34AB-956D-83BB3B75E70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189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D42E-476D-5B00-52BC-37B82F5727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45C2B1-3EC8-A3C2-1023-2101FEC256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082D51-137B-2BF5-0151-4A5B6E3B5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871604-5203-D55B-7881-365E4BE04F75}"/>
              </a:ext>
            </a:extLst>
          </p:cNvPr>
          <p:cNvSpPr>
            <a:spLocks noGrp="1"/>
          </p:cNvSpPr>
          <p:nvPr>
            <p:ph type="dt" sz="half" idx="10"/>
          </p:nvPr>
        </p:nvSpPr>
        <p:spPr/>
        <p:txBody>
          <a:bodyPr/>
          <a:lstStyle/>
          <a:p>
            <a:fld id="{48A87A34-81AB-432B-8DAE-1953F412C126}" type="datetimeFigureOut">
              <a:rPr lang="en-US" smtClean="0"/>
              <a:t>2/11/2025</a:t>
            </a:fld>
            <a:endParaRPr lang="en-US" dirty="0"/>
          </a:p>
        </p:txBody>
      </p:sp>
      <p:sp>
        <p:nvSpPr>
          <p:cNvPr id="6" name="Footer Placeholder 5">
            <a:extLst>
              <a:ext uri="{FF2B5EF4-FFF2-40B4-BE49-F238E27FC236}">
                <a16:creationId xmlns:a16="http://schemas.microsoft.com/office/drawing/2014/main" id="{53C4356C-16A2-340B-C769-6F3D61154C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6D563EC-4815-9A1B-4908-93E478A166B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8748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93B7C-1BAF-D38E-133A-F559922B8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4824B8-EE56-CA89-0562-00A9785E1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52DE8C-31BF-73F4-CA13-B6DFAC43D8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823BCF-1BD7-9718-FAAE-D7DDB0250A06}"/>
              </a:ext>
            </a:extLst>
          </p:cNvPr>
          <p:cNvSpPr>
            <a:spLocks noGrp="1"/>
          </p:cNvSpPr>
          <p:nvPr>
            <p:ph type="dt" sz="half" idx="10"/>
          </p:nvPr>
        </p:nvSpPr>
        <p:spPr/>
        <p:txBody>
          <a:bodyPr/>
          <a:lstStyle/>
          <a:p>
            <a:fld id="{48A87A34-81AB-432B-8DAE-1953F412C126}" type="datetimeFigureOut">
              <a:rPr lang="en-US" smtClean="0"/>
              <a:pPr/>
              <a:t>2/11/2025</a:t>
            </a:fld>
            <a:endParaRPr lang="en-US" dirty="0"/>
          </a:p>
        </p:txBody>
      </p:sp>
      <p:sp>
        <p:nvSpPr>
          <p:cNvPr id="6" name="Footer Placeholder 5">
            <a:extLst>
              <a:ext uri="{FF2B5EF4-FFF2-40B4-BE49-F238E27FC236}">
                <a16:creationId xmlns:a16="http://schemas.microsoft.com/office/drawing/2014/main" id="{BBDDAA0D-55A3-CF45-2697-512405F570D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0277DCF-921D-D64A-4219-3AB4A12E04D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641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930DA1-314C-12F8-3035-648CB54A6F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F0D57C-E0FE-27F9-3497-908658B4C0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A860F7-4D73-7F48-48A6-EAE3DF319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A87A34-81AB-432B-8DAE-1953F412C126}" type="datetimeFigureOut">
              <a:rPr lang="en-US" smtClean="0"/>
              <a:pPr/>
              <a:t>2/11/2025</a:t>
            </a:fld>
            <a:endParaRPr lang="en-US" dirty="0"/>
          </a:p>
        </p:txBody>
      </p:sp>
      <p:sp>
        <p:nvSpPr>
          <p:cNvPr id="5" name="Footer Placeholder 4">
            <a:extLst>
              <a:ext uri="{FF2B5EF4-FFF2-40B4-BE49-F238E27FC236}">
                <a16:creationId xmlns:a16="http://schemas.microsoft.com/office/drawing/2014/main" id="{D6B1E5EA-75B0-58E3-812A-F851BC87C6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712D778-8CAF-3517-B1B9-B9DBF63DAB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76760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rpitasalunke/Anomaly-Detection" TargetMode="External"/><Relationship Id="rId2" Type="http://schemas.openxmlformats.org/officeDocument/2006/relationships/hyperlink" Target="https://github.com/priyankale13/CDAC_ML_Projec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matplotlib.org/stable/api/pyplot_summary.html" TargetMode="External"/><Relationship Id="rId3" Type="http://schemas.openxmlformats.org/officeDocument/2006/relationships/hyperlink" Target="https://scans.io/study/cloud_watching" TargetMode="External"/><Relationship Id="rId7" Type="http://schemas.openxmlformats.org/officeDocument/2006/relationships/hyperlink" Target="https://numpy.org/devdocs/reference/index.html#reference" TargetMode="External"/><Relationship Id="rId2" Type="http://schemas.openxmlformats.org/officeDocument/2006/relationships/hyperlink" Target="https://www.python.org/doc/" TargetMode="External"/><Relationship Id="rId1" Type="http://schemas.openxmlformats.org/officeDocument/2006/relationships/slideLayout" Target="../slideLayouts/slideLayout2.xml"/><Relationship Id="rId6" Type="http://schemas.openxmlformats.org/officeDocument/2006/relationships/hyperlink" Target="https://pandas.pydata.org/docs/reference/index.html#api" TargetMode="External"/><Relationship Id="rId5" Type="http://schemas.openxmlformats.org/officeDocument/2006/relationships/hyperlink" Target="https://scikit-learn.org/stable/api/index.html" TargetMode="External"/><Relationship Id="rId10" Type="http://schemas.openxmlformats.org/officeDocument/2006/relationships/hyperlink" Target="https://stackoverflow.com/questions/50040470/how-to-parse-a-pandas-column-of-json-content-efficiently" TargetMode="External"/><Relationship Id="rId4" Type="http://schemas.openxmlformats.org/officeDocument/2006/relationships/hyperlink" Target="https://machinelearningmastery.com/model-based-outlier-detection-and-removal-in-python/" TargetMode="External"/><Relationship Id="rId9" Type="http://schemas.openxmlformats.org/officeDocument/2006/relationships/hyperlink" Target="https://stackoverflow.com/questions/18837262/convert-python-dict-into-a-datafram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3796-7319-2220-4E4E-F25624A61A1E}"/>
              </a:ext>
            </a:extLst>
          </p:cNvPr>
          <p:cNvSpPr>
            <a:spLocks noGrp="1"/>
          </p:cNvSpPr>
          <p:nvPr>
            <p:ph type="ctrTitle"/>
          </p:nvPr>
        </p:nvSpPr>
        <p:spPr>
          <a:xfrm>
            <a:off x="2330009" y="992455"/>
            <a:ext cx="7229857" cy="1200329"/>
          </a:xfrm>
        </p:spPr>
        <p:txBody>
          <a:bodyPr>
            <a:noAutofit/>
          </a:bodyPr>
          <a:lstStyle/>
          <a:p>
            <a:pPr algn="ctr"/>
            <a:r>
              <a:rPr lang="en-US" sz="3600" b="1" spc="-10" dirty="0">
                <a:effectLst/>
                <a:latin typeface="Times New Roman" panose="02020603050405020304" pitchFamily="18" charset="0"/>
                <a:ea typeface="Times New Roman" panose="02020603050405020304" pitchFamily="18" charset="0"/>
              </a:rPr>
              <a:t>Unsupervised Anomaly Detection in Cloud Network Traffic</a:t>
            </a:r>
            <a:endParaRPr lang="en-IN" sz="3600" dirty="0"/>
          </a:p>
        </p:txBody>
      </p:sp>
      <p:sp>
        <p:nvSpPr>
          <p:cNvPr id="3" name="Subtitle 2">
            <a:extLst>
              <a:ext uri="{FF2B5EF4-FFF2-40B4-BE49-F238E27FC236}">
                <a16:creationId xmlns:a16="http://schemas.microsoft.com/office/drawing/2014/main" id="{6CBF0E53-51AF-B418-1432-9425D3DA5722}"/>
              </a:ext>
            </a:extLst>
          </p:cNvPr>
          <p:cNvSpPr>
            <a:spLocks noGrp="1"/>
          </p:cNvSpPr>
          <p:nvPr>
            <p:ph type="subTitle" idx="1"/>
          </p:nvPr>
        </p:nvSpPr>
        <p:spPr>
          <a:xfrm>
            <a:off x="1626401" y="2129190"/>
            <a:ext cx="8637072" cy="1863524"/>
          </a:xfrm>
        </p:spPr>
        <p:txBody>
          <a:bodyPr>
            <a:noAutofit/>
          </a:bodyPr>
          <a:lstStyle/>
          <a:p>
            <a:pPr algn="ctr"/>
            <a:endParaRPr lang="en-IN" sz="3600" dirty="0"/>
          </a:p>
          <a:p>
            <a:pPr algn="ctr"/>
            <a:r>
              <a:rPr lang="en-IN" sz="3200" dirty="0">
                <a:latin typeface="Times New Roman" panose="02020603050405020304" pitchFamily="18" charset="0"/>
                <a:cs typeface="Times New Roman" panose="02020603050405020304" pitchFamily="18" charset="0"/>
              </a:rPr>
              <a:t>By</a:t>
            </a:r>
          </a:p>
          <a:p>
            <a:pPr algn="ct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Arpita Angad Salunke - </a:t>
            </a:r>
            <a:r>
              <a:rPr lang="en-US" sz="3200" spc="-10" dirty="0">
                <a:effectLst/>
                <a:latin typeface="Times New Roman" panose="02020603050405020304" pitchFamily="18" charset="0"/>
                <a:ea typeface="Times New Roman" panose="02020603050405020304" pitchFamily="18" charset="0"/>
                <a:cs typeface="Times New Roman" panose="02020603050405020304" pitchFamily="18" charset="0"/>
              </a:rPr>
              <a:t>248513</a:t>
            </a:r>
          </a:p>
          <a:p>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Priyanka  Chandrakant Kale - 248532</a:t>
            </a:r>
            <a:endParaRPr lang="en-I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IN" sz="3200" dirty="0"/>
          </a:p>
        </p:txBody>
      </p:sp>
      <p:grpSp>
        <p:nvGrpSpPr>
          <p:cNvPr id="5" name="Group 4">
            <a:extLst>
              <a:ext uri="{FF2B5EF4-FFF2-40B4-BE49-F238E27FC236}">
                <a16:creationId xmlns:a16="http://schemas.microsoft.com/office/drawing/2014/main" id="{576ED52E-4C42-20FD-CDF1-BD4735E91A5B}"/>
              </a:ext>
            </a:extLst>
          </p:cNvPr>
          <p:cNvGrpSpPr>
            <a:grpSpLocks/>
          </p:cNvGrpSpPr>
          <p:nvPr/>
        </p:nvGrpSpPr>
        <p:grpSpPr>
          <a:xfrm>
            <a:off x="469870" y="266330"/>
            <a:ext cx="2086899" cy="2068497"/>
            <a:chOff x="-89719" y="9525"/>
            <a:chExt cx="1032694" cy="1560687"/>
          </a:xfrm>
        </p:grpSpPr>
        <p:pic>
          <p:nvPicPr>
            <p:cNvPr id="6" name="Image 3">
              <a:extLst>
                <a:ext uri="{FF2B5EF4-FFF2-40B4-BE49-F238E27FC236}">
                  <a16:creationId xmlns:a16="http://schemas.microsoft.com/office/drawing/2014/main" id="{8864F9DE-0F0D-6B0C-8B18-5FB44F732858}"/>
                </a:ext>
              </a:extLst>
            </p:cNvPr>
            <p:cNvPicPr/>
            <p:nvPr/>
          </p:nvPicPr>
          <p:blipFill>
            <a:blip r:embed="rId2" cstate="print"/>
            <a:stretch>
              <a:fillRect/>
            </a:stretch>
          </p:blipFill>
          <p:spPr>
            <a:xfrm>
              <a:off x="-89719" y="135747"/>
              <a:ext cx="914400" cy="1434465"/>
            </a:xfrm>
            <a:prstGeom prst="rect">
              <a:avLst/>
            </a:prstGeom>
            <a:ln>
              <a:noFill/>
            </a:ln>
          </p:spPr>
        </p:pic>
        <p:sp>
          <p:nvSpPr>
            <p:cNvPr id="7" name="Graphic 4">
              <a:extLst>
                <a:ext uri="{FF2B5EF4-FFF2-40B4-BE49-F238E27FC236}">
                  <a16:creationId xmlns:a16="http://schemas.microsoft.com/office/drawing/2014/main" id="{E9AB57C9-0BC3-C01C-E9F2-69AEF2AFC145}"/>
                </a:ext>
              </a:extLst>
            </p:cNvPr>
            <p:cNvSpPr/>
            <p:nvPr/>
          </p:nvSpPr>
          <p:spPr>
            <a:xfrm>
              <a:off x="9525" y="9525"/>
              <a:ext cx="933450" cy="1453515"/>
            </a:xfrm>
            <a:custGeom>
              <a:avLst/>
              <a:gdLst/>
              <a:ahLst/>
              <a:cxnLst/>
              <a:rect l="l" t="t" r="r" b="b"/>
              <a:pathLst>
                <a:path w="933450" h="1453515">
                  <a:moveTo>
                    <a:pt x="0" y="1453515"/>
                  </a:moveTo>
                  <a:lnTo>
                    <a:pt x="933450" y="1453515"/>
                  </a:lnTo>
                  <a:lnTo>
                    <a:pt x="933450" y="0"/>
                  </a:lnTo>
                  <a:lnTo>
                    <a:pt x="0" y="0"/>
                  </a:lnTo>
                  <a:lnTo>
                    <a:pt x="0" y="1453515"/>
                  </a:lnTo>
                  <a:close/>
                </a:path>
              </a:pathLst>
            </a:custGeom>
            <a:ln w="19049">
              <a:noFill/>
              <a:prstDash val="solid"/>
            </a:ln>
          </p:spPr>
          <p:txBody>
            <a:bodyPr wrap="square" lIns="0" tIns="0" rIns="0" bIns="0" rtlCol="0">
              <a:prstTxWarp prst="textNoShape">
                <a:avLst/>
              </a:prstTxWarp>
              <a:noAutofit/>
            </a:bodyPr>
            <a:lstStyle/>
            <a:p>
              <a:endParaRPr lang="en-US"/>
            </a:p>
          </p:txBody>
        </p:sp>
      </p:grpSp>
      <p:grpSp>
        <p:nvGrpSpPr>
          <p:cNvPr id="9" name="Group 8">
            <a:extLst>
              <a:ext uri="{FF2B5EF4-FFF2-40B4-BE49-F238E27FC236}">
                <a16:creationId xmlns:a16="http://schemas.microsoft.com/office/drawing/2014/main" id="{81B55E28-E35A-DC37-9BBF-EDC1C2FA80C1}"/>
              </a:ext>
            </a:extLst>
          </p:cNvPr>
          <p:cNvGrpSpPr>
            <a:grpSpLocks/>
          </p:cNvGrpSpPr>
          <p:nvPr/>
        </p:nvGrpSpPr>
        <p:grpSpPr>
          <a:xfrm>
            <a:off x="9721049" y="648070"/>
            <a:ext cx="2396970" cy="1258680"/>
            <a:chOff x="9525" y="9525"/>
            <a:chExt cx="1857375" cy="709930"/>
          </a:xfrm>
        </p:grpSpPr>
        <p:pic>
          <p:nvPicPr>
            <p:cNvPr id="10" name="Image 6">
              <a:extLst>
                <a:ext uri="{FF2B5EF4-FFF2-40B4-BE49-F238E27FC236}">
                  <a16:creationId xmlns:a16="http://schemas.microsoft.com/office/drawing/2014/main" id="{3C63CDC6-0A6F-ED0E-8ED1-640DD20C7691}"/>
                </a:ext>
              </a:extLst>
            </p:cNvPr>
            <p:cNvPicPr/>
            <p:nvPr/>
          </p:nvPicPr>
          <p:blipFill>
            <a:blip r:embed="rId3" cstate="print"/>
            <a:stretch>
              <a:fillRect/>
            </a:stretch>
          </p:blipFill>
          <p:spPr>
            <a:xfrm>
              <a:off x="19050" y="19050"/>
              <a:ext cx="1838325" cy="690879"/>
            </a:xfrm>
            <a:prstGeom prst="rect">
              <a:avLst/>
            </a:prstGeom>
            <a:ln>
              <a:noFill/>
            </a:ln>
          </p:spPr>
        </p:pic>
        <p:sp>
          <p:nvSpPr>
            <p:cNvPr id="11" name="Graphic 7">
              <a:extLst>
                <a:ext uri="{FF2B5EF4-FFF2-40B4-BE49-F238E27FC236}">
                  <a16:creationId xmlns:a16="http://schemas.microsoft.com/office/drawing/2014/main" id="{F458DB2A-5354-7D93-20E8-883D6E5F5DB6}"/>
                </a:ext>
              </a:extLst>
            </p:cNvPr>
            <p:cNvSpPr/>
            <p:nvPr/>
          </p:nvSpPr>
          <p:spPr>
            <a:xfrm>
              <a:off x="9525" y="9525"/>
              <a:ext cx="1857375" cy="709930"/>
            </a:xfrm>
            <a:custGeom>
              <a:avLst/>
              <a:gdLst/>
              <a:ahLst/>
              <a:cxnLst/>
              <a:rect l="l" t="t" r="r" b="b"/>
              <a:pathLst>
                <a:path w="1857375" h="709930">
                  <a:moveTo>
                    <a:pt x="0" y="709929"/>
                  </a:moveTo>
                  <a:lnTo>
                    <a:pt x="1857375" y="709929"/>
                  </a:lnTo>
                  <a:lnTo>
                    <a:pt x="1857375" y="0"/>
                  </a:lnTo>
                  <a:lnTo>
                    <a:pt x="0" y="0"/>
                  </a:lnTo>
                  <a:lnTo>
                    <a:pt x="0" y="709929"/>
                  </a:lnTo>
                  <a:close/>
                </a:path>
              </a:pathLst>
            </a:custGeom>
            <a:ln w="19050">
              <a:noFill/>
              <a:prstDash val="solid"/>
            </a:ln>
          </p:spPr>
          <p:txBody>
            <a:bodyPr wrap="square" lIns="0" tIns="0" rIns="0" bIns="0" rtlCol="0">
              <a:prstTxWarp prst="textNoShape">
                <a:avLst/>
              </a:prstTxWarp>
              <a:noAutofit/>
            </a:bodyPr>
            <a:lstStyle/>
            <a:p>
              <a:endParaRPr lang="en-US"/>
            </a:p>
          </p:txBody>
        </p:sp>
      </p:grpSp>
      <p:sp>
        <p:nvSpPr>
          <p:cNvPr id="12" name="TextBox 11">
            <a:extLst>
              <a:ext uri="{FF2B5EF4-FFF2-40B4-BE49-F238E27FC236}">
                <a16:creationId xmlns:a16="http://schemas.microsoft.com/office/drawing/2014/main" id="{7EA20E4A-B5E1-04A4-80E1-5D5BDBD10D6D}"/>
              </a:ext>
            </a:extLst>
          </p:cNvPr>
          <p:cNvSpPr txBox="1"/>
          <p:nvPr/>
        </p:nvSpPr>
        <p:spPr>
          <a:xfrm>
            <a:off x="967666" y="5051394"/>
            <a:ext cx="11138061" cy="1200329"/>
          </a:xfrm>
          <a:prstGeom prst="rect">
            <a:avLst/>
          </a:prstGeom>
          <a:noFill/>
        </p:spPr>
        <p:txBody>
          <a:bodyPr wrap="square" rtlCol="0">
            <a:spAutoFit/>
          </a:bodyPr>
          <a:lstStyle/>
          <a:p>
            <a:pPr marL="0" marR="0">
              <a:spcBef>
                <a:spcPts val="0"/>
              </a:spcBef>
              <a:spcAft>
                <a:spcPts val="0"/>
              </a:spcAft>
              <a:tabLst>
                <a:tab pos="4730750" algn="l"/>
              </a:tabLst>
            </a:pPr>
            <a:endParaRPr lang="en-US" sz="1800" b="1" kern="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473075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Mrs. Priyanka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Bhor</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Mr. Rohit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Puranik</a:t>
            </a:r>
            <a:endPar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tabLst>
                <a:tab pos="473075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Project Guide                                                                                         	Centre Coordinator</a:t>
            </a:r>
          </a:p>
          <a:p>
            <a:endParaRPr lang="en-US" dirty="0"/>
          </a:p>
        </p:txBody>
      </p:sp>
    </p:spTree>
    <p:extLst>
      <p:ext uri="{BB962C8B-B14F-4D97-AF65-F5344CB8AC3E}">
        <p14:creationId xmlns:p14="http://schemas.microsoft.com/office/powerpoint/2010/main" val="3532467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6827D-5089-0790-6C7C-5A6BB77415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C113FB-8F03-1078-C6E1-5CE3250F9225}"/>
              </a:ext>
            </a:extLst>
          </p:cNvPr>
          <p:cNvSpPr>
            <a:spLocks noGrp="1"/>
          </p:cNvSpPr>
          <p:nvPr>
            <p:ph type="title"/>
          </p:nvPr>
        </p:nvSpPr>
        <p:spPr/>
        <p:txBody>
          <a:bodyPr/>
          <a:lstStyle/>
          <a:p>
            <a:r>
              <a:rPr lang="en-US" sz="3200" dirty="0">
                <a:solidFill>
                  <a:srgbClr val="1F1E1E"/>
                </a:solidFill>
                <a:latin typeface="Red Hat Text" pitchFamily="34" charset="0"/>
                <a:ea typeface="Red Hat Text" pitchFamily="34" charset="-122"/>
                <a:cs typeface="Red Hat Text" pitchFamily="34" charset="-120"/>
              </a:rPr>
              <a:t>ML Training</a:t>
            </a:r>
            <a:br>
              <a:rPr lang="en-US" sz="3200" dirty="0"/>
            </a:br>
            <a:endParaRPr lang="en-US" dirty="0"/>
          </a:p>
        </p:txBody>
      </p:sp>
      <p:sp>
        <p:nvSpPr>
          <p:cNvPr id="3" name="Content Placeholder 2">
            <a:extLst>
              <a:ext uri="{FF2B5EF4-FFF2-40B4-BE49-F238E27FC236}">
                <a16:creationId xmlns:a16="http://schemas.microsoft.com/office/drawing/2014/main" id="{EA265692-C315-E23A-D381-921D70FB6972}"/>
              </a:ext>
            </a:extLst>
          </p:cNvPr>
          <p:cNvSpPr>
            <a:spLocks noGrp="1"/>
          </p:cNvSpPr>
          <p:nvPr>
            <p:ph idx="1"/>
          </p:nvPr>
        </p:nvSpPr>
        <p:spPr/>
        <p:txBody>
          <a:bodyPr/>
          <a:lstStyle/>
          <a:p>
            <a:pPr marL="0" marR="685800" lvl="0" indent="0" algn="just">
              <a:buSzPts val="1000"/>
              <a:buNone/>
              <a:tabLst>
                <a:tab pos="457200" algn="l"/>
              </a:tabLst>
            </a:pPr>
            <a:r>
              <a:rPr lang="en-US" sz="2400" b="1" dirty="0">
                <a:latin typeface="Times New Roman" panose="02020603050405020304" pitchFamily="18" charset="0"/>
                <a:ea typeface="Times New Roman" panose="02020603050405020304" pitchFamily="18" charset="0"/>
              </a:rPr>
              <a:t>3</a:t>
            </a:r>
            <a:r>
              <a:rPr lang="en-US" sz="2400" b="1" dirty="0">
                <a:effectLst/>
                <a:latin typeface="Times New Roman" panose="02020603050405020304" pitchFamily="18" charset="0"/>
                <a:ea typeface="Times New Roman" panose="02020603050405020304" pitchFamily="18" charset="0"/>
              </a:rPr>
              <a:t>. ONE CLASS- SVM</a:t>
            </a:r>
            <a:endParaRPr lang="en-US" sz="24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51708D28-53E9-9937-A01E-501FB893C680}"/>
              </a:ext>
            </a:extLst>
          </p:cNvPr>
          <p:cNvPicPr>
            <a:picLocks noChangeAspect="1"/>
          </p:cNvPicPr>
          <p:nvPr/>
        </p:nvPicPr>
        <p:blipFill>
          <a:blip r:embed="rId2"/>
          <a:stretch>
            <a:fillRect/>
          </a:stretch>
        </p:blipFill>
        <p:spPr>
          <a:xfrm>
            <a:off x="3127375" y="2432464"/>
            <a:ext cx="6721798" cy="4081246"/>
          </a:xfrm>
          <a:prstGeom prst="rect">
            <a:avLst/>
          </a:prstGeom>
        </p:spPr>
      </p:pic>
    </p:spTree>
    <p:extLst>
      <p:ext uri="{BB962C8B-B14F-4D97-AF65-F5344CB8AC3E}">
        <p14:creationId xmlns:p14="http://schemas.microsoft.com/office/powerpoint/2010/main" val="2384730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64BCE9-AE54-E5F9-689A-83F979FE8F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42AFC2-0FBE-3F9D-3AEF-610F249722C3}"/>
              </a:ext>
            </a:extLst>
          </p:cNvPr>
          <p:cNvSpPr>
            <a:spLocks noGrp="1"/>
          </p:cNvSpPr>
          <p:nvPr>
            <p:ph type="title"/>
          </p:nvPr>
        </p:nvSpPr>
        <p:spPr/>
        <p:txBody>
          <a:bodyPr/>
          <a:lstStyle/>
          <a:p>
            <a:r>
              <a:rPr lang="en-US" sz="3200" dirty="0">
                <a:solidFill>
                  <a:srgbClr val="1F1E1E"/>
                </a:solidFill>
                <a:latin typeface="Red Hat Text" pitchFamily="34" charset="0"/>
                <a:ea typeface="Red Hat Text" pitchFamily="34" charset="-122"/>
                <a:cs typeface="Red Hat Text" pitchFamily="34" charset="-120"/>
              </a:rPr>
              <a:t>Model Evaluation and Conclusion</a:t>
            </a:r>
            <a:br>
              <a:rPr lang="en-US" sz="3200" dirty="0"/>
            </a:br>
            <a:endParaRPr lang="en-US" dirty="0"/>
          </a:p>
        </p:txBody>
      </p:sp>
      <p:graphicFrame>
        <p:nvGraphicFramePr>
          <p:cNvPr id="5" name="Content Placeholder 4">
            <a:extLst>
              <a:ext uri="{FF2B5EF4-FFF2-40B4-BE49-F238E27FC236}">
                <a16:creationId xmlns:a16="http://schemas.microsoft.com/office/drawing/2014/main" id="{B2D2012B-11AB-106D-323D-99091728C426}"/>
              </a:ext>
            </a:extLst>
          </p:cNvPr>
          <p:cNvGraphicFramePr>
            <a:graphicFrameLocks noGrp="1"/>
          </p:cNvGraphicFramePr>
          <p:nvPr>
            <p:ph idx="1"/>
            <p:extLst>
              <p:ext uri="{D42A27DB-BD31-4B8C-83A1-F6EECF244321}">
                <p14:modId xmlns:p14="http://schemas.microsoft.com/office/powerpoint/2010/main" val="1690670726"/>
              </p:ext>
            </p:extLst>
          </p:nvPr>
        </p:nvGraphicFramePr>
        <p:xfrm>
          <a:off x="838200" y="1825625"/>
          <a:ext cx="10515597" cy="74168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476824019"/>
                    </a:ext>
                  </a:extLst>
                </a:gridCol>
                <a:gridCol w="3505199">
                  <a:extLst>
                    <a:ext uri="{9D8B030D-6E8A-4147-A177-3AD203B41FA5}">
                      <a16:colId xmlns:a16="http://schemas.microsoft.com/office/drawing/2014/main" val="2485801383"/>
                    </a:ext>
                  </a:extLst>
                </a:gridCol>
                <a:gridCol w="3505199">
                  <a:extLst>
                    <a:ext uri="{9D8B030D-6E8A-4147-A177-3AD203B41FA5}">
                      <a16:colId xmlns:a16="http://schemas.microsoft.com/office/drawing/2014/main" val="2677604281"/>
                    </a:ext>
                  </a:extLst>
                </a:gridCol>
              </a:tblGrid>
              <a:tr h="370840">
                <a:tc>
                  <a:txBody>
                    <a:bodyPr/>
                    <a:lstStyle/>
                    <a:p>
                      <a:r>
                        <a:rPr lang="en-IN" dirty="0"/>
                        <a:t>DBSCAN</a:t>
                      </a:r>
                    </a:p>
                  </a:txBody>
                  <a:tcPr/>
                </a:tc>
                <a:tc>
                  <a:txBody>
                    <a:bodyPr/>
                    <a:lstStyle/>
                    <a:p>
                      <a:r>
                        <a:rPr lang="en-IN" dirty="0"/>
                        <a:t>ISOLATION FOREST</a:t>
                      </a:r>
                    </a:p>
                  </a:txBody>
                  <a:tcPr/>
                </a:tc>
                <a:tc>
                  <a:txBody>
                    <a:bodyPr/>
                    <a:lstStyle/>
                    <a:p>
                      <a:r>
                        <a:rPr lang="en-IN" dirty="0"/>
                        <a:t>ONE CLASS SVM</a:t>
                      </a:r>
                    </a:p>
                  </a:txBody>
                  <a:tcPr/>
                </a:tc>
                <a:extLst>
                  <a:ext uri="{0D108BD9-81ED-4DB2-BD59-A6C34878D82A}">
                    <a16:rowId xmlns:a16="http://schemas.microsoft.com/office/drawing/2014/main" val="3865875596"/>
                  </a:ext>
                </a:extLst>
              </a:tr>
              <a:tr h="370840">
                <a:tc>
                  <a:txBody>
                    <a:bodyPr/>
                    <a:lstStyle/>
                    <a:p>
                      <a:r>
                        <a:rPr lang="en-IN" dirty="0"/>
                        <a:t>0.549</a:t>
                      </a:r>
                    </a:p>
                  </a:txBody>
                  <a:tcPr/>
                </a:tc>
                <a:tc>
                  <a:txBody>
                    <a:bodyPr/>
                    <a:lstStyle/>
                    <a:p>
                      <a:r>
                        <a:rPr lang="en-IN" dirty="0"/>
                        <a:t>0.149</a:t>
                      </a:r>
                    </a:p>
                  </a:txBody>
                  <a:tcPr/>
                </a:tc>
                <a:tc>
                  <a:txBody>
                    <a:bodyPr/>
                    <a:lstStyle/>
                    <a:p>
                      <a:r>
                        <a:rPr lang="en-IN" b="1" dirty="0"/>
                        <a:t>0.605</a:t>
                      </a:r>
                    </a:p>
                  </a:txBody>
                  <a:tcPr/>
                </a:tc>
                <a:extLst>
                  <a:ext uri="{0D108BD9-81ED-4DB2-BD59-A6C34878D82A}">
                    <a16:rowId xmlns:a16="http://schemas.microsoft.com/office/drawing/2014/main" val="3934403473"/>
                  </a:ext>
                </a:extLst>
              </a:tr>
            </a:tbl>
          </a:graphicData>
        </a:graphic>
      </p:graphicFrame>
      <p:sp>
        <p:nvSpPr>
          <p:cNvPr id="7" name="TextBox 6">
            <a:extLst>
              <a:ext uri="{FF2B5EF4-FFF2-40B4-BE49-F238E27FC236}">
                <a16:creationId xmlns:a16="http://schemas.microsoft.com/office/drawing/2014/main" id="{97827D0D-31A2-11AD-2210-A89A1D7A3282}"/>
              </a:ext>
            </a:extLst>
          </p:cNvPr>
          <p:cNvSpPr txBox="1"/>
          <p:nvPr/>
        </p:nvSpPr>
        <p:spPr>
          <a:xfrm>
            <a:off x="970580" y="3353808"/>
            <a:ext cx="10133955" cy="923330"/>
          </a:xfrm>
          <a:prstGeom prst="rect">
            <a:avLst/>
          </a:prstGeom>
          <a:noFill/>
        </p:spPr>
        <p:txBody>
          <a:bodyPr wrap="square">
            <a:spAutoFit/>
          </a:bodyPr>
          <a:lstStyle/>
          <a:p>
            <a:pPr marR="685800" lvl="0" algn="just">
              <a:buSzPts val="1000"/>
              <a:tabLst>
                <a:tab pos="457200" algn="l"/>
              </a:tabLst>
            </a:pPr>
            <a:r>
              <a:rPr lang="en-US" sz="1800" b="1" dirty="0">
                <a:effectLst/>
                <a:latin typeface="Times New Roman" panose="02020603050405020304" pitchFamily="18" charset="0"/>
                <a:ea typeface="Times New Roman" panose="02020603050405020304" pitchFamily="18" charset="0"/>
              </a:rPr>
              <a:t>Silhouette Coefficient : </a:t>
            </a:r>
            <a:r>
              <a:rPr lang="en-US" b="0" i="0" dirty="0">
                <a:effectLst/>
                <a:latin typeface="Inter"/>
              </a:rPr>
              <a:t>evaluates the quality of clustering in unsupervised machine learning. It measures how similar an object is to its own cluster (cohesion) compared to other clusters (separation). The score ranges from </a:t>
            </a:r>
            <a:r>
              <a:rPr lang="en-US" b="1" i="0" dirty="0">
                <a:effectLst/>
                <a:latin typeface="Inter"/>
              </a:rPr>
              <a:t>-1 to 1</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23499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18771-E3E1-DD72-5232-E23F80598D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D7B681-51B9-A634-D496-C7C0F1FA19F1}"/>
              </a:ext>
            </a:extLst>
          </p:cNvPr>
          <p:cNvSpPr>
            <a:spLocks noGrp="1"/>
          </p:cNvSpPr>
          <p:nvPr>
            <p:ph type="title"/>
          </p:nvPr>
        </p:nvSpPr>
        <p:spPr/>
        <p:txBody>
          <a:bodyPr/>
          <a:lstStyle/>
          <a:p>
            <a:r>
              <a:rPr lang="en-US" sz="3200" dirty="0"/>
              <a:t>Git Repository</a:t>
            </a:r>
            <a:br>
              <a:rPr lang="en-US" sz="3200" dirty="0"/>
            </a:br>
            <a:endParaRPr lang="en-US" dirty="0"/>
          </a:p>
        </p:txBody>
      </p:sp>
      <p:sp>
        <p:nvSpPr>
          <p:cNvPr id="7" name="TextBox 6">
            <a:extLst>
              <a:ext uri="{FF2B5EF4-FFF2-40B4-BE49-F238E27FC236}">
                <a16:creationId xmlns:a16="http://schemas.microsoft.com/office/drawing/2014/main" id="{83867D5D-9A33-58B2-BFA6-A99A2FCDDDB1}"/>
              </a:ext>
            </a:extLst>
          </p:cNvPr>
          <p:cNvSpPr txBox="1"/>
          <p:nvPr/>
        </p:nvSpPr>
        <p:spPr>
          <a:xfrm>
            <a:off x="838200" y="1579253"/>
            <a:ext cx="10133955" cy="1754326"/>
          </a:xfrm>
          <a:prstGeom prst="rect">
            <a:avLst/>
          </a:prstGeom>
          <a:noFill/>
        </p:spPr>
        <p:txBody>
          <a:bodyPr wrap="square">
            <a:spAutoFit/>
          </a:bodyPr>
          <a:lstStyle/>
          <a:p>
            <a:pPr marL="285750" marR="685800" lvl="0" indent="-285750" algn="just">
              <a:buSzPct val="71000"/>
              <a:buFont typeface="Arial" panose="020B0604020202020204" pitchFamily="34" charset="0"/>
              <a:buChar char="•"/>
              <a:tabLst>
                <a:tab pos="457200" algn="l"/>
              </a:tabLst>
            </a:pPr>
            <a:r>
              <a:rPr lang="en-IN" dirty="0">
                <a:hlinkClick r:id="rId2"/>
              </a:rPr>
              <a:t>priyankale13/</a:t>
            </a:r>
            <a:r>
              <a:rPr lang="en-IN" dirty="0" err="1">
                <a:hlinkClick r:id="rId2"/>
              </a:rPr>
              <a:t>CDAC_ML_Project</a:t>
            </a:r>
            <a:endParaRPr lang="en-IN" dirty="0"/>
          </a:p>
          <a:p>
            <a:pPr marL="285750" marR="685800" lvl="0" indent="-285750" algn="just">
              <a:buSzPct val="71000"/>
              <a:buFont typeface="Arial" panose="020B0604020202020204" pitchFamily="34" charset="0"/>
              <a:buChar char="•"/>
              <a:tabLst>
                <a:tab pos="457200" algn="l"/>
              </a:tabLst>
            </a:pPr>
            <a:endParaRPr lang="en-IN" dirty="0"/>
          </a:p>
          <a:p>
            <a:pPr marL="285750" marR="685800" lvl="0" indent="-285750" algn="just">
              <a:buSzPct val="71000"/>
              <a:buFont typeface="Arial" panose="020B0604020202020204" pitchFamily="34" charset="0"/>
              <a:buChar char="•"/>
              <a:tabLst>
                <a:tab pos="457200" algn="l"/>
              </a:tabLst>
            </a:pPr>
            <a:r>
              <a:rPr lang="en-IN" dirty="0" err="1">
                <a:hlinkClick r:id="rId3"/>
              </a:rPr>
              <a:t>Arpitasalunke</a:t>
            </a:r>
            <a:r>
              <a:rPr lang="en-IN" dirty="0">
                <a:hlinkClick r:id="rId3"/>
              </a:rPr>
              <a:t>/Anomaly-Detection</a:t>
            </a:r>
            <a:endParaRPr lang="en-IN" dirty="0"/>
          </a:p>
          <a:p>
            <a:pPr marR="685800" lvl="0" algn="just">
              <a:buSzPts val="1000"/>
              <a:tabLst>
                <a:tab pos="457200" algn="l"/>
              </a:tabLst>
            </a:pPr>
            <a:endParaRPr lang="en-IN" sz="1800" dirty="0">
              <a:effectLst/>
              <a:latin typeface="Times New Roman" panose="02020603050405020304" pitchFamily="18" charset="0"/>
              <a:ea typeface="Times New Roman" panose="02020603050405020304" pitchFamily="18" charset="0"/>
            </a:endParaRPr>
          </a:p>
          <a:p>
            <a:pPr marR="685800" lvl="0" algn="just">
              <a:buSzPts val="1000"/>
              <a:tabLst>
                <a:tab pos="457200" algn="l"/>
              </a:tabLst>
            </a:pPr>
            <a:endParaRPr lang="en-IN" dirty="0">
              <a:latin typeface="Times New Roman" panose="02020603050405020304" pitchFamily="18" charset="0"/>
              <a:ea typeface="Times New Roman" panose="02020603050405020304" pitchFamily="18" charset="0"/>
            </a:endParaRPr>
          </a:p>
          <a:p>
            <a:pPr marR="685800" lvl="0" algn="just">
              <a:buSzPts val="1000"/>
              <a:tabLst>
                <a:tab pos="457200" algn="l"/>
              </a:tabLs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91190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5A79-A8F1-4018-3946-98548B7BF743}"/>
              </a:ext>
            </a:extLst>
          </p:cNvPr>
          <p:cNvSpPr>
            <a:spLocks noGrp="1"/>
          </p:cNvSpPr>
          <p:nvPr>
            <p:ph type="title"/>
          </p:nvPr>
        </p:nvSpPr>
        <p:spPr>
          <a:xfrm>
            <a:off x="1451579" y="804520"/>
            <a:ext cx="9603275" cy="686930"/>
          </a:xfrm>
        </p:spPr>
        <p:txBody>
          <a:bodyPr>
            <a:normAutofit fontScale="90000"/>
          </a:bodyPr>
          <a:lstStyle/>
          <a:p>
            <a:r>
              <a:rPr lang="en-US" dirty="0"/>
              <a:t>Advantages:-</a:t>
            </a:r>
          </a:p>
        </p:txBody>
      </p:sp>
      <p:sp>
        <p:nvSpPr>
          <p:cNvPr id="3" name="Content Placeholder 2">
            <a:extLst>
              <a:ext uri="{FF2B5EF4-FFF2-40B4-BE49-F238E27FC236}">
                <a16:creationId xmlns:a16="http://schemas.microsoft.com/office/drawing/2014/main" id="{062DF2AE-F710-2BFA-BDA1-21538CB80697}"/>
              </a:ext>
            </a:extLst>
          </p:cNvPr>
          <p:cNvSpPr>
            <a:spLocks noGrp="1"/>
          </p:cNvSpPr>
          <p:nvPr>
            <p:ph idx="1"/>
          </p:nvPr>
        </p:nvSpPr>
        <p:spPr>
          <a:xfrm>
            <a:off x="1294362" y="1605026"/>
            <a:ext cx="9603275" cy="4780276"/>
          </a:xfrm>
        </p:spPr>
        <p:txBody>
          <a:bodyPr>
            <a:noAutofit/>
          </a:bodyPr>
          <a:lstStyle/>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Proactive Threat Detection</a:t>
            </a:r>
            <a:r>
              <a:rPr lang="en-US" sz="2000" b="0" i="0" dirty="0">
                <a:effectLst/>
                <a:latin typeface="Times New Roman" panose="02020603050405020304" pitchFamily="18" charset="0"/>
                <a:cs typeface="Times New Roman" panose="02020603050405020304" pitchFamily="18" charset="0"/>
              </a:rPr>
              <a:t>: By leveraging unsupervised machine learning techniques like DBSCAN and Isolation Forest, the project enables early identification of anomalies in cloud network traffic, allowing security teams to address potential cyber threats before they escalate.</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No Need for Labeled Data</a:t>
            </a:r>
            <a:r>
              <a:rPr lang="en-US" sz="2000" b="0" i="0" dirty="0">
                <a:effectLst/>
                <a:latin typeface="Times New Roman" panose="02020603050405020304" pitchFamily="18" charset="0"/>
                <a:cs typeface="Times New Roman" panose="02020603050405020304" pitchFamily="18" charset="0"/>
              </a:rPr>
              <a:t>: Unsupervised learning techniques do not require labeled datasets, making the system adaptable to new and evolving threats without the need for extensive manual labeling.</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Identification of Hidden Patterns</a:t>
            </a:r>
            <a:r>
              <a:rPr lang="en-US" sz="2000" b="0" i="0" dirty="0">
                <a:effectLst/>
                <a:latin typeface="Times New Roman" panose="02020603050405020304" pitchFamily="18" charset="0"/>
                <a:cs typeface="Times New Roman" panose="02020603050405020304" pitchFamily="18" charset="0"/>
              </a:rPr>
              <a:t>: The project uncovers hidden patterns and outliers in network traffic, providing deeper insights into potential security risks that might otherwise go unnoticed.</a:t>
            </a:r>
          </a:p>
          <a:p>
            <a:pPr>
              <a:buFont typeface="+mj-lt"/>
              <a:buAutoNum type="arabicPeriod"/>
            </a:pPr>
            <a:r>
              <a:rPr lang="en-US" sz="2000" b="1" i="0" dirty="0">
                <a:effectLst/>
                <a:latin typeface="Times New Roman" panose="02020603050405020304" pitchFamily="18" charset="0"/>
                <a:cs typeface="Times New Roman" panose="02020603050405020304" pitchFamily="18" charset="0"/>
              </a:rPr>
              <a:t>Scalability</a:t>
            </a:r>
            <a:r>
              <a:rPr lang="en-US" sz="2000" b="0" i="0" dirty="0">
                <a:effectLst/>
                <a:latin typeface="Times New Roman" panose="02020603050405020304" pitchFamily="18" charset="0"/>
                <a:cs typeface="Times New Roman" panose="02020603050405020304" pitchFamily="18" charset="0"/>
              </a:rPr>
              <a:t>: The use of efficient algorithms like DBSCAN and Isolation Forest ensures the solution can handle large volumes of cloud network traffic, making it scalable for enterprise-level environments.</a:t>
            </a:r>
          </a:p>
          <a:p>
            <a:pPr>
              <a:buFont typeface="+mj-lt"/>
              <a:buAutoNum type="arabicPeriod"/>
            </a:pPr>
            <a:r>
              <a:rPr lang="en-US" sz="2000" b="1" i="0" dirty="0">
                <a:effectLst/>
                <a:latin typeface="Times New Roman" panose="02020603050405020304" pitchFamily="18" charset="0"/>
                <a:cs typeface="Times New Roman" panose="02020603050405020304" pitchFamily="18" charset="0"/>
              </a:rPr>
              <a:t>Integration with Existing Systems</a:t>
            </a:r>
            <a:r>
              <a:rPr lang="en-US" sz="2000" b="0" i="0" dirty="0">
                <a:effectLst/>
                <a:latin typeface="Times New Roman" panose="02020603050405020304" pitchFamily="18" charset="0"/>
                <a:cs typeface="Times New Roman" panose="02020603050405020304" pitchFamily="18" charset="0"/>
              </a:rPr>
              <a:t>: The solution can be integrated with existing security tools and frameworks, enhancing their capabilities without requiring significant infrastructure changes.</a:t>
            </a:r>
          </a:p>
          <a:p>
            <a:pPr marL="0" indent="0">
              <a:buNone/>
            </a:pPr>
            <a:endParaRPr lang="en-US" sz="2000" b="0" i="0" dirty="0">
              <a:effectLst/>
              <a:latin typeface="Times New Roman" panose="02020603050405020304" pitchFamily="18" charset="0"/>
              <a:cs typeface="Times New Roman" panose="02020603050405020304" pitchFamily="18" charset="0"/>
            </a:endParaRPr>
          </a:p>
          <a:p>
            <a:pPr algn="l">
              <a:buFont typeface="+mj-lt"/>
              <a:buAutoNum type="arabicPeriod"/>
            </a:pP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9091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115B-CD9E-2516-C13B-6A757829B85E}"/>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B5131844-3E91-6E67-C764-296C24997A34}"/>
              </a:ext>
            </a:extLst>
          </p:cNvPr>
          <p:cNvSpPr>
            <a:spLocks noGrp="1"/>
          </p:cNvSpPr>
          <p:nvPr>
            <p:ph idx="1"/>
          </p:nvPr>
        </p:nvSpPr>
        <p:spPr>
          <a:xfrm>
            <a:off x="1451579" y="2015732"/>
            <a:ext cx="9603275" cy="3284237"/>
          </a:xfrm>
        </p:spPr>
        <p:txBody>
          <a:bodyPr>
            <a:normAutofit/>
          </a:bodyPr>
          <a:lstStyle/>
          <a:p>
            <a:pPr algn="l"/>
            <a:r>
              <a:rPr lang="en-US" sz="2000" b="1" i="0" dirty="0">
                <a:effectLst/>
                <a:latin typeface="Times New Roman" panose="02020603050405020304" pitchFamily="18" charset="0"/>
                <a:cs typeface="Times New Roman" panose="02020603050405020304" pitchFamily="18" charset="0"/>
              </a:rPr>
              <a:t>Threat Hunting: </a:t>
            </a:r>
            <a:r>
              <a:rPr lang="en-US" sz="2000" b="0" i="0" dirty="0">
                <a:effectLst/>
                <a:latin typeface="Times New Roman" panose="02020603050405020304" pitchFamily="18" charset="0"/>
                <a:cs typeface="Times New Roman" panose="02020603050405020304" pitchFamily="18" charset="0"/>
              </a:rPr>
              <a:t>Security teams can use these models to proactively hunt for threats by analyzing historical network traffic data.</a:t>
            </a:r>
          </a:p>
          <a:p>
            <a:pPr marL="0" indent="0" algn="l">
              <a:buNone/>
            </a:pPr>
            <a:endParaRPr lang="en-US" sz="2000" b="0" i="0" dirty="0">
              <a:effectLst/>
              <a:latin typeface="Times New Roman" panose="02020603050405020304" pitchFamily="18" charset="0"/>
              <a:cs typeface="Times New Roman" panose="02020603050405020304" pitchFamily="18" charset="0"/>
            </a:endParaRPr>
          </a:p>
          <a:p>
            <a:pPr algn="l"/>
            <a:r>
              <a:rPr lang="en-US" sz="2000" b="1" i="0" dirty="0">
                <a:effectLst/>
                <a:latin typeface="Times New Roman" panose="02020603050405020304" pitchFamily="18" charset="0"/>
                <a:cs typeface="Times New Roman" panose="02020603050405020304" pitchFamily="18" charset="0"/>
              </a:rPr>
              <a:t>Fraud Detection:</a:t>
            </a:r>
            <a:r>
              <a:rPr lang="en-US" sz="2000" b="1"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In addition to cybersecurity, these models can be applied to detect fraudulent activities in cloud environments, such as unauthorized transactions or credential misuse.</a:t>
            </a:r>
          </a:p>
          <a:p>
            <a:pPr marL="0" indent="0" algn="l">
              <a:buNone/>
            </a:pPr>
            <a:endParaRPr lang="en-US" sz="2000" b="0" i="0" dirty="0">
              <a:effectLst/>
              <a:latin typeface="Times New Roman" panose="02020603050405020304" pitchFamily="18" charset="0"/>
              <a:cs typeface="Times New Roman" panose="02020603050405020304" pitchFamily="18" charset="0"/>
            </a:endParaRPr>
          </a:p>
          <a:p>
            <a:pPr algn="l"/>
            <a:r>
              <a:rPr lang="en-US" sz="2000" b="1" i="0" dirty="0">
                <a:effectLst/>
                <a:latin typeface="Times New Roman" panose="02020603050405020304" pitchFamily="18" charset="0"/>
                <a:cs typeface="Times New Roman" panose="02020603050405020304" pitchFamily="18" charset="0"/>
              </a:rPr>
              <a:t>Cloud Security Monitoring : </a:t>
            </a:r>
            <a:r>
              <a:rPr lang="en-US" sz="2000" dirty="0">
                <a:latin typeface="Times New Roman" panose="02020603050405020304" pitchFamily="18" charset="0"/>
                <a:cs typeface="Times New Roman" panose="02020603050405020304" pitchFamily="18" charset="0"/>
              </a:rPr>
              <a:t>Models can</a:t>
            </a:r>
            <a:r>
              <a:rPr lang="en-US" sz="2000" b="0" i="0" dirty="0">
                <a:effectLst/>
                <a:latin typeface="Times New Roman" panose="02020603050405020304" pitchFamily="18" charset="0"/>
                <a:cs typeface="Times New Roman" panose="02020603050405020304" pitchFamily="18" charset="0"/>
              </a:rPr>
              <a:t> help detect misconfigurations, unauthorized access, or abnormal resource usage that could indicate a security breach.</a:t>
            </a:r>
          </a:p>
          <a:p>
            <a:pPr algn="l"/>
            <a:endParaRPr lang="en-US" sz="2000" b="0" i="0" dirty="0">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2311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812A1-A559-2F9A-B8C4-B5B5F22F09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A79ED6-7BE7-7EF0-D474-19D22DCF47B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D9F14CF-DD10-C8DD-4503-CAA49A3A42C2}"/>
              </a:ext>
            </a:extLst>
          </p:cNvPr>
          <p:cNvSpPr>
            <a:spLocks noGrp="1"/>
          </p:cNvSpPr>
          <p:nvPr>
            <p:ph idx="1"/>
          </p:nvPr>
        </p:nvSpPr>
        <p:spPr>
          <a:xfrm>
            <a:off x="1451579" y="2015732"/>
            <a:ext cx="9603275" cy="3284237"/>
          </a:xfrm>
        </p:spPr>
        <p:txBody>
          <a:bodyPr>
            <a:normAutofit/>
          </a:bodyPr>
          <a:lstStyle/>
          <a:p>
            <a:pPr algn="l"/>
            <a:endParaRPr lang="en-US" sz="2000" b="0" i="0" dirty="0">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807AB39-B87A-B692-B066-603D7DD46295}"/>
              </a:ext>
            </a:extLst>
          </p:cNvPr>
          <p:cNvSpPr txBox="1"/>
          <p:nvPr/>
        </p:nvSpPr>
        <p:spPr>
          <a:xfrm>
            <a:off x="976393" y="1588576"/>
            <a:ext cx="9603275" cy="3821559"/>
          </a:xfrm>
          <a:prstGeom prst="rect">
            <a:avLst/>
          </a:prstGeom>
          <a:noFill/>
        </p:spPr>
        <p:txBody>
          <a:bodyPr wrap="square" rtlCol="0">
            <a:spAutoFit/>
          </a:bodyPr>
          <a:lstStyle/>
          <a:p>
            <a:pPr marL="456565" indent="-267335">
              <a:spcBef>
                <a:spcPts val="5"/>
              </a:spcBef>
              <a:spcAft>
                <a:spcPts val="0"/>
              </a:spcAft>
              <a:tabLst>
                <a:tab pos="456565" algn="l"/>
              </a:tabLst>
            </a:pPr>
            <a:r>
              <a:rPr lang="en-US" sz="1800" b="1" dirty="0">
                <a:solidFill>
                  <a:srgbClr val="0070C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115"/>
              </a:spcBef>
              <a:spcAft>
                <a:spcPts val="0"/>
              </a:spcAft>
              <a:buClr>
                <a:srgbClr val="000000"/>
              </a:buClr>
              <a:buSzPts val="1400"/>
              <a:buFont typeface="Times New Roman" panose="02020603050405020304" pitchFamily="18" charset="0"/>
              <a:buAutoNum type="arabicPeriod"/>
              <a:tabLst>
                <a:tab pos="456565" algn="l"/>
              </a:tabLst>
            </a:pPr>
            <a:r>
              <a:rPr lang="en-US" sz="1800" b="1" u="sng" spc="-10" dirty="0">
                <a:solidFill>
                  <a:srgbClr val="0070C0"/>
                </a:solidFill>
                <a:effectLst/>
                <a:latin typeface="Times New Roman" panose="02020603050405020304" pitchFamily="18" charset="0"/>
                <a:ea typeface="Times New Roman" panose="02020603050405020304" pitchFamily="18" charset="0"/>
                <a:hlinkClick r:id="rId2"/>
              </a:rPr>
              <a:t>https://www.python.org/doc/</a:t>
            </a:r>
            <a:endParaRPr lang="en-IN" sz="1800" spc="0" dirty="0">
              <a:effectLst/>
              <a:latin typeface="Times New Roman" panose="02020603050405020304" pitchFamily="18" charset="0"/>
              <a:ea typeface="Times New Roman" panose="02020603050405020304" pitchFamily="18" charset="0"/>
            </a:endParaRPr>
          </a:p>
          <a:p>
            <a:pPr marL="342900" lvl="0" indent="-342900">
              <a:spcBef>
                <a:spcPts val="115"/>
              </a:spcBef>
              <a:spcAft>
                <a:spcPts val="0"/>
              </a:spcAft>
              <a:buClr>
                <a:srgbClr val="000000"/>
              </a:buClr>
              <a:buSzPts val="1400"/>
              <a:buFont typeface="Times New Roman" panose="02020603050405020304" pitchFamily="18" charset="0"/>
              <a:buAutoNum type="arabicPeriod"/>
              <a:tabLst>
                <a:tab pos="456565" algn="l"/>
              </a:tabLst>
            </a:pPr>
            <a:r>
              <a:rPr lang="en-US" sz="1800" b="1" u="sng" spc="0" dirty="0">
                <a:solidFill>
                  <a:srgbClr val="0000FF"/>
                </a:solidFill>
                <a:effectLst/>
                <a:latin typeface="Times New Roman" panose="02020603050405020304" pitchFamily="18" charset="0"/>
                <a:ea typeface="Times New Roman" panose="02020603050405020304" pitchFamily="18" charset="0"/>
                <a:hlinkClick r:id="rId3"/>
              </a:rPr>
              <a:t>https://scans.io/study/cloud_watching</a:t>
            </a:r>
            <a:endParaRPr lang="en-IN" sz="1800" spc="0" dirty="0">
              <a:effectLst/>
              <a:latin typeface="Times New Roman" panose="02020603050405020304" pitchFamily="18" charset="0"/>
              <a:ea typeface="Times New Roman" panose="02020603050405020304" pitchFamily="18" charset="0"/>
            </a:endParaRPr>
          </a:p>
          <a:p>
            <a:pPr marL="342900" lvl="0" indent="-342900">
              <a:spcBef>
                <a:spcPts val="115"/>
              </a:spcBef>
              <a:spcAft>
                <a:spcPts val="0"/>
              </a:spcAft>
              <a:buClr>
                <a:srgbClr val="000000"/>
              </a:buClr>
              <a:buSzPts val="1400"/>
              <a:buFont typeface="Times New Roman" panose="02020603050405020304" pitchFamily="18" charset="0"/>
              <a:buAutoNum type="arabicPeriod"/>
              <a:tabLst>
                <a:tab pos="456565" algn="l"/>
              </a:tabLst>
            </a:pPr>
            <a:r>
              <a:rPr lang="en-US" sz="1800" b="1" u="sng" spc="0" dirty="0">
                <a:solidFill>
                  <a:srgbClr val="0000FF"/>
                </a:solidFill>
                <a:effectLst/>
                <a:latin typeface="Times New Roman" panose="02020603050405020304" pitchFamily="18" charset="0"/>
                <a:ea typeface="Times New Roman" panose="02020603050405020304" pitchFamily="18" charset="0"/>
                <a:hlinkClick r:id="rId4"/>
              </a:rPr>
              <a:t>https://machinelearningmastery.com/model-based-outlier-detection-and-removal-in-python/</a:t>
            </a:r>
            <a:endParaRPr lang="en-IN" sz="1800" spc="0" dirty="0">
              <a:effectLst/>
              <a:latin typeface="Times New Roman" panose="02020603050405020304" pitchFamily="18" charset="0"/>
              <a:ea typeface="Times New Roman" panose="02020603050405020304" pitchFamily="18" charset="0"/>
            </a:endParaRPr>
          </a:p>
          <a:p>
            <a:pPr marL="342900" lvl="0" indent="-342900">
              <a:spcBef>
                <a:spcPts val="115"/>
              </a:spcBef>
              <a:spcAft>
                <a:spcPts val="0"/>
              </a:spcAft>
              <a:buClr>
                <a:srgbClr val="000000"/>
              </a:buClr>
              <a:buSzPts val="1400"/>
              <a:buFont typeface="Times New Roman" panose="02020603050405020304" pitchFamily="18" charset="0"/>
              <a:buAutoNum type="arabicPeriod"/>
              <a:tabLst>
                <a:tab pos="456565" algn="l"/>
              </a:tabLst>
            </a:pPr>
            <a:r>
              <a:rPr lang="en-US" sz="1800" b="1" u="sng" spc="0" dirty="0">
                <a:solidFill>
                  <a:srgbClr val="0000FF"/>
                </a:solidFill>
                <a:effectLst/>
                <a:latin typeface="Times New Roman" panose="02020603050405020304" pitchFamily="18" charset="0"/>
                <a:ea typeface="Times New Roman" panose="02020603050405020304" pitchFamily="18" charset="0"/>
                <a:hlinkClick r:id="rId5"/>
              </a:rPr>
              <a:t>https://scikit-learn.org/stable/api/index.html</a:t>
            </a:r>
            <a:endParaRPr lang="en-IN" sz="1800" spc="0" dirty="0">
              <a:effectLst/>
              <a:latin typeface="Times New Roman" panose="02020603050405020304" pitchFamily="18" charset="0"/>
              <a:ea typeface="Times New Roman" panose="02020603050405020304" pitchFamily="18" charset="0"/>
            </a:endParaRPr>
          </a:p>
          <a:p>
            <a:pPr marL="342900" lvl="0" indent="-342900">
              <a:spcBef>
                <a:spcPts val="115"/>
              </a:spcBef>
              <a:spcAft>
                <a:spcPts val="0"/>
              </a:spcAft>
              <a:buClr>
                <a:srgbClr val="000000"/>
              </a:buClr>
              <a:buSzPts val="1400"/>
              <a:buFont typeface="Times New Roman" panose="02020603050405020304" pitchFamily="18" charset="0"/>
              <a:buAutoNum type="arabicPeriod"/>
              <a:tabLst>
                <a:tab pos="456565" algn="l"/>
              </a:tabLst>
            </a:pPr>
            <a:r>
              <a:rPr lang="en-US" sz="1800" b="1" u="sng" spc="0" dirty="0">
                <a:solidFill>
                  <a:srgbClr val="0000FF"/>
                </a:solidFill>
                <a:effectLst/>
                <a:latin typeface="Times New Roman" panose="02020603050405020304" pitchFamily="18" charset="0"/>
                <a:ea typeface="Times New Roman" panose="02020603050405020304" pitchFamily="18" charset="0"/>
                <a:hlinkClick r:id="rId6"/>
              </a:rPr>
              <a:t>https://pandas.pydata.org/docs/reference/index.html#api</a:t>
            </a:r>
            <a:endParaRPr lang="en-IN" sz="1800" spc="0" dirty="0">
              <a:effectLst/>
              <a:latin typeface="Times New Roman" panose="02020603050405020304" pitchFamily="18" charset="0"/>
              <a:ea typeface="Times New Roman" panose="02020603050405020304" pitchFamily="18" charset="0"/>
            </a:endParaRPr>
          </a:p>
          <a:p>
            <a:pPr marL="342900" lvl="0" indent="-342900">
              <a:spcBef>
                <a:spcPts val="115"/>
              </a:spcBef>
              <a:spcAft>
                <a:spcPts val="0"/>
              </a:spcAft>
              <a:buClr>
                <a:srgbClr val="000000"/>
              </a:buClr>
              <a:buSzPts val="1400"/>
              <a:buFont typeface="Times New Roman" panose="02020603050405020304" pitchFamily="18" charset="0"/>
              <a:buAutoNum type="arabicPeriod"/>
              <a:tabLst>
                <a:tab pos="456565" algn="l"/>
              </a:tabLst>
            </a:pPr>
            <a:r>
              <a:rPr lang="en-US" sz="1800" b="1" u="sng" spc="0" dirty="0">
                <a:solidFill>
                  <a:srgbClr val="0000FF"/>
                </a:solidFill>
                <a:effectLst/>
                <a:latin typeface="Times New Roman" panose="02020603050405020304" pitchFamily="18" charset="0"/>
                <a:ea typeface="Times New Roman" panose="02020603050405020304" pitchFamily="18" charset="0"/>
                <a:hlinkClick r:id="rId7"/>
              </a:rPr>
              <a:t>https://numpy.org/devdocs/reference/index.html#reference</a:t>
            </a:r>
            <a:endParaRPr lang="en-IN" sz="1800" spc="0" dirty="0">
              <a:effectLst/>
              <a:latin typeface="Times New Roman" panose="02020603050405020304" pitchFamily="18" charset="0"/>
              <a:ea typeface="Times New Roman" panose="02020603050405020304" pitchFamily="18" charset="0"/>
            </a:endParaRPr>
          </a:p>
          <a:p>
            <a:pPr marL="342900" lvl="0" indent="-342900">
              <a:spcBef>
                <a:spcPts val="115"/>
              </a:spcBef>
              <a:spcAft>
                <a:spcPts val="0"/>
              </a:spcAft>
              <a:buClr>
                <a:srgbClr val="000000"/>
              </a:buClr>
              <a:buSzPts val="1400"/>
              <a:buFont typeface="Times New Roman" panose="02020603050405020304" pitchFamily="18" charset="0"/>
              <a:buAutoNum type="arabicPeriod"/>
              <a:tabLst>
                <a:tab pos="456565" algn="l"/>
              </a:tabLst>
            </a:pPr>
            <a:r>
              <a:rPr lang="en-US" sz="1800" b="1" u="sng" spc="0" dirty="0">
                <a:solidFill>
                  <a:srgbClr val="0000FF"/>
                </a:solidFill>
                <a:effectLst/>
                <a:latin typeface="Times New Roman" panose="02020603050405020304" pitchFamily="18" charset="0"/>
                <a:ea typeface="Times New Roman" panose="02020603050405020304" pitchFamily="18" charset="0"/>
                <a:hlinkClick r:id="rId8"/>
              </a:rPr>
              <a:t>https://matplotlib.org/stable/api/pyplot_summary.html</a:t>
            </a:r>
            <a:endParaRPr lang="en-IN" sz="1800" spc="0" dirty="0">
              <a:effectLst/>
              <a:latin typeface="Times New Roman" panose="02020603050405020304" pitchFamily="18" charset="0"/>
              <a:ea typeface="Times New Roman" panose="02020603050405020304" pitchFamily="18" charset="0"/>
            </a:endParaRPr>
          </a:p>
          <a:p>
            <a:pPr marL="342900" lvl="0" indent="-342900">
              <a:spcBef>
                <a:spcPts val="115"/>
              </a:spcBef>
              <a:spcAft>
                <a:spcPts val="0"/>
              </a:spcAft>
              <a:buClr>
                <a:srgbClr val="000000"/>
              </a:buClr>
              <a:buSzPts val="1400"/>
              <a:buFont typeface="Times New Roman" panose="02020603050405020304" pitchFamily="18" charset="0"/>
              <a:buAutoNum type="arabicPeriod"/>
              <a:tabLst>
                <a:tab pos="456565" algn="l"/>
              </a:tabLst>
            </a:pPr>
            <a:r>
              <a:rPr lang="en-US" sz="1800" b="1" u="sng" spc="0" dirty="0">
                <a:solidFill>
                  <a:srgbClr val="0000FF"/>
                </a:solidFill>
                <a:effectLst/>
                <a:latin typeface="Times New Roman" panose="02020603050405020304" pitchFamily="18" charset="0"/>
                <a:ea typeface="Times New Roman" panose="02020603050405020304" pitchFamily="18" charset="0"/>
                <a:hlinkClick r:id="rId9"/>
              </a:rPr>
              <a:t>https://stackoverflow.com/questions/18837262/convert-python-dict-into-a-dataframe</a:t>
            </a:r>
            <a:endParaRPr lang="en-IN" sz="1800" spc="0" dirty="0">
              <a:effectLst/>
              <a:latin typeface="Times New Roman" panose="02020603050405020304" pitchFamily="18" charset="0"/>
              <a:ea typeface="Times New Roman" panose="02020603050405020304" pitchFamily="18" charset="0"/>
            </a:endParaRPr>
          </a:p>
          <a:p>
            <a:pPr marL="342900" lvl="0" indent="-342900">
              <a:spcBef>
                <a:spcPts val="115"/>
              </a:spcBef>
              <a:spcAft>
                <a:spcPts val="0"/>
              </a:spcAft>
              <a:buClr>
                <a:srgbClr val="000000"/>
              </a:buClr>
              <a:buSzPts val="1400"/>
              <a:buFont typeface="Times New Roman" panose="02020603050405020304" pitchFamily="18" charset="0"/>
              <a:buAutoNum type="arabicPeriod"/>
              <a:tabLst>
                <a:tab pos="456565" algn="l"/>
              </a:tabLst>
            </a:pPr>
            <a:r>
              <a:rPr lang="en-US" sz="1800" b="1" u="sng" spc="0" dirty="0">
                <a:solidFill>
                  <a:srgbClr val="0000FF"/>
                </a:solidFill>
                <a:effectLst/>
                <a:latin typeface="Times New Roman" panose="02020603050405020304" pitchFamily="18" charset="0"/>
                <a:ea typeface="Times New Roman" panose="02020603050405020304" pitchFamily="18" charset="0"/>
                <a:hlinkClick r:id="rId10"/>
              </a:rPr>
              <a:t>https://stackoverflow.com/questions/50040470/how-to-parse-a-pandas-column-of-json-content-efficiently</a:t>
            </a:r>
            <a:endParaRPr lang="en-IN" sz="1800" spc="0" dirty="0">
              <a:effectLst/>
              <a:latin typeface="Times New Roman" panose="02020603050405020304" pitchFamily="18" charset="0"/>
              <a:ea typeface="Times New Roman" panose="02020603050405020304" pitchFamily="18" charset="0"/>
            </a:endParaRPr>
          </a:p>
          <a:p>
            <a:pPr marL="342900" lvl="0" indent="-342900">
              <a:spcBef>
                <a:spcPts val="115"/>
              </a:spcBef>
              <a:spcAft>
                <a:spcPts val="0"/>
              </a:spcAft>
              <a:buClr>
                <a:srgbClr val="000000"/>
              </a:buClr>
              <a:buSzPts val="1400"/>
              <a:buFont typeface="Times New Roman" panose="02020603050405020304" pitchFamily="18" charset="0"/>
              <a:buAutoNum type="arabicPeriod"/>
              <a:tabLst>
                <a:tab pos="456565" algn="l"/>
              </a:tabLst>
            </a:pPr>
            <a:r>
              <a:rPr lang="en-US" sz="1800" b="1" u="sng" spc="0" dirty="0">
                <a:solidFill>
                  <a:srgbClr val="0000FF"/>
                </a:solidFill>
                <a:effectLst/>
                <a:latin typeface="Times New Roman" panose="02020603050405020304" pitchFamily="18" charset="0"/>
                <a:ea typeface="Times New Roman" panose="02020603050405020304" pitchFamily="18" charset="0"/>
                <a:hlinkClick r:id="rId4"/>
              </a:rPr>
              <a:t>https://machinelearningmastery.com/model-based-outlier-detection-and-removal-in-python/</a:t>
            </a:r>
            <a:endParaRPr lang="en-IN" sz="1800" spc="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645644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4E9333-EED8-C634-3696-D57CCCE94E12}"/>
              </a:ext>
            </a:extLst>
          </p:cNvPr>
          <p:cNvSpPr>
            <a:spLocks noGrp="1"/>
          </p:cNvSpPr>
          <p:nvPr>
            <p:ph idx="1"/>
          </p:nvPr>
        </p:nvSpPr>
        <p:spPr>
          <a:xfrm>
            <a:off x="690966" y="2871759"/>
            <a:ext cx="10515600" cy="4351338"/>
          </a:xfrm>
        </p:spPr>
        <p:txBody>
          <a:bodyPr>
            <a:normAutofit/>
          </a:bodyPr>
          <a:lstStyle/>
          <a:p>
            <a:pPr marL="0" indent="0" algn="ctr">
              <a:buNone/>
            </a:pPr>
            <a:r>
              <a:rPr lang="en-IN" sz="48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392787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155A-C924-3A4B-1B6B-812014947DA5}"/>
              </a:ext>
            </a:extLst>
          </p:cNvPr>
          <p:cNvSpPr>
            <a:spLocks noGrp="1"/>
          </p:cNvSpPr>
          <p:nvPr>
            <p:ph type="title"/>
          </p:nvPr>
        </p:nvSpPr>
        <p:spPr>
          <a:xfrm>
            <a:off x="1451579" y="537329"/>
            <a:ext cx="9603275" cy="697582"/>
          </a:xfrm>
        </p:spPr>
        <p:txBody>
          <a:bodyPr>
            <a:normAutofit fontScale="90000"/>
          </a:bodyPr>
          <a:lstStyle/>
          <a:p>
            <a:pPr algn="ctr"/>
            <a:r>
              <a:rPr lang="en-US" dirty="0"/>
              <a:t>    </a:t>
            </a:r>
            <a:r>
              <a:rPr lang="en-US" sz="4400" b="1" spc="-10" dirty="0">
                <a:effectLst/>
                <a:latin typeface="Times New Roman" panose="02020603050405020304" pitchFamily="18" charset="0"/>
                <a:ea typeface="Times New Roman" panose="02020603050405020304" pitchFamily="18" charset="0"/>
              </a:rPr>
              <a:t>Unsupervised Anomaly Detection in Cloud Network Traffic</a:t>
            </a:r>
            <a:endParaRPr lang="en-IN" dirty="0"/>
          </a:p>
        </p:txBody>
      </p:sp>
      <p:sp>
        <p:nvSpPr>
          <p:cNvPr id="3" name="Content Placeholder 2">
            <a:extLst>
              <a:ext uri="{FF2B5EF4-FFF2-40B4-BE49-F238E27FC236}">
                <a16:creationId xmlns:a16="http://schemas.microsoft.com/office/drawing/2014/main" id="{CB0F45D0-A311-95F4-51C3-6D98C47AA8A5}"/>
              </a:ext>
            </a:extLst>
          </p:cNvPr>
          <p:cNvSpPr>
            <a:spLocks noGrp="1"/>
          </p:cNvSpPr>
          <p:nvPr>
            <p:ph idx="1"/>
          </p:nvPr>
        </p:nvSpPr>
        <p:spPr>
          <a:xfrm>
            <a:off x="1529071" y="2315481"/>
            <a:ext cx="9603275" cy="4005190"/>
          </a:xfrm>
        </p:spPr>
        <p:txBody>
          <a:bodyPr>
            <a:normAutofit lnSpcReduction="10000"/>
          </a:bodyPr>
          <a:lstStyle/>
          <a:p>
            <a:pPr marL="0" indent="0">
              <a:buNone/>
            </a:pPr>
            <a:r>
              <a:rPr lang="en-IN" b="1" dirty="0"/>
              <a:t>Content</a:t>
            </a:r>
          </a:p>
          <a:p>
            <a:r>
              <a:rPr lang="en-IN" dirty="0"/>
              <a:t>Data Source</a:t>
            </a:r>
          </a:p>
          <a:p>
            <a:r>
              <a:rPr lang="en-IN" dirty="0"/>
              <a:t>Data Pre-processing</a:t>
            </a:r>
          </a:p>
          <a:p>
            <a:r>
              <a:rPr lang="en-IN" dirty="0"/>
              <a:t>ML Training</a:t>
            </a:r>
          </a:p>
          <a:p>
            <a:r>
              <a:rPr lang="en-IN" dirty="0"/>
              <a:t>Evaluation</a:t>
            </a:r>
          </a:p>
          <a:p>
            <a:r>
              <a:rPr lang="en-IN" dirty="0"/>
              <a:t>Advantages</a:t>
            </a:r>
          </a:p>
          <a:p>
            <a:r>
              <a:rPr lang="en-IN" dirty="0"/>
              <a:t>Applications</a:t>
            </a:r>
          </a:p>
          <a:p>
            <a:r>
              <a:rPr lang="en-IN" dirty="0"/>
              <a:t>References</a:t>
            </a:r>
          </a:p>
          <a:p>
            <a:pPr marL="0" indent="0">
              <a:buNone/>
            </a:pPr>
            <a:endParaRPr lang="en-IN" dirty="0"/>
          </a:p>
        </p:txBody>
      </p:sp>
    </p:spTree>
    <p:extLst>
      <p:ext uri="{BB962C8B-B14F-4D97-AF65-F5344CB8AC3E}">
        <p14:creationId xmlns:p14="http://schemas.microsoft.com/office/powerpoint/2010/main" val="1973556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F3B70-8A36-0846-8FBD-1675B361FC74}"/>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48684E0-B0A6-2458-A053-7D0670A890B4}"/>
              </a:ext>
            </a:extLst>
          </p:cNvPr>
          <p:cNvSpPr>
            <a:spLocks noGrp="1"/>
          </p:cNvSpPr>
          <p:nvPr>
            <p:ph idx="1"/>
          </p:nvPr>
        </p:nvSpPr>
        <p:spPr/>
        <p:txBody>
          <a:bodyPr/>
          <a:lstStyle/>
          <a:p>
            <a:r>
              <a:rPr lang="en-US" sz="2400" b="1" dirty="0">
                <a:latin typeface="Times New Roman" panose="02020603050405020304" pitchFamily="18" charset="0"/>
                <a:ea typeface="Tahoma"/>
                <a:cs typeface="Times New Roman" panose="02020603050405020304" pitchFamily="18" charset="0"/>
                <a:sym typeface="Tahoma"/>
              </a:rPr>
              <a:t>Objective: </a:t>
            </a:r>
            <a:r>
              <a:rPr lang="en-US" sz="2400" b="0" i="0" dirty="0">
                <a:effectLst/>
                <a:latin typeface="Times New Roman" panose="02020603050405020304" pitchFamily="18" charset="0"/>
                <a:cs typeface="Times New Roman" panose="02020603050405020304" pitchFamily="18" charset="0"/>
              </a:rPr>
              <a:t>The objective of this project is to proactively detect and mitigate cyber threats in cloud network traffic by leveraging unsupervised machine learning techniques. </a:t>
            </a:r>
          </a:p>
          <a:p>
            <a:endParaRPr lang="en-US" sz="2400" dirty="0">
              <a:latin typeface="Times New Roman" panose="02020603050405020304" pitchFamily="18" charset="0"/>
              <a:cs typeface="Times New Roman" panose="02020603050405020304" pitchFamily="18" charset="0"/>
            </a:endParaRPr>
          </a:p>
          <a:p>
            <a:endParaRPr lang="en-US" sz="2400" b="0" i="0" dirty="0">
              <a:effectLst/>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ea typeface="Tahoma"/>
                <a:cs typeface="Times New Roman" panose="02020603050405020304" pitchFamily="18" charset="0"/>
                <a:sym typeface="Tahoma"/>
              </a:rPr>
              <a:t>Data  Source</a:t>
            </a:r>
            <a:r>
              <a:rPr lang="en-US" sz="2400" dirty="0">
                <a:latin typeface="Times New Roman" panose="02020603050405020304" pitchFamily="18" charset="0"/>
                <a:ea typeface="Tahoma"/>
                <a:cs typeface="Times New Roman" panose="02020603050405020304" pitchFamily="18" charset="0"/>
                <a:sym typeface="Tahoma"/>
              </a:rPr>
              <a:t>: </a:t>
            </a:r>
            <a:r>
              <a:rPr lang="en-US" sz="2400" dirty="0">
                <a:effectLst/>
                <a:latin typeface="Times New Roman" panose="02020603050405020304" pitchFamily="18" charset="0"/>
                <a:ea typeface="Times New Roman" panose="02020603050405020304" pitchFamily="18" charset="0"/>
              </a:rPr>
              <a:t>Stanford internet research data Repository.</a:t>
            </a:r>
          </a:p>
          <a:p>
            <a:pPr marL="0" indent="0">
              <a:buNone/>
            </a:pPr>
            <a:r>
              <a:rPr lang="en-US" sz="2400" dirty="0">
                <a:latin typeface="Times New Roman" panose="02020603050405020304" pitchFamily="18" charset="0"/>
                <a:ea typeface="Times New Roman" panose="02020603050405020304" pitchFamily="18" charset="0"/>
              </a:rPr>
              <a:t>	No. of files: 10 in parquet format</a:t>
            </a:r>
          </a:p>
          <a:p>
            <a:pPr marL="0" indent="0">
              <a:buNone/>
            </a:pPr>
            <a:r>
              <a:rPr lang="en-US" sz="2400" dirty="0">
                <a:effectLst/>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No. of rows: 159640</a:t>
            </a:r>
          </a:p>
          <a:p>
            <a:pPr marL="0" indent="0">
              <a:buNone/>
            </a:pPr>
            <a:r>
              <a:rPr lang="en-US" sz="2400" dirty="0">
                <a:effectLst/>
                <a:latin typeface="Times New Roman" panose="02020603050405020304" pitchFamily="18" charset="0"/>
                <a:ea typeface="Times New Roman" panose="02020603050405020304" pitchFamily="18" charset="0"/>
              </a:rPr>
              <a:t>	No.  </a:t>
            </a:r>
            <a:r>
              <a:rPr lang="en-US" sz="2400" dirty="0">
                <a:latin typeface="Times New Roman" panose="02020603050405020304" pitchFamily="18" charset="0"/>
                <a:ea typeface="Times New Roman" panose="02020603050405020304" pitchFamily="18" charset="0"/>
              </a:rPr>
              <a:t>o</a:t>
            </a:r>
            <a:r>
              <a:rPr lang="en-US" sz="2400" dirty="0">
                <a:effectLst/>
                <a:latin typeface="Times New Roman" panose="02020603050405020304" pitchFamily="18" charset="0"/>
                <a:ea typeface="Times New Roman" panose="02020603050405020304" pitchFamily="18" charset="0"/>
              </a:rPr>
              <a:t>f columns : 22</a:t>
            </a:r>
          </a:p>
          <a:p>
            <a:pPr marL="0" indent="0">
              <a:buNone/>
            </a:pPr>
            <a:endParaRPr lang="en-US" sz="2400" dirty="0">
              <a:effectLst/>
              <a:latin typeface="Times New Roman" panose="02020603050405020304" pitchFamily="18" charset="0"/>
              <a:ea typeface="Times New Roman" panose="02020603050405020304" pitchFamily="18" charset="0"/>
            </a:endParaRPr>
          </a:p>
          <a:p>
            <a:endParaRPr lang="en-US" sz="2400" dirty="0">
              <a:latin typeface="Times New Roman" panose="02020603050405020304" pitchFamily="18" charset="0"/>
              <a:ea typeface="Tahoma"/>
              <a:cs typeface="Times New Roman" panose="02020603050405020304" pitchFamily="18" charset="0"/>
              <a:sym typeface="Tahoma"/>
            </a:endParaRPr>
          </a:p>
          <a:p>
            <a:endParaRPr lang="en-US" sz="2000" dirty="0">
              <a:latin typeface="Tahoma"/>
              <a:ea typeface="Tahoma"/>
              <a:cs typeface="Tahoma"/>
              <a:sym typeface="Tahoma"/>
            </a:endParaRPr>
          </a:p>
          <a:p>
            <a:endParaRPr lang="en-US" sz="2000" dirty="0">
              <a:latin typeface="Tahoma"/>
              <a:ea typeface="Tahoma"/>
              <a:cs typeface="Tahoma"/>
              <a:sym typeface="Tahoma"/>
            </a:endParaRPr>
          </a:p>
          <a:p>
            <a:endParaRPr lang="en-US" dirty="0">
              <a:solidFill>
                <a:srgbClr val="1F2328"/>
              </a:solidFill>
              <a:latin typeface="-apple-system"/>
            </a:endParaRPr>
          </a:p>
        </p:txBody>
      </p:sp>
    </p:spTree>
    <p:extLst>
      <p:ext uri="{BB962C8B-B14F-4D97-AF65-F5344CB8AC3E}">
        <p14:creationId xmlns:p14="http://schemas.microsoft.com/office/powerpoint/2010/main" val="4129309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F9B2A-3BEE-BD11-49CA-2E1235F3853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EF03C8-6E50-AEB2-39E8-FAFF654BC490}"/>
              </a:ext>
            </a:extLst>
          </p:cNvPr>
          <p:cNvSpPr>
            <a:spLocks noGrp="1"/>
          </p:cNvSpPr>
          <p:nvPr>
            <p:ph idx="1"/>
          </p:nvPr>
        </p:nvSpPr>
        <p:spPr/>
        <p:txBody>
          <a:bodyPr/>
          <a:lstStyle/>
          <a:p>
            <a:endParaRPr lang="en-US" sz="2400" dirty="0">
              <a:latin typeface="Times New Roman" panose="02020603050405020304" pitchFamily="18" charset="0"/>
              <a:ea typeface="Tahoma"/>
              <a:cs typeface="Times New Roman" panose="02020603050405020304" pitchFamily="18" charset="0"/>
              <a:sym typeface="Tahoma"/>
            </a:endParaRPr>
          </a:p>
          <a:p>
            <a:endParaRPr lang="en-US" sz="2000" dirty="0">
              <a:latin typeface="Tahoma"/>
              <a:ea typeface="Tahoma"/>
              <a:cs typeface="Tahoma"/>
              <a:sym typeface="Tahoma"/>
            </a:endParaRPr>
          </a:p>
          <a:p>
            <a:endParaRPr lang="en-US" sz="2000" dirty="0">
              <a:latin typeface="Tahoma"/>
              <a:ea typeface="Tahoma"/>
              <a:cs typeface="Tahoma"/>
              <a:sym typeface="Tahoma"/>
            </a:endParaRPr>
          </a:p>
          <a:p>
            <a:endParaRPr lang="en-US" dirty="0">
              <a:solidFill>
                <a:srgbClr val="1F2328"/>
              </a:solidFill>
              <a:latin typeface="-apple-system"/>
            </a:endParaRPr>
          </a:p>
        </p:txBody>
      </p:sp>
      <p:pic>
        <p:nvPicPr>
          <p:cNvPr id="5" name="Picture 4">
            <a:extLst>
              <a:ext uri="{FF2B5EF4-FFF2-40B4-BE49-F238E27FC236}">
                <a16:creationId xmlns:a16="http://schemas.microsoft.com/office/drawing/2014/main" id="{AB8314CA-85D8-7BF9-6DB5-EADD1E61BC59}"/>
              </a:ext>
            </a:extLst>
          </p:cNvPr>
          <p:cNvPicPr>
            <a:picLocks noChangeAspect="1"/>
          </p:cNvPicPr>
          <p:nvPr/>
        </p:nvPicPr>
        <p:blipFill>
          <a:blip r:embed="rId2"/>
          <a:stretch>
            <a:fillRect/>
          </a:stretch>
        </p:blipFill>
        <p:spPr>
          <a:xfrm>
            <a:off x="4291351" y="306037"/>
            <a:ext cx="5201361" cy="6245926"/>
          </a:xfrm>
          <a:prstGeom prst="rect">
            <a:avLst/>
          </a:prstGeom>
        </p:spPr>
      </p:pic>
      <p:sp>
        <p:nvSpPr>
          <p:cNvPr id="6" name="TextBox 5">
            <a:extLst>
              <a:ext uri="{FF2B5EF4-FFF2-40B4-BE49-F238E27FC236}">
                <a16:creationId xmlns:a16="http://schemas.microsoft.com/office/drawing/2014/main" id="{D064AB44-FDCC-96FD-15EB-F8E594E017B1}"/>
              </a:ext>
            </a:extLst>
          </p:cNvPr>
          <p:cNvSpPr txBox="1"/>
          <p:nvPr/>
        </p:nvSpPr>
        <p:spPr>
          <a:xfrm>
            <a:off x="898902" y="906651"/>
            <a:ext cx="2750949"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WORKFLOW</a:t>
            </a:r>
          </a:p>
        </p:txBody>
      </p:sp>
    </p:spTree>
    <p:extLst>
      <p:ext uri="{BB962C8B-B14F-4D97-AF65-F5344CB8AC3E}">
        <p14:creationId xmlns:p14="http://schemas.microsoft.com/office/powerpoint/2010/main" val="1935099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92B53-8CD6-5482-DEAB-C77C1FCFE4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42853B-098A-8308-43AC-FBC261FFB720}"/>
              </a:ext>
            </a:extLst>
          </p:cNvPr>
          <p:cNvSpPr>
            <a:spLocks noGrp="1"/>
          </p:cNvSpPr>
          <p:nvPr>
            <p:ph type="title"/>
          </p:nvPr>
        </p:nvSpPr>
        <p:spPr/>
        <p:txBody>
          <a:bodyPr/>
          <a:lstStyle/>
          <a:p>
            <a:r>
              <a:rPr lang="en-US" sz="3200" b="1" dirty="0">
                <a:solidFill>
                  <a:srgbClr val="1F1E1E"/>
                </a:solidFill>
                <a:latin typeface="Red Hat Text" pitchFamily="34" charset="0"/>
                <a:ea typeface="Red Hat Text" pitchFamily="34" charset="-122"/>
                <a:cs typeface="Red Hat Text" pitchFamily="34" charset="-120"/>
              </a:rPr>
              <a:t>Data reading</a:t>
            </a:r>
            <a:br>
              <a:rPr lang="en-US" sz="3200" b="1" dirty="0"/>
            </a:br>
            <a:endParaRPr lang="en-US" b="1" dirty="0"/>
          </a:p>
        </p:txBody>
      </p:sp>
      <p:pic>
        <p:nvPicPr>
          <p:cNvPr id="4" name="Content Placeholder 3">
            <a:extLst>
              <a:ext uri="{FF2B5EF4-FFF2-40B4-BE49-F238E27FC236}">
                <a16:creationId xmlns:a16="http://schemas.microsoft.com/office/drawing/2014/main" id="{4CE86EB8-4A71-4D1F-C029-2CB9707E5954}"/>
              </a:ext>
            </a:extLst>
          </p:cNvPr>
          <p:cNvPicPr>
            <a:picLocks noGrp="1" noChangeAspect="1"/>
          </p:cNvPicPr>
          <p:nvPr>
            <p:ph idx="1"/>
          </p:nvPr>
        </p:nvPicPr>
        <p:blipFill>
          <a:blip r:embed="rId2"/>
          <a:stretch>
            <a:fillRect/>
          </a:stretch>
        </p:blipFill>
        <p:spPr>
          <a:xfrm>
            <a:off x="1123627" y="1545650"/>
            <a:ext cx="8779790" cy="4335965"/>
          </a:xfrm>
          <a:prstGeom prst="rect">
            <a:avLst/>
          </a:prstGeom>
        </p:spPr>
      </p:pic>
    </p:spTree>
    <p:extLst>
      <p:ext uri="{BB962C8B-B14F-4D97-AF65-F5344CB8AC3E}">
        <p14:creationId xmlns:p14="http://schemas.microsoft.com/office/powerpoint/2010/main" val="3602462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F01C8-D71F-F151-538C-A5718A8968D4}"/>
              </a:ext>
            </a:extLst>
          </p:cNvPr>
          <p:cNvSpPr>
            <a:spLocks noGrp="1"/>
          </p:cNvSpPr>
          <p:nvPr>
            <p:ph type="title"/>
          </p:nvPr>
        </p:nvSpPr>
        <p:spPr/>
        <p:txBody>
          <a:bodyPr/>
          <a:lstStyle/>
          <a:p>
            <a:r>
              <a:rPr lang="en-US" sz="3200" b="1" dirty="0">
                <a:solidFill>
                  <a:srgbClr val="1F1E1E"/>
                </a:solidFill>
                <a:latin typeface="Red Hat Text" pitchFamily="34" charset="0"/>
                <a:ea typeface="Red Hat Text" pitchFamily="34" charset="-122"/>
                <a:cs typeface="Red Hat Text" pitchFamily="34" charset="-120"/>
              </a:rPr>
              <a:t>Data Pre-processing</a:t>
            </a:r>
            <a:br>
              <a:rPr lang="en-US" sz="3200" b="1" dirty="0"/>
            </a:br>
            <a:endParaRPr lang="en-US" b="1" dirty="0"/>
          </a:p>
        </p:txBody>
      </p:sp>
      <p:sp>
        <p:nvSpPr>
          <p:cNvPr id="3" name="Content Placeholder 2">
            <a:extLst>
              <a:ext uri="{FF2B5EF4-FFF2-40B4-BE49-F238E27FC236}">
                <a16:creationId xmlns:a16="http://schemas.microsoft.com/office/drawing/2014/main" id="{CD34389A-CFB6-3E87-695E-D06536807E86}"/>
              </a:ext>
            </a:extLst>
          </p:cNvPr>
          <p:cNvSpPr>
            <a:spLocks noGrp="1"/>
          </p:cNvSpPr>
          <p:nvPr>
            <p:ph idx="1"/>
          </p:nvPr>
        </p:nvSpPr>
        <p:spPr/>
        <p:txBody>
          <a:bodyPr/>
          <a:lstStyle/>
          <a:p>
            <a:pPr marL="342900" marR="685800" lvl="0" indent="-342900" algn="just">
              <a:buSzPts val="1000"/>
              <a:buFont typeface="Symbol" panose="05050102010706020507" pitchFamily="18" charset="2"/>
              <a:buChar char=""/>
              <a:tabLst>
                <a:tab pos="457200" algn="l"/>
              </a:tabLst>
            </a:pPr>
            <a:r>
              <a:rPr lang="en-US" sz="2400" b="1" dirty="0">
                <a:effectLst/>
                <a:latin typeface="Times New Roman" panose="02020603050405020304" pitchFamily="18" charset="0"/>
                <a:ea typeface="Times New Roman" panose="02020603050405020304" pitchFamily="18" charset="0"/>
              </a:rPr>
              <a:t>Cleaning:</a:t>
            </a:r>
            <a:r>
              <a:rPr lang="en-US" sz="2400" dirty="0">
                <a:effectLst/>
                <a:latin typeface="Times New Roman" panose="02020603050405020304" pitchFamily="18" charset="0"/>
                <a:ea typeface="Times New Roman" panose="02020603050405020304" pitchFamily="18" charset="0"/>
              </a:rPr>
              <a:t> Remove incomplete, corrupted, or irrelevant data.</a:t>
            </a:r>
          </a:p>
          <a:p>
            <a:pPr marL="342900" marR="685800" lvl="0" indent="-342900" algn="just">
              <a:buSzPts val="1000"/>
              <a:buFont typeface="Symbol" panose="05050102010706020507" pitchFamily="18" charset="2"/>
              <a:buChar char=""/>
              <a:tabLst>
                <a:tab pos="457200" algn="l"/>
              </a:tabLst>
            </a:pPr>
            <a:endParaRPr lang="en-US" sz="2400" dirty="0">
              <a:effectLst/>
              <a:latin typeface="Times New Roman" panose="02020603050405020304" pitchFamily="18" charset="0"/>
              <a:ea typeface="Times New Roman" panose="02020603050405020304" pitchFamily="18" charset="0"/>
            </a:endParaRPr>
          </a:p>
          <a:p>
            <a:pPr marL="342900" marR="685800" lvl="0" indent="-342900" algn="just">
              <a:buSzPts val="1000"/>
              <a:buFont typeface="Symbol" panose="05050102010706020507" pitchFamily="18" charset="2"/>
              <a:buChar char=""/>
              <a:tabLst>
                <a:tab pos="457200" algn="l"/>
              </a:tabLst>
            </a:pPr>
            <a:r>
              <a:rPr lang="en-US" sz="2400" b="1" dirty="0">
                <a:effectLst/>
                <a:latin typeface="Times New Roman" panose="02020603050405020304" pitchFamily="18" charset="0"/>
                <a:ea typeface="Times New Roman" panose="02020603050405020304" pitchFamily="18" charset="0"/>
              </a:rPr>
              <a:t>Processing</a:t>
            </a:r>
            <a:r>
              <a:rPr lang="en-US" sz="2400" dirty="0">
                <a:effectLst/>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Column with Python Dictionaries and JSON Strings.</a:t>
            </a:r>
          </a:p>
          <a:p>
            <a:pPr marL="342900" marR="685800" lvl="0" indent="-342900" algn="just">
              <a:buSzPts val="1000"/>
              <a:buFont typeface="Symbol" panose="05050102010706020507" pitchFamily="18" charset="2"/>
              <a:buChar char=""/>
              <a:tabLst>
                <a:tab pos="457200" algn="l"/>
              </a:tabLst>
            </a:pPr>
            <a:endParaRPr lang="en-US" sz="2400" dirty="0">
              <a:latin typeface="Times New Roman" panose="02020603050405020304" pitchFamily="18" charset="0"/>
              <a:ea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3B7336B3-2BFD-BA8A-56B8-8C303EFAC99F}"/>
              </a:ext>
            </a:extLst>
          </p:cNvPr>
          <p:cNvPicPr>
            <a:picLocks noChangeAspect="1"/>
          </p:cNvPicPr>
          <p:nvPr/>
        </p:nvPicPr>
        <p:blipFill>
          <a:blip r:embed="rId2"/>
          <a:stretch>
            <a:fillRect/>
          </a:stretch>
        </p:blipFill>
        <p:spPr>
          <a:xfrm>
            <a:off x="190262" y="3477643"/>
            <a:ext cx="5560307" cy="2310973"/>
          </a:xfrm>
          <a:prstGeom prst="rect">
            <a:avLst/>
          </a:prstGeom>
        </p:spPr>
      </p:pic>
      <p:pic>
        <p:nvPicPr>
          <p:cNvPr id="5" name="Picture 4">
            <a:extLst>
              <a:ext uri="{FF2B5EF4-FFF2-40B4-BE49-F238E27FC236}">
                <a16:creationId xmlns:a16="http://schemas.microsoft.com/office/drawing/2014/main" id="{ABE13790-1F40-7331-2FC5-68431A8CA31C}"/>
              </a:ext>
            </a:extLst>
          </p:cNvPr>
          <p:cNvPicPr>
            <a:picLocks noChangeAspect="1"/>
          </p:cNvPicPr>
          <p:nvPr/>
        </p:nvPicPr>
        <p:blipFill>
          <a:blip r:embed="rId3"/>
          <a:stretch>
            <a:fillRect/>
          </a:stretch>
        </p:blipFill>
        <p:spPr>
          <a:xfrm>
            <a:off x="5877957" y="3429000"/>
            <a:ext cx="5819457" cy="2359616"/>
          </a:xfrm>
          <a:prstGeom prst="rect">
            <a:avLst/>
          </a:prstGeom>
        </p:spPr>
      </p:pic>
    </p:spTree>
    <p:extLst>
      <p:ext uri="{BB962C8B-B14F-4D97-AF65-F5344CB8AC3E}">
        <p14:creationId xmlns:p14="http://schemas.microsoft.com/office/powerpoint/2010/main" val="2307739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703BD-4E27-F618-F09E-5BA904ADC7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AF5283-FB23-3D7D-5129-069B56F6D9B6}"/>
              </a:ext>
            </a:extLst>
          </p:cNvPr>
          <p:cNvSpPr>
            <a:spLocks noGrp="1"/>
          </p:cNvSpPr>
          <p:nvPr>
            <p:ph type="title"/>
          </p:nvPr>
        </p:nvSpPr>
        <p:spPr/>
        <p:txBody>
          <a:bodyPr/>
          <a:lstStyle/>
          <a:p>
            <a:r>
              <a:rPr lang="en-US" sz="3200" b="1" dirty="0">
                <a:solidFill>
                  <a:srgbClr val="1F1E1E"/>
                </a:solidFill>
                <a:latin typeface="Red Hat Text" pitchFamily="34" charset="0"/>
                <a:ea typeface="Red Hat Text" pitchFamily="34" charset="-122"/>
                <a:cs typeface="Red Hat Text" pitchFamily="34" charset="-120"/>
              </a:rPr>
              <a:t>Data Pre-processing</a:t>
            </a:r>
            <a:br>
              <a:rPr lang="en-US" sz="3200" dirty="0"/>
            </a:br>
            <a:endParaRPr lang="en-US" dirty="0"/>
          </a:p>
        </p:txBody>
      </p:sp>
      <p:sp>
        <p:nvSpPr>
          <p:cNvPr id="3" name="Content Placeholder 2">
            <a:extLst>
              <a:ext uri="{FF2B5EF4-FFF2-40B4-BE49-F238E27FC236}">
                <a16:creationId xmlns:a16="http://schemas.microsoft.com/office/drawing/2014/main" id="{AF8B4A36-E734-EA51-0A87-36C5A3CD5078}"/>
              </a:ext>
            </a:extLst>
          </p:cNvPr>
          <p:cNvSpPr>
            <a:spLocks noGrp="1"/>
          </p:cNvSpPr>
          <p:nvPr>
            <p:ph idx="1"/>
          </p:nvPr>
        </p:nvSpPr>
        <p:spPr>
          <a:xfrm>
            <a:off x="783956" y="1253331"/>
            <a:ext cx="10515600" cy="4351338"/>
          </a:xfrm>
        </p:spPr>
        <p:txBody>
          <a:bodyPr/>
          <a:lstStyle/>
          <a:p>
            <a:pPr marL="342900" marR="685800" lvl="0" indent="-342900" algn="just">
              <a:buSzPts val="1000"/>
              <a:buFont typeface="Symbol" panose="05050102010706020507" pitchFamily="18" charset="2"/>
              <a:buChar char=""/>
              <a:tabLst>
                <a:tab pos="457200" algn="l"/>
              </a:tabLst>
            </a:pPr>
            <a:endParaRPr lang="en-US" sz="2400" dirty="0">
              <a:latin typeface="Times New Roman" panose="02020603050405020304" pitchFamily="18" charset="0"/>
              <a:ea typeface="Times New Roman" panose="02020603050405020304" pitchFamily="18" charset="0"/>
            </a:endParaRPr>
          </a:p>
          <a:p>
            <a:pPr marL="342900" marR="685800" lvl="0" indent="-342900" algn="just">
              <a:buSzPts val="1000"/>
              <a:buFont typeface="Symbol" panose="05050102010706020507" pitchFamily="18" charset="2"/>
              <a:buChar char=""/>
              <a:tabLst>
                <a:tab pos="457200" algn="l"/>
              </a:tabLst>
            </a:pPr>
            <a:r>
              <a:rPr lang="en-US" sz="2400" b="1" dirty="0">
                <a:effectLst/>
                <a:latin typeface="Times New Roman" panose="02020603050405020304" pitchFamily="18" charset="0"/>
                <a:ea typeface="Times New Roman" panose="02020603050405020304" pitchFamily="18" charset="0"/>
              </a:rPr>
              <a:t>One Hot Encoding</a:t>
            </a:r>
          </a:p>
          <a:p>
            <a:pPr marL="342900" marR="685800" lvl="0" indent="-342900" algn="just">
              <a:buSzPts val="1000"/>
              <a:buFont typeface="Symbol" panose="05050102010706020507" pitchFamily="18" charset="2"/>
              <a:buChar char=""/>
              <a:tabLst>
                <a:tab pos="457200" algn="l"/>
              </a:tabLst>
            </a:pPr>
            <a:endParaRPr lang="en-IN" sz="2400" b="1" dirty="0">
              <a:effectLst/>
              <a:latin typeface="Times New Roman" panose="02020603050405020304" pitchFamily="18" charset="0"/>
              <a:ea typeface="Times New Roman" panose="02020603050405020304" pitchFamily="18" charset="0"/>
            </a:endParaRPr>
          </a:p>
          <a:p>
            <a:pPr marL="342900" marR="685800" lvl="0" indent="-342900" algn="just">
              <a:buSzPts val="1000"/>
              <a:buFont typeface="Symbol" panose="05050102010706020507" pitchFamily="18" charset="2"/>
              <a:buChar char=""/>
              <a:tabLst>
                <a:tab pos="457200" algn="l"/>
              </a:tabLst>
            </a:pPr>
            <a:r>
              <a:rPr lang="en-US" sz="2400" b="1" dirty="0">
                <a:effectLst/>
                <a:latin typeface="Times New Roman" panose="02020603050405020304" pitchFamily="18" charset="0"/>
                <a:ea typeface="Times New Roman" panose="02020603050405020304" pitchFamily="18" charset="0"/>
              </a:rPr>
              <a:t>Normalization/Scaling:</a:t>
            </a:r>
            <a:r>
              <a:rPr lang="en-US" sz="2400" dirty="0">
                <a:effectLst/>
                <a:latin typeface="Times New Roman" panose="02020603050405020304" pitchFamily="18" charset="0"/>
                <a:ea typeface="Times New Roman" panose="02020603050405020304" pitchFamily="18" charset="0"/>
              </a:rPr>
              <a:t> Normalize features (e.g., packet size, traffic volume) to bring them into a similar range (Standard Scalar).</a:t>
            </a:r>
            <a:endParaRPr lang="en-IN" sz="24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108561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A0AD0A-0AE8-B456-168B-74F42AC072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BCEAE1-2CB7-66E4-6EBE-618E1A9E31B1}"/>
              </a:ext>
            </a:extLst>
          </p:cNvPr>
          <p:cNvSpPr>
            <a:spLocks noGrp="1"/>
          </p:cNvSpPr>
          <p:nvPr>
            <p:ph type="title"/>
          </p:nvPr>
        </p:nvSpPr>
        <p:spPr/>
        <p:txBody>
          <a:bodyPr/>
          <a:lstStyle/>
          <a:p>
            <a:r>
              <a:rPr lang="en-US" sz="3200" dirty="0">
                <a:solidFill>
                  <a:srgbClr val="1F1E1E"/>
                </a:solidFill>
                <a:latin typeface="Red Hat Text" pitchFamily="34" charset="0"/>
                <a:ea typeface="Red Hat Text" pitchFamily="34" charset="-122"/>
                <a:cs typeface="Red Hat Text" pitchFamily="34" charset="-120"/>
              </a:rPr>
              <a:t>ML Training</a:t>
            </a:r>
            <a:br>
              <a:rPr lang="en-US" sz="3200" dirty="0"/>
            </a:br>
            <a:endParaRPr lang="en-US" dirty="0"/>
          </a:p>
        </p:txBody>
      </p:sp>
      <p:sp>
        <p:nvSpPr>
          <p:cNvPr id="3" name="Content Placeholder 2">
            <a:extLst>
              <a:ext uri="{FF2B5EF4-FFF2-40B4-BE49-F238E27FC236}">
                <a16:creationId xmlns:a16="http://schemas.microsoft.com/office/drawing/2014/main" id="{C55BAD70-49A0-25DB-5CB1-7727A5CEFAD6}"/>
              </a:ext>
            </a:extLst>
          </p:cNvPr>
          <p:cNvSpPr>
            <a:spLocks noGrp="1"/>
          </p:cNvSpPr>
          <p:nvPr>
            <p:ph idx="1"/>
          </p:nvPr>
        </p:nvSpPr>
        <p:spPr/>
        <p:txBody>
          <a:bodyPr/>
          <a:lstStyle/>
          <a:p>
            <a:pPr marL="0" marR="685800" lvl="0" indent="0" algn="just">
              <a:buSzPts val="1000"/>
              <a:buNone/>
              <a:tabLst>
                <a:tab pos="457200" algn="l"/>
              </a:tabLst>
            </a:pPr>
            <a:r>
              <a:rPr lang="en-US" sz="2400" b="1" dirty="0">
                <a:effectLst/>
                <a:latin typeface="Times New Roman" panose="02020603050405020304" pitchFamily="18" charset="0"/>
                <a:ea typeface="Times New Roman" panose="02020603050405020304" pitchFamily="18" charset="0"/>
              </a:rPr>
              <a:t>1. DBSCAN</a:t>
            </a:r>
            <a:endParaRPr lang="en-US" sz="2400" dirty="0">
              <a:effectLst/>
              <a:latin typeface="Times New Roman" panose="02020603050405020304" pitchFamily="18" charset="0"/>
              <a:ea typeface="Times New Roman" panose="02020603050405020304" pitchFamily="18" charset="0"/>
            </a:endParaRPr>
          </a:p>
          <a:p>
            <a:pPr marL="342900" marR="685800" lvl="0" indent="-342900" algn="just">
              <a:buSzPts val="1000"/>
              <a:buFont typeface="Symbol" panose="05050102010706020507" pitchFamily="18" charset="2"/>
              <a:buChar char=""/>
              <a:tabLst>
                <a:tab pos="457200" algn="l"/>
              </a:tabLst>
            </a:pPr>
            <a:endParaRPr lang="en-US" sz="24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2A190D77-BCD4-19CF-A7F6-3175D3A0417B}"/>
              </a:ext>
            </a:extLst>
          </p:cNvPr>
          <p:cNvPicPr>
            <a:picLocks noChangeAspect="1"/>
          </p:cNvPicPr>
          <p:nvPr/>
        </p:nvPicPr>
        <p:blipFill>
          <a:blip r:embed="rId2"/>
          <a:stretch>
            <a:fillRect/>
          </a:stretch>
        </p:blipFill>
        <p:spPr>
          <a:xfrm>
            <a:off x="3117215" y="2349515"/>
            <a:ext cx="5957570" cy="3646805"/>
          </a:xfrm>
          <a:prstGeom prst="rect">
            <a:avLst/>
          </a:prstGeom>
        </p:spPr>
      </p:pic>
    </p:spTree>
    <p:extLst>
      <p:ext uri="{BB962C8B-B14F-4D97-AF65-F5344CB8AC3E}">
        <p14:creationId xmlns:p14="http://schemas.microsoft.com/office/powerpoint/2010/main" val="4127601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C0923-621A-B090-7D0B-0AA6495FA8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A1AF80-3A84-766F-C86C-F855406A64DF}"/>
              </a:ext>
            </a:extLst>
          </p:cNvPr>
          <p:cNvSpPr>
            <a:spLocks noGrp="1"/>
          </p:cNvSpPr>
          <p:nvPr>
            <p:ph type="title"/>
          </p:nvPr>
        </p:nvSpPr>
        <p:spPr/>
        <p:txBody>
          <a:bodyPr/>
          <a:lstStyle/>
          <a:p>
            <a:r>
              <a:rPr lang="en-US" sz="3200" dirty="0">
                <a:solidFill>
                  <a:srgbClr val="1F1E1E"/>
                </a:solidFill>
                <a:latin typeface="Red Hat Text" pitchFamily="34" charset="0"/>
                <a:ea typeface="Red Hat Text" pitchFamily="34" charset="-122"/>
                <a:cs typeface="Red Hat Text" pitchFamily="34" charset="-120"/>
              </a:rPr>
              <a:t>ML Training</a:t>
            </a:r>
            <a:br>
              <a:rPr lang="en-US" sz="3200" dirty="0"/>
            </a:br>
            <a:endParaRPr lang="en-US" dirty="0"/>
          </a:p>
        </p:txBody>
      </p:sp>
      <p:sp>
        <p:nvSpPr>
          <p:cNvPr id="3" name="Content Placeholder 2">
            <a:extLst>
              <a:ext uri="{FF2B5EF4-FFF2-40B4-BE49-F238E27FC236}">
                <a16:creationId xmlns:a16="http://schemas.microsoft.com/office/drawing/2014/main" id="{9F41170F-5F4B-E367-5847-87F6B9611AF7}"/>
              </a:ext>
            </a:extLst>
          </p:cNvPr>
          <p:cNvSpPr>
            <a:spLocks noGrp="1"/>
          </p:cNvSpPr>
          <p:nvPr>
            <p:ph idx="1"/>
          </p:nvPr>
        </p:nvSpPr>
        <p:spPr/>
        <p:txBody>
          <a:bodyPr/>
          <a:lstStyle/>
          <a:p>
            <a:pPr marL="0" marR="685800" lvl="0" indent="0" algn="just">
              <a:buSzPts val="1000"/>
              <a:buNone/>
              <a:tabLst>
                <a:tab pos="457200" algn="l"/>
              </a:tabLst>
            </a:pPr>
            <a:r>
              <a:rPr lang="en-US" sz="2400" b="1" dirty="0">
                <a:latin typeface="Times New Roman" panose="02020603050405020304" pitchFamily="18" charset="0"/>
                <a:ea typeface="Times New Roman" panose="02020603050405020304" pitchFamily="18" charset="0"/>
              </a:rPr>
              <a:t>2</a:t>
            </a:r>
            <a:r>
              <a:rPr lang="en-US" sz="2400" b="1" dirty="0">
                <a:effectLst/>
                <a:latin typeface="Times New Roman" panose="02020603050405020304" pitchFamily="18" charset="0"/>
                <a:ea typeface="Times New Roman" panose="02020603050405020304" pitchFamily="18" charset="0"/>
              </a:rPr>
              <a:t>. ISOLATION FOREST</a:t>
            </a:r>
            <a:endParaRPr lang="en-US" sz="2400" dirty="0">
              <a:effectLst/>
              <a:latin typeface="Times New Roman" panose="02020603050405020304" pitchFamily="18" charset="0"/>
              <a:ea typeface="Times New Roman" panose="02020603050405020304" pitchFamily="18" charset="0"/>
            </a:endParaRPr>
          </a:p>
          <a:p>
            <a:pPr marL="342900" marR="685800" lvl="0" indent="-342900" algn="just">
              <a:buSzPts val="1000"/>
              <a:buFont typeface="Symbol" panose="05050102010706020507" pitchFamily="18" charset="2"/>
              <a:buChar char=""/>
              <a:tabLst>
                <a:tab pos="457200" algn="l"/>
              </a:tabLst>
            </a:pPr>
            <a:endParaRPr lang="en-US" sz="24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0D3176B5-97A2-30D7-55E1-F80D1899BE6B}"/>
              </a:ext>
            </a:extLst>
          </p:cNvPr>
          <p:cNvPicPr>
            <a:picLocks noChangeAspect="1"/>
          </p:cNvPicPr>
          <p:nvPr/>
        </p:nvPicPr>
        <p:blipFill>
          <a:blip r:embed="rId2"/>
          <a:stretch>
            <a:fillRect/>
          </a:stretch>
        </p:blipFill>
        <p:spPr>
          <a:xfrm>
            <a:off x="3104197" y="2494280"/>
            <a:ext cx="5983605" cy="3998595"/>
          </a:xfrm>
          <a:prstGeom prst="rect">
            <a:avLst/>
          </a:prstGeom>
        </p:spPr>
      </p:pic>
    </p:spTree>
    <p:extLst>
      <p:ext uri="{BB962C8B-B14F-4D97-AF65-F5344CB8AC3E}">
        <p14:creationId xmlns:p14="http://schemas.microsoft.com/office/powerpoint/2010/main" val="881902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1029</TotalTime>
  <Words>623</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-apple-system</vt:lpstr>
      <vt:lpstr>Aptos</vt:lpstr>
      <vt:lpstr>Aptos Display</vt:lpstr>
      <vt:lpstr>Arial</vt:lpstr>
      <vt:lpstr>Inter</vt:lpstr>
      <vt:lpstr>Red Hat Text</vt:lpstr>
      <vt:lpstr>Symbol</vt:lpstr>
      <vt:lpstr>Tahoma</vt:lpstr>
      <vt:lpstr>Times New Roman</vt:lpstr>
      <vt:lpstr>Office Theme</vt:lpstr>
      <vt:lpstr>Unsupervised Anomaly Detection in Cloud Network Traffic</vt:lpstr>
      <vt:lpstr>    Unsupervised Anomaly Detection in Cloud Network Traffic</vt:lpstr>
      <vt:lpstr>Introduction</vt:lpstr>
      <vt:lpstr>PowerPoint Presentation</vt:lpstr>
      <vt:lpstr>Data reading </vt:lpstr>
      <vt:lpstr>Data Pre-processing </vt:lpstr>
      <vt:lpstr>Data Pre-processing </vt:lpstr>
      <vt:lpstr>ML Training </vt:lpstr>
      <vt:lpstr>ML Training </vt:lpstr>
      <vt:lpstr>ML Training </vt:lpstr>
      <vt:lpstr>Model Evaluation and Conclusion </vt:lpstr>
      <vt:lpstr>Git Repository </vt:lpstr>
      <vt:lpstr>Advantages:-</vt:lpstr>
      <vt:lpstr>Applications:-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 E J A S _ K O L A M B E</dc:creator>
  <cp:lastModifiedBy>Priyanka Kale</cp:lastModifiedBy>
  <cp:revision>47</cp:revision>
  <dcterms:created xsi:type="dcterms:W3CDTF">2024-02-20T15:02:45Z</dcterms:created>
  <dcterms:modified xsi:type="dcterms:W3CDTF">2025-02-11T05:03:42Z</dcterms:modified>
</cp:coreProperties>
</file>