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0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9" r:id="rId2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644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666999"/>
            <a:ext cx="4038599" cy="419099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895600"/>
            <a:ext cx="1523999" cy="23622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10600" y="1676400"/>
            <a:ext cx="2819400" cy="28194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001000" y="0"/>
            <a:ext cx="1600200" cy="114300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653140" y="6138671"/>
            <a:ext cx="905517" cy="719327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410708" y="0"/>
            <a:ext cx="738419" cy="1195546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10439400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685800" y="0"/>
                </a:moveTo>
                <a:lnTo>
                  <a:pt x="0" y="0"/>
                </a:lnTo>
                <a:lnTo>
                  <a:pt x="0" y="1143000"/>
                </a:lnTo>
                <a:lnTo>
                  <a:pt x="685800" y="1143000"/>
                </a:lnTo>
                <a:lnTo>
                  <a:pt x="685800" y="0"/>
                </a:lnTo>
                <a:close/>
              </a:path>
            </a:pathLst>
          </a:custGeom>
          <a:solidFill>
            <a:srgbClr val="AF151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bg object 2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28344" y="596518"/>
            <a:ext cx="3212465" cy="1567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rgbClr val="EBEBE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666999"/>
            <a:ext cx="4038599" cy="419099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895600"/>
            <a:ext cx="1523999" cy="23622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10600" y="1676400"/>
            <a:ext cx="2819400" cy="28194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001000" y="0"/>
            <a:ext cx="1600200" cy="114300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653140" y="6138671"/>
            <a:ext cx="905517" cy="719327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410708" y="0"/>
            <a:ext cx="738419" cy="119554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EBEBE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666999"/>
            <a:ext cx="4038599" cy="419099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2895600"/>
            <a:ext cx="1523999" cy="23622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10600" y="1676400"/>
            <a:ext cx="2819400" cy="281940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001000" y="0"/>
            <a:ext cx="1600200" cy="1143000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10600" y="6095999"/>
            <a:ext cx="990600" cy="761999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391775" y="0"/>
            <a:ext cx="776287" cy="1214374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10439400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685800" y="0"/>
                </a:moveTo>
                <a:lnTo>
                  <a:pt x="0" y="0"/>
                </a:lnTo>
                <a:lnTo>
                  <a:pt x="0" y="1143000"/>
                </a:lnTo>
                <a:lnTo>
                  <a:pt x="685800" y="1143000"/>
                </a:lnTo>
                <a:lnTo>
                  <a:pt x="685800" y="0"/>
                </a:lnTo>
                <a:close/>
              </a:path>
            </a:pathLst>
          </a:custGeom>
          <a:solidFill>
            <a:srgbClr val="AF15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EBEBE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260208" y="1622234"/>
            <a:ext cx="4175125" cy="4784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666999"/>
            <a:ext cx="4038599" cy="419099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895600"/>
            <a:ext cx="1523999" cy="23622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10600" y="1676400"/>
            <a:ext cx="2819400" cy="28194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001000" y="0"/>
            <a:ext cx="1600200" cy="114300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653140" y="6138671"/>
            <a:ext cx="905517" cy="719327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410708" y="0"/>
            <a:ext cx="738419" cy="1195546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391775" y="0"/>
            <a:ext cx="776287" cy="1214374"/>
          </a:xfrm>
          <a:prstGeom prst="rect">
            <a:avLst/>
          </a:prstGeom>
        </p:spPr>
      </p:pic>
      <p:sp>
        <p:nvSpPr>
          <p:cNvPr id="24" name="bg object 24"/>
          <p:cNvSpPr/>
          <p:nvPr/>
        </p:nvSpPr>
        <p:spPr>
          <a:xfrm>
            <a:off x="10439400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685800" y="0"/>
                </a:moveTo>
                <a:lnTo>
                  <a:pt x="0" y="0"/>
                </a:lnTo>
                <a:lnTo>
                  <a:pt x="0" y="1143000"/>
                </a:lnTo>
                <a:lnTo>
                  <a:pt x="685800" y="1143000"/>
                </a:lnTo>
                <a:lnTo>
                  <a:pt x="685800" y="0"/>
                </a:lnTo>
                <a:close/>
              </a:path>
            </a:pathLst>
          </a:custGeom>
          <a:solidFill>
            <a:srgbClr val="AF15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8715375" y="1457325"/>
            <a:ext cx="3476625" cy="829310"/>
          </a:xfrm>
          <a:custGeom>
            <a:avLst/>
            <a:gdLst/>
            <a:ahLst/>
            <a:cxnLst/>
            <a:rect l="l" t="t" r="r" b="b"/>
            <a:pathLst>
              <a:path w="3476625" h="829310">
                <a:moveTo>
                  <a:pt x="3474847" y="0"/>
                </a:moveTo>
                <a:lnTo>
                  <a:pt x="3361435" y="38353"/>
                </a:lnTo>
                <a:lnTo>
                  <a:pt x="3247771" y="75946"/>
                </a:lnTo>
                <a:lnTo>
                  <a:pt x="3134105" y="113029"/>
                </a:lnTo>
                <a:lnTo>
                  <a:pt x="2905252" y="182625"/>
                </a:lnTo>
                <a:lnTo>
                  <a:pt x="2790698" y="216535"/>
                </a:lnTo>
                <a:lnTo>
                  <a:pt x="2677159" y="248285"/>
                </a:lnTo>
                <a:lnTo>
                  <a:pt x="2561335" y="279526"/>
                </a:lnTo>
                <a:lnTo>
                  <a:pt x="2446528" y="310007"/>
                </a:lnTo>
                <a:lnTo>
                  <a:pt x="2218435" y="367538"/>
                </a:lnTo>
                <a:lnTo>
                  <a:pt x="2105279" y="394715"/>
                </a:lnTo>
                <a:lnTo>
                  <a:pt x="1878202" y="446150"/>
                </a:lnTo>
                <a:lnTo>
                  <a:pt x="1766061" y="470662"/>
                </a:lnTo>
                <a:lnTo>
                  <a:pt x="1654936" y="493775"/>
                </a:lnTo>
                <a:lnTo>
                  <a:pt x="1432559" y="538352"/>
                </a:lnTo>
                <a:lnTo>
                  <a:pt x="1214247" y="579374"/>
                </a:lnTo>
                <a:lnTo>
                  <a:pt x="1106170" y="598677"/>
                </a:lnTo>
                <a:lnTo>
                  <a:pt x="998981" y="616712"/>
                </a:lnTo>
                <a:lnTo>
                  <a:pt x="893191" y="635126"/>
                </a:lnTo>
                <a:lnTo>
                  <a:pt x="788289" y="651763"/>
                </a:lnTo>
                <a:lnTo>
                  <a:pt x="482473" y="698119"/>
                </a:lnTo>
                <a:lnTo>
                  <a:pt x="188214" y="737997"/>
                </a:lnTo>
                <a:lnTo>
                  <a:pt x="0" y="760984"/>
                </a:lnTo>
                <a:lnTo>
                  <a:pt x="42164" y="827277"/>
                </a:lnTo>
                <a:lnTo>
                  <a:pt x="68566" y="828056"/>
                </a:lnTo>
                <a:lnTo>
                  <a:pt x="96676" y="828537"/>
                </a:lnTo>
                <a:lnTo>
                  <a:pt x="126449" y="828725"/>
                </a:lnTo>
                <a:lnTo>
                  <a:pt x="157839" y="828626"/>
                </a:lnTo>
                <a:lnTo>
                  <a:pt x="225290" y="827593"/>
                </a:lnTo>
                <a:lnTo>
                  <a:pt x="298664" y="825481"/>
                </a:lnTo>
                <a:lnTo>
                  <a:pt x="377597" y="822337"/>
                </a:lnTo>
                <a:lnTo>
                  <a:pt x="461727" y="818206"/>
                </a:lnTo>
                <a:lnTo>
                  <a:pt x="550689" y="813133"/>
                </a:lnTo>
                <a:lnTo>
                  <a:pt x="644119" y="807165"/>
                </a:lnTo>
                <a:lnTo>
                  <a:pt x="741655" y="800347"/>
                </a:lnTo>
                <a:lnTo>
                  <a:pt x="894858" y="788625"/>
                </a:lnTo>
                <a:lnTo>
                  <a:pt x="1055251" y="775247"/>
                </a:lnTo>
                <a:lnTo>
                  <a:pt x="1221606" y="760365"/>
                </a:lnTo>
                <a:lnTo>
                  <a:pt x="1392695" y="744135"/>
                </a:lnTo>
                <a:lnTo>
                  <a:pt x="1567291" y="726709"/>
                </a:lnTo>
                <a:lnTo>
                  <a:pt x="1744165" y="708242"/>
                </a:lnTo>
                <a:lnTo>
                  <a:pt x="1922091" y="688888"/>
                </a:lnTo>
                <a:lnTo>
                  <a:pt x="2158839" y="661966"/>
                </a:lnTo>
                <a:lnTo>
                  <a:pt x="2392363" y="634105"/>
                </a:lnTo>
                <a:lnTo>
                  <a:pt x="2619754" y="605668"/>
                </a:lnTo>
                <a:lnTo>
                  <a:pt x="2784521" y="584182"/>
                </a:lnTo>
                <a:lnTo>
                  <a:pt x="2942974" y="562731"/>
                </a:lnTo>
                <a:lnTo>
                  <a:pt x="3093884" y="541468"/>
                </a:lnTo>
                <a:lnTo>
                  <a:pt x="3236024" y="520549"/>
                </a:lnTo>
                <a:lnTo>
                  <a:pt x="3368167" y="500125"/>
                </a:lnTo>
                <a:lnTo>
                  <a:pt x="3476625" y="482091"/>
                </a:lnTo>
                <a:lnTo>
                  <a:pt x="3476625" y="12953"/>
                </a:lnTo>
                <a:lnTo>
                  <a:pt x="3474847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0" y="1762125"/>
            <a:ext cx="12192000" cy="5095875"/>
          </a:xfrm>
          <a:custGeom>
            <a:avLst/>
            <a:gdLst/>
            <a:ahLst/>
            <a:cxnLst/>
            <a:rect l="l" t="t" r="r" b="b"/>
            <a:pathLst>
              <a:path w="12192000" h="5095875">
                <a:moveTo>
                  <a:pt x="0" y="0"/>
                </a:moveTo>
                <a:lnTo>
                  <a:pt x="0" y="5095875"/>
                </a:lnTo>
                <a:lnTo>
                  <a:pt x="12192000" y="5095875"/>
                </a:lnTo>
                <a:lnTo>
                  <a:pt x="12192000" y="2162175"/>
                </a:lnTo>
                <a:lnTo>
                  <a:pt x="12191238" y="2162175"/>
                </a:lnTo>
                <a:lnTo>
                  <a:pt x="12191238" y="2412"/>
                </a:lnTo>
                <a:lnTo>
                  <a:pt x="11914505" y="54610"/>
                </a:lnTo>
                <a:lnTo>
                  <a:pt x="11639042" y="104394"/>
                </a:lnTo>
                <a:lnTo>
                  <a:pt x="11362309" y="153035"/>
                </a:lnTo>
                <a:lnTo>
                  <a:pt x="11084306" y="194817"/>
                </a:lnTo>
                <a:lnTo>
                  <a:pt x="10807573" y="236854"/>
                </a:lnTo>
                <a:lnTo>
                  <a:pt x="10529570" y="276098"/>
                </a:lnTo>
                <a:lnTo>
                  <a:pt x="10255250" y="309625"/>
                </a:lnTo>
                <a:lnTo>
                  <a:pt x="9977374" y="341502"/>
                </a:lnTo>
                <a:lnTo>
                  <a:pt x="9700641" y="370586"/>
                </a:lnTo>
                <a:lnTo>
                  <a:pt x="9428734" y="395859"/>
                </a:lnTo>
                <a:lnTo>
                  <a:pt x="9153271" y="421004"/>
                </a:lnTo>
                <a:lnTo>
                  <a:pt x="8881364" y="442087"/>
                </a:lnTo>
                <a:lnTo>
                  <a:pt x="8609457" y="458597"/>
                </a:lnTo>
                <a:lnTo>
                  <a:pt x="8338820" y="475741"/>
                </a:lnTo>
                <a:lnTo>
                  <a:pt x="8070596" y="490092"/>
                </a:lnTo>
                <a:lnTo>
                  <a:pt x="7804911" y="500252"/>
                </a:lnTo>
                <a:lnTo>
                  <a:pt x="7539101" y="509015"/>
                </a:lnTo>
                <a:lnTo>
                  <a:pt x="7275703" y="517398"/>
                </a:lnTo>
                <a:lnTo>
                  <a:pt x="7016115" y="521208"/>
                </a:lnTo>
                <a:lnTo>
                  <a:pt x="6756400" y="525399"/>
                </a:lnTo>
                <a:lnTo>
                  <a:pt x="6500368" y="527558"/>
                </a:lnTo>
                <a:lnTo>
                  <a:pt x="6246749" y="525399"/>
                </a:lnTo>
                <a:lnTo>
                  <a:pt x="5995670" y="525399"/>
                </a:lnTo>
                <a:lnTo>
                  <a:pt x="5747004" y="521208"/>
                </a:lnTo>
                <a:lnTo>
                  <a:pt x="5261737" y="509015"/>
                </a:lnTo>
                <a:lnTo>
                  <a:pt x="5025263" y="502285"/>
                </a:lnTo>
                <a:lnTo>
                  <a:pt x="4789932" y="492125"/>
                </a:lnTo>
                <a:lnTo>
                  <a:pt x="4558284" y="481329"/>
                </a:lnTo>
                <a:lnTo>
                  <a:pt x="4331589" y="471550"/>
                </a:lnTo>
                <a:lnTo>
                  <a:pt x="3888994" y="443864"/>
                </a:lnTo>
                <a:lnTo>
                  <a:pt x="3464814" y="414400"/>
                </a:lnTo>
                <a:lnTo>
                  <a:pt x="3057525" y="383539"/>
                </a:lnTo>
                <a:lnTo>
                  <a:pt x="2672334" y="349630"/>
                </a:lnTo>
                <a:lnTo>
                  <a:pt x="2304161" y="314198"/>
                </a:lnTo>
                <a:lnTo>
                  <a:pt x="1962785" y="276098"/>
                </a:lnTo>
                <a:lnTo>
                  <a:pt x="1642110" y="238505"/>
                </a:lnTo>
                <a:lnTo>
                  <a:pt x="1347089" y="201040"/>
                </a:lnTo>
                <a:lnTo>
                  <a:pt x="1076490" y="165735"/>
                </a:lnTo>
                <a:lnTo>
                  <a:pt x="836320" y="132079"/>
                </a:lnTo>
                <a:lnTo>
                  <a:pt x="436448" y="73533"/>
                </a:lnTo>
                <a:lnTo>
                  <a:pt x="282841" y="4838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EBEBE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666999"/>
            <a:ext cx="4038599" cy="419099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895600"/>
            <a:ext cx="1523999" cy="23622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10600" y="1676400"/>
            <a:ext cx="2819400" cy="28194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666999"/>
            <a:ext cx="4038599" cy="4190998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001000" y="0"/>
            <a:ext cx="1600200" cy="1143000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895600"/>
            <a:ext cx="1523999" cy="2362200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610600" y="6095999"/>
            <a:ext cx="990600" cy="761999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391775" y="0"/>
            <a:ext cx="776287" cy="1214374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2666999"/>
            <a:ext cx="4038599" cy="419099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2895600"/>
            <a:ext cx="1523999" cy="23622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610600" y="1676400"/>
            <a:ext cx="2819400" cy="28194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28344" y="653351"/>
            <a:ext cx="8938260" cy="666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rgbClr val="EBEBE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28344" y="2574924"/>
            <a:ext cx="4948555" cy="2290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8.jpg"/><Relationship Id="rId5" Type="http://schemas.openxmlformats.org/officeDocument/2006/relationships/image" Target="../media/image8.png"/><Relationship Id="rId10" Type="http://schemas.openxmlformats.org/officeDocument/2006/relationships/image" Target="../media/image17.jpg"/><Relationship Id="rId4" Type="http://schemas.openxmlformats.org/officeDocument/2006/relationships/image" Target="../media/image2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0.png"/><Relationship Id="rId7" Type="http://schemas.openxmlformats.org/officeDocument/2006/relationships/image" Target="../media/image23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Assignment - 06</a:t>
            </a:r>
            <a:endParaRPr lang="en-IN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8344" y="1752600"/>
            <a:ext cx="4948555" cy="3447098"/>
          </a:xfrm>
        </p:spPr>
        <p:txBody>
          <a:bodyPr/>
          <a:lstStyle/>
          <a:p>
            <a:r>
              <a:rPr lang="en-US" sz="2800" b="1" dirty="0" smtClean="0"/>
              <a:t>Machine Learning </a:t>
            </a:r>
            <a:r>
              <a:rPr lang="en-US" sz="2800" b="1" dirty="0" smtClean="0"/>
              <a:t>Project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Topic  :Diabetes</a:t>
            </a:r>
            <a:endParaRPr lang="en-US" sz="2800" b="1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Done by : Sajjani </a:t>
            </a:r>
          </a:p>
          <a:p>
            <a:r>
              <a:rPr lang="en-US" dirty="0" smtClean="0"/>
              <a:t>Submitted To : CVSN Reddy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7257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666999"/>
              <a:ext cx="4038599" cy="419099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895600"/>
              <a:ext cx="1523999" cy="23622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01000" y="0"/>
              <a:ext cx="1600200" cy="11430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10600" y="6095999"/>
              <a:ext cx="990600" cy="7619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391775" y="0"/>
              <a:ext cx="776287" cy="121437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76250" y="476250"/>
              <a:ext cx="11239500" cy="5905500"/>
            </a:xfrm>
            <a:custGeom>
              <a:avLst/>
              <a:gdLst/>
              <a:ahLst/>
              <a:cxnLst/>
              <a:rect l="l" t="t" r="r" b="b"/>
              <a:pathLst>
                <a:path w="11239500" h="5905500">
                  <a:moveTo>
                    <a:pt x="11239500" y="0"/>
                  </a:moveTo>
                  <a:lnTo>
                    <a:pt x="0" y="0"/>
                  </a:lnTo>
                  <a:lnTo>
                    <a:pt x="0" y="5905500"/>
                  </a:lnTo>
                  <a:lnTo>
                    <a:pt x="11239500" y="5905500"/>
                  </a:lnTo>
                  <a:lnTo>
                    <a:pt x="112395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43000" y="647700"/>
              <a:ext cx="9906000" cy="55626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391775" y="0"/>
              <a:ext cx="776287" cy="121437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0439400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AF15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8769" y="102171"/>
            <a:ext cx="6711950" cy="13061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pc="70" dirty="0"/>
              <a:t>WHAT</a:t>
            </a:r>
            <a:r>
              <a:rPr spc="80" dirty="0"/>
              <a:t> </a:t>
            </a:r>
            <a:r>
              <a:rPr dirty="0"/>
              <a:t>IS</a:t>
            </a:r>
            <a:r>
              <a:rPr spc="-215" dirty="0"/>
              <a:t> </a:t>
            </a:r>
            <a:r>
              <a:rPr spc="225" dirty="0"/>
              <a:t>REGRESSION</a:t>
            </a:r>
            <a:r>
              <a:rPr spc="-260" dirty="0"/>
              <a:t> </a:t>
            </a:r>
            <a:r>
              <a:rPr spc="425" dirty="0"/>
              <a:t>AND </a:t>
            </a:r>
            <a:r>
              <a:rPr spc="225" dirty="0"/>
              <a:t>CLASSIFICATION?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0925" y="1683765"/>
            <a:ext cx="4387215" cy="297307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05"/>
              </a:spcBef>
              <a:buClr>
                <a:srgbClr val="89D0D5"/>
              </a:buClr>
              <a:buSzPct val="80769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600" spc="130" dirty="0">
                <a:solidFill>
                  <a:srgbClr val="FFFFFF"/>
                </a:solidFill>
                <a:latin typeface="Trebuchet MS"/>
                <a:cs typeface="Trebuchet MS"/>
              </a:rPr>
              <a:t>REGRESSION</a:t>
            </a:r>
            <a:endParaRPr sz="2600">
              <a:latin typeface="Trebuchet MS"/>
              <a:cs typeface="Trebuchet MS"/>
            </a:endParaRPr>
          </a:p>
          <a:p>
            <a:pPr marL="12700" marR="927100">
              <a:lnSpc>
                <a:spcPts val="2780"/>
              </a:lnSpc>
              <a:spcBef>
                <a:spcPts val="1085"/>
              </a:spcBef>
            </a:pPr>
            <a:r>
              <a:rPr sz="260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6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85" dirty="0">
                <a:solidFill>
                  <a:srgbClr val="FFFFFF"/>
                </a:solidFill>
                <a:latin typeface="Trebuchet MS"/>
                <a:cs typeface="Trebuchet MS"/>
              </a:rPr>
              <a:t>regression</a:t>
            </a:r>
            <a:r>
              <a:rPr sz="2600" spc="-3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6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2600" spc="105" dirty="0">
                <a:solidFill>
                  <a:srgbClr val="FFFFFF"/>
                </a:solidFill>
                <a:latin typeface="Trebuchet MS"/>
                <a:cs typeface="Trebuchet MS"/>
              </a:rPr>
              <a:t>output</a:t>
            </a:r>
            <a:r>
              <a:rPr sz="26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110" dirty="0">
                <a:solidFill>
                  <a:srgbClr val="FFFFFF"/>
                </a:solidFill>
                <a:latin typeface="Trebuchet MS"/>
                <a:cs typeface="Trebuchet MS"/>
              </a:rPr>
              <a:t>variables</a:t>
            </a:r>
            <a:r>
              <a:rPr sz="2600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35" dirty="0">
                <a:solidFill>
                  <a:srgbClr val="FFFFFF"/>
                </a:solidFill>
                <a:latin typeface="Trebuchet MS"/>
                <a:cs typeface="Trebuchet MS"/>
              </a:rPr>
              <a:t>must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ts val="2740"/>
              </a:lnSpc>
            </a:pPr>
            <a:r>
              <a:rPr sz="2600" spc="315" dirty="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sz="26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9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6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125" dirty="0">
                <a:solidFill>
                  <a:srgbClr val="FFFFFF"/>
                </a:solidFill>
                <a:latin typeface="Trebuchet MS"/>
                <a:cs typeface="Trebuchet MS"/>
              </a:rPr>
              <a:t>continuous</a:t>
            </a:r>
            <a:r>
              <a:rPr sz="26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55" dirty="0">
                <a:solidFill>
                  <a:srgbClr val="FFFFFF"/>
                </a:solidFill>
                <a:latin typeface="Trebuchet MS"/>
                <a:cs typeface="Trebuchet MS"/>
              </a:rPr>
              <a:t>nature.</a:t>
            </a:r>
            <a:endParaRPr sz="260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spcBef>
                <a:spcPts val="710"/>
              </a:spcBef>
              <a:buClr>
                <a:srgbClr val="89D0D5"/>
              </a:buClr>
              <a:buSzPct val="80769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60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6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85" dirty="0">
                <a:solidFill>
                  <a:srgbClr val="FFFFFF"/>
                </a:solidFill>
                <a:latin typeface="Trebuchet MS"/>
                <a:cs typeface="Trebuchet MS"/>
              </a:rPr>
              <a:t>regression</a:t>
            </a:r>
            <a:r>
              <a:rPr sz="2600" spc="-3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215" dirty="0">
                <a:solidFill>
                  <a:srgbClr val="FFFFFF"/>
                </a:solidFill>
                <a:latin typeface="Trebuchet MS"/>
                <a:cs typeface="Trebuchet MS"/>
              </a:rPr>
              <a:t>we</a:t>
            </a:r>
            <a:r>
              <a:rPr sz="26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135" dirty="0">
                <a:solidFill>
                  <a:srgbClr val="FFFFFF"/>
                </a:solidFill>
                <a:latin typeface="Trebuchet MS"/>
                <a:cs typeface="Trebuchet MS"/>
              </a:rPr>
              <a:t>use</a:t>
            </a:r>
            <a:r>
              <a:rPr sz="26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Trebuchet MS"/>
                <a:cs typeface="Trebuchet MS"/>
              </a:rPr>
              <a:t>only:</a:t>
            </a:r>
            <a:endParaRPr sz="260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spcBef>
                <a:spcPts val="860"/>
              </a:spcBef>
              <a:buClr>
                <a:srgbClr val="89D0D5"/>
              </a:buClr>
              <a:buSzPct val="81081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850" spc="65" dirty="0">
                <a:solidFill>
                  <a:srgbClr val="FFFFFF"/>
                </a:solidFill>
                <a:latin typeface="Trebuchet MS"/>
                <a:cs typeface="Trebuchet MS"/>
              </a:rPr>
              <a:t>LINEAR</a:t>
            </a:r>
            <a:r>
              <a:rPr sz="185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50" spc="85" dirty="0">
                <a:solidFill>
                  <a:srgbClr val="FFFFFF"/>
                </a:solidFill>
                <a:latin typeface="Trebuchet MS"/>
                <a:cs typeface="Trebuchet MS"/>
              </a:rPr>
              <a:t>REGRESSION</a:t>
            </a:r>
            <a:endParaRPr sz="185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spcBef>
                <a:spcPts val="860"/>
              </a:spcBef>
              <a:buClr>
                <a:srgbClr val="89D0D5"/>
              </a:buClr>
              <a:buSzPct val="81081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850" spc="250" dirty="0">
                <a:solidFill>
                  <a:srgbClr val="FFFFFF"/>
                </a:solidFill>
                <a:latin typeface="Trebuchet MS"/>
                <a:cs typeface="Trebuchet MS"/>
              </a:rPr>
              <a:t>NON</a:t>
            </a:r>
            <a:r>
              <a:rPr sz="185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50" spc="65" dirty="0">
                <a:solidFill>
                  <a:srgbClr val="FFFFFF"/>
                </a:solidFill>
                <a:latin typeface="Trebuchet MS"/>
                <a:cs typeface="Trebuchet MS"/>
              </a:rPr>
              <a:t>LINEAR</a:t>
            </a:r>
            <a:r>
              <a:rPr sz="185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50" spc="85" dirty="0">
                <a:solidFill>
                  <a:srgbClr val="FFFFFF"/>
                </a:solidFill>
                <a:latin typeface="Trebuchet MS"/>
                <a:cs typeface="Trebuchet MS"/>
              </a:rPr>
              <a:t>REGRESSION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05"/>
              </a:spcBef>
              <a:buClr>
                <a:srgbClr val="89D0D5"/>
              </a:buClr>
              <a:buSzPct val="80769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pc="100" dirty="0"/>
              <a:t>CLASSIFICATION</a:t>
            </a:r>
          </a:p>
          <a:p>
            <a:pPr marL="12700" marR="5080">
              <a:lnSpc>
                <a:spcPct val="89100"/>
              </a:lnSpc>
              <a:spcBef>
                <a:spcPts val="1050"/>
              </a:spcBef>
            </a:pPr>
            <a:r>
              <a:rPr dirty="0"/>
              <a:t>In</a:t>
            </a:r>
            <a:r>
              <a:rPr spc="-5" dirty="0"/>
              <a:t> </a:t>
            </a:r>
            <a:r>
              <a:rPr spc="45" dirty="0"/>
              <a:t>Classification,</a:t>
            </a:r>
            <a:r>
              <a:rPr spc="-200" dirty="0"/>
              <a:t> </a:t>
            </a:r>
            <a:r>
              <a:rPr spc="65" dirty="0"/>
              <a:t>the </a:t>
            </a:r>
            <a:r>
              <a:rPr spc="110" dirty="0"/>
              <a:t>output</a:t>
            </a:r>
            <a:r>
              <a:rPr spc="-170" dirty="0"/>
              <a:t> </a:t>
            </a:r>
            <a:r>
              <a:rPr spc="120" dirty="0"/>
              <a:t>variable</a:t>
            </a:r>
            <a:r>
              <a:rPr spc="-240" dirty="0"/>
              <a:t> </a:t>
            </a:r>
            <a:r>
              <a:rPr spc="55" dirty="0"/>
              <a:t>must</a:t>
            </a:r>
            <a:r>
              <a:rPr spc="-90" dirty="0"/>
              <a:t> </a:t>
            </a:r>
            <a:r>
              <a:rPr spc="310" dirty="0"/>
              <a:t>be</a:t>
            </a:r>
            <a:r>
              <a:rPr spc="-80" dirty="0"/>
              <a:t> </a:t>
            </a:r>
            <a:r>
              <a:rPr spc="370" dirty="0"/>
              <a:t>a </a:t>
            </a:r>
            <a:r>
              <a:rPr spc="95" dirty="0"/>
              <a:t>discrete</a:t>
            </a:r>
            <a:r>
              <a:rPr spc="-290" dirty="0"/>
              <a:t> </a:t>
            </a:r>
            <a:r>
              <a:rPr spc="85" dirty="0"/>
              <a:t>value.</a:t>
            </a:r>
          </a:p>
          <a:p>
            <a:pPr marL="354965" indent="-342265">
              <a:lnSpc>
                <a:spcPct val="100000"/>
              </a:lnSpc>
              <a:spcBef>
                <a:spcPts val="710"/>
              </a:spcBef>
              <a:buClr>
                <a:srgbClr val="89D0D5"/>
              </a:buClr>
              <a:buSzPct val="80769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dirty="0"/>
              <a:t>In</a:t>
            </a:r>
            <a:r>
              <a:rPr spc="-25" dirty="0"/>
              <a:t> </a:t>
            </a:r>
            <a:r>
              <a:rPr spc="60" dirty="0"/>
              <a:t>classification</a:t>
            </a:r>
            <a:r>
              <a:rPr spc="-260" dirty="0"/>
              <a:t> </a:t>
            </a:r>
            <a:r>
              <a:rPr spc="215" dirty="0"/>
              <a:t>we</a:t>
            </a:r>
            <a:r>
              <a:rPr spc="25" dirty="0"/>
              <a:t> </a:t>
            </a:r>
            <a:r>
              <a:rPr spc="30" dirty="0"/>
              <a:t>use:</a:t>
            </a:r>
          </a:p>
          <a:p>
            <a:pPr marL="354965" indent="-342265">
              <a:lnSpc>
                <a:spcPct val="100000"/>
              </a:lnSpc>
              <a:spcBef>
                <a:spcPts val="860"/>
              </a:spcBef>
              <a:buClr>
                <a:srgbClr val="89D0D5"/>
              </a:buClr>
              <a:buSzPct val="81081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850" spc="90" dirty="0"/>
              <a:t>LOGISTIC</a:t>
            </a:r>
            <a:r>
              <a:rPr sz="1850" spc="-25" dirty="0"/>
              <a:t> </a:t>
            </a:r>
            <a:r>
              <a:rPr sz="1850" spc="85" dirty="0"/>
              <a:t>REGRESSION</a:t>
            </a:r>
            <a:endParaRPr sz="1850"/>
          </a:p>
          <a:p>
            <a:pPr marL="354965" indent="-342265">
              <a:lnSpc>
                <a:spcPct val="100000"/>
              </a:lnSpc>
              <a:spcBef>
                <a:spcPts val="855"/>
              </a:spcBef>
              <a:buClr>
                <a:srgbClr val="89D0D5"/>
              </a:buClr>
              <a:buSzPct val="81081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850" spc="135" dirty="0"/>
              <a:t>DECISION</a:t>
            </a:r>
            <a:r>
              <a:rPr sz="1850" spc="110" dirty="0"/>
              <a:t> </a:t>
            </a:r>
            <a:r>
              <a:rPr sz="1850" spc="-20" dirty="0"/>
              <a:t>TREE</a:t>
            </a:r>
            <a:endParaRPr sz="1850"/>
          </a:p>
          <a:p>
            <a:pPr marL="354965" indent="-342265">
              <a:lnSpc>
                <a:spcPct val="100000"/>
              </a:lnSpc>
              <a:spcBef>
                <a:spcPts val="785"/>
              </a:spcBef>
              <a:buClr>
                <a:srgbClr val="89D0D5"/>
              </a:buClr>
              <a:buSzPct val="81081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850" spc="265" dirty="0"/>
              <a:t>RANDOM</a:t>
            </a:r>
            <a:r>
              <a:rPr sz="1850" spc="65" dirty="0"/>
              <a:t> </a:t>
            </a:r>
            <a:r>
              <a:rPr sz="1850" spc="-10" dirty="0"/>
              <a:t>FOREST</a:t>
            </a:r>
            <a:endParaRPr sz="1850"/>
          </a:p>
          <a:p>
            <a:pPr marL="354965" indent="-342265">
              <a:lnSpc>
                <a:spcPct val="100000"/>
              </a:lnSpc>
              <a:spcBef>
                <a:spcPts val="860"/>
              </a:spcBef>
              <a:buClr>
                <a:srgbClr val="89D0D5"/>
              </a:buClr>
              <a:buSzPct val="81081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850" dirty="0"/>
              <a:t>K</a:t>
            </a:r>
            <a:r>
              <a:rPr sz="1850" spc="55" dirty="0"/>
              <a:t> </a:t>
            </a:r>
            <a:r>
              <a:rPr sz="1850" dirty="0"/>
              <a:t>NEAREST</a:t>
            </a:r>
            <a:r>
              <a:rPr sz="1850" spc="235" dirty="0"/>
              <a:t> </a:t>
            </a:r>
            <a:r>
              <a:rPr sz="1850" spc="105" dirty="0"/>
              <a:t>NEIGHBOUR</a:t>
            </a:r>
            <a:r>
              <a:rPr sz="1850" spc="280" dirty="0"/>
              <a:t> </a:t>
            </a:r>
            <a:r>
              <a:rPr sz="1850" spc="60" dirty="0"/>
              <a:t>[KNN]</a:t>
            </a:r>
            <a:endParaRPr sz="1850"/>
          </a:p>
          <a:p>
            <a:pPr marL="354965" marR="564515" indent="-342265">
              <a:lnSpc>
                <a:spcPts val="2030"/>
              </a:lnSpc>
              <a:spcBef>
                <a:spcPts val="1085"/>
              </a:spcBef>
              <a:buClr>
                <a:srgbClr val="89D0D5"/>
              </a:buClr>
              <a:buSzPct val="81081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850" spc="45" dirty="0"/>
              <a:t>SUPPORT</a:t>
            </a:r>
            <a:r>
              <a:rPr sz="1850" spc="80" dirty="0"/>
              <a:t> </a:t>
            </a:r>
            <a:r>
              <a:rPr sz="1850" spc="145" dirty="0"/>
              <a:t>VECTOR</a:t>
            </a:r>
            <a:r>
              <a:rPr sz="1850" spc="45" dirty="0"/>
              <a:t> </a:t>
            </a:r>
            <a:r>
              <a:rPr sz="1850" spc="190" dirty="0"/>
              <a:t>MACHINE </a:t>
            </a:r>
            <a:r>
              <a:rPr sz="1850" spc="150" dirty="0"/>
              <a:t>[SVM]</a:t>
            </a:r>
            <a:endParaRPr sz="1850"/>
          </a:p>
          <a:p>
            <a:pPr marL="354965" indent="-342265">
              <a:lnSpc>
                <a:spcPct val="100000"/>
              </a:lnSpc>
              <a:spcBef>
                <a:spcPts val="819"/>
              </a:spcBef>
              <a:buClr>
                <a:srgbClr val="89D0D5"/>
              </a:buClr>
              <a:buSzPct val="81081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850" spc="150" dirty="0"/>
              <a:t>NAÏVE</a:t>
            </a:r>
            <a:r>
              <a:rPr sz="1850" spc="-120" dirty="0"/>
              <a:t> </a:t>
            </a:r>
            <a:r>
              <a:rPr sz="1850" spc="85" dirty="0"/>
              <a:t>BAYES</a:t>
            </a:r>
            <a:endParaRPr sz="185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666999"/>
              <a:ext cx="4038599" cy="419099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895600"/>
              <a:ext cx="1523999" cy="23622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01000" y="0"/>
              <a:ext cx="1600200" cy="11430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10600" y="6095999"/>
              <a:ext cx="990600" cy="7619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391775" y="0"/>
              <a:ext cx="776287" cy="121437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76250" y="476250"/>
              <a:ext cx="11239500" cy="5905500"/>
            </a:xfrm>
            <a:custGeom>
              <a:avLst/>
              <a:gdLst/>
              <a:ahLst/>
              <a:cxnLst/>
              <a:rect l="l" t="t" r="r" b="b"/>
              <a:pathLst>
                <a:path w="11239500" h="5905500">
                  <a:moveTo>
                    <a:pt x="11239500" y="0"/>
                  </a:moveTo>
                  <a:lnTo>
                    <a:pt x="0" y="0"/>
                  </a:lnTo>
                  <a:lnTo>
                    <a:pt x="0" y="5905500"/>
                  </a:lnTo>
                  <a:lnTo>
                    <a:pt x="11239500" y="5905500"/>
                  </a:lnTo>
                  <a:lnTo>
                    <a:pt x="112395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62250" y="647700"/>
              <a:ext cx="6667500" cy="55626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391775" y="0"/>
              <a:ext cx="776287" cy="121437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0439400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AF15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85480" y="3458464"/>
            <a:ext cx="2983230" cy="90360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 marR="5080">
              <a:lnSpc>
                <a:spcPts val="3310"/>
              </a:lnSpc>
              <a:spcBef>
                <a:spcPts val="455"/>
              </a:spcBef>
            </a:pPr>
            <a:r>
              <a:rPr sz="3000" spc="155" dirty="0">
                <a:solidFill>
                  <a:srgbClr val="EBEBEB"/>
                </a:solidFill>
                <a:latin typeface="Trebuchet MS"/>
                <a:cs typeface="Trebuchet MS"/>
              </a:rPr>
              <a:t>REGRESSION</a:t>
            </a:r>
            <a:r>
              <a:rPr sz="3000" spc="-135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sz="3000" spc="120" dirty="0">
                <a:solidFill>
                  <a:srgbClr val="EBEBEB"/>
                </a:solidFill>
                <a:latin typeface="Trebuchet MS"/>
                <a:cs typeface="Trebuchet MS"/>
              </a:rPr>
              <a:t>VS CLASSIFICATION</a:t>
            </a:r>
            <a:endParaRPr sz="30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38175" y="0"/>
            <a:ext cx="10530205" cy="6219825"/>
            <a:chOff x="638175" y="0"/>
            <a:chExt cx="10530205" cy="6219825"/>
          </a:xfrm>
        </p:grpSpPr>
        <p:sp>
          <p:nvSpPr>
            <p:cNvPr id="4" name="object 4"/>
            <p:cNvSpPr/>
            <p:nvPr/>
          </p:nvSpPr>
          <p:spPr>
            <a:xfrm>
              <a:off x="638175" y="638175"/>
              <a:ext cx="6915150" cy="5581650"/>
            </a:xfrm>
            <a:custGeom>
              <a:avLst/>
              <a:gdLst/>
              <a:ahLst/>
              <a:cxnLst/>
              <a:rect l="l" t="t" r="r" b="b"/>
              <a:pathLst>
                <a:path w="6915150" h="5581650">
                  <a:moveTo>
                    <a:pt x="6915150" y="0"/>
                  </a:moveTo>
                  <a:lnTo>
                    <a:pt x="0" y="0"/>
                  </a:lnTo>
                  <a:lnTo>
                    <a:pt x="0" y="5581650"/>
                  </a:lnTo>
                  <a:lnTo>
                    <a:pt x="6915150" y="5581650"/>
                  </a:lnTo>
                  <a:lnTo>
                    <a:pt x="69151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91775" y="0"/>
              <a:ext cx="776287" cy="121437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439400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AF15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2500" y="1666875"/>
              <a:ext cx="6276975" cy="35337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715375" y="1457325"/>
              <a:ext cx="3476625" cy="829310"/>
            </a:xfrm>
            <a:custGeom>
              <a:avLst/>
              <a:gdLst/>
              <a:ahLst/>
              <a:cxnLst/>
              <a:rect l="l" t="t" r="r" b="b"/>
              <a:pathLst>
                <a:path w="3476625" h="829310">
                  <a:moveTo>
                    <a:pt x="3474847" y="0"/>
                  </a:moveTo>
                  <a:lnTo>
                    <a:pt x="3361435" y="38353"/>
                  </a:lnTo>
                  <a:lnTo>
                    <a:pt x="3247771" y="75946"/>
                  </a:lnTo>
                  <a:lnTo>
                    <a:pt x="3134105" y="113029"/>
                  </a:lnTo>
                  <a:lnTo>
                    <a:pt x="2905252" y="182625"/>
                  </a:lnTo>
                  <a:lnTo>
                    <a:pt x="2790698" y="216535"/>
                  </a:lnTo>
                  <a:lnTo>
                    <a:pt x="2677159" y="248285"/>
                  </a:lnTo>
                  <a:lnTo>
                    <a:pt x="2561335" y="279526"/>
                  </a:lnTo>
                  <a:lnTo>
                    <a:pt x="2446528" y="310007"/>
                  </a:lnTo>
                  <a:lnTo>
                    <a:pt x="2218435" y="367538"/>
                  </a:lnTo>
                  <a:lnTo>
                    <a:pt x="2105279" y="394715"/>
                  </a:lnTo>
                  <a:lnTo>
                    <a:pt x="1878202" y="446150"/>
                  </a:lnTo>
                  <a:lnTo>
                    <a:pt x="1766061" y="470662"/>
                  </a:lnTo>
                  <a:lnTo>
                    <a:pt x="1654936" y="493775"/>
                  </a:lnTo>
                  <a:lnTo>
                    <a:pt x="1432559" y="538352"/>
                  </a:lnTo>
                  <a:lnTo>
                    <a:pt x="1214247" y="579374"/>
                  </a:lnTo>
                  <a:lnTo>
                    <a:pt x="1106170" y="598677"/>
                  </a:lnTo>
                  <a:lnTo>
                    <a:pt x="998981" y="616712"/>
                  </a:lnTo>
                  <a:lnTo>
                    <a:pt x="893191" y="635126"/>
                  </a:lnTo>
                  <a:lnTo>
                    <a:pt x="788289" y="651763"/>
                  </a:lnTo>
                  <a:lnTo>
                    <a:pt x="482473" y="698119"/>
                  </a:lnTo>
                  <a:lnTo>
                    <a:pt x="188214" y="737997"/>
                  </a:lnTo>
                  <a:lnTo>
                    <a:pt x="0" y="760984"/>
                  </a:lnTo>
                  <a:lnTo>
                    <a:pt x="42164" y="827277"/>
                  </a:lnTo>
                  <a:lnTo>
                    <a:pt x="68566" y="828056"/>
                  </a:lnTo>
                  <a:lnTo>
                    <a:pt x="96676" y="828537"/>
                  </a:lnTo>
                  <a:lnTo>
                    <a:pt x="126449" y="828725"/>
                  </a:lnTo>
                  <a:lnTo>
                    <a:pt x="157839" y="828626"/>
                  </a:lnTo>
                  <a:lnTo>
                    <a:pt x="225290" y="827593"/>
                  </a:lnTo>
                  <a:lnTo>
                    <a:pt x="298664" y="825481"/>
                  </a:lnTo>
                  <a:lnTo>
                    <a:pt x="377597" y="822337"/>
                  </a:lnTo>
                  <a:lnTo>
                    <a:pt x="461727" y="818206"/>
                  </a:lnTo>
                  <a:lnTo>
                    <a:pt x="550689" y="813133"/>
                  </a:lnTo>
                  <a:lnTo>
                    <a:pt x="644119" y="807165"/>
                  </a:lnTo>
                  <a:lnTo>
                    <a:pt x="741655" y="800347"/>
                  </a:lnTo>
                  <a:lnTo>
                    <a:pt x="894858" y="788625"/>
                  </a:lnTo>
                  <a:lnTo>
                    <a:pt x="1055251" y="775247"/>
                  </a:lnTo>
                  <a:lnTo>
                    <a:pt x="1221606" y="760365"/>
                  </a:lnTo>
                  <a:lnTo>
                    <a:pt x="1392695" y="744135"/>
                  </a:lnTo>
                  <a:lnTo>
                    <a:pt x="1567291" y="726709"/>
                  </a:lnTo>
                  <a:lnTo>
                    <a:pt x="1744165" y="708242"/>
                  </a:lnTo>
                  <a:lnTo>
                    <a:pt x="1922091" y="688888"/>
                  </a:lnTo>
                  <a:lnTo>
                    <a:pt x="2158839" y="661966"/>
                  </a:lnTo>
                  <a:lnTo>
                    <a:pt x="2392363" y="634105"/>
                  </a:lnTo>
                  <a:lnTo>
                    <a:pt x="2619754" y="605668"/>
                  </a:lnTo>
                  <a:lnTo>
                    <a:pt x="2784521" y="584182"/>
                  </a:lnTo>
                  <a:lnTo>
                    <a:pt x="2942974" y="562731"/>
                  </a:lnTo>
                  <a:lnTo>
                    <a:pt x="3093884" y="541468"/>
                  </a:lnTo>
                  <a:lnTo>
                    <a:pt x="3236024" y="520549"/>
                  </a:lnTo>
                  <a:lnTo>
                    <a:pt x="3368167" y="500125"/>
                  </a:lnTo>
                  <a:lnTo>
                    <a:pt x="3476625" y="482091"/>
                  </a:lnTo>
                  <a:lnTo>
                    <a:pt x="3476625" y="12953"/>
                  </a:lnTo>
                  <a:lnTo>
                    <a:pt x="3474847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641600" algn="l"/>
              </a:tabLst>
            </a:pPr>
            <a:r>
              <a:rPr spc="350" dirty="0"/>
              <a:t>MACHINE</a:t>
            </a:r>
            <a:r>
              <a:rPr dirty="0"/>
              <a:t>	</a:t>
            </a:r>
            <a:r>
              <a:rPr spc="220" dirty="0"/>
              <a:t>LEARNING</a:t>
            </a:r>
            <a:r>
              <a:rPr spc="95" dirty="0"/>
              <a:t> </a:t>
            </a:r>
            <a:r>
              <a:rPr spc="150" dirty="0"/>
              <a:t>ALGORITHMS: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91775" y="0"/>
              <a:ext cx="776287" cy="121437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0439400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AF15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1762125"/>
              <a:ext cx="12192000" cy="5095875"/>
            </a:xfrm>
            <a:custGeom>
              <a:avLst/>
              <a:gdLst/>
              <a:ahLst/>
              <a:cxnLst/>
              <a:rect l="l" t="t" r="r" b="b"/>
              <a:pathLst>
                <a:path w="12192000" h="5095875">
                  <a:moveTo>
                    <a:pt x="0" y="0"/>
                  </a:moveTo>
                  <a:lnTo>
                    <a:pt x="0" y="5095875"/>
                  </a:lnTo>
                  <a:lnTo>
                    <a:pt x="12191999" y="5095875"/>
                  </a:lnTo>
                  <a:lnTo>
                    <a:pt x="12191999" y="2802382"/>
                  </a:lnTo>
                  <a:lnTo>
                    <a:pt x="12191618" y="2802382"/>
                  </a:lnTo>
                  <a:lnTo>
                    <a:pt x="12191618" y="2109470"/>
                  </a:lnTo>
                  <a:lnTo>
                    <a:pt x="12191237" y="2109470"/>
                  </a:lnTo>
                  <a:lnTo>
                    <a:pt x="12191237" y="2412"/>
                  </a:lnTo>
                  <a:lnTo>
                    <a:pt x="11914504" y="54610"/>
                  </a:lnTo>
                  <a:lnTo>
                    <a:pt x="11639041" y="104394"/>
                  </a:lnTo>
                  <a:lnTo>
                    <a:pt x="11362308" y="153035"/>
                  </a:lnTo>
                  <a:lnTo>
                    <a:pt x="11084305" y="194817"/>
                  </a:lnTo>
                  <a:lnTo>
                    <a:pt x="10807572" y="236854"/>
                  </a:lnTo>
                  <a:lnTo>
                    <a:pt x="10529569" y="276098"/>
                  </a:lnTo>
                  <a:lnTo>
                    <a:pt x="10255249" y="309625"/>
                  </a:lnTo>
                  <a:lnTo>
                    <a:pt x="9977373" y="341502"/>
                  </a:lnTo>
                  <a:lnTo>
                    <a:pt x="9700640" y="370586"/>
                  </a:lnTo>
                  <a:lnTo>
                    <a:pt x="9428733" y="395859"/>
                  </a:lnTo>
                  <a:lnTo>
                    <a:pt x="9153270" y="421004"/>
                  </a:lnTo>
                  <a:lnTo>
                    <a:pt x="8881363" y="442087"/>
                  </a:lnTo>
                  <a:lnTo>
                    <a:pt x="8609456" y="458597"/>
                  </a:lnTo>
                  <a:lnTo>
                    <a:pt x="8338819" y="475741"/>
                  </a:lnTo>
                  <a:lnTo>
                    <a:pt x="8070595" y="490092"/>
                  </a:lnTo>
                  <a:lnTo>
                    <a:pt x="7804911" y="500252"/>
                  </a:lnTo>
                  <a:lnTo>
                    <a:pt x="7539100" y="509015"/>
                  </a:lnTo>
                  <a:lnTo>
                    <a:pt x="7275702" y="517398"/>
                  </a:lnTo>
                  <a:lnTo>
                    <a:pt x="7016114" y="521208"/>
                  </a:lnTo>
                  <a:lnTo>
                    <a:pt x="6756399" y="525399"/>
                  </a:lnTo>
                  <a:lnTo>
                    <a:pt x="6500367" y="527558"/>
                  </a:lnTo>
                  <a:lnTo>
                    <a:pt x="6246748" y="525399"/>
                  </a:lnTo>
                  <a:lnTo>
                    <a:pt x="5995669" y="525399"/>
                  </a:lnTo>
                  <a:lnTo>
                    <a:pt x="5747003" y="521208"/>
                  </a:lnTo>
                  <a:lnTo>
                    <a:pt x="5261736" y="509015"/>
                  </a:lnTo>
                  <a:lnTo>
                    <a:pt x="5025262" y="502285"/>
                  </a:lnTo>
                  <a:lnTo>
                    <a:pt x="4789931" y="492125"/>
                  </a:lnTo>
                  <a:lnTo>
                    <a:pt x="4558283" y="481329"/>
                  </a:lnTo>
                  <a:lnTo>
                    <a:pt x="4331588" y="471550"/>
                  </a:lnTo>
                  <a:lnTo>
                    <a:pt x="3888993" y="443864"/>
                  </a:lnTo>
                  <a:lnTo>
                    <a:pt x="3464813" y="414400"/>
                  </a:lnTo>
                  <a:lnTo>
                    <a:pt x="3057524" y="383539"/>
                  </a:lnTo>
                  <a:lnTo>
                    <a:pt x="2672333" y="349630"/>
                  </a:lnTo>
                  <a:lnTo>
                    <a:pt x="2304160" y="314198"/>
                  </a:lnTo>
                  <a:lnTo>
                    <a:pt x="1962784" y="276098"/>
                  </a:lnTo>
                  <a:lnTo>
                    <a:pt x="1642109" y="238505"/>
                  </a:lnTo>
                  <a:lnTo>
                    <a:pt x="1347088" y="201040"/>
                  </a:lnTo>
                  <a:lnTo>
                    <a:pt x="1076489" y="165735"/>
                  </a:lnTo>
                  <a:lnTo>
                    <a:pt x="836319" y="132079"/>
                  </a:lnTo>
                  <a:lnTo>
                    <a:pt x="436447" y="73533"/>
                  </a:lnTo>
                  <a:lnTo>
                    <a:pt x="282840" y="483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47700" y="2867025"/>
            <a:ext cx="2533650" cy="1514475"/>
          </a:xfrm>
          <a:prstGeom prst="rect">
            <a:avLst/>
          </a:prstGeom>
          <a:solidFill>
            <a:srgbClr val="1E5154"/>
          </a:solidFill>
          <a:ln w="19050">
            <a:solidFill>
              <a:srgbClr val="EBEBEB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imes New Roman"/>
              <a:cs typeface="Times New Roman"/>
            </a:endParaRPr>
          </a:p>
          <a:p>
            <a:pPr marL="267335">
              <a:lnSpc>
                <a:spcPct val="100000"/>
              </a:lnSpc>
            </a:pPr>
            <a:r>
              <a:rPr sz="1850" spc="50" dirty="0">
                <a:solidFill>
                  <a:srgbClr val="FFFFFF"/>
                </a:solidFill>
                <a:latin typeface="Trebuchet MS"/>
                <a:cs typeface="Trebuchet MS"/>
              </a:rPr>
              <a:t>Linear</a:t>
            </a:r>
            <a:r>
              <a:rPr sz="18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50" spc="-10" dirty="0">
                <a:solidFill>
                  <a:srgbClr val="FFFFFF"/>
                </a:solidFill>
                <a:latin typeface="Trebuchet MS"/>
                <a:cs typeface="Trebuchet MS"/>
              </a:rPr>
              <a:t>regression.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38525" y="2867025"/>
            <a:ext cx="2533650" cy="1514475"/>
          </a:xfrm>
          <a:prstGeom prst="rect">
            <a:avLst/>
          </a:prstGeom>
          <a:solidFill>
            <a:srgbClr val="1E5154"/>
          </a:solidFill>
          <a:ln w="19050">
            <a:solidFill>
              <a:srgbClr val="EBEBEB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655320" marR="636270" indent="-19050">
              <a:lnSpc>
                <a:spcPts val="2030"/>
              </a:lnSpc>
              <a:spcBef>
                <a:spcPts val="1470"/>
              </a:spcBef>
            </a:pPr>
            <a:r>
              <a:rPr sz="1850" spc="160" dirty="0">
                <a:solidFill>
                  <a:srgbClr val="FFFFFF"/>
                </a:solidFill>
                <a:latin typeface="Trebuchet MS"/>
                <a:cs typeface="Trebuchet MS"/>
              </a:rPr>
              <a:t>Non</a:t>
            </a:r>
            <a:r>
              <a:rPr sz="1850" spc="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50" spc="-10" dirty="0">
                <a:solidFill>
                  <a:srgbClr val="FFFFFF"/>
                </a:solidFill>
                <a:latin typeface="Trebuchet MS"/>
                <a:cs typeface="Trebuchet MS"/>
              </a:rPr>
              <a:t>Linear regression.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19825" y="2867025"/>
            <a:ext cx="2533650" cy="1514475"/>
          </a:xfrm>
          <a:prstGeom prst="rect">
            <a:avLst/>
          </a:prstGeom>
          <a:solidFill>
            <a:srgbClr val="1E5154"/>
          </a:solidFill>
          <a:ln w="19050">
            <a:solidFill>
              <a:srgbClr val="EBEBEB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imes New Roman"/>
              <a:cs typeface="Times New Roman"/>
            </a:endParaRPr>
          </a:p>
          <a:p>
            <a:pPr marL="194945">
              <a:lnSpc>
                <a:spcPct val="100000"/>
              </a:lnSpc>
            </a:pPr>
            <a:r>
              <a:rPr sz="1850" spc="60" dirty="0">
                <a:solidFill>
                  <a:srgbClr val="FFFFFF"/>
                </a:solidFill>
                <a:latin typeface="Trebuchet MS"/>
                <a:cs typeface="Trebuchet MS"/>
              </a:rPr>
              <a:t>Logistic</a:t>
            </a:r>
            <a:r>
              <a:rPr sz="185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50" spc="-10" dirty="0">
                <a:solidFill>
                  <a:srgbClr val="FFFFFF"/>
                </a:solidFill>
                <a:latin typeface="Trebuchet MS"/>
                <a:cs typeface="Trebuchet MS"/>
              </a:rPr>
              <a:t>regression.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10650" y="2867025"/>
            <a:ext cx="2533650" cy="1514475"/>
          </a:xfrm>
          <a:prstGeom prst="rect">
            <a:avLst/>
          </a:prstGeom>
          <a:solidFill>
            <a:srgbClr val="1E5154"/>
          </a:solidFill>
          <a:ln w="19050">
            <a:solidFill>
              <a:srgbClr val="EBEBEB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imes New Roman"/>
              <a:cs typeface="Times New Roman"/>
            </a:endParaRPr>
          </a:p>
          <a:p>
            <a:pPr marL="477520">
              <a:lnSpc>
                <a:spcPct val="100000"/>
              </a:lnSpc>
            </a:pPr>
            <a:r>
              <a:rPr sz="1850" spc="110" dirty="0">
                <a:solidFill>
                  <a:srgbClr val="FFFFFF"/>
                </a:solidFill>
                <a:latin typeface="Trebuchet MS"/>
                <a:cs typeface="Trebuchet MS"/>
              </a:rPr>
              <a:t>Decision</a:t>
            </a:r>
            <a:r>
              <a:rPr sz="185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50" spc="-20" dirty="0">
                <a:solidFill>
                  <a:srgbClr val="FFFFFF"/>
                </a:solidFill>
                <a:latin typeface="Trebuchet MS"/>
                <a:cs typeface="Trebuchet MS"/>
              </a:rPr>
              <a:t>tree.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7700" y="4638675"/>
            <a:ext cx="2533650" cy="1524000"/>
          </a:xfrm>
          <a:prstGeom prst="rect">
            <a:avLst/>
          </a:prstGeom>
          <a:solidFill>
            <a:srgbClr val="1E5154"/>
          </a:solidFill>
          <a:ln w="19050">
            <a:solidFill>
              <a:srgbClr val="EBEBEB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50">
              <a:latin typeface="Times New Roman"/>
              <a:cs typeface="Times New Roman"/>
            </a:endParaRPr>
          </a:p>
          <a:p>
            <a:pPr marL="381635">
              <a:lnSpc>
                <a:spcPct val="100000"/>
              </a:lnSpc>
            </a:pPr>
            <a:r>
              <a:rPr sz="1850" spc="180" dirty="0">
                <a:solidFill>
                  <a:srgbClr val="FFFFFF"/>
                </a:solidFill>
                <a:latin typeface="Trebuchet MS"/>
                <a:cs typeface="Trebuchet MS"/>
              </a:rPr>
              <a:t>Random</a:t>
            </a:r>
            <a:r>
              <a:rPr sz="1850" spc="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50" spc="-10" dirty="0">
                <a:solidFill>
                  <a:srgbClr val="FFFFFF"/>
                </a:solidFill>
                <a:latin typeface="Trebuchet MS"/>
                <a:cs typeface="Trebuchet MS"/>
              </a:rPr>
              <a:t>forest.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38525" y="4638675"/>
            <a:ext cx="2533650" cy="1524000"/>
          </a:xfrm>
          <a:prstGeom prst="rect">
            <a:avLst/>
          </a:prstGeom>
          <a:solidFill>
            <a:srgbClr val="1E5154"/>
          </a:solidFill>
          <a:ln w="19050">
            <a:solidFill>
              <a:srgbClr val="EBEBEB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5080" algn="ctr">
              <a:lnSpc>
                <a:spcPts val="2125"/>
              </a:lnSpc>
              <a:spcBef>
                <a:spcPts val="1275"/>
              </a:spcBef>
            </a:pPr>
            <a:r>
              <a:rPr sz="1850" spc="135" dirty="0">
                <a:solidFill>
                  <a:srgbClr val="FFFFFF"/>
                </a:solidFill>
                <a:latin typeface="Trebuchet MS"/>
                <a:cs typeface="Trebuchet MS"/>
              </a:rPr>
              <a:t>KNN</a:t>
            </a:r>
            <a:r>
              <a:rPr sz="185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50" spc="-25" dirty="0">
                <a:solidFill>
                  <a:srgbClr val="FFFFFF"/>
                </a:solidFill>
                <a:latin typeface="Trebuchet MS"/>
                <a:cs typeface="Trebuchet MS"/>
              </a:rPr>
              <a:t>(K</a:t>
            </a:r>
            <a:endParaRPr sz="1850">
              <a:latin typeface="Trebuchet MS"/>
              <a:cs typeface="Trebuchet MS"/>
            </a:endParaRPr>
          </a:p>
          <a:p>
            <a:pPr marL="6985" algn="ctr">
              <a:lnSpc>
                <a:spcPts val="2125"/>
              </a:lnSpc>
            </a:pPr>
            <a:r>
              <a:rPr sz="1850" spc="80" dirty="0">
                <a:solidFill>
                  <a:srgbClr val="FFFFFF"/>
                </a:solidFill>
                <a:latin typeface="Trebuchet MS"/>
                <a:cs typeface="Trebuchet MS"/>
              </a:rPr>
              <a:t>Nearest</a:t>
            </a:r>
            <a:r>
              <a:rPr sz="1850" spc="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50" spc="85" dirty="0">
                <a:solidFill>
                  <a:srgbClr val="FFFFFF"/>
                </a:solidFill>
                <a:latin typeface="Trebuchet MS"/>
                <a:cs typeface="Trebuchet MS"/>
              </a:rPr>
              <a:t>Neighbour).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19825" y="4638675"/>
            <a:ext cx="2533650" cy="1524000"/>
          </a:xfrm>
          <a:prstGeom prst="rect">
            <a:avLst/>
          </a:prstGeom>
          <a:solidFill>
            <a:srgbClr val="1E5154"/>
          </a:solidFill>
          <a:ln w="19050">
            <a:solidFill>
              <a:srgbClr val="EBEBEB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242570" marR="213995" indent="257175">
              <a:lnSpc>
                <a:spcPts val="2030"/>
              </a:lnSpc>
              <a:spcBef>
                <a:spcPts val="1500"/>
              </a:spcBef>
            </a:pPr>
            <a:r>
              <a:rPr sz="1850" spc="245" dirty="0">
                <a:solidFill>
                  <a:srgbClr val="FFFFFF"/>
                </a:solidFill>
                <a:latin typeface="Trebuchet MS"/>
                <a:cs typeface="Trebuchet MS"/>
              </a:rPr>
              <a:t>SVM</a:t>
            </a:r>
            <a:r>
              <a:rPr sz="185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50" spc="55" dirty="0">
                <a:solidFill>
                  <a:srgbClr val="FFFFFF"/>
                </a:solidFill>
                <a:latin typeface="Trebuchet MS"/>
                <a:cs typeface="Trebuchet MS"/>
              </a:rPr>
              <a:t>(Support </a:t>
            </a:r>
            <a:r>
              <a:rPr sz="1850" spc="114" dirty="0">
                <a:solidFill>
                  <a:srgbClr val="FFFFFF"/>
                </a:solidFill>
                <a:latin typeface="Trebuchet MS"/>
                <a:cs typeface="Trebuchet MS"/>
              </a:rPr>
              <a:t>Vector</a:t>
            </a:r>
            <a:r>
              <a:rPr sz="185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50" spc="140" dirty="0">
                <a:solidFill>
                  <a:srgbClr val="FFFFFF"/>
                </a:solidFill>
                <a:latin typeface="Trebuchet MS"/>
                <a:cs typeface="Trebuchet MS"/>
              </a:rPr>
              <a:t>Machine).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010650" y="4638675"/>
            <a:ext cx="2533650" cy="1524000"/>
          </a:xfrm>
          <a:prstGeom prst="rect">
            <a:avLst/>
          </a:prstGeom>
          <a:solidFill>
            <a:srgbClr val="1E5154"/>
          </a:solidFill>
          <a:ln w="19050">
            <a:solidFill>
              <a:srgbClr val="EBEBEB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50">
              <a:latin typeface="Times New Roman"/>
              <a:cs typeface="Times New Roman"/>
            </a:endParaRPr>
          </a:p>
          <a:p>
            <a:pPr marL="515620">
              <a:lnSpc>
                <a:spcPct val="100000"/>
              </a:lnSpc>
            </a:pPr>
            <a:r>
              <a:rPr sz="1850" spc="155" dirty="0">
                <a:solidFill>
                  <a:srgbClr val="FFFFFF"/>
                </a:solidFill>
                <a:latin typeface="Trebuchet MS"/>
                <a:cs typeface="Trebuchet MS"/>
              </a:rPr>
              <a:t>Naïve</a:t>
            </a:r>
            <a:r>
              <a:rPr sz="185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50" spc="85" dirty="0">
                <a:solidFill>
                  <a:srgbClr val="FFFFFF"/>
                </a:solidFill>
                <a:latin typeface="Trebuchet MS"/>
                <a:cs typeface="Trebuchet MS"/>
              </a:rPr>
              <a:t>bayes.</a:t>
            </a:r>
            <a:endParaRPr sz="18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91775" y="0"/>
              <a:ext cx="776287" cy="12143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439400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AF15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15375" y="1457325"/>
              <a:ext cx="3476625" cy="829310"/>
            </a:xfrm>
            <a:custGeom>
              <a:avLst/>
              <a:gdLst/>
              <a:ahLst/>
              <a:cxnLst/>
              <a:rect l="l" t="t" r="r" b="b"/>
              <a:pathLst>
                <a:path w="3476625" h="829310">
                  <a:moveTo>
                    <a:pt x="3474847" y="0"/>
                  </a:moveTo>
                  <a:lnTo>
                    <a:pt x="3361435" y="38353"/>
                  </a:lnTo>
                  <a:lnTo>
                    <a:pt x="3247771" y="75946"/>
                  </a:lnTo>
                  <a:lnTo>
                    <a:pt x="3134105" y="113029"/>
                  </a:lnTo>
                  <a:lnTo>
                    <a:pt x="2905252" y="182625"/>
                  </a:lnTo>
                  <a:lnTo>
                    <a:pt x="2790698" y="216535"/>
                  </a:lnTo>
                  <a:lnTo>
                    <a:pt x="2677159" y="248285"/>
                  </a:lnTo>
                  <a:lnTo>
                    <a:pt x="2561335" y="279526"/>
                  </a:lnTo>
                  <a:lnTo>
                    <a:pt x="2446528" y="310007"/>
                  </a:lnTo>
                  <a:lnTo>
                    <a:pt x="2218435" y="367538"/>
                  </a:lnTo>
                  <a:lnTo>
                    <a:pt x="2105279" y="394715"/>
                  </a:lnTo>
                  <a:lnTo>
                    <a:pt x="1878202" y="446150"/>
                  </a:lnTo>
                  <a:lnTo>
                    <a:pt x="1766061" y="470662"/>
                  </a:lnTo>
                  <a:lnTo>
                    <a:pt x="1654936" y="493775"/>
                  </a:lnTo>
                  <a:lnTo>
                    <a:pt x="1432559" y="538352"/>
                  </a:lnTo>
                  <a:lnTo>
                    <a:pt x="1214247" y="579374"/>
                  </a:lnTo>
                  <a:lnTo>
                    <a:pt x="1106170" y="598677"/>
                  </a:lnTo>
                  <a:lnTo>
                    <a:pt x="998981" y="616712"/>
                  </a:lnTo>
                  <a:lnTo>
                    <a:pt x="893191" y="635126"/>
                  </a:lnTo>
                  <a:lnTo>
                    <a:pt x="788289" y="651763"/>
                  </a:lnTo>
                  <a:lnTo>
                    <a:pt x="482473" y="698119"/>
                  </a:lnTo>
                  <a:lnTo>
                    <a:pt x="188214" y="737997"/>
                  </a:lnTo>
                  <a:lnTo>
                    <a:pt x="0" y="760984"/>
                  </a:lnTo>
                  <a:lnTo>
                    <a:pt x="42164" y="827277"/>
                  </a:lnTo>
                  <a:lnTo>
                    <a:pt x="68566" y="828056"/>
                  </a:lnTo>
                  <a:lnTo>
                    <a:pt x="96676" y="828537"/>
                  </a:lnTo>
                  <a:lnTo>
                    <a:pt x="126449" y="828725"/>
                  </a:lnTo>
                  <a:lnTo>
                    <a:pt x="157839" y="828626"/>
                  </a:lnTo>
                  <a:lnTo>
                    <a:pt x="225290" y="827593"/>
                  </a:lnTo>
                  <a:lnTo>
                    <a:pt x="298664" y="825481"/>
                  </a:lnTo>
                  <a:lnTo>
                    <a:pt x="377597" y="822337"/>
                  </a:lnTo>
                  <a:lnTo>
                    <a:pt x="461727" y="818206"/>
                  </a:lnTo>
                  <a:lnTo>
                    <a:pt x="550689" y="813133"/>
                  </a:lnTo>
                  <a:lnTo>
                    <a:pt x="644119" y="807165"/>
                  </a:lnTo>
                  <a:lnTo>
                    <a:pt x="741655" y="800347"/>
                  </a:lnTo>
                  <a:lnTo>
                    <a:pt x="894858" y="788625"/>
                  </a:lnTo>
                  <a:lnTo>
                    <a:pt x="1055251" y="775247"/>
                  </a:lnTo>
                  <a:lnTo>
                    <a:pt x="1221606" y="760365"/>
                  </a:lnTo>
                  <a:lnTo>
                    <a:pt x="1392695" y="744135"/>
                  </a:lnTo>
                  <a:lnTo>
                    <a:pt x="1567291" y="726709"/>
                  </a:lnTo>
                  <a:lnTo>
                    <a:pt x="1744165" y="708242"/>
                  </a:lnTo>
                  <a:lnTo>
                    <a:pt x="1922091" y="688888"/>
                  </a:lnTo>
                  <a:lnTo>
                    <a:pt x="2158839" y="661966"/>
                  </a:lnTo>
                  <a:lnTo>
                    <a:pt x="2392363" y="634105"/>
                  </a:lnTo>
                  <a:lnTo>
                    <a:pt x="2619754" y="605668"/>
                  </a:lnTo>
                  <a:lnTo>
                    <a:pt x="2784521" y="584182"/>
                  </a:lnTo>
                  <a:lnTo>
                    <a:pt x="2942974" y="562731"/>
                  </a:lnTo>
                  <a:lnTo>
                    <a:pt x="3093884" y="541468"/>
                  </a:lnTo>
                  <a:lnTo>
                    <a:pt x="3236024" y="520549"/>
                  </a:lnTo>
                  <a:lnTo>
                    <a:pt x="3368167" y="500125"/>
                  </a:lnTo>
                  <a:lnTo>
                    <a:pt x="3476625" y="482091"/>
                  </a:lnTo>
                  <a:lnTo>
                    <a:pt x="3476625" y="12953"/>
                  </a:lnTo>
                  <a:lnTo>
                    <a:pt x="3474847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95" dirty="0"/>
              <a:t>LINEAR</a:t>
            </a:r>
            <a:r>
              <a:rPr spc="15" dirty="0"/>
              <a:t> </a:t>
            </a:r>
            <a:r>
              <a:rPr spc="150" dirty="0"/>
              <a:t>REGRESSION:</a:t>
            </a:r>
          </a:p>
        </p:txBody>
      </p:sp>
      <p:sp>
        <p:nvSpPr>
          <p:cNvPr id="8" name="object 8"/>
          <p:cNvSpPr/>
          <p:nvPr/>
        </p:nvSpPr>
        <p:spPr>
          <a:xfrm>
            <a:off x="0" y="1762125"/>
            <a:ext cx="12192000" cy="5095875"/>
          </a:xfrm>
          <a:custGeom>
            <a:avLst/>
            <a:gdLst/>
            <a:ahLst/>
            <a:cxnLst/>
            <a:rect l="l" t="t" r="r" b="b"/>
            <a:pathLst>
              <a:path w="12192000" h="5095875">
                <a:moveTo>
                  <a:pt x="0" y="0"/>
                </a:moveTo>
                <a:lnTo>
                  <a:pt x="0" y="5095875"/>
                </a:lnTo>
                <a:lnTo>
                  <a:pt x="12192000" y="5095875"/>
                </a:lnTo>
                <a:lnTo>
                  <a:pt x="12192000" y="2162175"/>
                </a:lnTo>
                <a:lnTo>
                  <a:pt x="12191238" y="2162175"/>
                </a:lnTo>
                <a:lnTo>
                  <a:pt x="12191238" y="2412"/>
                </a:lnTo>
                <a:lnTo>
                  <a:pt x="11914505" y="54610"/>
                </a:lnTo>
                <a:lnTo>
                  <a:pt x="11639042" y="104394"/>
                </a:lnTo>
                <a:lnTo>
                  <a:pt x="11362309" y="153035"/>
                </a:lnTo>
                <a:lnTo>
                  <a:pt x="11084306" y="194817"/>
                </a:lnTo>
                <a:lnTo>
                  <a:pt x="10807573" y="236854"/>
                </a:lnTo>
                <a:lnTo>
                  <a:pt x="10529570" y="276098"/>
                </a:lnTo>
                <a:lnTo>
                  <a:pt x="10255250" y="309625"/>
                </a:lnTo>
                <a:lnTo>
                  <a:pt x="9977374" y="341502"/>
                </a:lnTo>
                <a:lnTo>
                  <a:pt x="9700641" y="370586"/>
                </a:lnTo>
                <a:lnTo>
                  <a:pt x="9428734" y="395859"/>
                </a:lnTo>
                <a:lnTo>
                  <a:pt x="9153271" y="421004"/>
                </a:lnTo>
                <a:lnTo>
                  <a:pt x="8881364" y="442087"/>
                </a:lnTo>
                <a:lnTo>
                  <a:pt x="8609457" y="458597"/>
                </a:lnTo>
                <a:lnTo>
                  <a:pt x="8338820" y="475741"/>
                </a:lnTo>
                <a:lnTo>
                  <a:pt x="8070596" y="490092"/>
                </a:lnTo>
                <a:lnTo>
                  <a:pt x="7804911" y="500252"/>
                </a:lnTo>
                <a:lnTo>
                  <a:pt x="7539101" y="509015"/>
                </a:lnTo>
                <a:lnTo>
                  <a:pt x="7275703" y="517398"/>
                </a:lnTo>
                <a:lnTo>
                  <a:pt x="7016115" y="521208"/>
                </a:lnTo>
                <a:lnTo>
                  <a:pt x="6756400" y="525399"/>
                </a:lnTo>
                <a:lnTo>
                  <a:pt x="6500368" y="527558"/>
                </a:lnTo>
                <a:lnTo>
                  <a:pt x="6246749" y="525399"/>
                </a:lnTo>
                <a:lnTo>
                  <a:pt x="5995670" y="525399"/>
                </a:lnTo>
                <a:lnTo>
                  <a:pt x="5747004" y="521208"/>
                </a:lnTo>
                <a:lnTo>
                  <a:pt x="5261737" y="509015"/>
                </a:lnTo>
                <a:lnTo>
                  <a:pt x="5025263" y="502285"/>
                </a:lnTo>
                <a:lnTo>
                  <a:pt x="4789932" y="492125"/>
                </a:lnTo>
                <a:lnTo>
                  <a:pt x="4558284" y="481329"/>
                </a:lnTo>
                <a:lnTo>
                  <a:pt x="4331589" y="471550"/>
                </a:lnTo>
                <a:lnTo>
                  <a:pt x="3888994" y="443864"/>
                </a:lnTo>
                <a:lnTo>
                  <a:pt x="3464814" y="414400"/>
                </a:lnTo>
                <a:lnTo>
                  <a:pt x="3057525" y="383539"/>
                </a:lnTo>
                <a:lnTo>
                  <a:pt x="2672334" y="349630"/>
                </a:lnTo>
                <a:lnTo>
                  <a:pt x="2304161" y="314198"/>
                </a:lnTo>
                <a:lnTo>
                  <a:pt x="1962785" y="276098"/>
                </a:lnTo>
                <a:lnTo>
                  <a:pt x="1642110" y="238505"/>
                </a:lnTo>
                <a:lnTo>
                  <a:pt x="1347089" y="201040"/>
                </a:lnTo>
                <a:lnTo>
                  <a:pt x="1076490" y="165735"/>
                </a:lnTo>
                <a:lnTo>
                  <a:pt x="836320" y="132079"/>
                </a:lnTo>
                <a:lnTo>
                  <a:pt x="436448" y="73533"/>
                </a:lnTo>
                <a:lnTo>
                  <a:pt x="282841" y="4838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30"/>
              </a:spcBef>
              <a:tabLst>
                <a:tab pos="355600" algn="l"/>
              </a:tabLst>
            </a:pPr>
            <a:r>
              <a:rPr sz="1550" spc="95" dirty="0">
                <a:solidFill>
                  <a:srgbClr val="F7F7F7"/>
                </a:solidFill>
                <a:latin typeface="Lucida Sans Unicode"/>
                <a:cs typeface="Lucida Sans Unicode"/>
              </a:rPr>
              <a:t>▶</a:t>
            </a:r>
            <a:r>
              <a:rPr sz="1550" dirty="0">
                <a:solidFill>
                  <a:srgbClr val="F7F7F7"/>
                </a:solidFill>
                <a:latin typeface="Lucida Sans Unicode"/>
                <a:cs typeface="Lucida Sans Unicode"/>
              </a:rPr>
              <a:t>	</a:t>
            </a:r>
            <a:r>
              <a:rPr dirty="0"/>
              <a:t>LINEAR</a:t>
            </a:r>
            <a:r>
              <a:rPr spc="15" dirty="0"/>
              <a:t> </a:t>
            </a:r>
            <a:r>
              <a:rPr spc="90" dirty="0"/>
              <a:t>REGRESSION</a:t>
            </a:r>
            <a:r>
              <a:rPr spc="135" dirty="0"/>
              <a:t> </a:t>
            </a:r>
            <a:r>
              <a:rPr spc="-80" dirty="0"/>
              <a:t>is</a:t>
            </a:r>
            <a:r>
              <a:rPr spc="-70" dirty="0"/>
              <a:t> </a:t>
            </a:r>
            <a:r>
              <a:rPr spc="135" dirty="0"/>
              <a:t>used</a:t>
            </a:r>
            <a:r>
              <a:rPr spc="-70" dirty="0"/>
              <a:t> </a:t>
            </a:r>
            <a:r>
              <a:rPr spc="95" dirty="0"/>
              <a:t>to</a:t>
            </a:r>
            <a:r>
              <a:rPr spc="-90" dirty="0"/>
              <a:t> </a:t>
            </a:r>
            <a:r>
              <a:rPr spc="55" dirty="0"/>
              <a:t>predict </a:t>
            </a:r>
            <a:r>
              <a:rPr spc="85" dirty="0"/>
              <a:t>the</a:t>
            </a:r>
            <a:r>
              <a:rPr spc="-110" dirty="0"/>
              <a:t> </a:t>
            </a:r>
            <a:r>
              <a:rPr spc="145" dirty="0"/>
              <a:t>value</a:t>
            </a:r>
            <a:r>
              <a:rPr spc="-265" dirty="0"/>
              <a:t> </a:t>
            </a:r>
            <a:r>
              <a:rPr spc="80" dirty="0"/>
              <a:t>of</a:t>
            </a:r>
            <a:r>
              <a:rPr spc="-100" dirty="0"/>
              <a:t> </a:t>
            </a:r>
            <a:r>
              <a:rPr spc="85" dirty="0"/>
              <a:t>the</a:t>
            </a:r>
            <a:r>
              <a:rPr spc="-110" dirty="0"/>
              <a:t> </a:t>
            </a:r>
            <a:r>
              <a:rPr spc="105" dirty="0"/>
              <a:t>variable</a:t>
            </a:r>
            <a:r>
              <a:rPr spc="-260" dirty="0"/>
              <a:t> </a:t>
            </a:r>
            <a:r>
              <a:rPr spc="190" dirty="0"/>
              <a:t>based</a:t>
            </a:r>
            <a:r>
              <a:rPr spc="-30" dirty="0"/>
              <a:t> </a:t>
            </a:r>
            <a:r>
              <a:rPr spc="175" dirty="0"/>
              <a:t>on </a:t>
            </a:r>
            <a:r>
              <a:rPr spc="85" dirty="0"/>
              <a:t>the</a:t>
            </a:r>
            <a:r>
              <a:rPr spc="-114" dirty="0"/>
              <a:t> </a:t>
            </a:r>
            <a:r>
              <a:rPr spc="145" dirty="0"/>
              <a:t>value</a:t>
            </a:r>
            <a:r>
              <a:rPr spc="-265" dirty="0"/>
              <a:t> </a:t>
            </a:r>
            <a:r>
              <a:rPr spc="80" dirty="0"/>
              <a:t>of</a:t>
            </a:r>
            <a:r>
              <a:rPr spc="-100" dirty="0"/>
              <a:t> </a:t>
            </a:r>
            <a:r>
              <a:rPr spc="85" dirty="0"/>
              <a:t>the</a:t>
            </a:r>
            <a:r>
              <a:rPr spc="-110" dirty="0"/>
              <a:t> </a:t>
            </a:r>
            <a:r>
              <a:rPr spc="110" dirty="0"/>
              <a:t>another</a:t>
            </a:r>
            <a:r>
              <a:rPr spc="-155" dirty="0"/>
              <a:t> </a:t>
            </a:r>
            <a:r>
              <a:rPr spc="65" dirty="0"/>
              <a:t>variable.</a:t>
            </a:r>
            <a:endParaRPr sz="1550">
              <a:latin typeface="Lucida Sans Unicode"/>
              <a:cs typeface="Lucida Sans Unicode"/>
            </a:endParaRPr>
          </a:p>
          <a:p>
            <a:pPr marL="355600" marR="59055" indent="-343535">
              <a:lnSpc>
                <a:spcPct val="100000"/>
              </a:lnSpc>
              <a:spcBef>
                <a:spcPts val="985"/>
              </a:spcBef>
              <a:tabLst>
                <a:tab pos="355600" algn="l"/>
              </a:tabLst>
            </a:pPr>
            <a:r>
              <a:rPr sz="1550" spc="95" dirty="0">
                <a:solidFill>
                  <a:srgbClr val="89D0D5"/>
                </a:solidFill>
                <a:latin typeface="Lucida Sans Unicode"/>
                <a:cs typeface="Lucida Sans Unicode"/>
              </a:rPr>
              <a:t>▶</a:t>
            </a:r>
            <a:r>
              <a:rPr sz="1550" dirty="0">
                <a:solidFill>
                  <a:srgbClr val="89D0D5"/>
                </a:solidFill>
                <a:latin typeface="Lucida Sans Unicode"/>
                <a:cs typeface="Lucida Sans Unicode"/>
              </a:rPr>
              <a:t>	</a:t>
            </a:r>
            <a:r>
              <a:rPr spc="-120" dirty="0"/>
              <a:t>It</a:t>
            </a:r>
            <a:r>
              <a:rPr spc="-75" dirty="0"/>
              <a:t> </a:t>
            </a:r>
            <a:r>
              <a:rPr spc="50" dirty="0"/>
              <a:t>relates</a:t>
            </a:r>
            <a:r>
              <a:rPr spc="-250" dirty="0"/>
              <a:t> </a:t>
            </a:r>
            <a:r>
              <a:rPr spc="165" dirty="0"/>
              <a:t>two</a:t>
            </a:r>
            <a:r>
              <a:rPr spc="-270" dirty="0"/>
              <a:t> </a:t>
            </a:r>
            <a:r>
              <a:rPr spc="85" dirty="0"/>
              <a:t>variables</a:t>
            </a:r>
            <a:r>
              <a:rPr spc="-250" dirty="0"/>
              <a:t> </a:t>
            </a:r>
            <a:r>
              <a:rPr spc="60" dirty="0"/>
              <a:t>(X</a:t>
            </a:r>
            <a:r>
              <a:rPr spc="-95" dirty="0"/>
              <a:t> </a:t>
            </a:r>
            <a:r>
              <a:rPr spc="220" dirty="0"/>
              <a:t>and</a:t>
            </a:r>
            <a:r>
              <a:rPr spc="55" dirty="0"/>
              <a:t> </a:t>
            </a:r>
            <a:r>
              <a:rPr dirty="0"/>
              <a:t>Y)</a:t>
            </a:r>
            <a:r>
              <a:rPr spc="-50" dirty="0"/>
              <a:t> </a:t>
            </a:r>
            <a:r>
              <a:rPr spc="-20" dirty="0"/>
              <a:t>with </a:t>
            </a:r>
            <a:r>
              <a:rPr spc="325" dirty="0"/>
              <a:t>a</a:t>
            </a:r>
            <a:r>
              <a:rPr spc="-65" dirty="0"/>
              <a:t> </a:t>
            </a:r>
            <a:r>
              <a:rPr dirty="0"/>
              <a:t>straight</a:t>
            </a:r>
            <a:r>
              <a:rPr spc="-45" dirty="0"/>
              <a:t> </a:t>
            </a:r>
            <a:r>
              <a:rPr dirty="0"/>
              <a:t>line</a:t>
            </a:r>
            <a:r>
              <a:rPr spc="-75" dirty="0"/>
              <a:t> </a:t>
            </a:r>
            <a:r>
              <a:rPr dirty="0"/>
              <a:t>(y</a:t>
            </a:r>
            <a:r>
              <a:rPr spc="-65" dirty="0"/>
              <a:t> </a:t>
            </a:r>
            <a:r>
              <a:rPr spc="175" dirty="0"/>
              <a:t>=</a:t>
            </a:r>
            <a:r>
              <a:rPr spc="20" dirty="0"/>
              <a:t> </a:t>
            </a:r>
            <a:r>
              <a:rPr spc="120" dirty="0"/>
              <a:t>mx</a:t>
            </a:r>
            <a:r>
              <a:rPr spc="-105" dirty="0"/>
              <a:t> </a:t>
            </a:r>
            <a:r>
              <a:rPr spc="175" dirty="0"/>
              <a:t>+</a:t>
            </a:r>
            <a:r>
              <a:rPr spc="-60" dirty="0"/>
              <a:t> </a:t>
            </a:r>
            <a:r>
              <a:rPr spc="-25" dirty="0"/>
              <a:t>b).</a:t>
            </a:r>
            <a:endParaRPr sz="1550">
              <a:latin typeface="Lucida Sans Unicode"/>
              <a:cs typeface="Lucida Sans Unicode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96000" y="2667000"/>
            <a:ext cx="544830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91775" y="0"/>
              <a:ext cx="776287" cy="12143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439400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AF15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15375" y="1457325"/>
              <a:ext cx="3476625" cy="829310"/>
            </a:xfrm>
            <a:custGeom>
              <a:avLst/>
              <a:gdLst/>
              <a:ahLst/>
              <a:cxnLst/>
              <a:rect l="l" t="t" r="r" b="b"/>
              <a:pathLst>
                <a:path w="3476625" h="829310">
                  <a:moveTo>
                    <a:pt x="3474847" y="0"/>
                  </a:moveTo>
                  <a:lnTo>
                    <a:pt x="3361435" y="38353"/>
                  </a:lnTo>
                  <a:lnTo>
                    <a:pt x="3247771" y="75946"/>
                  </a:lnTo>
                  <a:lnTo>
                    <a:pt x="3134105" y="113029"/>
                  </a:lnTo>
                  <a:lnTo>
                    <a:pt x="2905252" y="182625"/>
                  </a:lnTo>
                  <a:lnTo>
                    <a:pt x="2790698" y="216535"/>
                  </a:lnTo>
                  <a:lnTo>
                    <a:pt x="2677159" y="248285"/>
                  </a:lnTo>
                  <a:lnTo>
                    <a:pt x="2561335" y="279526"/>
                  </a:lnTo>
                  <a:lnTo>
                    <a:pt x="2446528" y="310007"/>
                  </a:lnTo>
                  <a:lnTo>
                    <a:pt x="2218435" y="367538"/>
                  </a:lnTo>
                  <a:lnTo>
                    <a:pt x="2105279" y="394715"/>
                  </a:lnTo>
                  <a:lnTo>
                    <a:pt x="1878202" y="446150"/>
                  </a:lnTo>
                  <a:lnTo>
                    <a:pt x="1766061" y="470662"/>
                  </a:lnTo>
                  <a:lnTo>
                    <a:pt x="1654936" y="493775"/>
                  </a:lnTo>
                  <a:lnTo>
                    <a:pt x="1432559" y="538352"/>
                  </a:lnTo>
                  <a:lnTo>
                    <a:pt x="1214247" y="579374"/>
                  </a:lnTo>
                  <a:lnTo>
                    <a:pt x="1106170" y="598677"/>
                  </a:lnTo>
                  <a:lnTo>
                    <a:pt x="998981" y="616712"/>
                  </a:lnTo>
                  <a:lnTo>
                    <a:pt x="893191" y="635126"/>
                  </a:lnTo>
                  <a:lnTo>
                    <a:pt x="788289" y="651763"/>
                  </a:lnTo>
                  <a:lnTo>
                    <a:pt x="482473" y="698119"/>
                  </a:lnTo>
                  <a:lnTo>
                    <a:pt x="188214" y="737997"/>
                  </a:lnTo>
                  <a:lnTo>
                    <a:pt x="0" y="760984"/>
                  </a:lnTo>
                  <a:lnTo>
                    <a:pt x="42164" y="827277"/>
                  </a:lnTo>
                  <a:lnTo>
                    <a:pt x="68566" y="828056"/>
                  </a:lnTo>
                  <a:lnTo>
                    <a:pt x="96676" y="828537"/>
                  </a:lnTo>
                  <a:lnTo>
                    <a:pt x="126449" y="828725"/>
                  </a:lnTo>
                  <a:lnTo>
                    <a:pt x="157839" y="828626"/>
                  </a:lnTo>
                  <a:lnTo>
                    <a:pt x="225290" y="827593"/>
                  </a:lnTo>
                  <a:lnTo>
                    <a:pt x="298664" y="825481"/>
                  </a:lnTo>
                  <a:lnTo>
                    <a:pt x="377597" y="822337"/>
                  </a:lnTo>
                  <a:lnTo>
                    <a:pt x="461727" y="818206"/>
                  </a:lnTo>
                  <a:lnTo>
                    <a:pt x="550689" y="813133"/>
                  </a:lnTo>
                  <a:lnTo>
                    <a:pt x="644119" y="807165"/>
                  </a:lnTo>
                  <a:lnTo>
                    <a:pt x="741655" y="800347"/>
                  </a:lnTo>
                  <a:lnTo>
                    <a:pt x="894858" y="788625"/>
                  </a:lnTo>
                  <a:lnTo>
                    <a:pt x="1055251" y="775247"/>
                  </a:lnTo>
                  <a:lnTo>
                    <a:pt x="1221606" y="760365"/>
                  </a:lnTo>
                  <a:lnTo>
                    <a:pt x="1392695" y="744135"/>
                  </a:lnTo>
                  <a:lnTo>
                    <a:pt x="1567291" y="726709"/>
                  </a:lnTo>
                  <a:lnTo>
                    <a:pt x="1744165" y="708242"/>
                  </a:lnTo>
                  <a:lnTo>
                    <a:pt x="1922091" y="688888"/>
                  </a:lnTo>
                  <a:lnTo>
                    <a:pt x="2158839" y="661966"/>
                  </a:lnTo>
                  <a:lnTo>
                    <a:pt x="2392363" y="634105"/>
                  </a:lnTo>
                  <a:lnTo>
                    <a:pt x="2619754" y="605668"/>
                  </a:lnTo>
                  <a:lnTo>
                    <a:pt x="2784521" y="584182"/>
                  </a:lnTo>
                  <a:lnTo>
                    <a:pt x="2942974" y="562731"/>
                  </a:lnTo>
                  <a:lnTo>
                    <a:pt x="3093884" y="541468"/>
                  </a:lnTo>
                  <a:lnTo>
                    <a:pt x="3236024" y="520549"/>
                  </a:lnTo>
                  <a:lnTo>
                    <a:pt x="3368167" y="500125"/>
                  </a:lnTo>
                  <a:lnTo>
                    <a:pt x="3476625" y="482091"/>
                  </a:lnTo>
                  <a:lnTo>
                    <a:pt x="3476625" y="12953"/>
                  </a:lnTo>
                  <a:lnTo>
                    <a:pt x="3474847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50" dirty="0"/>
              <a:t>NON</a:t>
            </a:r>
            <a:r>
              <a:rPr spc="-105" dirty="0"/>
              <a:t> </a:t>
            </a:r>
            <a:r>
              <a:rPr spc="95" dirty="0"/>
              <a:t>LINEAR</a:t>
            </a:r>
            <a:r>
              <a:rPr spc="15" dirty="0"/>
              <a:t> </a:t>
            </a:r>
            <a:r>
              <a:rPr spc="150" dirty="0"/>
              <a:t>REGRESSION:</a:t>
            </a:r>
          </a:p>
        </p:txBody>
      </p:sp>
      <p:sp>
        <p:nvSpPr>
          <p:cNvPr id="8" name="object 8"/>
          <p:cNvSpPr/>
          <p:nvPr/>
        </p:nvSpPr>
        <p:spPr>
          <a:xfrm>
            <a:off x="0" y="1762125"/>
            <a:ext cx="12192000" cy="5095875"/>
          </a:xfrm>
          <a:custGeom>
            <a:avLst/>
            <a:gdLst/>
            <a:ahLst/>
            <a:cxnLst/>
            <a:rect l="l" t="t" r="r" b="b"/>
            <a:pathLst>
              <a:path w="12192000" h="5095875">
                <a:moveTo>
                  <a:pt x="0" y="0"/>
                </a:moveTo>
                <a:lnTo>
                  <a:pt x="0" y="5095875"/>
                </a:lnTo>
                <a:lnTo>
                  <a:pt x="12192000" y="5095875"/>
                </a:lnTo>
                <a:lnTo>
                  <a:pt x="12192000" y="2162175"/>
                </a:lnTo>
                <a:lnTo>
                  <a:pt x="12191238" y="2162175"/>
                </a:lnTo>
                <a:lnTo>
                  <a:pt x="12191238" y="2412"/>
                </a:lnTo>
                <a:lnTo>
                  <a:pt x="11914505" y="54610"/>
                </a:lnTo>
                <a:lnTo>
                  <a:pt x="11639042" y="104394"/>
                </a:lnTo>
                <a:lnTo>
                  <a:pt x="11362309" y="153035"/>
                </a:lnTo>
                <a:lnTo>
                  <a:pt x="11084306" y="194817"/>
                </a:lnTo>
                <a:lnTo>
                  <a:pt x="10807573" y="236854"/>
                </a:lnTo>
                <a:lnTo>
                  <a:pt x="10529570" y="276098"/>
                </a:lnTo>
                <a:lnTo>
                  <a:pt x="10255250" y="309625"/>
                </a:lnTo>
                <a:lnTo>
                  <a:pt x="9977374" y="341502"/>
                </a:lnTo>
                <a:lnTo>
                  <a:pt x="9700641" y="370586"/>
                </a:lnTo>
                <a:lnTo>
                  <a:pt x="9428734" y="395859"/>
                </a:lnTo>
                <a:lnTo>
                  <a:pt x="9153271" y="421004"/>
                </a:lnTo>
                <a:lnTo>
                  <a:pt x="8881364" y="442087"/>
                </a:lnTo>
                <a:lnTo>
                  <a:pt x="8609457" y="458597"/>
                </a:lnTo>
                <a:lnTo>
                  <a:pt x="8338820" y="475741"/>
                </a:lnTo>
                <a:lnTo>
                  <a:pt x="8070596" y="490092"/>
                </a:lnTo>
                <a:lnTo>
                  <a:pt x="7804911" y="500252"/>
                </a:lnTo>
                <a:lnTo>
                  <a:pt x="7539101" y="509015"/>
                </a:lnTo>
                <a:lnTo>
                  <a:pt x="7275703" y="517398"/>
                </a:lnTo>
                <a:lnTo>
                  <a:pt x="7016115" y="521208"/>
                </a:lnTo>
                <a:lnTo>
                  <a:pt x="6756400" y="525399"/>
                </a:lnTo>
                <a:lnTo>
                  <a:pt x="6500368" y="527558"/>
                </a:lnTo>
                <a:lnTo>
                  <a:pt x="6246749" y="525399"/>
                </a:lnTo>
                <a:lnTo>
                  <a:pt x="5995670" y="525399"/>
                </a:lnTo>
                <a:lnTo>
                  <a:pt x="5747004" y="521208"/>
                </a:lnTo>
                <a:lnTo>
                  <a:pt x="5261737" y="509015"/>
                </a:lnTo>
                <a:lnTo>
                  <a:pt x="5025263" y="502285"/>
                </a:lnTo>
                <a:lnTo>
                  <a:pt x="4789932" y="492125"/>
                </a:lnTo>
                <a:lnTo>
                  <a:pt x="4558284" y="481329"/>
                </a:lnTo>
                <a:lnTo>
                  <a:pt x="4331589" y="471550"/>
                </a:lnTo>
                <a:lnTo>
                  <a:pt x="3888994" y="443864"/>
                </a:lnTo>
                <a:lnTo>
                  <a:pt x="3464814" y="414400"/>
                </a:lnTo>
                <a:lnTo>
                  <a:pt x="3057525" y="383539"/>
                </a:lnTo>
                <a:lnTo>
                  <a:pt x="2672334" y="349630"/>
                </a:lnTo>
                <a:lnTo>
                  <a:pt x="2304161" y="314198"/>
                </a:lnTo>
                <a:lnTo>
                  <a:pt x="1962785" y="276098"/>
                </a:lnTo>
                <a:lnTo>
                  <a:pt x="1642110" y="238505"/>
                </a:lnTo>
                <a:lnTo>
                  <a:pt x="1347089" y="201040"/>
                </a:lnTo>
                <a:lnTo>
                  <a:pt x="1076490" y="165735"/>
                </a:lnTo>
                <a:lnTo>
                  <a:pt x="836320" y="132079"/>
                </a:lnTo>
                <a:lnTo>
                  <a:pt x="436448" y="73533"/>
                </a:lnTo>
                <a:lnTo>
                  <a:pt x="282841" y="4838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30"/>
              </a:spcBef>
              <a:tabLst>
                <a:tab pos="355600" algn="l"/>
                <a:tab pos="3815715" algn="l"/>
              </a:tabLst>
            </a:pPr>
            <a:r>
              <a:rPr sz="1550" spc="95" dirty="0">
                <a:solidFill>
                  <a:srgbClr val="F7F7F7"/>
                </a:solidFill>
                <a:latin typeface="Lucida Sans Unicode"/>
                <a:cs typeface="Lucida Sans Unicode"/>
              </a:rPr>
              <a:t>▶</a:t>
            </a:r>
            <a:r>
              <a:rPr sz="1550" dirty="0">
                <a:solidFill>
                  <a:srgbClr val="F7F7F7"/>
                </a:solidFill>
                <a:latin typeface="Lucida Sans Unicode"/>
                <a:cs typeface="Lucida Sans Unicode"/>
              </a:rPr>
              <a:t>	</a:t>
            </a:r>
            <a:r>
              <a:rPr spc="265" dirty="0"/>
              <a:t>NON</a:t>
            </a:r>
            <a:r>
              <a:rPr dirty="0"/>
              <a:t> LINEAR</a:t>
            </a:r>
            <a:r>
              <a:rPr spc="50" dirty="0"/>
              <a:t> </a:t>
            </a:r>
            <a:r>
              <a:rPr spc="90" dirty="0"/>
              <a:t>REGRESSION</a:t>
            </a:r>
            <a:r>
              <a:rPr spc="85" dirty="0"/>
              <a:t> </a:t>
            </a:r>
            <a:r>
              <a:rPr spc="-25" dirty="0"/>
              <a:t>is</a:t>
            </a:r>
            <a:r>
              <a:rPr dirty="0"/>
              <a:t>	</a:t>
            </a:r>
            <a:r>
              <a:rPr spc="325" dirty="0"/>
              <a:t>a</a:t>
            </a:r>
            <a:r>
              <a:rPr spc="-35" dirty="0"/>
              <a:t> </a:t>
            </a:r>
            <a:r>
              <a:rPr dirty="0"/>
              <a:t>form</a:t>
            </a:r>
            <a:r>
              <a:rPr spc="-20" dirty="0"/>
              <a:t> </a:t>
            </a:r>
            <a:r>
              <a:rPr spc="50" dirty="0"/>
              <a:t>of </a:t>
            </a:r>
            <a:r>
              <a:rPr spc="60" dirty="0"/>
              <a:t>regression</a:t>
            </a:r>
            <a:r>
              <a:rPr spc="-180" dirty="0"/>
              <a:t> </a:t>
            </a:r>
            <a:r>
              <a:rPr spc="55" dirty="0"/>
              <a:t>analysis</a:t>
            </a:r>
            <a:r>
              <a:rPr spc="-175" dirty="0"/>
              <a:t> </a:t>
            </a:r>
            <a:r>
              <a:rPr dirty="0"/>
              <a:t>in</a:t>
            </a:r>
            <a:r>
              <a:rPr spc="-95" dirty="0"/>
              <a:t> </a:t>
            </a:r>
            <a:r>
              <a:rPr spc="135" dirty="0"/>
              <a:t>which</a:t>
            </a:r>
            <a:r>
              <a:rPr spc="-175" dirty="0"/>
              <a:t> </a:t>
            </a:r>
            <a:r>
              <a:rPr spc="215" dirty="0"/>
              <a:t>data</a:t>
            </a:r>
            <a:r>
              <a:rPr spc="-175" dirty="0"/>
              <a:t> </a:t>
            </a:r>
            <a:r>
              <a:rPr spc="-80" dirty="0"/>
              <a:t>is</a:t>
            </a:r>
            <a:r>
              <a:rPr spc="-100" dirty="0"/>
              <a:t> </a:t>
            </a:r>
            <a:r>
              <a:rPr spc="-25" dirty="0"/>
              <a:t>fit </a:t>
            </a:r>
            <a:r>
              <a:rPr spc="95" dirty="0"/>
              <a:t>to</a:t>
            </a:r>
            <a:r>
              <a:rPr spc="-135" dirty="0"/>
              <a:t> </a:t>
            </a:r>
            <a:r>
              <a:rPr spc="325" dirty="0"/>
              <a:t>a</a:t>
            </a:r>
            <a:r>
              <a:rPr spc="-114" dirty="0"/>
              <a:t> </a:t>
            </a:r>
            <a:r>
              <a:rPr spc="180" dirty="0"/>
              <a:t>model</a:t>
            </a:r>
            <a:r>
              <a:rPr spc="-260" dirty="0"/>
              <a:t> </a:t>
            </a:r>
            <a:r>
              <a:rPr spc="220" dirty="0"/>
              <a:t>and</a:t>
            </a:r>
            <a:r>
              <a:rPr spc="-45" dirty="0"/>
              <a:t> </a:t>
            </a:r>
            <a:r>
              <a:rPr spc="110" dirty="0"/>
              <a:t>then</a:t>
            </a:r>
            <a:r>
              <a:rPr spc="-110" dirty="0"/>
              <a:t> </a:t>
            </a:r>
            <a:r>
              <a:rPr spc="100" dirty="0"/>
              <a:t>expressed</a:t>
            </a:r>
            <a:r>
              <a:rPr spc="-195" dirty="0"/>
              <a:t> </a:t>
            </a:r>
            <a:r>
              <a:rPr spc="130" dirty="0"/>
              <a:t>as</a:t>
            </a:r>
            <a:r>
              <a:rPr spc="-40" dirty="0"/>
              <a:t> </a:t>
            </a:r>
            <a:r>
              <a:rPr spc="275" dirty="0"/>
              <a:t>a </a:t>
            </a:r>
            <a:r>
              <a:rPr spc="120" dirty="0"/>
              <a:t>mathematical</a:t>
            </a:r>
            <a:r>
              <a:rPr spc="-250" dirty="0"/>
              <a:t> </a:t>
            </a:r>
            <a:r>
              <a:rPr spc="-10" dirty="0"/>
              <a:t>function.</a:t>
            </a:r>
            <a:endParaRPr sz="1550">
              <a:latin typeface="Lucida Sans Unicode"/>
              <a:cs typeface="Lucida Sans Unicode"/>
            </a:endParaRPr>
          </a:p>
          <a:p>
            <a:pPr marL="355600" marR="76835" indent="-343535">
              <a:lnSpc>
                <a:spcPct val="100000"/>
              </a:lnSpc>
              <a:spcBef>
                <a:spcPts val="990"/>
              </a:spcBef>
              <a:tabLst>
                <a:tab pos="355600" algn="l"/>
              </a:tabLst>
            </a:pPr>
            <a:r>
              <a:rPr sz="1550" spc="95" dirty="0">
                <a:solidFill>
                  <a:srgbClr val="89D0D5"/>
                </a:solidFill>
                <a:latin typeface="Lucida Sans Unicode"/>
                <a:cs typeface="Lucida Sans Unicode"/>
              </a:rPr>
              <a:t>▶</a:t>
            </a:r>
            <a:r>
              <a:rPr sz="1550" dirty="0">
                <a:solidFill>
                  <a:srgbClr val="89D0D5"/>
                </a:solidFill>
                <a:latin typeface="Lucida Sans Unicode"/>
                <a:cs typeface="Lucida Sans Unicode"/>
              </a:rPr>
              <a:t>	</a:t>
            </a:r>
            <a:r>
              <a:rPr spc="-120" dirty="0"/>
              <a:t>It</a:t>
            </a:r>
            <a:r>
              <a:rPr spc="-75" dirty="0"/>
              <a:t> </a:t>
            </a:r>
            <a:r>
              <a:rPr spc="50" dirty="0"/>
              <a:t>relates</a:t>
            </a:r>
            <a:r>
              <a:rPr spc="-250" dirty="0"/>
              <a:t> </a:t>
            </a:r>
            <a:r>
              <a:rPr spc="85" dirty="0"/>
              <a:t>the</a:t>
            </a:r>
            <a:r>
              <a:rPr spc="-105" dirty="0"/>
              <a:t> </a:t>
            </a:r>
            <a:r>
              <a:rPr spc="165" dirty="0"/>
              <a:t>two</a:t>
            </a:r>
            <a:r>
              <a:rPr spc="-270" dirty="0"/>
              <a:t> </a:t>
            </a:r>
            <a:r>
              <a:rPr spc="85" dirty="0"/>
              <a:t>variables</a:t>
            </a:r>
            <a:r>
              <a:rPr spc="-250" dirty="0"/>
              <a:t> </a:t>
            </a:r>
            <a:r>
              <a:rPr dirty="0"/>
              <a:t>in</a:t>
            </a:r>
            <a:r>
              <a:rPr spc="-90" dirty="0"/>
              <a:t> </a:t>
            </a:r>
            <a:r>
              <a:rPr spc="275" dirty="0"/>
              <a:t>a </a:t>
            </a:r>
            <a:r>
              <a:rPr spc="70" dirty="0"/>
              <a:t>nonlinear</a:t>
            </a:r>
            <a:r>
              <a:rPr spc="-125" dirty="0"/>
              <a:t> </a:t>
            </a:r>
            <a:r>
              <a:rPr spc="125" dirty="0"/>
              <a:t>(curved)</a:t>
            </a:r>
            <a:r>
              <a:rPr spc="-275" dirty="0"/>
              <a:t> </a:t>
            </a:r>
            <a:r>
              <a:rPr spc="-10" dirty="0"/>
              <a:t>relationship.(such </a:t>
            </a:r>
            <a:r>
              <a:rPr spc="130" dirty="0"/>
              <a:t>as</a:t>
            </a:r>
            <a:r>
              <a:rPr spc="-40" dirty="0"/>
              <a:t> </a:t>
            </a:r>
            <a:r>
              <a:rPr spc="105" dirty="0"/>
              <a:t>x^2</a:t>
            </a:r>
            <a:r>
              <a:rPr spc="-70" dirty="0"/>
              <a:t> </a:t>
            </a:r>
            <a:r>
              <a:rPr spc="-185" dirty="0"/>
              <a:t>,</a:t>
            </a:r>
            <a:r>
              <a:rPr spc="-100" dirty="0"/>
              <a:t> </a:t>
            </a:r>
            <a:r>
              <a:rPr spc="-10" dirty="0"/>
              <a:t>x^3...).</a:t>
            </a:r>
            <a:endParaRPr sz="1550">
              <a:latin typeface="Lucida Sans Unicode"/>
              <a:cs typeface="Lucida Sans Unicode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96000" y="2628900"/>
            <a:ext cx="5448300" cy="3505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91775" y="0"/>
              <a:ext cx="776287" cy="12143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439400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AF15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15375" y="1457325"/>
              <a:ext cx="3476625" cy="829310"/>
            </a:xfrm>
            <a:custGeom>
              <a:avLst/>
              <a:gdLst/>
              <a:ahLst/>
              <a:cxnLst/>
              <a:rect l="l" t="t" r="r" b="b"/>
              <a:pathLst>
                <a:path w="3476625" h="829310">
                  <a:moveTo>
                    <a:pt x="3474847" y="0"/>
                  </a:moveTo>
                  <a:lnTo>
                    <a:pt x="3361435" y="38353"/>
                  </a:lnTo>
                  <a:lnTo>
                    <a:pt x="3247771" y="75946"/>
                  </a:lnTo>
                  <a:lnTo>
                    <a:pt x="3134105" y="113029"/>
                  </a:lnTo>
                  <a:lnTo>
                    <a:pt x="2905252" y="182625"/>
                  </a:lnTo>
                  <a:lnTo>
                    <a:pt x="2790698" y="216535"/>
                  </a:lnTo>
                  <a:lnTo>
                    <a:pt x="2677159" y="248285"/>
                  </a:lnTo>
                  <a:lnTo>
                    <a:pt x="2561335" y="279526"/>
                  </a:lnTo>
                  <a:lnTo>
                    <a:pt x="2446528" y="310007"/>
                  </a:lnTo>
                  <a:lnTo>
                    <a:pt x="2218435" y="367538"/>
                  </a:lnTo>
                  <a:lnTo>
                    <a:pt x="2105279" y="394715"/>
                  </a:lnTo>
                  <a:lnTo>
                    <a:pt x="1878202" y="446150"/>
                  </a:lnTo>
                  <a:lnTo>
                    <a:pt x="1766061" y="470662"/>
                  </a:lnTo>
                  <a:lnTo>
                    <a:pt x="1654936" y="493775"/>
                  </a:lnTo>
                  <a:lnTo>
                    <a:pt x="1432559" y="538352"/>
                  </a:lnTo>
                  <a:lnTo>
                    <a:pt x="1214247" y="579374"/>
                  </a:lnTo>
                  <a:lnTo>
                    <a:pt x="1106170" y="598677"/>
                  </a:lnTo>
                  <a:lnTo>
                    <a:pt x="998981" y="616712"/>
                  </a:lnTo>
                  <a:lnTo>
                    <a:pt x="893191" y="635126"/>
                  </a:lnTo>
                  <a:lnTo>
                    <a:pt x="788289" y="651763"/>
                  </a:lnTo>
                  <a:lnTo>
                    <a:pt x="482473" y="698119"/>
                  </a:lnTo>
                  <a:lnTo>
                    <a:pt x="188214" y="737997"/>
                  </a:lnTo>
                  <a:lnTo>
                    <a:pt x="0" y="760984"/>
                  </a:lnTo>
                  <a:lnTo>
                    <a:pt x="42164" y="827277"/>
                  </a:lnTo>
                  <a:lnTo>
                    <a:pt x="68566" y="828056"/>
                  </a:lnTo>
                  <a:lnTo>
                    <a:pt x="96676" y="828537"/>
                  </a:lnTo>
                  <a:lnTo>
                    <a:pt x="126449" y="828725"/>
                  </a:lnTo>
                  <a:lnTo>
                    <a:pt x="157839" y="828626"/>
                  </a:lnTo>
                  <a:lnTo>
                    <a:pt x="225290" y="827593"/>
                  </a:lnTo>
                  <a:lnTo>
                    <a:pt x="298664" y="825481"/>
                  </a:lnTo>
                  <a:lnTo>
                    <a:pt x="377597" y="822337"/>
                  </a:lnTo>
                  <a:lnTo>
                    <a:pt x="461727" y="818206"/>
                  </a:lnTo>
                  <a:lnTo>
                    <a:pt x="550689" y="813133"/>
                  </a:lnTo>
                  <a:lnTo>
                    <a:pt x="644119" y="807165"/>
                  </a:lnTo>
                  <a:lnTo>
                    <a:pt x="741655" y="800347"/>
                  </a:lnTo>
                  <a:lnTo>
                    <a:pt x="894858" y="788625"/>
                  </a:lnTo>
                  <a:lnTo>
                    <a:pt x="1055251" y="775247"/>
                  </a:lnTo>
                  <a:lnTo>
                    <a:pt x="1221606" y="760365"/>
                  </a:lnTo>
                  <a:lnTo>
                    <a:pt x="1392695" y="744135"/>
                  </a:lnTo>
                  <a:lnTo>
                    <a:pt x="1567291" y="726709"/>
                  </a:lnTo>
                  <a:lnTo>
                    <a:pt x="1744165" y="708242"/>
                  </a:lnTo>
                  <a:lnTo>
                    <a:pt x="1922091" y="688888"/>
                  </a:lnTo>
                  <a:lnTo>
                    <a:pt x="2158839" y="661966"/>
                  </a:lnTo>
                  <a:lnTo>
                    <a:pt x="2392363" y="634105"/>
                  </a:lnTo>
                  <a:lnTo>
                    <a:pt x="2619754" y="605668"/>
                  </a:lnTo>
                  <a:lnTo>
                    <a:pt x="2784521" y="584182"/>
                  </a:lnTo>
                  <a:lnTo>
                    <a:pt x="2942974" y="562731"/>
                  </a:lnTo>
                  <a:lnTo>
                    <a:pt x="3093884" y="541468"/>
                  </a:lnTo>
                  <a:lnTo>
                    <a:pt x="3236024" y="520549"/>
                  </a:lnTo>
                  <a:lnTo>
                    <a:pt x="3368167" y="500125"/>
                  </a:lnTo>
                  <a:lnTo>
                    <a:pt x="3476625" y="482091"/>
                  </a:lnTo>
                  <a:lnTo>
                    <a:pt x="3476625" y="12953"/>
                  </a:lnTo>
                  <a:lnTo>
                    <a:pt x="3474847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70" dirty="0"/>
              <a:t>LOGISTIC</a:t>
            </a:r>
            <a:r>
              <a:rPr spc="-310" dirty="0"/>
              <a:t> </a:t>
            </a:r>
            <a:r>
              <a:rPr spc="150" dirty="0"/>
              <a:t>REGRESSION:</a:t>
            </a:r>
          </a:p>
        </p:txBody>
      </p:sp>
      <p:sp>
        <p:nvSpPr>
          <p:cNvPr id="8" name="object 8"/>
          <p:cNvSpPr/>
          <p:nvPr/>
        </p:nvSpPr>
        <p:spPr>
          <a:xfrm>
            <a:off x="0" y="1762125"/>
            <a:ext cx="12192000" cy="5095875"/>
          </a:xfrm>
          <a:custGeom>
            <a:avLst/>
            <a:gdLst/>
            <a:ahLst/>
            <a:cxnLst/>
            <a:rect l="l" t="t" r="r" b="b"/>
            <a:pathLst>
              <a:path w="12192000" h="5095875">
                <a:moveTo>
                  <a:pt x="0" y="0"/>
                </a:moveTo>
                <a:lnTo>
                  <a:pt x="0" y="5095875"/>
                </a:lnTo>
                <a:lnTo>
                  <a:pt x="12192000" y="5095875"/>
                </a:lnTo>
                <a:lnTo>
                  <a:pt x="12192000" y="2162175"/>
                </a:lnTo>
                <a:lnTo>
                  <a:pt x="12191238" y="2162175"/>
                </a:lnTo>
                <a:lnTo>
                  <a:pt x="12191238" y="2412"/>
                </a:lnTo>
                <a:lnTo>
                  <a:pt x="11914505" y="54610"/>
                </a:lnTo>
                <a:lnTo>
                  <a:pt x="11639042" y="104394"/>
                </a:lnTo>
                <a:lnTo>
                  <a:pt x="11362309" y="153035"/>
                </a:lnTo>
                <a:lnTo>
                  <a:pt x="11084306" y="194817"/>
                </a:lnTo>
                <a:lnTo>
                  <a:pt x="10807573" y="236854"/>
                </a:lnTo>
                <a:lnTo>
                  <a:pt x="10529570" y="276098"/>
                </a:lnTo>
                <a:lnTo>
                  <a:pt x="10255250" y="309625"/>
                </a:lnTo>
                <a:lnTo>
                  <a:pt x="9977374" y="341502"/>
                </a:lnTo>
                <a:lnTo>
                  <a:pt x="9700641" y="370586"/>
                </a:lnTo>
                <a:lnTo>
                  <a:pt x="9428734" y="395859"/>
                </a:lnTo>
                <a:lnTo>
                  <a:pt x="9153271" y="421004"/>
                </a:lnTo>
                <a:lnTo>
                  <a:pt x="8881364" y="442087"/>
                </a:lnTo>
                <a:lnTo>
                  <a:pt x="8609457" y="458597"/>
                </a:lnTo>
                <a:lnTo>
                  <a:pt x="8338820" y="475741"/>
                </a:lnTo>
                <a:lnTo>
                  <a:pt x="8070596" y="490092"/>
                </a:lnTo>
                <a:lnTo>
                  <a:pt x="7804911" y="500252"/>
                </a:lnTo>
                <a:lnTo>
                  <a:pt x="7539101" y="509015"/>
                </a:lnTo>
                <a:lnTo>
                  <a:pt x="7275703" y="517398"/>
                </a:lnTo>
                <a:lnTo>
                  <a:pt x="7016115" y="521208"/>
                </a:lnTo>
                <a:lnTo>
                  <a:pt x="6756400" y="525399"/>
                </a:lnTo>
                <a:lnTo>
                  <a:pt x="6500368" y="527558"/>
                </a:lnTo>
                <a:lnTo>
                  <a:pt x="6246749" y="525399"/>
                </a:lnTo>
                <a:lnTo>
                  <a:pt x="5995670" y="525399"/>
                </a:lnTo>
                <a:lnTo>
                  <a:pt x="5747004" y="521208"/>
                </a:lnTo>
                <a:lnTo>
                  <a:pt x="5261737" y="509015"/>
                </a:lnTo>
                <a:lnTo>
                  <a:pt x="5025263" y="502285"/>
                </a:lnTo>
                <a:lnTo>
                  <a:pt x="4789932" y="492125"/>
                </a:lnTo>
                <a:lnTo>
                  <a:pt x="4558284" y="481329"/>
                </a:lnTo>
                <a:lnTo>
                  <a:pt x="4331589" y="471550"/>
                </a:lnTo>
                <a:lnTo>
                  <a:pt x="3888994" y="443864"/>
                </a:lnTo>
                <a:lnTo>
                  <a:pt x="3464814" y="414400"/>
                </a:lnTo>
                <a:lnTo>
                  <a:pt x="3057525" y="383539"/>
                </a:lnTo>
                <a:lnTo>
                  <a:pt x="2672334" y="349630"/>
                </a:lnTo>
                <a:lnTo>
                  <a:pt x="2304161" y="314198"/>
                </a:lnTo>
                <a:lnTo>
                  <a:pt x="1962785" y="276098"/>
                </a:lnTo>
                <a:lnTo>
                  <a:pt x="1642110" y="238505"/>
                </a:lnTo>
                <a:lnTo>
                  <a:pt x="1347089" y="201040"/>
                </a:lnTo>
                <a:lnTo>
                  <a:pt x="1076490" y="165735"/>
                </a:lnTo>
                <a:lnTo>
                  <a:pt x="836320" y="132079"/>
                </a:lnTo>
                <a:lnTo>
                  <a:pt x="436448" y="73533"/>
                </a:lnTo>
                <a:lnTo>
                  <a:pt x="282841" y="4838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28344" y="2574924"/>
            <a:ext cx="4791710" cy="15563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30"/>
              </a:spcBef>
              <a:tabLst>
                <a:tab pos="355600" algn="l"/>
              </a:tabLst>
            </a:pPr>
            <a:r>
              <a:rPr sz="1550" spc="95" dirty="0">
                <a:solidFill>
                  <a:srgbClr val="F7F7F7"/>
                </a:solidFill>
                <a:latin typeface="Lucida Sans Unicode"/>
                <a:cs typeface="Lucida Sans Unicode"/>
              </a:rPr>
              <a:t>▶</a:t>
            </a:r>
            <a:r>
              <a:rPr sz="1550" dirty="0">
                <a:solidFill>
                  <a:srgbClr val="F7F7F7"/>
                </a:solidFill>
                <a:latin typeface="Lucida Sans Unicode"/>
                <a:cs typeface="Lucida Sans Unicode"/>
              </a:rPr>
              <a:t>	</a:t>
            </a:r>
            <a:r>
              <a:rPr sz="2000" spc="65" dirty="0">
                <a:latin typeface="Trebuchet MS"/>
                <a:cs typeface="Trebuchet MS"/>
              </a:rPr>
              <a:t>LOGISTIC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90" dirty="0">
                <a:latin typeface="Trebuchet MS"/>
                <a:cs typeface="Trebuchet MS"/>
              </a:rPr>
              <a:t>REGRESSION</a:t>
            </a:r>
            <a:r>
              <a:rPr sz="2000" spc="100" dirty="0">
                <a:latin typeface="Trebuchet MS"/>
                <a:cs typeface="Trebuchet MS"/>
              </a:rPr>
              <a:t> </a:t>
            </a:r>
            <a:r>
              <a:rPr sz="2000" spc="60" dirty="0">
                <a:latin typeface="Trebuchet MS"/>
                <a:cs typeface="Trebuchet MS"/>
              </a:rPr>
              <a:t>estimates</a:t>
            </a:r>
            <a:r>
              <a:rPr sz="2000" spc="-250" dirty="0">
                <a:latin typeface="Trebuchet MS"/>
                <a:cs typeface="Trebuchet MS"/>
              </a:rPr>
              <a:t> </a:t>
            </a:r>
            <a:r>
              <a:rPr sz="2000" spc="60" dirty="0">
                <a:latin typeface="Trebuchet MS"/>
                <a:cs typeface="Trebuchet MS"/>
              </a:rPr>
              <a:t>the </a:t>
            </a:r>
            <a:r>
              <a:rPr sz="2000" spc="65" dirty="0">
                <a:latin typeface="Trebuchet MS"/>
                <a:cs typeface="Trebuchet MS"/>
              </a:rPr>
              <a:t>probability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000" spc="80" dirty="0">
                <a:latin typeface="Trebuchet MS"/>
                <a:cs typeface="Trebuchet MS"/>
              </a:rPr>
              <a:t>of</a:t>
            </a:r>
            <a:r>
              <a:rPr sz="2000" spc="-254" dirty="0">
                <a:latin typeface="Trebuchet MS"/>
                <a:cs typeface="Trebuchet MS"/>
              </a:rPr>
              <a:t> </a:t>
            </a:r>
            <a:r>
              <a:rPr sz="2000" spc="215" dirty="0">
                <a:latin typeface="Trebuchet MS"/>
                <a:cs typeface="Trebuchet MS"/>
              </a:rPr>
              <a:t>an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135" dirty="0">
                <a:latin typeface="Trebuchet MS"/>
                <a:cs typeface="Trebuchet MS"/>
              </a:rPr>
              <a:t>event</a:t>
            </a:r>
            <a:r>
              <a:rPr sz="2000" spc="-240" dirty="0">
                <a:latin typeface="Trebuchet MS"/>
                <a:cs typeface="Trebuchet MS"/>
              </a:rPr>
              <a:t> </a:t>
            </a:r>
            <a:r>
              <a:rPr sz="2000" spc="55" dirty="0">
                <a:latin typeface="Trebuchet MS"/>
                <a:cs typeface="Trebuchet MS"/>
              </a:rPr>
              <a:t>occurring, </a:t>
            </a:r>
            <a:r>
              <a:rPr sz="2000" spc="110" dirty="0">
                <a:latin typeface="Trebuchet MS"/>
                <a:cs typeface="Trebuchet MS"/>
              </a:rPr>
              <a:t>such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130" dirty="0">
                <a:latin typeface="Trebuchet MS"/>
                <a:cs typeface="Trebuchet MS"/>
              </a:rPr>
              <a:t>as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185" dirty="0">
                <a:latin typeface="Trebuchet MS"/>
                <a:cs typeface="Trebuchet MS"/>
              </a:rPr>
              <a:t>voted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or</a:t>
            </a:r>
            <a:r>
              <a:rPr sz="2000" spc="-300" dirty="0">
                <a:latin typeface="Trebuchet MS"/>
                <a:cs typeface="Trebuchet MS"/>
              </a:rPr>
              <a:t> </a:t>
            </a:r>
            <a:r>
              <a:rPr sz="2000" spc="85" dirty="0">
                <a:latin typeface="Trebuchet MS"/>
                <a:cs typeface="Trebuchet MS"/>
              </a:rPr>
              <a:t>didn't</a:t>
            </a:r>
            <a:r>
              <a:rPr sz="2000" spc="-145" dirty="0">
                <a:latin typeface="Trebuchet MS"/>
                <a:cs typeface="Trebuchet MS"/>
              </a:rPr>
              <a:t> </a:t>
            </a:r>
            <a:r>
              <a:rPr sz="2000" spc="95" dirty="0">
                <a:latin typeface="Trebuchet MS"/>
                <a:cs typeface="Trebuchet MS"/>
              </a:rPr>
              <a:t>vote,</a:t>
            </a:r>
            <a:r>
              <a:rPr sz="2000" spc="-250" dirty="0">
                <a:latin typeface="Trebuchet MS"/>
                <a:cs typeface="Trebuchet MS"/>
              </a:rPr>
              <a:t> </a:t>
            </a:r>
            <a:r>
              <a:rPr sz="2000" spc="114" dirty="0">
                <a:latin typeface="Trebuchet MS"/>
                <a:cs typeface="Trebuchet MS"/>
              </a:rPr>
              <a:t>yes</a:t>
            </a:r>
            <a:r>
              <a:rPr sz="2000" spc="-170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or </a:t>
            </a:r>
            <a:r>
              <a:rPr sz="2000" spc="60" dirty="0">
                <a:latin typeface="Trebuchet MS"/>
                <a:cs typeface="Trebuchet MS"/>
              </a:rPr>
              <a:t>no,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spc="190" dirty="0">
                <a:latin typeface="Trebuchet MS"/>
                <a:cs typeface="Trebuchet MS"/>
              </a:rPr>
              <a:t>based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200" dirty="0">
                <a:latin typeface="Trebuchet MS"/>
                <a:cs typeface="Trebuchet MS"/>
              </a:rPr>
              <a:t>on</a:t>
            </a:r>
            <a:r>
              <a:rPr sz="2000" spc="-114" dirty="0">
                <a:latin typeface="Trebuchet MS"/>
                <a:cs typeface="Trebuchet MS"/>
              </a:rPr>
              <a:t> </a:t>
            </a:r>
            <a:r>
              <a:rPr sz="2000" spc="325" dirty="0">
                <a:latin typeface="Trebuchet MS"/>
                <a:cs typeface="Trebuchet MS"/>
              </a:rPr>
              <a:t>a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160" dirty="0">
                <a:latin typeface="Trebuchet MS"/>
                <a:cs typeface="Trebuchet MS"/>
              </a:rPr>
              <a:t>given</a:t>
            </a:r>
            <a:r>
              <a:rPr sz="2000" spc="-265" dirty="0">
                <a:latin typeface="Trebuchet MS"/>
                <a:cs typeface="Trebuchet MS"/>
              </a:rPr>
              <a:t> </a:t>
            </a:r>
            <a:r>
              <a:rPr sz="2000" spc="125" dirty="0">
                <a:latin typeface="Trebuchet MS"/>
                <a:cs typeface="Trebuchet MS"/>
              </a:rPr>
              <a:t>dataset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50" dirty="0">
                <a:latin typeface="Trebuchet MS"/>
                <a:cs typeface="Trebuchet MS"/>
              </a:rPr>
              <a:t>of </a:t>
            </a:r>
            <a:r>
              <a:rPr sz="2000" spc="145" dirty="0">
                <a:latin typeface="Trebuchet MS"/>
                <a:cs typeface="Trebuchet MS"/>
              </a:rPr>
              <a:t>independent</a:t>
            </a:r>
            <a:r>
              <a:rPr sz="2000" spc="-270" dirty="0">
                <a:latin typeface="Trebuchet MS"/>
                <a:cs typeface="Trebuchet MS"/>
              </a:rPr>
              <a:t> </a:t>
            </a:r>
            <a:r>
              <a:rPr sz="2000" spc="50" dirty="0">
                <a:latin typeface="Trebuchet MS"/>
                <a:cs typeface="Trebuchet MS"/>
              </a:rPr>
              <a:t>variables.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72250" y="2552700"/>
            <a:ext cx="44958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10439400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AF15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8344" y="653668"/>
            <a:ext cx="3926204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310" dirty="0"/>
              <a:t>DECISION</a:t>
            </a:r>
            <a:r>
              <a:rPr spc="-325" dirty="0"/>
              <a:t> </a:t>
            </a:r>
            <a:r>
              <a:rPr spc="-165" dirty="0"/>
              <a:t>TREE: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4991100" y="0"/>
            <a:ext cx="7200900" cy="6858000"/>
            <a:chOff x="4991100" y="0"/>
            <a:chExt cx="7200900" cy="6858000"/>
          </a:xfrm>
        </p:grpSpPr>
        <p:sp>
          <p:nvSpPr>
            <p:cNvPr id="7" name="object 7"/>
            <p:cNvSpPr/>
            <p:nvPr/>
          </p:nvSpPr>
          <p:spPr>
            <a:xfrm>
              <a:off x="4991100" y="0"/>
              <a:ext cx="561975" cy="3705225"/>
            </a:xfrm>
            <a:custGeom>
              <a:avLst/>
              <a:gdLst/>
              <a:ahLst/>
              <a:cxnLst/>
              <a:rect l="l" t="t" r="r" b="b"/>
              <a:pathLst>
                <a:path w="561975" h="3705225">
                  <a:moveTo>
                    <a:pt x="476123" y="0"/>
                  </a:moveTo>
                  <a:lnTo>
                    <a:pt x="0" y="0"/>
                  </a:lnTo>
                  <a:lnTo>
                    <a:pt x="28194" y="122047"/>
                  </a:lnTo>
                  <a:lnTo>
                    <a:pt x="55879" y="244475"/>
                  </a:lnTo>
                  <a:lnTo>
                    <a:pt x="82930" y="366902"/>
                  </a:lnTo>
                  <a:lnTo>
                    <a:pt x="132334" y="612901"/>
                  </a:lnTo>
                  <a:lnTo>
                    <a:pt x="156210" y="735964"/>
                  </a:lnTo>
                  <a:lnTo>
                    <a:pt x="177926" y="857758"/>
                  </a:lnTo>
                  <a:lnTo>
                    <a:pt x="199136" y="981710"/>
                  </a:lnTo>
                  <a:lnTo>
                    <a:pt x="219455" y="1104773"/>
                  </a:lnTo>
                  <a:lnTo>
                    <a:pt x="256921" y="1348739"/>
                  </a:lnTo>
                  <a:lnTo>
                    <a:pt x="274320" y="1469644"/>
                  </a:lnTo>
                  <a:lnTo>
                    <a:pt x="305815" y="1711960"/>
                  </a:lnTo>
                  <a:lnTo>
                    <a:pt x="320548" y="1831594"/>
                  </a:lnTo>
                  <a:lnTo>
                    <a:pt x="334010" y="1949830"/>
                  </a:lnTo>
                  <a:lnTo>
                    <a:pt x="359028" y="2186686"/>
                  </a:lnTo>
                  <a:lnTo>
                    <a:pt x="380873" y="2418715"/>
                  </a:lnTo>
                  <a:lnTo>
                    <a:pt x="390905" y="2533650"/>
                  </a:lnTo>
                  <a:lnTo>
                    <a:pt x="399541" y="2647441"/>
                  </a:lnTo>
                  <a:lnTo>
                    <a:pt x="408686" y="2759710"/>
                  </a:lnTo>
                  <a:lnTo>
                    <a:pt x="416178" y="2870962"/>
                  </a:lnTo>
                  <a:lnTo>
                    <a:pt x="435863" y="3194939"/>
                  </a:lnTo>
                  <a:lnTo>
                    <a:pt x="450214" y="3506342"/>
                  </a:lnTo>
                  <a:lnTo>
                    <a:pt x="456819" y="3705225"/>
                  </a:lnTo>
                  <a:lnTo>
                    <a:pt x="526288" y="3667887"/>
                  </a:lnTo>
                  <a:lnTo>
                    <a:pt x="531999" y="3613680"/>
                  </a:lnTo>
                  <a:lnTo>
                    <a:pt x="539559" y="3520330"/>
                  </a:lnTo>
                  <a:lnTo>
                    <a:pt x="543944" y="3450560"/>
                  </a:lnTo>
                  <a:lnTo>
                    <a:pt x="547821" y="3375154"/>
                  </a:lnTo>
                  <a:lnTo>
                    <a:pt x="551200" y="3294447"/>
                  </a:lnTo>
                  <a:lnTo>
                    <a:pt x="554095" y="3208777"/>
                  </a:lnTo>
                  <a:lnTo>
                    <a:pt x="556518" y="3118481"/>
                  </a:lnTo>
                  <a:lnTo>
                    <a:pt x="558481" y="3023893"/>
                  </a:lnTo>
                  <a:lnTo>
                    <a:pt x="560589" y="2874703"/>
                  </a:lnTo>
                  <a:lnTo>
                    <a:pt x="561730" y="2717752"/>
                  </a:lnTo>
                  <a:lnTo>
                    <a:pt x="561946" y="2554177"/>
                  </a:lnTo>
                  <a:lnTo>
                    <a:pt x="561278" y="2385111"/>
                  </a:lnTo>
                  <a:lnTo>
                    <a:pt x="559767" y="2211692"/>
                  </a:lnTo>
                  <a:lnTo>
                    <a:pt x="556514" y="1975658"/>
                  </a:lnTo>
                  <a:lnTo>
                    <a:pt x="551933" y="1736594"/>
                  </a:lnTo>
                  <a:lnTo>
                    <a:pt x="546123" y="1497194"/>
                  </a:lnTo>
                  <a:lnTo>
                    <a:pt x="539182" y="1260148"/>
                  </a:lnTo>
                  <a:lnTo>
                    <a:pt x="531208" y="1028150"/>
                  </a:lnTo>
                  <a:lnTo>
                    <a:pt x="522298" y="803891"/>
                  </a:lnTo>
                  <a:lnTo>
                    <a:pt x="512550" y="590064"/>
                  </a:lnTo>
                  <a:lnTo>
                    <a:pt x="504748" y="438158"/>
                  </a:lnTo>
                  <a:lnTo>
                    <a:pt x="496571" y="294770"/>
                  </a:lnTo>
                  <a:lnTo>
                    <a:pt x="488061" y="161035"/>
                  </a:lnTo>
                  <a:lnTo>
                    <a:pt x="476123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210175" y="0"/>
              <a:ext cx="6981825" cy="6858000"/>
            </a:xfrm>
            <a:custGeom>
              <a:avLst/>
              <a:gdLst/>
              <a:ahLst/>
              <a:cxnLst/>
              <a:rect l="l" t="t" r="r" b="b"/>
              <a:pathLst>
                <a:path w="6981825" h="6858000">
                  <a:moveTo>
                    <a:pt x="6981825" y="0"/>
                  </a:moveTo>
                  <a:lnTo>
                    <a:pt x="1142" y="0"/>
                  </a:lnTo>
                  <a:lnTo>
                    <a:pt x="26162" y="155701"/>
                  </a:lnTo>
                  <a:lnTo>
                    <a:pt x="50037" y="310642"/>
                  </a:lnTo>
                  <a:lnTo>
                    <a:pt x="73405" y="466344"/>
                  </a:lnTo>
                  <a:lnTo>
                    <a:pt x="113537" y="778383"/>
                  </a:lnTo>
                  <a:lnTo>
                    <a:pt x="132334" y="934720"/>
                  </a:lnTo>
                  <a:lnTo>
                    <a:pt x="148462" y="1089025"/>
                  </a:lnTo>
                  <a:lnTo>
                    <a:pt x="163829" y="1245362"/>
                  </a:lnTo>
                  <a:lnTo>
                    <a:pt x="177800" y="1401064"/>
                  </a:lnTo>
                  <a:lnTo>
                    <a:pt x="201929" y="1709039"/>
                  </a:lnTo>
                  <a:lnTo>
                    <a:pt x="211962" y="1861947"/>
                  </a:lnTo>
                  <a:lnTo>
                    <a:pt x="228091" y="2167128"/>
                  </a:lnTo>
                  <a:lnTo>
                    <a:pt x="235076" y="2318004"/>
                  </a:lnTo>
                  <a:lnTo>
                    <a:pt x="239902" y="2467483"/>
                  </a:lnTo>
                  <a:lnTo>
                    <a:pt x="248158" y="2765171"/>
                  </a:lnTo>
                  <a:lnTo>
                    <a:pt x="251967" y="3057271"/>
                  </a:lnTo>
                  <a:lnTo>
                    <a:pt x="252984" y="3201289"/>
                  </a:lnTo>
                  <a:lnTo>
                    <a:pt x="251967" y="3343910"/>
                  </a:lnTo>
                  <a:lnTo>
                    <a:pt x="251967" y="3485261"/>
                  </a:lnTo>
                  <a:lnTo>
                    <a:pt x="249936" y="3625088"/>
                  </a:lnTo>
                  <a:lnTo>
                    <a:pt x="244094" y="3898138"/>
                  </a:lnTo>
                  <a:lnTo>
                    <a:pt x="240919" y="4031106"/>
                  </a:lnTo>
                  <a:lnTo>
                    <a:pt x="236092" y="4163441"/>
                  </a:lnTo>
                  <a:lnTo>
                    <a:pt x="230886" y="4293743"/>
                  </a:lnTo>
                  <a:lnTo>
                    <a:pt x="226187" y="4421378"/>
                  </a:lnTo>
                  <a:lnTo>
                    <a:pt x="212851" y="4670298"/>
                  </a:lnTo>
                  <a:lnTo>
                    <a:pt x="198754" y="4908931"/>
                  </a:lnTo>
                  <a:lnTo>
                    <a:pt x="184023" y="5138039"/>
                  </a:lnTo>
                  <a:lnTo>
                    <a:pt x="167639" y="5354701"/>
                  </a:lnTo>
                  <a:lnTo>
                    <a:pt x="150749" y="5561838"/>
                  </a:lnTo>
                  <a:lnTo>
                    <a:pt x="132334" y="5753862"/>
                  </a:lnTo>
                  <a:lnTo>
                    <a:pt x="114426" y="5934227"/>
                  </a:lnTo>
                  <a:lnTo>
                    <a:pt x="96392" y="6100191"/>
                  </a:lnTo>
                  <a:lnTo>
                    <a:pt x="79501" y="6252438"/>
                  </a:lnTo>
                  <a:lnTo>
                    <a:pt x="63373" y="6387541"/>
                  </a:lnTo>
                  <a:lnTo>
                    <a:pt x="48005" y="6509613"/>
                  </a:lnTo>
                  <a:lnTo>
                    <a:pt x="35305" y="6612483"/>
                  </a:lnTo>
                  <a:lnTo>
                    <a:pt x="23240" y="6698894"/>
                  </a:lnTo>
                  <a:lnTo>
                    <a:pt x="0" y="6857999"/>
                  </a:lnTo>
                  <a:lnTo>
                    <a:pt x="6981825" y="6858000"/>
                  </a:lnTo>
                  <a:lnTo>
                    <a:pt x="69818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96000" y="1924050"/>
              <a:ext cx="5448300" cy="30099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91775" y="0"/>
              <a:ext cx="776287" cy="121437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0439400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AF15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28344" y="2465387"/>
            <a:ext cx="3943350" cy="12503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25"/>
              </a:spcBef>
              <a:tabLst>
                <a:tab pos="355600" algn="l"/>
              </a:tabLst>
            </a:pPr>
            <a:r>
              <a:rPr sz="1550" spc="95" dirty="0">
                <a:solidFill>
                  <a:srgbClr val="F7F7F7"/>
                </a:solidFill>
                <a:latin typeface="Lucida Sans Unicode"/>
                <a:cs typeface="Lucida Sans Unicode"/>
              </a:rPr>
              <a:t>▶</a:t>
            </a:r>
            <a:r>
              <a:rPr sz="1550" dirty="0">
                <a:solidFill>
                  <a:srgbClr val="F7F7F7"/>
                </a:solidFill>
                <a:latin typeface="Lucida Sans Unicode"/>
                <a:cs typeface="Lucida Sans Unicode"/>
              </a:rPr>
              <a:t>	</a:t>
            </a:r>
            <a:r>
              <a:rPr sz="2000" spc="-120" dirty="0">
                <a:solidFill>
                  <a:srgbClr val="EBEBEB"/>
                </a:solidFill>
                <a:latin typeface="Trebuchet MS"/>
                <a:cs typeface="Trebuchet MS"/>
              </a:rPr>
              <a:t>It</a:t>
            </a:r>
            <a:r>
              <a:rPr sz="2000" spc="-75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sz="2000" spc="140" dirty="0">
                <a:solidFill>
                  <a:srgbClr val="EBEBEB"/>
                </a:solidFill>
                <a:latin typeface="Trebuchet MS"/>
                <a:cs typeface="Trebuchet MS"/>
              </a:rPr>
              <a:t>belongs</a:t>
            </a:r>
            <a:r>
              <a:rPr sz="2000" spc="-95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sz="2000" spc="95" dirty="0">
                <a:solidFill>
                  <a:srgbClr val="EBEBEB"/>
                </a:solidFill>
                <a:latin typeface="Trebuchet MS"/>
                <a:cs typeface="Trebuchet MS"/>
              </a:rPr>
              <a:t>to</a:t>
            </a:r>
            <a:r>
              <a:rPr sz="2000" spc="-195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sz="2000" spc="80" dirty="0">
                <a:solidFill>
                  <a:srgbClr val="EBEBEB"/>
                </a:solidFill>
                <a:latin typeface="Trebuchet MS"/>
                <a:cs typeface="Trebuchet MS"/>
              </a:rPr>
              <a:t>supervised </a:t>
            </a:r>
            <a:r>
              <a:rPr sz="2000" spc="75" dirty="0">
                <a:solidFill>
                  <a:srgbClr val="EBEBEB"/>
                </a:solidFill>
                <a:latin typeface="Trebuchet MS"/>
                <a:cs typeface="Trebuchet MS"/>
              </a:rPr>
              <a:t>learning</a:t>
            </a:r>
            <a:r>
              <a:rPr sz="2000" spc="-160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sz="2000" spc="80" dirty="0">
                <a:solidFill>
                  <a:srgbClr val="EBEBEB"/>
                </a:solidFill>
                <a:latin typeface="Trebuchet MS"/>
                <a:cs typeface="Trebuchet MS"/>
              </a:rPr>
              <a:t>algorithm</a:t>
            </a:r>
            <a:r>
              <a:rPr sz="2000" spc="-250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sz="2000" spc="220" dirty="0">
                <a:solidFill>
                  <a:srgbClr val="EBEBEB"/>
                </a:solidFill>
                <a:latin typeface="Trebuchet MS"/>
                <a:cs typeface="Trebuchet MS"/>
              </a:rPr>
              <a:t>and</a:t>
            </a:r>
            <a:r>
              <a:rPr sz="2000" spc="-25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sz="2000" spc="-125" dirty="0">
                <a:solidFill>
                  <a:srgbClr val="EBEBEB"/>
                </a:solidFill>
                <a:latin typeface="Trebuchet MS"/>
                <a:cs typeface="Trebuchet MS"/>
              </a:rPr>
              <a:t>it</a:t>
            </a:r>
            <a:r>
              <a:rPr sz="2000" spc="-80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sz="2000" spc="210" dirty="0">
                <a:solidFill>
                  <a:srgbClr val="EBEBEB"/>
                </a:solidFill>
                <a:latin typeface="Trebuchet MS"/>
                <a:cs typeface="Trebuchet MS"/>
              </a:rPr>
              <a:t>can </a:t>
            </a:r>
            <a:r>
              <a:rPr sz="2000" spc="225" dirty="0">
                <a:solidFill>
                  <a:srgbClr val="EBEBEB"/>
                </a:solidFill>
                <a:latin typeface="Trebuchet MS"/>
                <a:cs typeface="Trebuchet MS"/>
              </a:rPr>
              <a:t>be</a:t>
            </a:r>
            <a:r>
              <a:rPr sz="2000" spc="-55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sz="2000" spc="135" dirty="0">
                <a:solidFill>
                  <a:srgbClr val="EBEBEB"/>
                </a:solidFill>
                <a:latin typeface="Trebuchet MS"/>
                <a:cs typeface="Trebuchet MS"/>
              </a:rPr>
              <a:t>used</a:t>
            </a:r>
            <a:r>
              <a:rPr sz="2000" spc="-110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EBEBEB"/>
                </a:solidFill>
                <a:latin typeface="Trebuchet MS"/>
                <a:cs typeface="Trebuchet MS"/>
              </a:rPr>
              <a:t>in</a:t>
            </a:r>
            <a:r>
              <a:rPr sz="2000" spc="-105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sz="2000" spc="145" dirty="0">
                <a:solidFill>
                  <a:srgbClr val="EBEBEB"/>
                </a:solidFill>
                <a:latin typeface="Trebuchet MS"/>
                <a:cs typeface="Trebuchet MS"/>
              </a:rPr>
              <a:t>both</a:t>
            </a:r>
            <a:r>
              <a:rPr sz="2000" spc="-105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sz="2000" spc="50" dirty="0">
                <a:solidFill>
                  <a:srgbClr val="EBEBEB"/>
                </a:solidFill>
                <a:latin typeface="Trebuchet MS"/>
                <a:cs typeface="Trebuchet MS"/>
              </a:rPr>
              <a:t>regression </a:t>
            </a:r>
            <a:r>
              <a:rPr sz="2000" spc="220" dirty="0">
                <a:solidFill>
                  <a:srgbClr val="EBEBEB"/>
                </a:solidFill>
                <a:latin typeface="Trebuchet MS"/>
                <a:cs typeface="Trebuchet MS"/>
              </a:rPr>
              <a:t>and</a:t>
            </a:r>
            <a:r>
              <a:rPr sz="2000" spc="-45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EBEBEB"/>
                </a:solidFill>
                <a:latin typeface="Trebuchet MS"/>
                <a:cs typeface="Trebuchet MS"/>
              </a:rPr>
              <a:t>classification.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666999"/>
              <a:ext cx="4038599" cy="419099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895600"/>
              <a:ext cx="1523999" cy="23622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10600" y="1676400"/>
              <a:ext cx="2819400" cy="28194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01000" y="0"/>
              <a:ext cx="1600200" cy="11430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666999"/>
              <a:ext cx="4038599" cy="419099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10600" y="6095999"/>
              <a:ext cx="990600" cy="76199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895600"/>
              <a:ext cx="1523999" cy="23622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391775" y="0"/>
              <a:ext cx="776287" cy="121437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0439400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AF15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767830" y="2875343"/>
            <a:ext cx="3535045" cy="18567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99"/>
              </a:lnSpc>
              <a:spcBef>
                <a:spcPts val="100"/>
              </a:spcBef>
            </a:pPr>
            <a:r>
              <a:rPr sz="6000" spc="770" dirty="0">
                <a:solidFill>
                  <a:srgbClr val="EBEBEB"/>
                </a:solidFill>
                <a:latin typeface="Trebuchet MS"/>
                <a:cs typeface="Trebuchet MS"/>
              </a:rPr>
              <a:t>RANDOM </a:t>
            </a:r>
            <a:r>
              <a:rPr sz="6000" spc="-10" dirty="0">
                <a:solidFill>
                  <a:srgbClr val="EBEBEB"/>
                </a:solidFill>
                <a:latin typeface="Trebuchet MS"/>
                <a:cs typeface="Trebuchet MS"/>
              </a:rPr>
              <a:t>FOREST:</a:t>
            </a:r>
            <a:endParaRPr sz="6000">
              <a:latin typeface="Trebuchet MS"/>
              <a:cs typeface="Trebuchet MS"/>
            </a:endParaRPr>
          </a:p>
        </p:txBody>
      </p:sp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47700" y="1609725"/>
            <a:ext cx="5448300" cy="36385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2666999"/>
            <a:ext cx="4038600" cy="4191000"/>
            <a:chOff x="0" y="2666999"/>
            <a:chExt cx="4038600" cy="4191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666999"/>
              <a:ext cx="4038599" cy="419099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895600"/>
              <a:ext cx="1523999" cy="2362200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10600" y="1676400"/>
            <a:ext cx="2819400" cy="28194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001000" y="0"/>
            <a:ext cx="1600200" cy="11430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610600" y="6095999"/>
            <a:ext cx="990600" cy="761999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391775" y="0"/>
              <a:ext cx="776287" cy="121437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0439400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AF15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0"/>
              <a:ext cx="12191999" cy="6857998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827087" y="1949449"/>
            <a:ext cx="3956050" cy="962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03225" marR="5080" indent="-391160">
              <a:lnSpc>
                <a:spcPct val="100499"/>
              </a:lnSpc>
              <a:spcBef>
                <a:spcPts val="110"/>
              </a:spcBef>
            </a:pPr>
            <a:r>
              <a:rPr sz="3050" dirty="0">
                <a:latin typeface="Arial"/>
                <a:cs typeface="Arial"/>
              </a:rPr>
              <a:t>WHAT</a:t>
            </a:r>
            <a:r>
              <a:rPr sz="3050" spc="45" dirty="0">
                <a:latin typeface="Arial"/>
                <a:cs typeface="Arial"/>
              </a:rPr>
              <a:t> </a:t>
            </a:r>
            <a:r>
              <a:rPr sz="3050" spc="55" dirty="0">
                <a:latin typeface="Arial"/>
                <a:cs typeface="Arial"/>
              </a:rPr>
              <a:t>IS</a:t>
            </a:r>
            <a:r>
              <a:rPr sz="3050" spc="-75" dirty="0">
                <a:latin typeface="Arial"/>
                <a:cs typeface="Arial"/>
              </a:rPr>
              <a:t> </a:t>
            </a:r>
            <a:r>
              <a:rPr sz="3050" spc="55" dirty="0">
                <a:latin typeface="Arial"/>
                <a:cs typeface="Arial"/>
              </a:rPr>
              <a:t>ARTIFICIAL INTELLIGENCE?</a:t>
            </a:r>
            <a:endParaRPr sz="30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4837" y="3174618"/>
            <a:ext cx="4083050" cy="215709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55600" marR="5080" indent="-343535">
              <a:lnSpc>
                <a:spcPct val="101899"/>
              </a:lnSpc>
              <a:spcBef>
                <a:spcPts val="65"/>
              </a:spcBef>
              <a:buClr>
                <a:srgbClr val="89D0D5"/>
              </a:buClr>
              <a:buSzPct val="81818"/>
              <a:buFont typeface="Wingdings"/>
              <a:buChar char=""/>
              <a:tabLst>
                <a:tab pos="356235" algn="l"/>
              </a:tabLst>
            </a:pPr>
            <a:r>
              <a:rPr sz="2750" dirty="0">
                <a:solidFill>
                  <a:srgbClr val="FFFFFF"/>
                </a:solidFill>
                <a:latin typeface="Trebuchet MS"/>
                <a:cs typeface="Trebuchet MS"/>
              </a:rPr>
              <a:t>AI</a:t>
            </a:r>
            <a:r>
              <a:rPr sz="2750" spc="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50" spc="-75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275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50" spc="80" dirty="0">
                <a:solidFill>
                  <a:srgbClr val="FFFFFF"/>
                </a:solidFill>
                <a:latin typeface="Trebuchet MS"/>
                <a:cs typeface="Trebuchet MS"/>
              </a:rPr>
              <a:t>intelligence </a:t>
            </a:r>
            <a:r>
              <a:rPr sz="2750" spc="145" dirty="0">
                <a:solidFill>
                  <a:srgbClr val="FFFFFF"/>
                </a:solidFill>
                <a:latin typeface="Trebuchet MS"/>
                <a:cs typeface="Trebuchet MS"/>
              </a:rPr>
              <a:t>demonstrated</a:t>
            </a:r>
            <a:r>
              <a:rPr sz="2750" spc="3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50" spc="220" dirty="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sz="275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50" spc="5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2750" spc="170" dirty="0">
                <a:solidFill>
                  <a:srgbClr val="FFFFFF"/>
                </a:solidFill>
                <a:latin typeface="Trebuchet MS"/>
                <a:cs typeface="Trebuchet MS"/>
              </a:rPr>
              <a:t>machine,</a:t>
            </a:r>
            <a:r>
              <a:rPr sz="275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50" spc="170" dirty="0">
                <a:solidFill>
                  <a:srgbClr val="FFFFFF"/>
                </a:solidFill>
                <a:latin typeface="Trebuchet MS"/>
                <a:cs typeface="Trebuchet MS"/>
              </a:rPr>
              <a:t>where</a:t>
            </a:r>
            <a:r>
              <a:rPr sz="275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50" spc="5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2750" spc="254" dirty="0">
                <a:solidFill>
                  <a:srgbClr val="FFFFFF"/>
                </a:solidFill>
                <a:latin typeface="Trebuchet MS"/>
                <a:cs typeface="Trebuchet MS"/>
              </a:rPr>
              <a:t>human</a:t>
            </a:r>
            <a:r>
              <a:rPr sz="275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50" spc="90" dirty="0">
                <a:solidFill>
                  <a:srgbClr val="FFFFFF"/>
                </a:solidFill>
                <a:latin typeface="Trebuchet MS"/>
                <a:cs typeface="Trebuchet MS"/>
              </a:rPr>
              <a:t>intelligence</a:t>
            </a:r>
            <a:r>
              <a:rPr sz="275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50" spc="-25" dirty="0">
                <a:solidFill>
                  <a:srgbClr val="FFFFFF"/>
                </a:solidFill>
                <a:latin typeface="Trebuchet MS"/>
                <a:cs typeface="Trebuchet MS"/>
              </a:rPr>
              <a:t>is </a:t>
            </a:r>
            <a:r>
              <a:rPr sz="2750" spc="130" dirty="0">
                <a:solidFill>
                  <a:srgbClr val="FFFFFF"/>
                </a:solidFill>
                <a:latin typeface="Trebuchet MS"/>
                <a:cs typeface="Trebuchet MS"/>
              </a:rPr>
              <a:t>put</a:t>
            </a:r>
            <a:r>
              <a:rPr sz="275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50" dirty="0">
                <a:solidFill>
                  <a:srgbClr val="FFFFFF"/>
                </a:solidFill>
                <a:latin typeface="Trebuchet MS"/>
                <a:cs typeface="Trebuchet MS"/>
              </a:rPr>
              <a:t>into</a:t>
            </a:r>
            <a:r>
              <a:rPr sz="2750" spc="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50" spc="7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750" spc="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50" spc="160" dirty="0">
                <a:solidFill>
                  <a:srgbClr val="FFFFFF"/>
                </a:solidFill>
                <a:latin typeface="Trebuchet MS"/>
                <a:cs typeface="Trebuchet MS"/>
              </a:rPr>
              <a:t>machine.</a:t>
            </a:r>
            <a:endParaRPr sz="2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76970" y="2533268"/>
            <a:ext cx="3090545" cy="1820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4810"/>
              </a:lnSpc>
              <a:spcBef>
                <a:spcPts val="105"/>
              </a:spcBef>
            </a:pPr>
            <a:r>
              <a:rPr sz="4200" spc="150" dirty="0">
                <a:solidFill>
                  <a:srgbClr val="EBEBEB"/>
                </a:solidFill>
                <a:latin typeface="Trebuchet MS"/>
                <a:cs typeface="Trebuchet MS"/>
              </a:rPr>
              <a:t>KNN(K</a:t>
            </a:r>
            <a:endParaRPr sz="4200">
              <a:latin typeface="Trebuchet MS"/>
              <a:cs typeface="Trebuchet MS"/>
            </a:endParaRPr>
          </a:p>
          <a:p>
            <a:pPr marL="12700" marR="5080">
              <a:lnSpc>
                <a:spcPts val="4510"/>
              </a:lnSpc>
              <a:spcBef>
                <a:spcPts val="360"/>
              </a:spcBef>
            </a:pPr>
            <a:r>
              <a:rPr sz="4200" spc="150" dirty="0">
                <a:solidFill>
                  <a:srgbClr val="EBEBEB"/>
                </a:solidFill>
                <a:latin typeface="Trebuchet MS"/>
                <a:cs typeface="Trebuchet MS"/>
              </a:rPr>
              <a:t>Nearest </a:t>
            </a:r>
            <a:r>
              <a:rPr sz="4200" spc="160" dirty="0">
                <a:solidFill>
                  <a:srgbClr val="EBEBEB"/>
                </a:solidFill>
                <a:latin typeface="Trebuchet MS"/>
                <a:cs typeface="Trebuchet MS"/>
              </a:rPr>
              <a:t>Neighbour):</a:t>
            </a:r>
            <a:endParaRPr sz="42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1168380" cy="6858000"/>
            <a:chOff x="0" y="0"/>
            <a:chExt cx="11168380" cy="6858000"/>
          </a:xfrm>
        </p:grpSpPr>
        <p:sp>
          <p:nvSpPr>
            <p:cNvPr id="4" name="object 4"/>
            <p:cNvSpPr/>
            <p:nvPr/>
          </p:nvSpPr>
          <p:spPr>
            <a:xfrm>
              <a:off x="7467658" y="0"/>
              <a:ext cx="552450" cy="3705225"/>
            </a:xfrm>
            <a:custGeom>
              <a:avLst/>
              <a:gdLst/>
              <a:ahLst/>
              <a:cxnLst/>
              <a:rect l="l" t="t" r="r" b="b"/>
              <a:pathLst>
                <a:path w="552450" h="3705225">
                  <a:moveTo>
                    <a:pt x="552391" y="0"/>
                  </a:moveTo>
                  <a:lnTo>
                    <a:pt x="84396" y="0"/>
                  </a:lnTo>
                  <a:lnTo>
                    <a:pt x="72712" y="161035"/>
                  </a:lnTo>
                  <a:lnTo>
                    <a:pt x="64332" y="294770"/>
                  </a:lnTo>
                  <a:lnTo>
                    <a:pt x="56282" y="438158"/>
                  </a:lnTo>
                  <a:lnTo>
                    <a:pt x="48603" y="590064"/>
                  </a:lnTo>
                  <a:lnTo>
                    <a:pt x="39010" y="803891"/>
                  </a:lnTo>
                  <a:lnTo>
                    <a:pt x="30243" y="1028150"/>
                  </a:lnTo>
                  <a:lnTo>
                    <a:pt x="22397" y="1260148"/>
                  </a:lnTo>
                  <a:lnTo>
                    <a:pt x="15569" y="1497194"/>
                  </a:lnTo>
                  <a:lnTo>
                    <a:pt x="9854" y="1736594"/>
                  </a:lnTo>
                  <a:lnTo>
                    <a:pt x="5347" y="1975658"/>
                  </a:lnTo>
                  <a:lnTo>
                    <a:pt x="2146" y="2211692"/>
                  </a:lnTo>
                  <a:lnTo>
                    <a:pt x="659" y="2385111"/>
                  </a:lnTo>
                  <a:lnTo>
                    <a:pt x="0" y="2554177"/>
                  </a:lnTo>
                  <a:lnTo>
                    <a:pt x="209" y="2717752"/>
                  </a:lnTo>
                  <a:lnTo>
                    <a:pt x="1327" y="2874703"/>
                  </a:lnTo>
                  <a:lnTo>
                    <a:pt x="3395" y="3023893"/>
                  </a:lnTo>
                  <a:lnTo>
                    <a:pt x="5320" y="3118481"/>
                  </a:lnTo>
                  <a:lnTo>
                    <a:pt x="7698" y="3208777"/>
                  </a:lnTo>
                  <a:lnTo>
                    <a:pt x="10539" y="3294447"/>
                  </a:lnTo>
                  <a:lnTo>
                    <a:pt x="13857" y="3375154"/>
                  </a:lnTo>
                  <a:lnTo>
                    <a:pt x="17662" y="3450560"/>
                  </a:lnTo>
                  <a:lnTo>
                    <a:pt x="21966" y="3520330"/>
                  </a:lnTo>
                  <a:lnTo>
                    <a:pt x="26783" y="3584127"/>
                  </a:lnTo>
                  <a:lnTo>
                    <a:pt x="32123" y="3641614"/>
                  </a:lnTo>
                  <a:lnTo>
                    <a:pt x="103319" y="3705225"/>
                  </a:lnTo>
                  <a:lnTo>
                    <a:pt x="109796" y="3506342"/>
                  </a:lnTo>
                  <a:lnTo>
                    <a:pt x="118940" y="3300476"/>
                  </a:lnTo>
                  <a:lnTo>
                    <a:pt x="123893" y="3194939"/>
                  </a:lnTo>
                  <a:lnTo>
                    <a:pt x="130116" y="3088766"/>
                  </a:lnTo>
                  <a:lnTo>
                    <a:pt x="143324" y="2870962"/>
                  </a:lnTo>
                  <a:lnTo>
                    <a:pt x="150690" y="2759710"/>
                  </a:lnTo>
                  <a:lnTo>
                    <a:pt x="159580" y="2647441"/>
                  </a:lnTo>
                  <a:lnTo>
                    <a:pt x="168089" y="2533650"/>
                  </a:lnTo>
                  <a:lnTo>
                    <a:pt x="177868" y="2418715"/>
                  </a:lnTo>
                  <a:lnTo>
                    <a:pt x="199458" y="2186686"/>
                  </a:lnTo>
                  <a:lnTo>
                    <a:pt x="224096" y="1949830"/>
                  </a:lnTo>
                  <a:lnTo>
                    <a:pt x="237304" y="1831594"/>
                  </a:lnTo>
                  <a:lnTo>
                    <a:pt x="251782" y="1711960"/>
                  </a:lnTo>
                  <a:lnTo>
                    <a:pt x="282770" y="1469644"/>
                  </a:lnTo>
                  <a:lnTo>
                    <a:pt x="299788" y="1348739"/>
                  </a:lnTo>
                  <a:lnTo>
                    <a:pt x="336618" y="1104773"/>
                  </a:lnTo>
                  <a:lnTo>
                    <a:pt x="356684" y="981710"/>
                  </a:lnTo>
                  <a:lnTo>
                    <a:pt x="377512" y="857758"/>
                  </a:lnTo>
                  <a:lnTo>
                    <a:pt x="398848" y="735964"/>
                  </a:lnTo>
                  <a:lnTo>
                    <a:pt x="422216" y="612901"/>
                  </a:lnTo>
                  <a:lnTo>
                    <a:pt x="470857" y="366902"/>
                  </a:lnTo>
                  <a:lnTo>
                    <a:pt x="497527" y="244475"/>
                  </a:lnTo>
                  <a:lnTo>
                    <a:pt x="524578" y="122047"/>
                  </a:lnTo>
                  <a:lnTo>
                    <a:pt x="552391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7810500" cy="6858000"/>
            </a:xfrm>
            <a:custGeom>
              <a:avLst/>
              <a:gdLst/>
              <a:ahLst/>
              <a:cxnLst/>
              <a:rect l="l" t="t" r="r" b="b"/>
              <a:pathLst>
                <a:path w="7810500" h="6858000">
                  <a:moveTo>
                    <a:pt x="7809357" y="0"/>
                  </a:moveTo>
                  <a:lnTo>
                    <a:pt x="6465697" y="0"/>
                  </a:lnTo>
                  <a:lnTo>
                    <a:pt x="0" y="0"/>
                  </a:lnTo>
                  <a:lnTo>
                    <a:pt x="0" y="6857999"/>
                  </a:lnTo>
                  <a:lnTo>
                    <a:pt x="7810500" y="6857999"/>
                  </a:lnTo>
                  <a:lnTo>
                    <a:pt x="7787258" y="6698894"/>
                  </a:lnTo>
                  <a:lnTo>
                    <a:pt x="7775194" y="6612483"/>
                  </a:lnTo>
                  <a:lnTo>
                    <a:pt x="7747127" y="6387541"/>
                  </a:lnTo>
                  <a:lnTo>
                    <a:pt x="7730998" y="6252438"/>
                  </a:lnTo>
                  <a:lnTo>
                    <a:pt x="7713980" y="6100191"/>
                  </a:lnTo>
                  <a:lnTo>
                    <a:pt x="7696073" y="5934227"/>
                  </a:lnTo>
                  <a:lnTo>
                    <a:pt x="7678039" y="5753862"/>
                  </a:lnTo>
                  <a:lnTo>
                    <a:pt x="7659751" y="5561838"/>
                  </a:lnTo>
                  <a:lnTo>
                    <a:pt x="7642733" y="5354701"/>
                  </a:lnTo>
                  <a:lnTo>
                    <a:pt x="7626477" y="5138039"/>
                  </a:lnTo>
                  <a:lnTo>
                    <a:pt x="7611618" y="4908931"/>
                  </a:lnTo>
                  <a:lnTo>
                    <a:pt x="7597521" y="4670298"/>
                  </a:lnTo>
                  <a:lnTo>
                    <a:pt x="7584185" y="4421378"/>
                  </a:lnTo>
                  <a:lnTo>
                    <a:pt x="7579486" y="4293743"/>
                  </a:lnTo>
                  <a:lnTo>
                    <a:pt x="7574280" y="4163441"/>
                  </a:lnTo>
                  <a:lnTo>
                    <a:pt x="7569454" y="4031106"/>
                  </a:lnTo>
                  <a:lnTo>
                    <a:pt x="7566279" y="3898138"/>
                  </a:lnTo>
                  <a:lnTo>
                    <a:pt x="7560309" y="3625088"/>
                  </a:lnTo>
                  <a:lnTo>
                    <a:pt x="7558405" y="3485261"/>
                  </a:lnTo>
                  <a:lnTo>
                    <a:pt x="7558405" y="3343910"/>
                  </a:lnTo>
                  <a:lnTo>
                    <a:pt x="7557389" y="3201289"/>
                  </a:lnTo>
                  <a:lnTo>
                    <a:pt x="7558405" y="3057271"/>
                  </a:lnTo>
                  <a:lnTo>
                    <a:pt x="7562215" y="2765171"/>
                  </a:lnTo>
                  <a:lnTo>
                    <a:pt x="7570470" y="2467483"/>
                  </a:lnTo>
                  <a:lnTo>
                    <a:pt x="7575296" y="2318004"/>
                  </a:lnTo>
                  <a:lnTo>
                    <a:pt x="7582154" y="2167128"/>
                  </a:lnTo>
                  <a:lnTo>
                    <a:pt x="7590408" y="2014854"/>
                  </a:lnTo>
                  <a:lnTo>
                    <a:pt x="7598409" y="1861947"/>
                  </a:lnTo>
                  <a:lnTo>
                    <a:pt x="7608443" y="1709039"/>
                  </a:lnTo>
                  <a:lnTo>
                    <a:pt x="7620508" y="1553972"/>
                  </a:lnTo>
                  <a:lnTo>
                    <a:pt x="7632700" y="1401064"/>
                  </a:lnTo>
                  <a:lnTo>
                    <a:pt x="7646543" y="1245362"/>
                  </a:lnTo>
                  <a:lnTo>
                    <a:pt x="7661909" y="1089025"/>
                  </a:lnTo>
                  <a:lnTo>
                    <a:pt x="7678039" y="934720"/>
                  </a:lnTo>
                  <a:lnTo>
                    <a:pt x="7696834" y="778383"/>
                  </a:lnTo>
                  <a:lnTo>
                    <a:pt x="7737094" y="466344"/>
                  </a:lnTo>
                  <a:lnTo>
                    <a:pt x="7760461" y="310642"/>
                  </a:lnTo>
                  <a:lnTo>
                    <a:pt x="7784338" y="155701"/>
                  </a:lnTo>
                  <a:lnTo>
                    <a:pt x="78093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91775" y="0"/>
              <a:ext cx="776287" cy="121437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0439400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AF15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7700" y="1857375"/>
              <a:ext cx="6267450" cy="31432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85480" y="1736724"/>
            <a:ext cx="3072130" cy="26123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5210"/>
              </a:lnSpc>
              <a:spcBef>
                <a:spcPts val="130"/>
              </a:spcBef>
            </a:pPr>
            <a:r>
              <a:rPr sz="4550" spc="480" dirty="0">
                <a:solidFill>
                  <a:srgbClr val="EBEBEB"/>
                </a:solidFill>
                <a:latin typeface="Trebuchet MS"/>
                <a:cs typeface="Trebuchet MS"/>
              </a:rPr>
              <a:t>SVM</a:t>
            </a:r>
            <a:endParaRPr sz="4550">
              <a:latin typeface="Trebuchet MS"/>
              <a:cs typeface="Trebuchet MS"/>
            </a:endParaRPr>
          </a:p>
          <a:p>
            <a:pPr marL="12700" marR="5080">
              <a:lnSpc>
                <a:spcPts val="4960"/>
              </a:lnSpc>
              <a:spcBef>
                <a:spcPts val="330"/>
              </a:spcBef>
            </a:pPr>
            <a:r>
              <a:rPr sz="4550" spc="150" dirty="0">
                <a:solidFill>
                  <a:srgbClr val="EBEBEB"/>
                </a:solidFill>
                <a:latin typeface="Trebuchet MS"/>
                <a:cs typeface="Trebuchet MS"/>
              </a:rPr>
              <a:t>(Support </a:t>
            </a:r>
            <a:r>
              <a:rPr sz="4550" spc="260" dirty="0">
                <a:solidFill>
                  <a:srgbClr val="EBEBEB"/>
                </a:solidFill>
                <a:latin typeface="Trebuchet MS"/>
                <a:cs typeface="Trebuchet MS"/>
              </a:rPr>
              <a:t>Vector </a:t>
            </a:r>
            <a:r>
              <a:rPr sz="4550" spc="430" dirty="0">
                <a:solidFill>
                  <a:srgbClr val="EBEBEB"/>
                </a:solidFill>
                <a:latin typeface="Trebuchet MS"/>
                <a:cs typeface="Trebuchet MS"/>
              </a:rPr>
              <a:t>Machine</a:t>
            </a:r>
            <a:r>
              <a:rPr sz="4550" spc="25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sz="4550" spc="-290" dirty="0">
                <a:solidFill>
                  <a:srgbClr val="EBEBEB"/>
                </a:solidFill>
                <a:latin typeface="Trebuchet MS"/>
                <a:cs typeface="Trebuchet MS"/>
              </a:rPr>
              <a:t>):</a:t>
            </a:r>
            <a:endParaRPr sz="455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38175" y="0"/>
            <a:ext cx="10530205" cy="6219825"/>
            <a:chOff x="638175" y="0"/>
            <a:chExt cx="10530205" cy="6219825"/>
          </a:xfrm>
        </p:grpSpPr>
        <p:sp>
          <p:nvSpPr>
            <p:cNvPr id="4" name="object 4"/>
            <p:cNvSpPr/>
            <p:nvPr/>
          </p:nvSpPr>
          <p:spPr>
            <a:xfrm>
              <a:off x="638175" y="638175"/>
              <a:ext cx="6915150" cy="5581650"/>
            </a:xfrm>
            <a:custGeom>
              <a:avLst/>
              <a:gdLst/>
              <a:ahLst/>
              <a:cxnLst/>
              <a:rect l="l" t="t" r="r" b="b"/>
              <a:pathLst>
                <a:path w="6915150" h="5581650">
                  <a:moveTo>
                    <a:pt x="6915150" y="0"/>
                  </a:moveTo>
                  <a:lnTo>
                    <a:pt x="0" y="0"/>
                  </a:lnTo>
                  <a:lnTo>
                    <a:pt x="0" y="5581650"/>
                  </a:lnTo>
                  <a:lnTo>
                    <a:pt x="6915150" y="5581650"/>
                  </a:lnTo>
                  <a:lnTo>
                    <a:pt x="69151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91775" y="0"/>
              <a:ext cx="776287" cy="121437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439400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AF15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2500" y="1790700"/>
              <a:ext cx="6276975" cy="32766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85480" y="2672651"/>
            <a:ext cx="2195830" cy="167957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55"/>
              </a:spcBef>
            </a:pPr>
            <a:r>
              <a:rPr sz="5400" spc="265" dirty="0">
                <a:solidFill>
                  <a:srgbClr val="EBEBEB"/>
                </a:solidFill>
                <a:latin typeface="Trebuchet MS"/>
                <a:cs typeface="Trebuchet MS"/>
              </a:rPr>
              <a:t>NAÏVE </a:t>
            </a:r>
            <a:r>
              <a:rPr sz="5400" spc="-10" dirty="0">
                <a:solidFill>
                  <a:srgbClr val="EBEBEB"/>
                </a:solidFill>
                <a:latin typeface="Trebuchet MS"/>
                <a:cs typeface="Trebuchet MS"/>
              </a:rPr>
              <a:t>BAYES:</a:t>
            </a:r>
            <a:endParaRPr sz="54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38175" y="-19250"/>
            <a:ext cx="10530205" cy="6219825"/>
            <a:chOff x="638175" y="0"/>
            <a:chExt cx="10530205" cy="6219825"/>
          </a:xfrm>
        </p:grpSpPr>
        <p:sp>
          <p:nvSpPr>
            <p:cNvPr id="4" name="object 4"/>
            <p:cNvSpPr/>
            <p:nvPr/>
          </p:nvSpPr>
          <p:spPr>
            <a:xfrm>
              <a:off x="638175" y="638175"/>
              <a:ext cx="6915150" cy="5581650"/>
            </a:xfrm>
            <a:custGeom>
              <a:avLst/>
              <a:gdLst/>
              <a:ahLst/>
              <a:cxnLst/>
              <a:rect l="l" t="t" r="r" b="b"/>
              <a:pathLst>
                <a:path w="6915150" h="5581650">
                  <a:moveTo>
                    <a:pt x="6915150" y="0"/>
                  </a:moveTo>
                  <a:lnTo>
                    <a:pt x="0" y="0"/>
                  </a:lnTo>
                  <a:lnTo>
                    <a:pt x="0" y="5581650"/>
                  </a:lnTo>
                  <a:lnTo>
                    <a:pt x="6915150" y="5581650"/>
                  </a:lnTo>
                  <a:lnTo>
                    <a:pt x="69151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91775" y="0"/>
              <a:ext cx="776287" cy="121437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439400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AF15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2500" y="1171575"/>
              <a:ext cx="6276975" cy="45148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5200650" cy="6858000"/>
            <a:chOff x="0" y="0"/>
            <a:chExt cx="5200650" cy="6858000"/>
          </a:xfrm>
        </p:grpSpPr>
        <p:sp>
          <p:nvSpPr>
            <p:cNvPr id="4" name="object 4"/>
            <p:cNvSpPr/>
            <p:nvPr/>
          </p:nvSpPr>
          <p:spPr>
            <a:xfrm>
              <a:off x="4648258" y="0"/>
              <a:ext cx="552450" cy="3705225"/>
            </a:xfrm>
            <a:custGeom>
              <a:avLst/>
              <a:gdLst/>
              <a:ahLst/>
              <a:cxnLst/>
              <a:rect l="l" t="t" r="r" b="b"/>
              <a:pathLst>
                <a:path w="552450" h="3705225">
                  <a:moveTo>
                    <a:pt x="552391" y="0"/>
                  </a:moveTo>
                  <a:lnTo>
                    <a:pt x="84396" y="0"/>
                  </a:lnTo>
                  <a:lnTo>
                    <a:pt x="72712" y="161035"/>
                  </a:lnTo>
                  <a:lnTo>
                    <a:pt x="64332" y="294770"/>
                  </a:lnTo>
                  <a:lnTo>
                    <a:pt x="56282" y="438158"/>
                  </a:lnTo>
                  <a:lnTo>
                    <a:pt x="48603" y="590064"/>
                  </a:lnTo>
                  <a:lnTo>
                    <a:pt x="39010" y="803891"/>
                  </a:lnTo>
                  <a:lnTo>
                    <a:pt x="30243" y="1028150"/>
                  </a:lnTo>
                  <a:lnTo>
                    <a:pt x="22397" y="1260148"/>
                  </a:lnTo>
                  <a:lnTo>
                    <a:pt x="15569" y="1497194"/>
                  </a:lnTo>
                  <a:lnTo>
                    <a:pt x="9854" y="1736594"/>
                  </a:lnTo>
                  <a:lnTo>
                    <a:pt x="5347" y="1975658"/>
                  </a:lnTo>
                  <a:lnTo>
                    <a:pt x="2146" y="2211692"/>
                  </a:lnTo>
                  <a:lnTo>
                    <a:pt x="659" y="2385111"/>
                  </a:lnTo>
                  <a:lnTo>
                    <a:pt x="0" y="2554177"/>
                  </a:lnTo>
                  <a:lnTo>
                    <a:pt x="209" y="2717752"/>
                  </a:lnTo>
                  <a:lnTo>
                    <a:pt x="1327" y="2874703"/>
                  </a:lnTo>
                  <a:lnTo>
                    <a:pt x="3395" y="3023893"/>
                  </a:lnTo>
                  <a:lnTo>
                    <a:pt x="5320" y="3118481"/>
                  </a:lnTo>
                  <a:lnTo>
                    <a:pt x="7698" y="3208777"/>
                  </a:lnTo>
                  <a:lnTo>
                    <a:pt x="10539" y="3294447"/>
                  </a:lnTo>
                  <a:lnTo>
                    <a:pt x="13857" y="3375154"/>
                  </a:lnTo>
                  <a:lnTo>
                    <a:pt x="17662" y="3450560"/>
                  </a:lnTo>
                  <a:lnTo>
                    <a:pt x="21966" y="3520330"/>
                  </a:lnTo>
                  <a:lnTo>
                    <a:pt x="26783" y="3584127"/>
                  </a:lnTo>
                  <a:lnTo>
                    <a:pt x="32123" y="3641614"/>
                  </a:lnTo>
                  <a:lnTo>
                    <a:pt x="103319" y="3705225"/>
                  </a:lnTo>
                  <a:lnTo>
                    <a:pt x="109796" y="3506342"/>
                  </a:lnTo>
                  <a:lnTo>
                    <a:pt x="118940" y="3300476"/>
                  </a:lnTo>
                  <a:lnTo>
                    <a:pt x="123893" y="3194939"/>
                  </a:lnTo>
                  <a:lnTo>
                    <a:pt x="130116" y="3088766"/>
                  </a:lnTo>
                  <a:lnTo>
                    <a:pt x="143324" y="2870962"/>
                  </a:lnTo>
                  <a:lnTo>
                    <a:pt x="150690" y="2759710"/>
                  </a:lnTo>
                  <a:lnTo>
                    <a:pt x="159580" y="2647441"/>
                  </a:lnTo>
                  <a:lnTo>
                    <a:pt x="168089" y="2533650"/>
                  </a:lnTo>
                  <a:lnTo>
                    <a:pt x="177868" y="2418715"/>
                  </a:lnTo>
                  <a:lnTo>
                    <a:pt x="199458" y="2186686"/>
                  </a:lnTo>
                  <a:lnTo>
                    <a:pt x="224096" y="1949830"/>
                  </a:lnTo>
                  <a:lnTo>
                    <a:pt x="237304" y="1831594"/>
                  </a:lnTo>
                  <a:lnTo>
                    <a:pt x="251782" y="1711960"/>
                  </a:lnTo>
                  <a:lnTo>
                    <a:pt x="282770" y="1469644"/>
                  </a:lnTo>
                  <a:lnTo>
                    <a:pt x="299788" y="1348739"/>
                  </a:lnTo>
                  <a:lnTo>
                    <a:pt x="336618" y="1104773"/>
                  </a:lnTo>
                  <a:lnTo>
                    <a:pt x="356684" y="981710"/>
                  </a:lnTo>
                  <a:lnTo>
                    <a:pt x="377512" y="857758"/>
                  </a:lnTo>
                  <a:lnTo>
                    <a:pt x="398848" y="735964"/>
                  </a:lnTo>
                  <a:lnTo>
                    <a:pt x="422216" y="612901"/>
                  </a:lnTo>
                  <a:lnTo>
                    <a:pt x="470857" y="366902"/>
                  </a:lnTo>
                  <a:lnTo>
                    <a:pt x="497527" y="244475"/>
                  </a:lnTo>
                  <a:lnTo>
                    <a:pt x="524578" y="122047"/>
                  </a:lnTo>
                  <a:lnTo>
                    <a:pt x="552391" y="0"/>
                  </a:lnTo>
                  <a:close/>
                </a:path>
              </a:pathLst>
            </a:custGeom>
            <a:solidFill>
              <a:srgbClr val="1E5154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991099" cy="685799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0391775" y="0"/>
            <a:ext cx="776605" cy="1214755"/>
            <a:chOff x="10391775" y="0"/>
            <a:chExt cx="776605" cy="121475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91775" y="0"/>
              <a:ext cx="776287" cy="121437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0439400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AF15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047114" y="1671955"/>
            <a:ext cx="3061335" cy="35966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3200" marR="5080" indent="895985" algn="r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099185" algn="l"/>
              </a:tabLst>
            </a:pPr>
            <a:r>
              <a:rPr sz="3900" spc="125" dirty="0">
                <a:solidFill>
                  <a:srgbClr val="FFFFFF"/>
                </a:solidFill>
                <a:latin typeface="Trebuchet MS"/>
                <a:cs typeface="Trebuchet MS"/>
              </a:rPr>
              <a:t>EXPLAIN </a:t>
            </a:r>
            <a:r>
              <a:rPr sz="3900" spc="-10" dirty="0">
                <a:solidFill>
                  <a:srgbClr val="FFFFFF"/>
                </a:solidFill>
                <a:latin typeface="Trebuchet MS"/>
                <a:cs typeface="Trebuchet MS"/>
              </a:rPr>
              <a:t>FEATURES, </a:t>
            </a:r>
            <a:r>
              <a:rPr sz="3900" dirty="0">
                <a:solidFill>
                  <a:srgbClr val="FFFFFF"/>
                </a:solidFill>
                <a:latin typeface="Trebuchet MS"/>
                <a:cs typeface="Trebuchet MS"/>
              </a:rPr>
              <a:t>LABELS</a:t>
            </a:r>
            <a:r>
              <a:rPr sz="3900" spc="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900" spc="41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3900" spc="335" dirty="0">
                <a:solidFill>
                  <a:srgbClr val="FFFFFF"/>
                </a:solidFill>
                <a:latin typeface="Trebuchet MS"/>
                <a:cs typeface="Trebuchet MS"/>
              </a:rPr>
              <a:t>MODELS</a:t>
            </a:r>
            <a:r>
              <a:rPr sz="3900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900" spc="15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endParaRPr sz="3900">
              <a:latin typeface="Trebuchet MS"/>
              <a:cs typeface="Trebuchet MS"/>
            </a:endParaRPr>
          </a:p>
          <a:p>
            <a:pPr marL="12700" marR="6985" indent="2334895" algn="r">
              <a:lnSpc>
                <a:spcPts val="4730"/>
              </a:lnSpc>
              <a:spcBef>
                <a:spcPts val="30"/>
              </a:spcBef>
            </a:pPr>
            <a:r>
              <a:rPr sz="3900" spc="325" dirty="0">
                <a:solidFill>
                  <a:srgbClr val="FFFFFF"/>
                </a:solidFill>
                <a:latin typeface="Trebuchet MS"/>
                <a:cs typeface="Trebuchet MS"/>
              </a:rPr>
              <a:t>ML </a:t>
            </a:r>
            <a:r>
              <a:rPr sz="3900" spc="-45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3900" spc="-2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900" spc="80" dirty="0">
                <a:solidFill>
                  <a:srgbClr val="FFFFFF"/>
                </a:solidFill>
                <a:latin typeface="Trebuchet MS"/>
                <a:cs typeface="Trebuchet MS"/>
              </a:rPr>
              <a:t>MATHS.</a:t>
            </a:r>
            <a:endParaRPr sz="39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87009" y="1550965"/>
            <a:ext cx="1911350" cy="2620645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5"/>
              </a:spcBef>
              <a:tabLst>
                <a:tab pos="355600" algn="l"/>
              </a:tabLst>
            </a:pPr>
            <a:r>
              <a:rPr sz="1550" spc="95" dirty="0">
                <a:solidFill>
                  <a:srgbClr val="F7F7F7"/>
                </a:solidFill>
                <a:latin typeface="Lucida Sans Unicode"/>
                <a:cs typeface="Lucida Sans Unicode"/>
              </a:rPr>
              <a:t>▶</a:t>
            </a:r>
            <a:r>
              <a:rPr sz="1550" dirty="0">
                <a:solidFill>
                  <a:srgbClr val="F7F7F7"/>
                </a:solidFill>
                <a:latin typeface="Lucida Sans Unicode"/>
                <a:cs typeface="Lucida Sans Unicode"/>
              </a:rPr>
              <a:t>	</a:t>
            </a:r>
            <a:r>
              <a:rPr sz="2000" spc="95" dirty="0">
                <a:latin typeface="Trebuchet MS"/>
                <a:cs typeface="Trebuchet MS"/>
              </a:rPr>
              <a:t>X=3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F(x)=9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  <a:tabLst>
                <a:tab pos="355600" algn="l"/>
              </a:tabLst>
            </a:pPr>
            <a:r>
              <a:rPr sz="1550" spc="95" dirty="0">
                <a:solidFill>
                  <a:srgbClr val="89D0D5"/>
                </a:solidFill>
                <a:latin typeface="Lucida Sans Unicode"/>
                <a:cs typeface="Lucida Sans Unicode"/>
              </a:rPr>
              <a:t>▶</a:t>
            </a:r>
            <a:r>
              <a:rPr sz="1550" dirty="0">
                <a:solidFill>
                  <a:srgbClr val="89D0D5"/>
                </a:solidFill>
                <a:latin typeface="Lucida Sans Unicode"/>
                <a:cs typeface="Lucida Sans Unicode"/>
              </a:rPr>
              <a:t>	</a:t>
            </a:r>
            <a:r>
              <a:rPr sz="2000" spc="95" dirty="0">
                <a:latin typeface="Trebuchet MS"/>
                <a:cs typeface="Trebuchet MS"/>
              </a:rPr>
              <a:t>X=4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F(x)=12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  <a:tabLst>
                <a:tab pos="355600" algn="l"/>
              </a:tabLst>
            </a:pPr>
            <a:r>
              <a:rPr sz="1550" spc="95" dirty="0">
                <a:solidFill>
                  <a:srgbClr val="89D0D5"/>
                </a:solidFill>
                <a:latin typeface="Lucida Sans Unicode"/>
                <a:cs typeface="Lucida Sans Unicode"/>
              </a:rPr>
              <a:t>▶</a:t>
            </a:r>
            <a:r>
              <a:rPr sz="1550" dirty="0">
                <a:solidFill>
                  <a:srgbClr val="89D0D5"/>
                </a:solidFill>
                <a:latin typeface="Lucida Sans Unicode"/>
                <a:cs typeface="Lucida Sans Unicode"/>
              </a:rPr>
              <a:t>	</a:t>
            </a:r>
            <a:r>
              <a:rPr sz="2000" spc="95" dirty="0">
                <a:latin typeface="Trebuchet MS"/>
                <a:cs typeface="Trebuchet MS"/>
              </a:rPr>
              <a:t>X=5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F(x)=15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  <a:tabLst>
                <a:tab pos="355600" algn="l"/>
              </a:tabLst>
            </a:pPr>
            <a:r>
              <a:rPr sz="1550" spc="95" dirty="0">
                <a:solidFill>
                  <a:srgbClr val="89D0D5"/>
                </a:solidFill>
                <a:latin typeface="Lucida Sans Unicode"/>
                <a:cs typeface="Lucida Sans Unicode"/>
              </a:rPr>
              <a:t>▶</a:t>
            </a:r>
            <a:r>
              <a:rPr sz="1550" dirty="0">
                <a:solidFill>
                  <a:srgbClr val="89D0D5"/>
                </a:solidFill>
                <a:latin typeface="Lucida Sans Unicode"/>
                <a:cs typeface="Lucida Sans Unicode"/>
              </a:rPr>
              <a:t>	</a:t>
            </a:r>
            <a:r>
              <a:rPr sz="2000" spc="95" dirty="0">
                <a:latin typeface="Trebuchet MS"/>
                <a:cs typeface="Trebuchet MS"/>
              </a:rPr>
              <a:t>X=6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F(x)=18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  <a:tabLst>
                <a:tab pos="355600" algn="l"/>
              </a:tabLst>
            </a:pPr>
            <a:r>
              <a:rPr sz="1550" spc="95" dirty="0">
                <a:solidFill>
                  <a:srgbClr val="89D0D5"/>
                </a:solidFill>
                <a:latin typeface="Lucida Sans Unicode"/>
                <a:cs typeface="Lucida Sans Unicode"/>
              </a:rPr>
              <a:t>▶</a:t>
            </a:r>
            <a:r>
              <a:rPr sz="1550" dirty="0">
                <a:solidFill>
                  <a:srgbClr val="89D0D5"/>
                </a:solidFill>
                <a:latin typeface="Lucida Sans Unicode"/>
                <a:cs typeface="Lucida Sans Unicode"/>
              </a:rPr>
              <a:t>	</a:t>
            </a:r>
            <a:r>
              <a:rPr sz="2000" spc="110" dirty="0">
                <a:latin typeface="Trebuchet MS"/>
                <a:cs typeface="Trebuchet MS"/>
              </a:rPr>
              <a:t>What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is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spc="165" dirty="0">
                <a:latin typeface="Trebuchet MS"/>
                <a:cs typeface="Trebuchet MS"/>
              </a:rPr>
              <a:t>X=8?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  <a:tabLst>
                <a:tab pos="355600" algn="l"/>
              </a:tabLst>
            </a:pPr>
            <a:r>
              <a:rPr sz="1550" spc="95" dirty="0">
                <a:solidFill>
                  <a:srgbClr val="89D0D5"/>
                </a:solidFill>
                <a:latin typeface="Lucida Sans Unicode"/>
                <a:cs typeface="Lucida Sans Unicode"/>
              </a:rPr>
              <a:t>▶</a:t>
            </a:r>
            <a:r>
              <a:rPr sz="1550" dirty="0">
                <a:solidFill>
                  <a:srgbClr val="89D0D5"/>
                </a:solidFill>
                <a:latin typeface="Lucida Sans Unicode"/>
                <a:cs typeface="Lucida Sans Unicode"/>
              </a:rPr>
              <a:t>	</a:t>
            </a:r>
            <a:r>
              <a:rPr sz="2000" spc="-10" dirty="0">
                <a:latin typeface="Trebuchet MS"/>
                <a:cs typeface="Trebuchet MS"/>
              </a:rPr>
              <a:t>F(x)=3x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87009" y="4565713"/>
            <a:ext cx="3917950" cy="133223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0"/>
              </a:spcBef>
              <a:tabLst>
                <a:tab pos="355600" algn="l"/>
              </a:tabLst>
            </a:pPr>
            <a:r>
              <a:rPr sz="1550" spc="95" dirty="0">
                <a:solidFill>
                  <a:srgbClr val="89D0D5"/>
                </a:solidFill>
                <a:latin typeface="Lucida Sans Unicode"/>
                <a:cs typeface="Lucida Sans Unicode"/>
              </a:rPr>
              <a:t>▶</a:t>
            </a:r>
            <a:r>
              <a:rPr sz="1550" dirty="0">
                <a:solidFill>
                  <a:srgbClr val="89D0D5"/>
                </a:solidFill>
                <a:latin typeface="Lucida Sans Unicode"/>
                <a:cs typeface="Lucida Sans Unicode"/>
              </a:rPr>
              <a:t>	</a:t>
            </a:r>
            <a:r>
              <a:rPr sz="2000" dirty="0">
                <a:latin typeface="Trebuchet MS"/>
                <a:cs typeface="Trebuchet MS"/>
              </a:rPr>
              <a:t>Inputs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105" dirty="0">
                <a:latin typeface="Trebuchet MS"/>
                <a:cs typeface="Trebuchet MS"/>
              </a:rPr>
              <a:t>are</a:t>
            </a:r>
            <a:r>
              <a:rPr sz="2000" spc="50" dirty="0">
                <a:latin typeface="Trebuchet MS"/>
                <a:cs typeface="Trebuchet MS"/>
              </a:rPr>
              <a:t> </a:t>
            </a:r>
            <a:r>
              <a:rPr sz="2000" spc="130" dirty="0">
                <a:latin typeface="Trebuchet MS"/>
                <a:cs typeface="Trebuchet MS"/>
              </a:rPr>
              <a:t>called</a:t>
            </a:r>
            <a:r>
              <a:rPr sz="2000" spc="-12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Features.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  <a:tabLst>
                <a:tab pos="355600" algn="l"/>
              </a:tabLst>
            </a:pPr>
            <a:r>
              <a:rPr sz="1550" spc="95" dirty="0">
                <a:solidFill>
                  <a:srgbClr val="89D0D5"/>
                </a:solidFill>
                <a:latin typeface="Lucida Sans Unicode"/>
                <a:cs typeface="Lucida Sans Unicode"/>
              </a:rPr>
              <a:t>▶</a:t>
            </a:r>
            <a:r>
              <a:rPr sz="1550" dirty="0">
                <a:solidFill>
                  <a:srgbClr val="89D0D5"/>
                </a:solidFill>
                <a:latin typeface="Lucida Sans Unicode"/>
                <a:cs typeface="Lucida Sans Unicode"/>
              </a:rPr>
              <a:t>	</a:t>
            </a:r>
            <a:r>
              <a:rPr sz="2000" spc="90" dirty="0">
                <a:latin typeface="Trebuchet MS"/>
                <a:cs typeface="Trebuchet MS"/>
              </a:rPr>
              <a:t>Outputs</a:t>
            </a:r>
            <a:r>
              <a:rPr sz="2000" spc="-170" dirty="0">
                <a:latin typeface="Trebuchet MS"/>
                <a:cs typeface="Trebuchet MS"/>
              </a:rPr>
              <a:t> </a:t>
            </a:r>
            <a:r>
              <a:rPr sz="2000" spc="105" dirty="0">
                <a:latin typeface="Trebuchet MS"/>
                <a:cs typeface="Trebuchet MS"/>
              </a:rPr>
              <a:t>are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130" dirty="0">
                <a:latin typeface="Trebuchet MS"/>
                <a:cs typeface="Trebuchet MS"/>
              </a:rPr>
              <a:t>called</a:t>
            </a:r>
            <a:r>
              <a:rPr sz="2000" spc="-17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Labels.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  <a:tabLst>
                <a:tab pos="355600" algn="l"/>
              </a:tabLst>
            </a:pPr>
            <a:r>
              <a:rPr sz="1550" spc="95" dirty="0">
                <a:solidFill>
                  <a:srgbClr val="89D0D5"/>
                </a:solidFill>
                <a:latin typeface="Lucida Sans Unicode"/>
                <a:cs typeface="Lucida Sans Unicode"/>
              </a:rPr>
              <a:t>▶</a:t>
            </a:r>
            <a:r>
              <a:rPr sz="1550" dirty="0">
                <a:solidFill>
                  <a:srgbClr val="89D0D5"/>
                </a:solidFill>
                <a:latin typeface="Lucida Sans Unicode"/>
                <a:cs typeface="Lucida Sans Unicode"/>
              </a:rPr>
              <a:t>	</a:t>
            </a:r>
            <a:r>
              <a:rPr sz="2000" spc="60" dirty="0">
                <a:latin typeface="Trebuchet MS"/>
                <a:cs typeface="Trebuchet MS"/>
              </a:rPr>
              <a:t>Functions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spc="105" dirty="0">
                <a:latin typeface="Trebuchet MS"/>
                <a:cs typeface="Trebuchet MS"/>
              </a:rPr>
              <a:t>are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000" spc="130" dirty="0">
                <a:latin typeface="Trebuchet MS"/>
                <a:cs typeface="Trebuchet MS"/>
              </a:rPr>
              <a:t>called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110" dirty="0">
                <a:latin typeface="Trebuchet MS"/>
                <a:cs typeface="Trebuchet MS"/>
              </a:rPr>
              <a:t>Models.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76970" y="2926714"/>
            <a:ext cx="3030855" cy="142938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30"/>
              </a:spcBef>
            </a:pPr>
            <a:r>
              <a:rPr sz="4550" spc="290" dirty="0">
                <a:solidFill>
                  <a:srgbClr val="EBEBEB"/>
                </a:solidFill>
                <a:latin typeface="Trebuchet MS"/>
                <a:cs typeface="Trebuchet MS"/>
              </a:rPr>
              <a:t>BRANCHES </a:t>
            </a:r>
            <a:r>
              <a:rPr sz="4550" spc="350" dirty="0">
                <a:solidFill>
                  <a:srgbClr val="EBEBEB"/>
                </a:solidFill>
                <a:latin typeface="Trebuchet MS"/>
                <a:cs typeface="Trebuchet MS"/>
              </a:rPr>
              <a:t>OF</a:t>
            </a:r>
            <a:r>
              <a:rPr sz="4550" spc="-80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sz="4550" spc="-25" dirty="0">
                <a:solidFill>
                  <a:srgbClr val="EBEBEB"/>
                </a:solidFill>
                <a:latin typeface="Trebuchet MS"/>
                <a:cs typeface="Trebuchet MS"/>
              </a:rPr>
              <a:t>AI:</a:t>
            </a:r>
            <a:endParaRPr sz="455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1168380" cy="6858000"/>
            <a:chOff x="0" y="0"/>
            <a:chExt cx="11168380" cy="6858000"/>
          </a:xfrm>
        </p:grpSpPr>
        <p:sp>
          <p:nvSpPr>
            <p:cNvPr id="4" name="object 4"/>
            <p:cNvSpPr/>
            <p:nvPr/>
          </p:nvSpPr>
          <p:spPr>
            <a:xfrm>
              <a:off x="7467658" y="0"/>
              <a:ext cx="552450" cy="3705225"/>
            </a:xfrm>
            <a:custGeom>
              <a:avLst/>
              <a:gdLst/>
              <a:ahLst/>
              <a:cxnLst/>
              <a:rect l="l" t="t" r="r" b="b"/>
              <a:pathLst>
                <a:path w="552450" h="3705225">
                  <a:moveTo>
                    <a:pt x="552391" y="0"/>
                  </a:moveTo>
                  <a:lnTo>
                    <a:pt x="84396" y="0"/>
                  </a:lnTo>
                  <a:lnTo>
                    <a:pt x="72712" y="161035"/>
                  </a:lnTo>
                  <a:lnTo>
                    <a:pt x="64332" y="294770"/>
                  </a:lnTo>
                  <a:lnTo>
                    <a:pt x="56282" y="438158"/>
                  </a:lnTo>
                  <a:lnTo>
                    <a:pt x="48603" y="590064"/>
                  </a:lnTo>
                  <a:lnTo>
                    <a:pt x="39010" y="803891"/>
                  </a:lnTo>
                  <a:lnTo>
                    <a:pt x="30243" y="1028150"/>
                  </a:lnTo>
                  <a:lnTo>
                    <a:pt x="22397" y="1260148"/>
                  </a:lnTo>
                  <a:lnTo>
                    <a:pt x="15569" y="1497194"/>
                  </a:lnTo>
                  <a:lnTo>
                    <a:pt x="9854" y="1736594"/>
                  </a:lnTo>
                  <a:lnTo>
                    <a:pt x="5347" y="1975658"/>
                  </a:lnTo>
                  <a:lnTo>
                    <a:pt x="2146" y="2211692"/>
                  </a:lnTo>
                  <a:lnTo>
                    <a:pt x="659" y="2385111"/>
                  </a:lnTo>
                  <a:lnTo>
                    <a:pt x="0" y="2554177"/>
                  </a:lnTo>
                  <a:lnTo>
                    <a:pt x="209" y="2717752"/>
                  </a:lnTo>
                  <a:lnTo>
                    <a:pt x="1327" y="2874703"/>
                  </a:lnTo>
                  <a:lnTo>
                    <a:pt x="3395" y="3023893"/>
                  </a:lnTo>
                  <a:lnTo>
                    <a:pt x="5320" y="3118481"/>
                  </a:lnTo>
                  <a:lnTo>
                    <a:pt x="7698" y="3208777"/>
                  </a:lnTo>
                  <a:lnTo>
                    <a:pt x="10539" y="3294447"/>
                  </a:lnTo>
                  <a:lnTo>
                    <a:pt x="13857" y="3375154"/>
                  </a:lnTo>
                  <a:lnTo>
                    <a:pt x="17662" y="3450560"/>
                  </a:lnTo>
                  <a:lnTo>
                    <a:pt x="21966" y="3520330"/>
                  </a:lnTo>
                  <a:lnTo>
                    <a:pt x="26783" y="3584127"/>
                  </a:lnTo>
                  <a:lnTo>
                    <a:pt x="32123" y="3641614"/>
                  </a:lnTo>
                  <a:lnTo>
                    <a:pt x="103319" y="3705225"/>
                  </a:lnTo>
                  <a:lnTo>
                    <a:pt x="109796" y="3506342"/>
                  </a:lnTo>
                  <a:lnTo>
                    <a:pt x="118940" y="3300476"/>
                  </a:lnTo>
                  <a:lnTo>
                    <a:pt x="123893" y="3194939"/>
                  </a:lnTo>
                  <a:lnTo>
                    <a:pt x="130116" y="3088766"/>
                  </a:lnTo>
                  <a:lnTo>
                    <a:pt x="143324" y="2870962"/>
                  </a:lnTo>
                  <a:lnTo>
                    <a:pt x="150690" y="2759710"/>
                  </a:lnTo>
                  <a:lnTo>
                    <a:pt x="159580" y="2647441"/>
                  </a:lnTo>
                  <a:lnTo>
                    <a:pt x="168089" y="2533650"/>
                  </a:lnTo>
                  <a:lnTo>
                    <a:pt x="177868" y="2418715"/>
                  </a:lnTo>
                  <a:lnTo>
                    <a:pt x="199458" y="2186686"/>
                  </a:lnTo>
                  <a:lnTo>
                    <a:pt x="224096" y="1949830"/>
                  </a:lnTo>
                  <a:lnTo>
                    <a:pt x="237304" y="1831594"/>
                  </a:lnTo>
                  <a:lnTo>
                    <a:pt x="251782" y="1711960"/>
                  </a:lnTo>
                  <a:lnTo>
                    <a:pt x="282770" y="1469644"/>
                  </a:lnTo>
                  <a:lnTo>
                    <a:pt x="299788" y="1348739"/>
                  </a:lnTo>
                  <a:lnTo>
                    <a:pt x="336618" y="1104773"/>
                  </a:lnTo>
                  <a:lnTo>
                    <a:pt x="356684" y="981710"/>
                  </a:lnTo>
                  <a:lnTo>
                    <a:pt x="377512" y="857758"/>
                  </a:lnTo>
                  <a:lnTo>
                    <a:pt x="398848" y="735964"/>
                  </a:lnTo>
                  <a:lnTo>
                    <a:pt x="422216" y="612901"/>
                  </a:lnTo>
                  <a:lnTo>
                    <a:pt x="470857" y="366902"/>
                  </a:lnTo>
                  <a:lnTo>
                    <a:pt x="497527" y="244475"/>
                  </a:lnTo>
                  <a:lnTo>
                    <a:pt x="524578" y="122047"/>
                  </a:lnTo>
                  <a:lnTo>
                    <a:pt x="552391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7810500" cy="6858000"/>
            </a:xfrm>
            <a:custGeom>
              <a:avLst/>
              <a:gdLst/>
              <a:ahLst/>
              <a:cxnLst/>
              <a:rect l="l" t="t" r="r" b="b"/>
              <a:pathLst>
                <a:path w="7810500" h="6858000">
                  <a:moveTo>
                    <a:pt x="7809357" y="0"/>
                  </a:moveTo>
                  <a:lnTo>
                    <a:pt x="6465697" y="0"/>
                  </a:lnTo>
                  <a:lnTo>
                    <a:pt x="0" y="0"/>
                  </a:lnTo>
                  <a:lnTo>
                    <a:pt x="0" y="6857999"/>
                  </a:lnTo>
                  <a:lnTo>
                    <a:pt x="7810500" y="6857999"/>
                  </a:lnTo>
                  <a:lnTo>
                    <a:pt x="7787258" y="6698894"/>
                  </a:lnTo>
                  <a:lnTo>
                    <a:pt x="7775194" y="6612483"/>
                  </a:lnTo>
                  <a:lnTo>
                    <a:pt x="7747127" y="6387541"/>
                  </a:lnTo>
                  <a:lnTo>
                    <a:pt x="7730998" y="6252438"/>
                  </a:lnTo>
                  <a:lnTo>
                    <a:pt x="7713980" y="6100191"/>
                  </a:lnTo>
                  <a:lnTo>
                    <a:pt x="7696073" y="5934227"/>
                  </a:lnTo>
                  <a:lnTo>
                    <a:pt x="7678039" y="5753862"/>
                  </a:lnTo>
                  <a:lnTo>
                    <a:pt x="7659751" y="5561838"/>
                  </a:lnTo>
                  <a:lnTo>
                    <a:pt x="7642733" y="5354701"/>
                  </a:lnTo>
                  <a:lnTo>
                    <a:pt x="7626477" y="5138039"/>
                  </a:lnTo>
                  <a:lnTo>
                    <a:pt x="7611618" y="4908931"/>
                  </a:lnTo>
                  <a:lnTo>
                    <a:pt x="7597521" y="4670298"/>
                  </a:lnTo>
                  <a:lnTo>
                    <a:pt x="7584185" y="4421378"/>
                  </a:lnTo>
                  <a:lnTo>
                    <a:pt x="7579486" y="4293743"/>
                  </a:lnTo>
                  <a:lnTo>
                    <a:pt x="7574280" y="4163441"/>
                  </a:lnTo>
                  <a:lnTo>
                    <a:pt x="7569454" y="4031106"/>
                  </a:lnTo>
                  <a:lnTo>
                    <a:pt x="7566279" y="3898138"/>
                  </a:lnTo>
                  <a:lnTo>
                    <a:pt x="7560309" y="3625088"/>
                  </a:lnTo>
                  <a:lnTo>
                    <a:pt x="7558405" y="3485261"/>
                  </a:lnTo>
                  <a:lnTo>
                    <a:pt x="7558405" y="3343910"/>
                  </a:lnTo>
                  <a:lnTo>
                    <a:pt x="7557389" y="3201289"/>
                  </a:lnTo>
                  <a:lnTo>
                    <a:pt x="7558405" y="3057271"/>
                  </a:lnTo>
                  <a:lnTo>
                    <a:pt x="7562215" y="2765171"/>
                  </a:lnTo>
                  <a:lnTo>
                    <a:pt x="7570470" y="2467483"/>
                  </a:lnTo>
                  <a:lnTo>
                    <a:pt x="7575296" y="2318004"/>
                  </a:lnTo>
                  <a:lnTo>
                    <a:pt x="7582154" y="2167128"/>
                  </a:lnTo>
                  <a:lnTo>
                    <a:pt x="7590408" y="2014854"/>
                  </a:lnTo>
                  <a:lnTo>
                    <a:pt x="7598409" y="1861947"/>
                  </a:lnTo>
                  <a:lnTo>
                    <a:pt x="7608443" y="1709039"/>
                  </a:lnTo>
                  <a:lnTo>
                    <a:pt x="7620508" y="1553972"/>
                  </a:lnTo>
                  <a:lnTo>
                    <a:pt x="7632700" y="1401064"/>
                  </a:lnTo>
                  <a:lnTo>
                    <a:pt x="7646543" y="1245362"/>
                  </a:lnTo>
                  <a:lnTo>
                    <a:pt x="7661909" y="1089025"/>
                  </a:lnTo>
                  <a:lnTo>
                    <a:pt x="7678039" y="934720"/>
                  </a:lnTo>
                  <a:lnTo>
                    <a:pt x="7696834" y="778383"/>
                  </a:lnTo>
                  <a:lnTo>
                    <a:pt x="7737094" y="466344"/>
                  </a:lnTo>
                  <a:lnTo>
                    <a:pt x="7760461" y="310642"/>
                  </a:lnTo>
                  <a:lnTo>
                    <a:pt x="7784338" y="155701"/>
                  </a:lnTo>
                  <a:lnTo>
                    <a:pt x="78093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91775" y="0"/>
              <a:ext cx="776287" cy="121437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0439400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AF15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7700" y="1590675"/>
              <a:ext cx="6267450" cy="36766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666999"/>
              <a:ext cx="4038599" cy="419099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895600"/>
              <a:ext cx="1523999" cy="23622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10600" y="1676400"/>
              <a:ext cx="2819400" cy="28194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01000" y="0"/>
              <a:ext cx="1600200" cy="11430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10600" y="6095999"/>
              <a:ext cx="990600" cy="76199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391775" y="0"/>
              <a:ext cx="776287" cy="121437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439400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AF15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75" dirty="0"/>
              <a:t>WHAT</a:t>
            </a:r>
            <a:r>
              <a:rPr spc="70" dirty="0"/>
              <a:t> </a:t>
            </a:r>
            <a:r>
              <a:rPr dirty="0"/>
              <a:t>IS</a:t>
            </a:r>
            <a:r>
              <a:rPr spc="-229" dirty="0"/>
              <a:t> </a:t>
            </a:r>
            <a:r>
              <a:rPr spc="360" dirty="0"/>
              <a:t>MACHINE</a:t>
            </a:r>
            <a:r>
              <a:rPr spc="20" dirty="0"/>
              <a:t> </a:t>
            </a:r>
            <a:r>
              <a:rPr spc="290" dirty="0"/>
              <a:t>LEARNING?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21982" y="1440677"/>
            <a:ext cx="9473565" cy="1551305"/>
          </a:xfrm>
          <a:prstGeom prst="rect">
            <a:avLst/>
          </a:prstGeom>
        </p:spPr>
        <p:txBody>
          <a:bodyPr vert="horz" wrap="square" lIns="0" tIns="14541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45"/>
              </a:spcBef>
              <a:buClr>
                <a:srgbClr val="89D0D5"/>
              </a:buClr>
              <a:buSzPct val="81818"/>
              <a:buFont typeface="Wingdings"/>
              <a:buChar char=""/>
              <a:tabLst>
                <a:tab pos="355600" algn="l"/>
              </a:tabLst>
            </a:pPr>
            <a:r>
              <a:rPr sz="2750" spc="195" dirty="0">
                <a:solidFill>
                  <a:srgbClr val="FFFFFF"/>
                </a:solidFill>
                <a:latin typeface="Trebuchet MS"/>
                <a:cs typeface="Trebuchet MS"/>
              </a:rPr>
              <a:t>ML</a:t>
            </a:r>
            <a:r>
              <a:rPr sz="2750" spc="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50" spc="-125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275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50" spc="200" dirty="0">
                <a:solidFill>
                  <a:srgbClr val="FFFFFF"/>
                </a:solidFill>
                <a:latin typeface="Trebuchet MS"/>
                <a:cs typeface="Trebuchet MS"/>
              </a:rPr>
              <a:t>making</a:t>
            </a:r>
            <a:r>
              <a:rPr sz="275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50" spc="8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750" spc="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50" spc="165" dirty="0">
                <a:solidFill>
                  <a:srgbClr val="FFFFFF"/>
                </a:solidFill>
                <a:latin typeface="Trebuchet MS"/>
                <a:cs typeface="Trebuchet MS"/>
              </a:rPr>
              <a:t>computer</a:t>
            </a:r>
            <a:r>
              <a:rPr sz="2750" spc="3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5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750" spc="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50" spc="-10" dirty="0">
                <a:solidFill>
                  <a:srgbClr val="FFFFFF"/>
                </a:solidFill>
                <a:latin typeface="Trebuchet MS"/>
                <a:cs typeface="Trebuchet MS"/>
              </a:rPr>
              <a:t>learn.</a:t>
            </a:r>
            <a:endParaRPr sz="2750">
              <a:latin typeface="Trebuchet MS"/>
              <a:cs typeface="Trebuchet MS"/>
            </a:endParaRPr>
          </a:p>
          <a:p>
            <a:pPr marL="354965" marR="5080" indent="-342900">
              <a:lnSpc>
                <a:spcPct val="100000"/>
              </a:lnSpc>
              <a:spcBef>
                <a:spcPts val="1055"/>
              </a:spcBef>
              <a:buClr>
                <a:srgbClr val="89D0D5"/>
              </a:buClr>
              <a:buSzPct val="81818"/>
              <a:buFont typeface="Wingdings"/>
              <a:buChar char=""/>
              <a:tabLst>
                <a:tab pos="355600" algn="l"/>
              </a:tabLst>
            </a:pPr>
            <a:r>
              <a:rPr sz="2750" spc="-95" dirty="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sz="2750" spc="-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50" spc="-65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275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50" spc="170" dirty="0">
                <a:solidFill>
                  <a:srgbClr val="FFFFFF"/>
                </a:solidFill>
                <a:latin typeface="Trebuchet MS"/>
                <a:cs typeface="Trebuchet MS"/>
              </a:rPr>
              <a:t>giving</a:t>
            </a:r>
            <a:r>
              <a:rPr sz="275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50" spc="80" dirty="0">
                <a:solidFill>
                  <a:srgbClr val="FFFFFF"/>
                </a:solidFill>
                <a:latin typeface="Trebuchet MS"/>
                <a:cs typeface="Trebuchet MS"/>
              </a:rPr>
              <a:t>input</a:t>
            </a:r>
            <a:r>
              <a:rPr sz="275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50" spc="33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75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50" spc="105" dirty="0">
                <a:solidFill>
                  <a:srgbClr val="FFFFFF"/>
                </a:solidFill>
                <a:latin typeface="Trebuchet MS"/>
                <a:cs typeface="Trebuchet MS"/>
              </a:rPr>
              <a:t>output </a:t>
            </a:r>
            <a:r>
              <a:rPr sz="275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75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50" spc="229" dirty="0">
                <a:solidFill>
                  <a:srgbClr val="FFFFFF"/>
                </a:solidFill>
                <a:latin typeface="Trebuchet MS"/>
                <a:cs typeface="Trebuchet MS"/>
              </a:rPr>
              <a:t>machine</a:t>
            </a:r>
            <a:r>
              <a:rPr sz="2750" spc="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50" spc="105" dirty="0">
                <a:solidFill>
                  <a:srgbClr val="FFFFFF"/>
                </a:solidFill>
                <a:latin typeface="Trebuchet MS"/>
                <a:cs typeface="Trebuchet MS"/>
              </a:rPr>
              <a:t>learning </a:t>
            </a:r>
            <a:r>
              <a:rPr sz="2750" spc="90" dirty="0">
                <a:solidFill>
                  <a:srgbClr val="FFFFFF"/>
                </a:solidFill>
                <a:latin typeface="Trebuchet MS"/>
                <a:cs typeface="Trebuchet MS"/>
              </a:rPr>
              <a:t>algorithm</a:t>
            </a:r>
            <a:r>
              <a:rPr sz="2750" spc="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50" spc="33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75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50" spc="-180" dirty="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sz="275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50" spc="70" dirty="0">
                <a:solidFill>
                  <a:srgbClr val="FFFFFF"/>
                </a:solidFill>
                <a:latin typeface="Trebuchet MS"/>
                <a:cs typeface="Trebuchet MS"/>
              </a:rPr>
              <a:t>builds</a:t>
            </a:r>
            <a:r>
              <a:rPr sz="275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50" spc="44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5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50" spc="120" dirty="0">
                <a:solidFill>
                  <a:srgbClr val="FFFFFF"/>
                </a:solidFill>
                <a:latin typeface="Trebuchet MS"/>
                <a:cs typeface="Trebuchet MS"/>
              </a:rPr>
              <a:t>model.</a:t>
            </a:r>
            <a:r>
              <a:rPr sz="2750" spc="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50" spc="-95" dirty="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sz="275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50" spc="75" dirty="0">
                <a:solidFill>
                  <a:srgbClr val="FFFFFF"/>
                </a:solidFill>
                <a:latin typeface="Trebuchet MS"/>
                <a:cs typeface="Trebuchet MS"/>
              </a:rPr>
              <a:t>predicts</a:t>
            </a:r>
            <a:r>
              <a:rPr sz="2750" spc="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50" spc="7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2750" spc="-10" dirty="0">
                <a:solidFill>
                  <a:srgbClr val="FFFFFF"/>
                </a:solidFill>
                <a:latin typeface="Trebuchet MS"/>
                <a:cs typeface="Trebuchet MS"/>
              </a:rPr>
              <a:t>future.</a:t>
            </a:r>
            <a:endParaRPr sz="275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81025" y="3524186"/>
            <a:ext cx="10982325" cy="2653030"/>
            <a:chOff x="581025" y="3524186"/>
            <a:chExt cx="10982325" cy="2653030"/>
          </a:xfrm>
        </p:grpSpPr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81025" y="3524186"/>
              <a:ext cx="4595876" cy="265277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47700" y="3552824"/>
              <a:ext cx="4467225" cy="252412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05500" y="3552824"/>
              <a:ext cx="5657850" cy="25241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3005" y="811593"/>
            <a:ext cx="5266055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641600" algn="l"/>
              </a:tabLst>
            </a:pPr>
            <a:r>
              <a:rPr spc="350" dirty="0">
                <a:solidFill>
                  <a:srgbClr val="FFFFFF"/>
                </a:solidFill>
              </a:rPr>
              <a:t>MACHINE</a:t>
            </a:r>
            <a:r>
              <a:rPr dirty="0">
                <a:solidFill>
                  <a:srgbClr val="FFFFFF"/>
                </a:solidFill>
              </a:rPr>
              <a:t>	</a:t>
            </a:r>
            <a:r>
              <a:rPr spc="210" dirty="0">
                <a:solidFill>
                  <a:srgbClr val="FFFFFF"/>
                </a:solidFill>
              </a:rPr>
              <a:t>LEARNING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0575" y="2428874"/>
            <a:ext cx="10334625" cy="44291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10439400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AF15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723265" y="3228339"/>
            <a:ext cx="2769235" cy="10045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30"/>
              </a:spcBef>
            </a:pPr>
            <a:r>
              <a:rPr sz="3200" spc="45" dirty="0">
                <a:solidFill>
                  <a:srgbClr val="F1F1F1"/>
                </a:solidFill>
                <a:latin typeface="Arial"/>
                <a:cs typeface="Arial"/>
              </a:rPr>
              <a:t>METHODS</a:t>
            </a:r>
            <a:r>
              <a:rPr sz="3200" spc="-240" dirty="0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sz="3200" spc="-25" dirty="0">
                <a:solidFill>
                  <a:srgbClr val="F1F1F1"/>
                </a:solidFill>
                <a:latin typeface="Arial"/>
                <a:cs typeface="Arial"/>
              </a:rPr>
              <a:t>OF </a:t>
            </a:r>
            <a:r>
              <a:rPr sz="3200" spc="75" dirty="0">
                <a:solidFill>
                  <a:srgbClr val="F1F1F1"/>
                </a:solidFill>
                <a:latin typeface="Arial"/>
                <a:cs typeface="Arial"/>
              </a:rPr>
              <a:t>LEARNING:-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943350" y="0"/>
            <a:ext cx="8248650" cy="6858000"/>
            <a:chOff x="3943350" y="0"/>
            <a:chExt cx="8248650" cy="6858000"/>
          </a:xfrm>
        </p:grpSpPr>
        <p:sp>
          <p:nvSpPr>
            <p:cNvPr id="7" name="object 7"/>
            <p:cNvSpPr/>
            <p:nvPr/>
          </p:nvSpPr>
          <p:spPr>
            <a:xfrm>
              <a:off x="4162425" y="0"/>
              <a:ext cx="8029575" cy="6858000"/>
            </a:xfrm>
            <a:custGeom>
              <a:avLst/>
              <a:gdLst/>
              <a:ahLst/>
              <a:cxnLst/>
              <a:rect l="l" t="t" r="r" b="b"/>
              <a:pathLst>
                <a:path w="8029575" h="6858000">
                  <a:moveTo>
                    <a:pt x="8029575" y="0"/>
                  </a:moveTo>
                  <a:lnTo>
                    <a:pt x="1142" y="0"/>
                  </a:lnTo>
                  <a:lnTo>
                    <a:pt x="26162" y="155701"/>
                  </a:lnTo>
                  <a:lnTo>
                    <a:pt x="50037" y="310642"/>
                  </a:lnTo>
                  <a:lnTo>
                    <a:pt x="73405" y="466344"/>
                  </a:lnTo>
                  <a:lnTo>
                    <a:pt x="113664" y="778383"/>
                  </a:lnTo>
                  <a:lnTo>
                    <a:pt x="132461" y="934720"/>
                  </a:lnTo>
                  <a:lnTo>
                    <a:pt x="148589" y="1089025"/>
                  </a:lnTo>
                  <a:lnTo>
                    <a:pt x="163829" y="1245362"/>
                  </a:lnTo>
                  <a:lnTo>
                    <a:pt x="177800" y="1401064"/>
                  </a:lnTo>
                  <a:lnTo>
                    <a:pt x="202057" y="1709039"/>
                  </a:lnTo>
                  <a:lnTo>
                    <a:pt x="212089" y="1861947"/>
                  </a:lnTo>
                  <a:lnTo>
                    <a:pt x="219963" y="2014854"/>
                  </a:lnTo>
                  <a:lnTo>
                    <a:pt x="228219" y="2167128"/>
                  </a:lnTo>
                  <a:lnTo>
                    <a:pt x="235076" y="2318004"/>
                  </a:lnTo>
                  <a:lnTo>
                    <a:pt x="240029" y="2467483"/>
                  </a:lnTo>
                  <a:lnTo>
                    <a:pt x="248285" y="2765171"/>
                  </a:lnTo>
                  <a:lnTo>
                    <a:pt x="252095" y="3057271"/>
                  </a:lnTo>
                  <a:lnTo>
                    <a:pt x="253111" y="3201289"/>
                  </a:lnTo>
                  <a:lnTo>
                    <a:pt x="252095" y="3343910"/>
                  </a:lnTo>
                  <a:lnTo>
                    <a:pt x="252095" y="3485261"/>
                  </a:lnTo>
                  <a:lnTo>
                    <a:pt x="250062" y="3625088"/>
                  </a:lnTo>
                  <a:lnTo>
                    <a:pt x="244221" y="3898138"/>
                  </a:lnTo>
                  <a:lnTo>
                    <a:pt x="241046" y="4031106"/>
                  </a:lnTo>
                  <a:lnTo>
                    <a:pt x="236092" y="4163441"/>
                  </a:lnTo>
                  <a:lnTo>
                    <a:pt x="230886" y="4293743"/>
                  </a:lnTo>
                  <a:lnTo>
                    <a:pt x="226187" y="4421378"/>
                  </a:lnTo>
                  <a:lnTo>
                    <a:pt x="212978" y="4670298"/>
                  </a:lnTo>
                  <a:lnTo>
                    <a:pt x="198882" y="4908931"/>
                  </a:lnTo>
                  <a:lnTo>
                    <a:pt x="184023" y="5138039"/>
                  </a:lnTo>
                  <a:lnTo>
                    <a:pt x="167766" y="5354701"/>
                  </a:lnTo>
                  <a:lnTo>
                    <a:pt x="150749" y="5561838"/>
                  </a:lnTo>
                  <a:lnTo>
                    <a:pt x="132461" y="5753862"/>
                  </a:lnTo>
                  <a:lnTo>
                    <a:pt x="114426" y="5934227"/>
                  </a:lnTo>
                  <a:lnTo>
                    <a:pt x="96520" y="6100191"/>
                  </a:lnTo>
                  <a:lnTo>
                    <a:pt x="79501" y="6252438"/>
                  </a:lnTo>
                  <a:lnTo>
                    <a:pt x="63373" y="6387541"/>
                  </a:lnTo>
                  <a:lnTo>
                    <a:pt x="48005" y="6509613"/>
                  </a:lnTo>
                  <a:lnTo>
                    <a:pt x="35305" y="6612483"/>
                  </a:lnTo>
                  <a:lnTo>
                    <a:pt x="23240" y="6698894"/>
                  </a:lnTo>
                  <a:lnTo>
                    <a:pt x="0" y="6857999"/>
                  </a:lnTo>
                  <a:lnTo>
                    <a:pt x="8029575" y="6857999"/>
                  </a:lnTo>
                  <a:lnTo>
                    <a:pt x="80295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43350" y="0"/>
              <a:ext cx="561975" cy="3705225"/>
            </a:xfrm>
            <a:custGeom>
              <a:avLst/>
              <a:gdLst/>
              <a:ahLst/>
              <a:cxnLst/>
              <a:rect l="l" t="t" r="r" b="b"/>
              <a:pathLst>
                <a:path w="561975" h="3705225">
                  <a:moveTo>
                    <a:pt x="476123" y="0"/>
                  </a:moveTo>
                  <a:lnTo>
                    <a:pt x="0" y="0"/>
                  </a:lnTo>
                  <a:lnTo>
                    <a:pt x="28194" y="122047"/>
                  </a:lnTo>
                  <a:lnTo>
                    <a:pt x="55879" y="244475"/>
                  </a:lnTo>
                  <a:lnTo>
                    <a:pt x="82930" y="366902"/>
                  </a:lnTo>
                  <a:lnTo>
                    <a:pt x="132334" y="612901"/>
                  </a:lnTo>
                  <a:lnTo>
                    <a:pt x="156210" y="735964"/>
                  </a:lnTo>
                  <a:lnTo>
                    <a:pt x="177926" y="857758"/>
                  </a:lnTo>
                  <a:lnTo>
                    <a:pt x="199136" y="981710"/>
                  </a:lnTo>
                  <a:lnTo>
                    <a:pt x="219455" y="1104773"/>
                  </a:lnTo>
                  <a:lnTo>
                    <a:pt x="256921" y="1348739"/>
                  </a:lnTo>
                  <a:lnTo>
                    <a:pt x="274320" y="1469644"/>
                  </a:lnTo>
                  <a:lnTo>
                    <a:pt x="305815" y="1711960"/>
                  </a:lnTo>
                  <a:lnTo>
                    <a:pt x="320548" y="1831594"/>
                  </a:lnTo>
                  <a:lnTo>
                    <a:pt x="334010" y="1949830"/>
                  </a:lnTo>
                  <a:lnTo>
                    <a:pt x="359028" y="2186686"/>
                  </a:lnTo>
                  <a:lnTo>
                    <a:pt x="380873" y="2418715"/>
                  </a:lnTo>
                  <a:lnTo>
                    <a:pt x="390905" y="2533650"/>
                  </a:lnTo>
                  <a:lnTo>
                    <a:pt x="399541" y="2647441"/>
                  </a:lnTo>
                  <a:lnTo>
                    <a:pt x="408686" y="2759710"/>
                  </a:lnTo>
                  <a:lnTo>
                    <a:pt x="416178" y="2870962"/>
                  </a:lnTo>
                  <a:lnTo>
                    <a:pt x="435863" y="3194939"/>
                  </a:lnTo>
                  <a:lnTo>
                    <a:pt x="450214" y="3506342"/>
                  </a:lnTo>
                  <a:lnTo>
                    <a:pt x="456819" y="3705225"/>
                  </a:lnTo>
                  <a:lnTo>
                    <a:pt x="526288" y="3667887"/>
                  </a:lnTo>
                  <a:lnTo>
                    <a:pt x="531999" y="3613680"/>
                  </a:lnTo>
                  <a:lnTo>
                    <a:pt x="539559" y="3520330"/>
                  </a:lnTo>
                  <a:lnTo>
                    <a:pt x="543944" y="3450560"/>
                  </a:lnTo>
                  <a:lnTo>
                    <a:pt x="547821" y="3375154"/>
                  </a:lnTo>
                  <a:lnTo>
                    <a:pt x="551200" y="3294447"/>
                  </a:lnTo>
                  <a:lnTo>
                    <a:pt x="554095" y="3208777"/>
                  </a:lnTo>
                  <a:lnTo>
                    <a:pt x="556518" y="3118481"/>
                  </a:lnTo>
                  <a:lnTo>
                    <a:pt x="558481" y="3023893"/>
                  </a:lnTo>
                  <a:lnTo>
                    <a:pt x="560589" y="2874703"/>
                  </a:lnTo>
                  <a:lnTo>
                    <a:pt x="561730" y="2717752"/>
                  </a:lnTo>
                  <a:lnTo>
                    <a:pt x="561946" y="2554177"/>
                  </a:lnTo>
                  <a:lnTo>
                    <a:pt x="561278" y="2385111"/>
                  </a:lnTo>
                  <a:lnTo>
                    <a:pt x="559767" y="2211692"/>
                  </a:lnTo>
                  <a:lnTo>
                    <a:pt x="556514" y="1975658"/>
                  </a:lnTo>
                  <a:lnTo>
                    <a:pt x="551933" y="1736594"/>
                  </a:lnTo>
                  <a:lnTo>
                    <a:pt x="546123" y="1497194"/>
                  </a:lnTo>
                  <a:lnTo>
                    <a:pt x="539182" y="1260148"/>
                  </a:lnTo>
                  <a:lnTo>
                    <a:pt x="531208" y="1028150"/>
                  </a:lnTo>
                  <a:lnTo>
                    <a:pt x="522298" y="803891"/>
                  </a:lnTo>
                  <a:lnTo>
                    <a:pt x="512550" y="590064"/>
                  </a:lnTo>
                  <a:lnTo>
                    <a:pt x="504748" y="438158"/>
                  </a:lnTo>
                  <a:lnTo>
                    <a:pt x="496571" y="294770"/>
                  </a:lnTo>
                  <a:lnTo>
                    <a:pt x="488061" y="161035"/>
                  </a:lnTo>
                  <a:lnTo>
                    <a:pt x="476123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91775" y="0"/>
              <a:ext cx="776287" cy="121437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439400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AF15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00625" y="1447800"/>
              <a:ext cx="6586601" cy="152869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33950" y="1714436"/>
              <a:ext cx="5700776" cy="107156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48250" y="1466850"/>
              <a:ext cx="6496050" cy="1438275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5250815" y="1856486"/>
            <a:ext cx="50749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90" dirty="0">
                <a:solidFill>
                  <a:srgbClr val="FFFFFF"/>
                </a:solidFill>
              </a:rPr>
              <a:t>SUPERVISED</a:t>
            </a:r>
            <a:r>
              <a:rPr sz="3650" spc="330" dirty="0">
                <a:solidFill>
                  <a:srgbClr val="FFFFFF"/>
                </a:solidFill>
              </a:rPr>
              <a:t> </a:t>
            </a:r>
            <a:r>
              <a:rPr sz="3650" spc="195" dirty="0">
                <a:solidFill>
                  <a:srgbClr val="FFFFFF"/>
                </a:solidFill>
              </a:rPr>
              <a:t>LEARNING</a:t>
            </a:r>
            <a:endParaRPr sz="3650"/>
          </a:p>
        </p:txBody>
      </p:sp>
      <p:grpSp>
        <p:nvGrpSpPr>
          <p:cNvPr id="15" name="object 15"/>
          <p:cNvGrpSpPr/>
          <p:nvPr/>
        </p:nvGrpSpPr>
        <p:grpSpPr>
          <a:xfrm>
            <a:off x="4933950" y="2990850"/>
            <a:ext cx="6653530" cy="1538605"/>
            <a:chOff x="4933950" y="2990850"/>
            <a:chExt cx="6653530" cy="1538605"/>
          </a:xfrm>
        </p:grpSpPr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00625" y="2990850"/>
              <a:ext cx="6586601" cy="153822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33950" y="3257486"/>
              <a:ext cx="6348476" cy="108108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48250" y="3009900"/>
              <a:ext cx="6496050" cy="1447800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5250815" y="3407155"/>
            <a:ext cx="57213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10" dirty="0">
                <a:solidFill>
                  <a:srgbClr val="FFFFFF"/>
                </a:solidFill>
                <a:latin typeface="Trebuchet MS"/>
                <a:cs typeface="Trebuchet MS"/>
              </a:rPr>
              <a:t>UNSUPERVISED</a:t>
            </a:r>
            <a:r>
              <a:rPr sz="3650" spc="2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50" spc="195" dirty="0">
                <a:solidFill>
                  <a:srgbClr val="FFFFFF"/>
                </a:solidFill>
                <a:latin typeface="Trebuchet MS"/>
                <a:cs typeface="Trebuchet MS"/>
              </a:rPr>
              <a:t>LEARNING</a:t>
            </a:r>
            <a:endParaRPr sz="3650">
              <a:latin typeface="Trebuchet MS"/>
              <a:cs typeface="Trebuchet M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933950" y="4543488"/>
            <a:ext cx="6653530" cy="1595755"/>
            <a:chOff x="4933950" y="4543488"/>
            <a:chExt cx="6653530" cy="1595755"/>
          </a:xfrm>
        </p:grpSpPr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00625" y="4543488"/>
              <a:ext cx="6586601" cy="152869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933950" y="4562538"/>
              <a:ext cx="4557776" cy="157632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048250" y="4562475"/>
              <a:ext cx="6496050" cy="1438275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5250815" y="4705730"/>
            <a:ext cx="3779520" cy="109220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 marR="5080">
              <a:lnSpc>
                <a:spcPts val="3979"/>
              </a:lnSpc>
              <a:spcBef>
                <a:spcPts val="595"/>
              </a:spcBef>
            </a:pPr>
            <a:r>
              <a:rPr sz="3650" spc="170" dirty="0">
                <a:solidFill>
                  <a:srgbClr val="FFFFFF"/>
                </a:solidFill>
                <a:latin typeface="Trebuchet MS"/>
                <a:cs typeface="Trebuchet MS"/>
              </a:rPr>
              <a:t>REINFORCEMENT </a:t>
            </a:r>
            <a:r>
              <a:rPr sz="3650" spc="195" dirty="0">
                <a:solidFill>
                  <a:srgbClr val="FFFFFF"/>
                </a:solidFill>
                <a:latin typeface="Trebuchet MS"/>
                <a:cs typeface="Trebuchet MS"/>
              </a:rPr>
              <a:t>LEARNING</a:t>
            </a:r>
            <a:endParaRPr sz="36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10439400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AF15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8344" y="596518"/>
            <a:ext cx="3041650" cy="15671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4115"/>
              </a:lnSpc>
              <a:spcBef>
                <a:spcPts val="105"/>
              </a:spcBef>
            </a:pPr>
            <a:r>
              <a:rPr sz="3600" spc="55" dirty="0"/>
              <a:t>WHAT</a:t>
            </a:r>
            <a:endParaRPr sz="3600"/>
          </a:p>
          <a:p>
            <a:pPr marL="12700" marR="5080">
              <a:lnSpc>
                <a:spcPts val="3900"/>
              </a:lnSpc>
              <a:spcBef>
                <a:spcPts val="270"/>
              </a:spcBef>
            </a:pPr>
            <a:r>
              <a:rPr sz="3600" dirty="0"/>
              <a:t>IS</a:t>
            </a:r>
            <a:r>
              <a:rPr sz="3600" spc="-235" dirty="0"/>
              <a:t> </a:t>
            </a:r>
            <a:r>
              <a:rPr sz="3600" spc="85" dirty="0"/>
              <a:t>SUPERVISED </a:t>
            </a:r>
            <a:r>
              <a:rPr sz="3600" spc="265" dirty="0"/>
              <a:t>LEARNING?</a:t>
            </a:r>
            <a:endParaRPr sz="3600"/>
          </a:p>
        </p:txBody>
      </p:sp>
      <p:grpSp>
        <p:nvGrpSpPr>
          <p:cNvPr id="6" name="object 6"/>
          <p:cNvGrpSpPr/>
          <p:nvPr/>
        </p:nvGrpSpPr>
        <p:grpSpPr>
          <a:xfrm>
            <a:off x="4991100" y="0"/>
            <a:ext cx="7200900" cy="6858000"/>
            <a:chOff x="4991100" y="0"/>
            <a:chExt cx="7200900" cy="6858000"/>
          </a:xfrm>
        </p:grpSpPr>
        <p:sp>
          <p:nvSpPr>
            <p:cNvPr id="7" name="object 7"/>
            <p:cNvSpPr/>
            <p:nvPr/>
          </p:nvSpPr>
          <p:spPr>
            <a:xfrm>
              <a:off x="4991100" y="0"/>
              <a:ext cx="561975" cy="3705225"/>
            </a:xfrm>
            <a:custGeom>
              <a:avLst/>
              <a:gdLst/>
              <a:ahLst/>
              <a:cxnLst/>
              <a:rect l="l" t="t" r="r" b="b"/>
              <a:pathLst>
                <a:path w="561975" h="3705225">
                  <a:moveTo>
                    <a:pt x="476123" y="0"/>
                  </a:moveTo>
                  <a:lnTo>
                    <a:pt x="0" y="0"/>
                  </a:lnTo>
                  <a:lnTo>
                    <a:pt x="28194" y="122047"/>
                  </a:lnTo>
                  <a:lnTo>
                    <a:pt x="55879" y="244475"/>
                  </a:lnTo>
                  <a:lnTo>
                    <a:pt x="82930" y="366902"/>
                  </a:lnTo>
                  <a:lnTo>
                    <a:pt x="132334" y="612901"/>
                  </a:lnTo>
                  <a:lnTo>
                    <a:pt x="156210" y="735964"/>
                  </a:lnTo>
                  <a:lnTo>
                    <a:pt x="177926" y="857758"/>
                  </a:lnTo>
                  <a:lnTo>
                    <a:pt x="199136" y="981710"/>
                  </a:lnTo>
                  <a:lnTo>
                    <a:pt x="219455" y="1104773"/>
                  </a:lnTo>
                  <a:lnTo>
                    <a:pt x="256921" y="1348739"/>
                  </a:lnTo>
                  <a:lnTo>
                    <a:pt x="274320" y="1469644"/>
                  </a:lnTo>
                  <a:lnTo>
                    <a:pt x="305815" y="1711960"/>
                  </a:lnTo>
                  <a:lnTo>
                    <a:pt x="320548" y="1831594"/>
                  </a:lnTo>
                  <a:lnTo>
                    <a:pt x="334010" y="1949830"/>
                  </a:lnTo>
                  <a:lnTo>
                    <a:pt x="359028" y="2186686"/>
                  </a:lnTo>
                  <a:lnTo>
                    <a:pt x="380873" y="2418715"/>
                  </a:lnTo>
                  <a:lnTo>
                    <a:pt x="390905" y="2533650"/>
                  </a:lnTo>
                  <a:lnTo>
                    <a:pt x="399541" y="2647441"/>
                  </a:lnTo>
                  <a:lnTo>
                    <a:pt x="408686" y="2759710"/>
                  </a:lnTo>
                  <a:lnTo>
                    <a:pt x="416178" y="2870962"/>
                  </a:lnTo>
                  <a:lnTo>
                    <a:pt x="435863" y="3194939"/>
                  </a:lnTo>
                  <a:lnTo>
                    <a:pt x="450214" y="3506342"/>
                  </a:lnTo>
                  <a:lnTo>
                    <a:pt x="456819" y="3705225"/>
                  </a:lnTo>
                  <a:lnTo>
                    <a:pt x="526288" y="3667887"/>
                  </a:lnTo>
                  <a:lnTo>
                    <a:pt x="531999" y="3613680"/>
                  </a:lnTo>
                  <a:lnTo>
                    <a:pt x="539559" y="3520330"/>
                  </a:lnTo>
                  <a:lnTo>
                    <a:pt x="543944" y="3450560"/>
                  </a:lnTo>
                  <a:lnTo>
                    <a:pt x="547821" y="3375154"/>
                  </a:lnTo>
                  <a:lnTo>
                    <a:pt x="551200" y="3294447"/>
                  </a:lnTo>
                  <a:lnTo>
                    <a:pt x="554095" y="3208777"/>
                  </a:lnTo>
                  <a:lnTo>
                    <a:pt x="556518" y="3118481"/>
                  </a:lnTo>
                  <a:lnTo>
                    <a:pt x="558481" y="3023893"/>
                  </a:lnTo>
                  <a:lnTo>
                    <a:pt x="560589" y="2874703"/>
                  </a:lnTo>
                  <a:lnTo>
                    <a:pt x="561730" y="2717752"/>
                  </a:lnTo>
                  <a:lnTo>
                    <a:pt x="561946" y="2554177"/>
                  </a:lnTo>
                  <a:lnTo>
                    <a:pt x="561278" y="2385111"/>
                  </a:lnTo>
                  <a:lnTo>
                    <a:pt x="559767" y="2211692"/>
                  </a:lnTo>
                  <a:lnTo>
                    <a:pt x="556514" y="1975658"/>
                  </a:lnTo>
                  <a:lnTo>
                    <a:pt x="551933" y="1736594"/>
                  </a:lnTo>
                  <a:lnTo>
                    <a:pt x="546123" y="1497194"/>
                  </a:lnTo>
                  <a:lnTo>
                    <a:pt x="539182" y="1260148"/>
                  </a:lnTo>
                  <a:lnTo>
                    <a:pt x="531208" y="1028150"/>
                  </a:lnTo>
                  <a:lnTo>
                    <a:pt x="522298" y="803891"/>
                  </a:lnTo>
                  <a:lnTo>
                    <a:pt x="512550" y="590064"/>
                  </a:lnTo>
                  <a:lnTo>
                    <a:pt x="504748" y="438158"/>
                  </a:lnTo>
                  <a:lnTo>
                    <a:pt x="496571" y="294770"/>
                  </a:lnTo>
                  <a:lnTo>
                    <a:pt x="488061" y="161035"/>
                  </a:lnTo>
                  <a:lnTo>
                    <a:pt x="476123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210175" y="0"/>
              <a:ext cx="6981825" cy="6858000"/>
            </a:xfrm>
            <a:custGeom>
              <a:avLst/>
              <a:gdLst/>
              <a:ahLst/>
              <a:cxnLst/>
              <a:rect l="l" t="t" r="r" b="b"/>
              <a:pathLst>
                <a:path w="6981825" h="6858000">
                  <a:moveTo>
                    <a:pt x="6981825" y="0"/>
                  </a:moveTo>
                  <a:lnTo>
                    <a:pt x="1142" y="0"/>
                  </a:lnTo>
                  <a:lnTo>
                    <a:pt x="26162" y="155701"/>
                  </a:lnTo>
                  <a:lnTo>
                    <a:pt x="50037" y="310642"/>
                  </a:lnTo>
                  <a:lnTo>
                    <a:pt x="73405" y="466344"/>
                  </a:lnTo>
                  <a:lnTo>
                    <a:pt x="113537" y="778383"/>
                  </a:lnTo>
                  <a:lnTo>
                    <a:pt x="132334" y="934720"/>
                  </a:lnTo>
                  <a:lnTo>
                    <a:pt x="148462" y="1089025"/>
                  </a:lnTo>
                  <a:lnTo>
                    <a:pt x="163829" y="1245362"/>
                  </a:lnTo>
                  <a:lnTo>
                    <a:pt x="177800" y="1401064"/>
                  </a:lnTo>
                  <a:lnTo>
                    <a:pt x="201929" y="1709039"/>
                  </a:lnTo>
                  <a:lnTo>
                    <a:pt x="211962" y="1861947"/>
                  </a:lnTo>
                  <a:lnTo>
                    <a:pt x="228091" y="2167128"/>
                  </a:lnTo>
                  <a:lnTo>
                    <a:pt x="235076" y="2318004"/>
                  </a:lnTo>
                  <a:lnTo>
                    <a:pt x="239902" y="2467483"/>
                  </a:lnTo>
                  <a:lnTo>
                    <a:pt x="248158" y="2765171"/>
                  </a:lnTo>
                  <a:lnTo>
                    <a:pt x="251967" y="3057271"/>
                  </a:lnTo>
                  <a:lnTo>
                    <a:pt x="252984" y="3201289"/>
                  </a:lnTo>
                  <a:lnTo>
                    <a:pt x="251967" y="3343910"/>
                  </a:lnTo>
                  <a:lnTo>
                    <a:pt x="251967" y="3485261"/>
                  </a:lnTo>
                  <a:lnTo>
                    <a:pt x="249936" y="3625088"/>
                  </a:lnTo>
                  <a:lnTo>
                    <a:pt x="244094" y="3898138"/>
                  </a:lnTo>
                  <a:lnTo>
                    <a:pt x="240919" y="4031106"/>
                  </a:lnTo>
                  <a:lnTo>
                    <a:pt x="236092" y="4163441"/>
                  </a:lnTo>
                  <a:lnTo>
                    <a:pt x="230886" y="4293743"/>
                  </a:lnTo>
                  <a:lnTo>
                    <a:pt x="226187" y="4421378"/>
                  </a:lnTo>
                  <a:lnTo>
                    <a:pt x="212851" y="4670298"/>
                  </a:lnTo>
                  <a:lnTo>
                    <a:pt x="198754" y="4908931"/>
                  </a:lnTo>
                  <a:lnTo>
                    <a:pt x="184023" y="5138039"/>
                  </a:lnTo>
                  <a:lnTo>
                    <a:pt x="167639" y="5354701"/>
                  </a:lnTo>
                  <a:lnTo>
                    <a:pt x="150749" y="5561838"/>
                  </a:lnTo>
                  <a:lnTo>
                    <a:pt x="132334" y="5753862"/>
                  </a:lnTo>
                  <a:lnTo>
                    <a:pt x="114426" y="5934227"/>
                  </a:lnTo>
                  <a:lnTo>
                    <a:pt x="96392" y="6100191"/>
                  </a:lnTo>
                  <a:lnTo>
                    <a:pt x="79501" y="6252438"/>
                  </a:lnTo>
                  <a:lnTo>
                    <a:pt x="63373" y="6387541"/>
                  </a:lnTo>
                  <a:lnTo>
                    <a:pt x="48005" y="6509613"/>
                  </a:lnTo>
                  <a:lnTo>
                    <a:pt x="35305" y="6612483"/>
                  </a:lnTo>
                  <a:lnTo>
                    <a:pt x="23240" y="6698894"/>
                  </a:lnTo>
                  <a:lnTo>
                    <a:pt x="0" y="6857999"/>
                  </a:lnTo>
                  <a:lnTo>
                    <a:pt x="6981825" y="6858000"/>
                  </a:lnTo>
                  <a:lnTo>
                    <a:pt x="69818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96000" y="1552575"/>
              <a:ext cx="5448300" cy="375285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91775" y="0"/>
              <a:ext cx="776287" cy="121437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0439400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AF15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28344" y="2465387"/>
            <a:ext cx="4187825" cy="34632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5600" marR="546735" indent="-343535">
              <a:lnSpc>
                <a:spcPct val="100400"/>
              </a:lnSpc>
              <a:spcBef>
                <a:spcPts val="90"/>
              </a:spcBef>
              <a:buClr>
                <a:srgbClr val="F7F7F7"/>
              </a:buClr>
              <a:buSzPct val="81250"/>
              <a:buFont typeface="Wingdings"/>
              <a:buChar char=""/>
              <a:tabLst>
                <a:tab pos="355600" algn="l"/>
                <a:tab pos="356235" algn="l"/>
                <a:tab pos="1461135" algn="l"/>
              </a:tabLst>
            </a:pPr>
            <a:r>
              <a:rPr sz="2400" spc="114" dirty="0">
                <a:solidFill>
                  <a:srgbClr val="EBEBEB"/>
                </a:solidFill>
                <a:latin typeface="Trebuchet MS"/>
                <a:cs typeface="Trebuchet MS"/>
              </a:rPr>
              <a:t>Learning</a:t>
            </a:r>
            <a:r>
              <a:rPr sz="2400" spc="-114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EBEBEB"/>
                </a:solidFill>
                <a:latin typeface="Trebuchet MS"/>
                <a:cs typeface="Trebuchet MS"/>
              </a:rPr>
              <a:t>from</a:t>
            </a:r>
            <a:r>
              <a:rPr sz="2400" spc="40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EBEBEB"/>
                </a:solidFill>
                <a:latin typeface="Trebuchet MS"/>
                <a:cs typeface="Trebuchet MS"/>
              </a:rPr>
              <a:t>others</a:t>
            </a:r>
            <a:r>
              <a:rPr sz="2400" spc="90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sz="2400" spc="-50" dirty="0">
                <a:solidFill>
                  <a:srgbClr val="EBEBEB"/>
                </a:solidFill>
                <a:latin typeface="Trebuchet MS"/>
                <a:cs typeface="Trebuchet MS"/>
              </a:rPr>
              <a:t>is </a:t>
            </a:r>
            <a:r>
              <a:rPr sz="2400" spc="120" dirty="0">
                <a:solidFill>
                  <a:srgbClr val="EBEBEB"/>
                </a:solidFill>
                <a:latin typeface="Trebuchet MS"/>
                <a:cs typeface="Trebuchet MS"/>
              </a:rPr>
              <a:t>called</a:t>
            </a:r>
            <a:r>
              <a:rPr sz="2400" dirty="0">
                <a:solidFill>
                  <a:srgbClr val="EBEBEB"/>
                </a:solidFill>
                <a:latin typeface="Trebuchet MS"/>
                <a:cs typeface="Trebuchet MS"/>
              </a:rPr>
              <a:t>	</a:t>
            </a:r>
            <a:r>
              <a:rPr sz="2400" spc="60" dirty="0">
                <a:solidFill>
                  <a:srgbClr val="EBEBEB"/>
                </a:solidFill>
                <a:latin typeface="Trebuchet MS"/>
                <a:cs typeface="Trebuchet MS"/>
              </a:rPr>
              <a:t>SUPERVISED </a:t>
            </a:r>
            <a:r>
              <a:rPr sz="2400" spc="85" dirty="0">
                <a:solidFill>
                  <a:srgbClr val="EBEBEB"/>
                </a:solidFill>
                <a:latin typeface="Trebuchet MS"/>
                <a:cs typeface="Trebuchet MS"/>
              </a:rPr>
              <a:t>LEARNING.</a:t>
            </a:r>
            <a:endParaRPr sz="2400">
              <a:latin typeface="Trebuchet MS"/>
              <a:cs typeface="Trebuchet MS"/>
            </a:endParaRPr>
          </a:p>
          <a:p>
            <a:pPr marL="355600" indent="-343535">
              <a:lnSpc>
                <a:spcPts val="2870"/>
              </a:lnSpc>
              <a:spcBef>
                <a:spcPts val="1025"/>
              </a:spcBef>
              <a:buClr>
                <a:srgbClr val="F7F7F7"/>
              </a:buClr>
              <a:buSzPct val="81250"/>
              <a:buFont typeface="Wingdings"/>
              <a:buChar char=""/>
              <a:tabLst>
                <a:tab pos="355600" algn="l"/>
                <a:tab pos="356235" algn="l"/>
              </a:tabLst>
            </a:pPr>
            <a:r>
              <a:rPr sz="2400" spc="-125" dirty="0">
                <a:solidFill>
                  <a:srgbClr val="EBEBEB"/>
                </a:solidFill>
                <a:latin typeface="Trebuchet MS"/>
                <a:cs typeface="Trebuchet MS"/>
              </a:rPr>
              <a:t>Will</a:t>
            </a:r>
            <a:r>
              <a:rPr sz="2400" spc="-70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sz="2400" spc="260" dirty="0">
                <a:solidFill>
                  <a:srgbClr val="EBEBEB"/>
                </a:solidFill>
                <a:latin typeface="Trebuchet MS"/>
                <a:cs typeface="Trebuchet MS"/>
              </a:rPr>
              <a:t>have</a:t>
            </a:r>
            <a:r>
              <a:rPr sz="2400" spc="-180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sz="2400" spc="50" dirty="0">
                <a:solidFill>
                  <a:srgbClr val="EBEBEB"/>
                </a:solidFill>
                <a:latin typeface="Trebuchet MS"/>
                <a:cs typeface="Trebuchet MS"/>
              </a:rPr>
              <a:t>features</a:t>
            </a:r>
            <a:r>
              <a:rPr sz="2400" spc="10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sz="2400" spc="260" dirty="0">
                <a:solidFill>
                  <a:srgbClr val="EBEBEB"/>
                </a:solidFill>
                <a:latin typeface="Trebuchet MS"/>
                <a:cs typeface="Trebuchet MS"/>
              </a:rPr>
              <a:t>and</a:t>
            </a:r>
            <a:endParaRPr sz="2400">
              <a:latin typeface="Trebuchet MS"/>
              <a:cs typeface="Trebuchet MS"/>
            </a:endParaRPr>
          </a:p>
          <a:p>
            <a:pPr marL="355600">
              <a:lnSpc>
                <a:spcPts val="2870"/>
              </a:lnSpc>
            </a:pPr>
            <a:r>
              <a:rPr sz="2400" spc="-10" dirty="0">
                <a:solidFill>
                  <a:srgbClr val="EBEBEB"/>
                </a:solidFill>
                <a:latin typeface="Trebuchet MS"/>
                <a:cs typeface="Trebuchet MS"/>
              </a:rPr>
              <a:t>labels.</a:t>
            </a:r>
            <a:endParaRPr sz="24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1025"/>
              </a:spcBef>
              <a:buClr>
                <a:srgbClr val="F7F7F7"/>
              </a:buClr>
              <a:buSzPct val="81250"/>
              <a:buFont typeface="Wingdings"/>
              <a:buChar char=""/>
              <a:tabLst>
                <a:tab pos="355600" algn="l"/>
                <a:tab pos="356235" algn="l"/>
              </a:tabLst>
            </a:pPr>
            <a:r>
              <a:rPr sz="2400" dirty="0">
                <a:solidFill>
                  <a:srgbClr val="EBEBEB"/>
                </a:solidFill>
                <a:latin typeface="Trebuchet MS"/>
                <a:cs typeface="Trebuchet MS"/>
              </a:rPr>
              <a:t>There</a:t>
            </a:r>
            <a:r>
              <a:rPr sz="2400" spc="-90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sz="2400" spc="140" dirty="0">
                <a:solidFill>
                  <a:srgbClr val="EBEBEB"/>
                </a:solidFill>
                <a:latin typeface="Trebuchet MS"/>
                <a:cs typeface="Trebuchet MS"/>
              </a:rPr>
              <a:t>are</a:t>
            </a:r>
            <a:r>
              <a:rPr sz="2400" spc="-85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sz="2400" spc="120" dirty="0">
                <a:solidFill>
                  <a:srgbClr val="EBEBEB"/>
                </a:solidFill>
                <a:latin typeface="Trebuchet MS"/>
                <a:cs typeface="Trebuchet MS"/>
              </a:rPr>
              <a:t>two</a:t>
            </a:r>
            <a:r>
              <a:rPr sz="2400" spc="20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sz="2400" spc="60" dirty="0">
                <a:solidFill>
                  <a:srgbClr val="EBEBEB"/>
                </a:solidFill>
                <a:latin typeface="Trebuchet MS"/>
                <a:cs typeface="Trebuchet MS"/>
              </a:rPr>
              <a:t>algorithms</a:t>
            </a:r>
            <a:r>
              <a:rPr sz="2400" spc="-114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sz="2400" spc="-50" dirty="0">
                <a:solidFill>
                  <a:srgbClr val="EBEBEB"/>
                </a:solidFill>
                <a:latin typeface="Trebuchet MS"/>
                <a:cs typeface="Trebuchet MS"/>
              </a:rPr>
              <a:t>-</a:t>
            </a:r>
            <a:endParaRPr sz="24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1025"/>
              </a:spcBef>
              <a:buClr>
                <a:srgbClr val="F7F7F7"/>
              </a:buClr>
              <a:buSzPct val="81250"/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105" dirty="0">
                <a:solidFill>
                  <a:srgbClr val="EBEBEB"/>
                </a:solidFill>
                <a:latin typeface="Trebuchet MS"/>
                <a:cs typeface="Trebuchet MS"/>
              </a:rPr>
              <a:t>REGRESSION</a:t>
            </a:r>
            <a:endParaRPr sz="24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950"/>
              </a:spcBef>
              <a:buClr>
                <a:srgbClr val="F7F7F7"/>
              </a:buClr>
              <a:buSzPct val="81250"/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100" dirty="0">
                <a:solidFill>
                  <a:srgbClr val="EBEBEB"/>
                </a:solidFill>
                <a:latin typeface="Trebuchet MS"/>
                <a:cs typeface="Trebuchet MS"/>
              </a:rPr>
              <a:t>CLASSIFICATION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z="3600" spc="75" dirty="0"/>
              <a:t>WHAT</a:t>
            </a:r>
            <a:r>
              <a:rPr sz="3600" spc="-60" dirty="0"/>
              <a:t> </a:t>
            </a:r>
            <a:r>
              <a:rPr sz="3600" spc="-25" dirty="0"/>
              <a:t>IS </a:t>
            </a:r>
            <a:r>
              <a:rPr sz="3600" spc="95" dirty="0"/>
              <a:t>UNSUPERVISED </a:t>
            </a:r>
            <a:r>
              <a:rPr sz="3600" spc="265" dirty="0"/>
              <a:t>LEARNING?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4991100" y="0"/>
            <a:ext cx="7200900" cy="6858000"/>
            <a:chOff x="4991100" y="0"/>
            <a:chExt cx="7200900" cy="6858000"/>
          </a:xfrm>
        </p:grpSpPr>
        <p:sp>
          <p:nvSpPr>
            <p:cNvPr id="4" name="object 4"/>
            <p:cNvSpPr/>
            <p:nvPr/>
          </p:nvSpPr>
          <p:spPr>
            <a:xfrm>
              <a:off x="4991100" y="0"/>
              <a:ext cx="561975" cy="3705225"/>
            </a:xfrm>
            <a:custGeom>
              <a:avLst/>
              <a:gdLst/>
              <a:ahLst/>
              <a:cxnLst/>
              <a:rect l="l" t="t" r="r" b="b"/>
              <a:pathLst>
                <a:path w="561975" h="3705225">
                  <a:moveTo>
                    <a:pt x="476123" y="0"/>
                  </a:moveTo>
                  <a:lnTo>
                    <a:pt x="0" y="0"/>
                  </a:lnTo>
                  <a:lnTo>
                    <a:pt x="28194" y="122047"/>
                  </a:lnTo>
                  <a:lnTo>
                    <a:pt x="55879" y="244475"/>
                  </a:lnTo>
                  <a:lnTo>
                    <a:pt x="82930" y="366902"/>
                  </a:lnTo>
                  <a:lnTo>
                    <a:pt x="132334" y="612901"/>
                  </a:lnTo>
                  <a:lnTo>
                    <a:pt x="156210" y="735964"/>
                  </a:lnTo>
                  <a:lnTo>
                    <a:pt x="177926" y="857758"/>
                  </a:lnTo>
                  <a:lnTo>
                    <a:pt x="199136" y="981710"/>
                  </a:lnTo>
                  <a:lnTo>
                    <a:pt x="219455" y="1104773"/>
                  </a:lnTo>
                  <a:lnTo>
                    <a:pt x="256921" y="1348739"/>
                  </a:lnTo>
                  <a:lnTo>
                    <a:pt x="274320" y="1469644"/>
                  </a:lnTo>
                  <a:lnTo>
                    <a:pt x="305815" y="1711960"/>
                  </a:lnTo>
                  <a:lnTo>
                    <a:pt x="320548" y="1831594"/>
                  </a:lnTo>
                  <a:lnTo>
                    <a:pt x="334010" y="1949830"/>
                  </a:lnTo>
                  <a:lnTo>
                    <a:pt x="359028" y="2186686"/>
                  </a:lnTo>
                  <a:lnTo>
                    <a:pt x="380873" y="2418715"/>
                  </a:lnTo>
                  <a:lnTo>
                    <a:pt x="390905" y="2533650"/>
                  </a:lnTo>
                  <a:lnTo>
                    <a:pt x="399541" y="2647441"/>
                  </a:lnTo>
                  <a:lnTo>
                    <a:pt x="408686" y="2759710"/>
                  </a:lnTo>
                  <a:lnTo>
                    <a:pt x="416178" y="2870962"/>
                  </a:lnTo>
                  <a:lnTo>
                    <a:pt x="435863" y="3194939"/>
                  </a:lnTo>
                  <a:lnTo>
                    <a:pt x="450214" y="3506342"/>
                  </a:lnTo>
                  <a:lnTo>
                    <a:pt x="456819" y="3705225"/>
                  </a:lnTo>
                  <a:lnTo>
                    <a:pt x="526288" y="3667887"/>
                  </a:lnTo>
                  <a:lnTo>
                    <a:pt x="531999" y="3613680"/>
                  </a:lnTo>
                  <a:lnTo>
                    <a:pt x="539559" y="3520330"/>
                  </a:lnTo>
                  <a:lnTo>
                    <a:pt x="543944" y="3450560"/>
                  </a:lnTo>
                  <a:lnTo>
                    <a:pt x="547821" y="3375154"/>
                  </a:lnTo>
                  <a:lnTo>
                    <a:pt x="551200" y="3294447"/>
                  </a:lnTo>
                  <a:lnTo>
                    <a:pt x="554095" y="3208777"/>
                  </a:lnTo>
                  <a:lnTo>
                    <a:pt x="556518" y="3118481"/>
                  </a:lnTo>
                  <a:lnTo>
                    <a:pt x="558481" y="3023893"/>
                  </a:lnTo>
                  <a:lnTo>
                    <a:pt x="560589" y="2874703"/>
                  </a:lnTo>
                  <a:lnTo>
                    <a:pt x="561730" y="2717752"/>
                  </a:lnTo>
                  <a:lnTo>
                    <a:pt x="561946" y="2554177"/>
                  </a:lnTo>
                  <a:lnTo>
                    <a:pt x="561278" y="2385111"/>
                  </a:lnTo>
                  <a:lnTo>
                    <a:pt x="559767" y="2211692"/>
                  </a:lnTo>
                  <a:lnTo>
                    <a:pt x="556514" y="1975658"/>
                  </a:lnTo>
                  <a:lnTo>
                    <a:pt x="551933" y="1736594"/>
                  </a:lnTo>
                  <a:lnTo>
                    <a:pt x="546123" y="1497194"/>
                  </a:lnTo>
                  <a:lnTo>
                    <a:pt x="539182" y="1260148"/>
                  </a:lnTo>
                  <a:lnTo>
                    <a:pt x="531208" y="1028150"/>
                  </a:lnTo>
                  <a:lnTo>
                    <a:pt x="522298" y="803891"/>
                  </a:lnTo>
                  <a:lnTo>
                    <a:pt x="512550" y="590064"/>
                  </a:lnTo>
                  <a:lnTo>
                    <a:pt x="504748" y="438158"/>
                  </a:lnTo>
                  <a:lnTo>
                    <a:pt x="496571" y="294770"/>
                  </a:lnTo>
                  <a:lnTo>
                    <a:pt x="488061" y="161035"/>
                  </a:lnTo>
                  <a:lnTo>
                    <a:pt x="476123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210175" y="0"/>
              <a:ext cx="6981825" cy="6858000"/>
            </a:xfrm>
            <a:custGeom>
              <a:avLst/>
              <a:gdLst/>
              <a:ahLst/>
              <a:cxnLst/>
              <a:rect l="l" t="t" r="r" b="b"/>
              <a:pathLst>
                <a:path w="6981825" h="6858000">
                  <a:moveTo>
                    <a:pt x="6981825" y="0"/>
                  </a:moveTo>
                  <a:lnTo>
                    <a:pt x="1142" y="0"/>
                  </a:lnTo>
                  <a:lnTo>
                    <a:pt x="26162" y="155701"/>
                  </a:lnTo>
                  <a:lnTo>
                    <a:pt x="50037" y="310642"/>
                  </a:lnTo>
                  <a:lnTo>
                    <a:pt x="73405" y="466344"/>
                  </a:lnTo>
                  <a:lnTo>
                    <a:pt x="113537" y="778383"/>
                  </a:lnTo>
                  <a:lnTo>
                    <a:pt x="132334" y="934720"/>
                  </a:lnTo>
                  <a:lnTo>
                    <a:pt x="148462" y="1089025"/>
                  </a:lnTo>
                  <a:lnTo>
                    <a:pt x="163829" y="1245362"/>
                  </a:lnTo>
                  <a:lnTo>
                    <a:pt x="177800" y="1401064"/>
                  </a:lnTo>
                  <a:lnTo>
                    <a:pt x="201929" y="1709039"/>
                  </a:lnTo>
                  <a:lnTo>
                    <a:pt x="211962" y="1861947"/>
                  </a:lnTo>
                  <a:lnTo>
                    <a:pt x="228091" y="2167128"/>
                  </a:lnTo>
                  <a:lnTo>
                    <a:pt x="235076" y="2318004"/>
                  </a:lnTo>
                  <a:lnTo>
                    <a:pt x="239902" y="2467483"/>
                  </a:lnTo>
                  <a:lnTo>
                    <a:pt x="248158" y="2765171"/>
                  </a:lnTo>
                  <a:lnTo>
                    <a:pt x="251967" y="3057271"/>
                  </a:lnTo>
                  <a:lnTo>
                    <a:pt x="252984" y="3201289"/>
                  </a:lnTo>
                  <a:lnTo>
                    <a:pt x="251967" y="3343910"/>
                  </a:lnTo>
                  <a:lnTo>
                    <a:pt x="251967" y="3485261"/>
                  </a:lnTo>
                  <a:lnTo>
                    <a:pt x="249936" y="3625088"/>
                  </a:lnTo>
                  <a:lnTo>
                    <a:pt x="244094" y="3898138"/>
                  </a:lnTo>
                  <a:lnTo>
                    <a:pt x="240919" y="4031106"/>
                  </a:lnTo>
                  <a:lnTo>
                    <a:pt x="236092" y="4163441"/>
                  </a:lnTo>
                  <a:lnTo>
                    <a:pt x="230886" y="4293743"/>
                  </a:lnTo>
                  <a:lnTo>
                    <a:pt x="226187" y="4421378"/>
                  </a:lnTo>
                  <a:lnTo>
                    <a:pt x="212851" y="4670298"/>
                  </a:lnTo>
                  <a:lnTo>
                    <a:pt x="198754" y="4908931"/>
                  </a:lnTo>
                  <a:lnTo>
                    <a:pt x="184023" y="5138039"/>
                  </a:lnTo>
                  <a:lnTo>
                    <a:pt x="167639" y="5354701"/>
                  </a:lnTo>
                  <a:lnTo>
                    <a:pt x="150749" y="5561838"/>
                  </a:lnTo>
                  <a:lnTo>
                    <a:pt x="132334" y="5753862"/>
                  </a:lnTo>
                  <a:lnTo>
                    <a:pt x="114426" y="5934227"/>
                  </a:lnTo>
                  <a:lnTo>
                    <a:pt x="96392" y="6100191"/>
                  </a:lnTo>
                  <a:lnTo>
                    <a:pt x="79501" y="6252438"/>
                  </a:lnTo>
                  <a:lnTo>
                    <a:pt x="63373" y="6387541"/>
                  </a:lnTo>
                  <a:lnTo>
                    <a:pt x="48005" y="6509613"/>
                  </a:lnTo>
                  <a:lnTo>
                    <a:pt x="35305" y="6612483"/>
                  </a:lnTo>
                  <a:lnTo>
                    <a:pt x="23240" y="6698894"/>
                  </a:lnTo>
                  <a:lnTo>
                    <a:pt x="0" y="6857999"/>
                  </a:lnTo>
                  <a:lnTo>
                    <a:pt x="6981825" y="6858000"/>
                  </a:lnTo>
                  <a:lnTo>
                    <a:pt x="69818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6000" y="1438275"/>
              <a:ext cx="5448300" cy="39814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91775" y="0"/>
              <a:ext cx="776287" cy="121437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0439400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AF15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81610" y="2474594"/>
            <a:ext cx="4493895" cy="129857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4965" marR="5080" indent="-342900">
              <a:lnSpc>
                <a:spcPct val="101299"/>
              </a:lnSpc>
              <a:spcBef>
                <a:spcPts val="85"/>
              </a:spcBef>
            </a:pPr>
            <a:r>
              <a:rPr sz="2250" spc="175" dirty="0">
                <a:solidFill>
                  <a:srgbClr val="F7F7F7"/>
                </a:solidFill>
                <a:latin typeface="Lucida Sans Unicode"/>
                <a:cs typeface="Lucida Sans Unicode"/>
              </a:rPr>
              <a:t>▶</a:t>
            </a:r>
            <a:r>
              <a:rPr sz="2250" spc="15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2750" spc="125" dirty="0">
                <a:solidFill>
                  <a:srgbClr val="EBEBEB"/>
                </a:solidFill>
                <a:latin typeface="Trebuchet MS"/>
                <a:cs typeface="Trebuchet MS"/>
              </a:rPr>
              <a:t>Learning</a:t>
            </a:r>
            <a:r>
              <a:rPr sz="2750" spc="10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sz="2750" spc="245" dirty="0">
                <a:solidFill>
                  <a:srgbClr val="EBEBEB"/>
                </a:solidFill>
                <a:latin typeface="Trebuchet MS"/>
                <a:cs typeface="Trebuchet MS"/>
              </a:rPr>
              <a:t>on</a:t>
            </a:r>
            <a:r>
              <a:rPr sz="2750" spc="-35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sz="2750" spc="95" dirty="0">
                <a:solidFill>
                  <a:srgbClr val="EBEBEB"/>
                </a:solidFill>
                <a:latin typeface="Trebuchet MS"/>
                <a:cs typeface="Trebuchet MS"/>
              </a:rPr>
              <a:t>our</a:t>
            </a:r>
            <a:r>
              <a:rPr sz="2750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sz="2750" spc="275" dirty="0">
                <a:solidFill>
                  <a:srgbClr val="EBEBEB"/>
                </a:solidFill>
                <a:latin typeface="Trebuchet MS"/>
                <a:cs typeface="Trebuchet MS"/>
              </a:rPr>
              <a:t>own</a:t>
            </a:r>
            <a:r>
              <a:rPr sz="2750" spc="-40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sz="2750" spc="-25" dirty="0">
                <a:solidFill>
                  <a:srgbClr val="EBEBEB"/>
                </a:solidFill>
                <a:latin typeface="Trebuchet MS"/>
                <a:cs typeface="Trebuchet MS"/>
              </a:rPr>
              <a:t>is </a:t>
            </a:r>
            <a:r>
              <a:rPr sz="2750" spc="175" dirty="0">
                <a:solidFill>
                  <a:srgbClr val="EBEBEB"/>
                </a:solidFill>
                <a:latin typeface="Trebuchet MS"/>
                <a:cs typeface="Trebuchet MS"/>
              </a:rPr>
              <a:t>called</a:t>
            </a:r>
            <a:r>
              <a:rPr sz="2750" spc="-20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sz="2750" spc="185" dirty="0">
                <a:solidFill>
                  <a:srgbClr val="EBEBEB"/>
                </a:solidFill>
                <a:latin typeface="Trebuchet MS"/>
                <a:cs typeface="Trebuchet MS"/>
              </a:rPr>
              <a:t>as</a:t>
            </a:r>
            <a:r>
              <a:rPr sz="2750" spc="-10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sz="2750" spc="80" dirty="0">
                <a:solidFill>
                  <a:srgbClr val="EBEBEB"/>
                </a:solidFill>
                <a:latin typeface="Trebuchet MS"/>
                <a:cs typeface="Trebuchet MS"/>
              </a:rPr>
              <a:t>UNSUPERVISED </a:t>
            </a:r>
            <a:r>
              <a:rPr sz="2750" spc="95" dirty="0">
                <a:solidFill>
                  <a:srgbClr val="EBEBEB"/>
                </a:solidFill>
                <a:latin typeface="Trebuchet MS"/>
                <a:cs typeface="Trebuchet MS"/>
              </a:rPr>
              <a:t>LEARNING.</a:t>
            </a:r>
            <a:endParaRPr sz="2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10439400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AF15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8344" y="615315"/>
            <a:ext cx="3794760" cy="122237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080">
              <a:lnSpc>
                <a:spcPct val="92200"/>
              </a:lnSpc>
              <a:spcBef>
                <a:spcPts val="385"/>
              </a:spcBef>
            </a:pPr>
            <a:r>
              <a:rPr sz="2750" dirty="0"/>
              <a:t>WHAT</a:t>
            </a:r>
            <a:r>
              <a:rPr sz="2750" spc="375" dirty="0"/>
              <a:t> </a:t>
            </a:r>
            <a:r>
              <a:rPr sz="2750" spc="-25" dirty="0"/>
              <a:t>IS </a:t>
            </a:r>
            <a:r>
              <a:rPr sz="2750" spc="135" dirty="0"/>
              <a:t>REINFORCEMENT</a:t>
            </a:r>
            <a:r>
              <a:rPr sz="2750" spc="315" dirty="0"/>
              <a:t> </a:t>
            </a:r>
            <a:r>
              <a:rPr sz="2750" spc="30" dirty="0"/>
              <a:t>LEAR </a:t>
            </a:r>
            <a:r>
              <a:rPr sz="2750" spc="320" dirty="0"/>
              <a:t>NING?</a:t>
            </a:r>
            <a:endParaRPr sz="2750"/>
          </a:p>
        </p:txBody>
      </p:sp>
      <p:grpSp>
        <p:nvGrpSpPr>
          <p:cNvPr id="6" name="object 6"/>
          <p:cNvGrpSpPr/>
          <p:nvPr/>
        </p:nvGrpSpPr>
        <p:grpSpPr>
          <a:xfrm>
            <a:off x="4991100" y="0"/>
            <a:ext cx="7200900" cy="6858000"/>
            <a:chOff x="4991100" y="0"/>
            <a:chExt cx="7200900" cy="6858000"/>
          </a:xfrm>
        </p:grpSpPr>
        <p:sp>
          <p:nvSpPr>
            <p:cNvPr id="7" name="object 7"/>
            <p:cNvSpPr/>
            <p:nvPr/>
          </p:nvSpPr>
          <p:spPr>
            <a:xfrm>
              <a:off x="4991100" y="0"/>
              <a:ext cx="561975" cy="3705225"/>
            </a:xfrm>
            <a:custGeom>
              <a:avLst/>
              <a:gdLst/>
              <a:ahLst/>
              <a:cxnLst/>
              <a:rect l="l" t="t" r="r" b="b"/>
              <a:pathLst>
                <a:path w="561975" h="3705225">
                  <a:moveTo>
                    <a:pt x="476123" y="0"/>
                  </a:moveTo>
                  <a:lnTo>
                    <a:pt x="0" y="0"/>
                  </a:lnTo>
                  <a:lnTo>
                    <a:pt x="28194" y="122047"/>
                  </a:lnTo>
                  <a:lnTo>
                    <a:pt x="55879" y="244475"/>
                  </a:lnTo>
                  <a:lnTo>
                    <a:pt x="82930" y="366902"/>
                  </a:lnTo>
                  <a:lnTo>
                    <a:pt x="132334" y="612901"/>
                  </a:lnTo>
                  <a:lnTo>
                    <a:pt x="156210" y="735964"/>
                  </a:lnTo>
                  <a:lnTo>
                    <a:pt x="177926" y="857758"/>
                  </a:lnTo>
                  <a:lnTo>
                    <a:pt x="199136" y="981710"/>
                  </a:lnTo>
                  <a:lnTo>
                    <a:pt x="219455" y="1104773"/>
                  </a:lnTo>
                  <a:lnTo>
                    <a:pt x="256921" y="1348739"/>
                  </a:lnTo>
                  <a:lnTo>
                    <a:pt x="274320" y="1469644"/>
                  </a:lnTo>
                  <a:lnTo>
                    <a:pt x="305815" y="1711960"/>
                  </a:lnTo>
                  <a:lnTo>
                    <a:pt x="320548" y="1831594"/>
                  </a:lnTo>
                  <a:lnTo>
                    <a:pt x="334010" y="1949830"/>
                  </a:lnTo>
                  <a:lnTo>
                    <a:pt x="359028" y="2186686"/>
                  </a:lnTo>
                  <a:lnTo>
                    <a:pt x="380873" y="2418715"/>
                  </a:lnTo>
                  <a:lnTo>
                    <a:pt x="390905" y="2533650"/>
                  </a:lnTo>
                  <a:lnTo>
                    <a:pt x="399541" y="2647441"/>
                  </a:lnTo>
                  <a:lnTo>
                    <a:pt x="408686" y="2759710"/>
                  </a:lnTo>
                  <a:lnTo>
                    <a:pt x="416178" y="2870962"/>
                  </a:lnTo>
                  <a:lnTo>
                    <a:pt x="435863" y="3194939"/>
                  </a:lnTo>
                  <a:lnTo>
                    <a:pt x="450214" y="3506342"/>
                  </a:lnTo>
                  <a:lnTo>
                    <a:pt x="456819" y="3705225"/>
                  </a:lnTo>
                  <a:lnTo>
                    <a:pt x="526288" y="3667887"/>
                  </a:lnTo>
                  <a:lnTo>
                    <a:pt x="531999" y="3613680"/>
                  </a:lnTo>
                  <a:lnTo>
                    <a:pt x="539559" y="3520330"/>
                  </a:lnTo>
                  <a:lnTo>
                    <a:pt x="543944" y="3450560"/>
                  </a:lnTo>
                  <a:lnTo>
                    <a:pt x="547821" y="3375154"/>
                  </a:lnTo>
                  <a:lnTo>
                    <a:pt x="551200" y="3294447"/>
                  </a:lnTo>
                  <a:lnTo>
                    <a:pt x="554095" y="3208777"/>
                  </a:lnTo>
                  <a:lnTo>
                    <a:pt x="556518" y="3118481"/>
                  </a:lnTo>
                  <a:lnTo>
                    <a:pt x="558481" y="3023893"/>
                  </a:lnTo>
                  <a:lnTo>
                    <a:pt x="560589" y="2874703"/>
                  </a:lnTo>
                  <a:lnTo>
                    <a:pt x="561730" y="2717752"/>
                  </a:lnTo>
                  <a:lnTo>
                    <a:pt x="561946" y="2554177"/>
                  </a:lnTo>
                  <a:lnTo>
                    <a:pt x="561278" y="2385111"/>
                  </a:lnTo>
                  <a:lnTo>
                    <a:pt x="559767" y="2211692"/>
                  </a:lnTo>
                  <a:lnTo>
                    <a:pt x="556514" y="1975658"/>
                  </a:lnTo>
                  <a:lnTo>
                    <a:pt x="551933" y="1736594"/>
                  </a:lnTo>
                  <a:lnTo>
                    <a:pt x="546123" y="1497194"/>
                  </a:lnTo>
                  <a:lnTo>
                    <a:pt x="539182" y="1260148"/>
                  </a:lnTo>
                  <a:lnTo>
                    <a:pt x="531208" y="1028150"/>
                  </a:lnTo>
                  <a:lnTo>
                    <a:pt x="522298" y="803891"/>
                  </a:lnTo>
                  <a:lnTo>
                    <a:pt x="512550" y="590064"/>
                  </a:lnTo>
                  <a:lnTo>
                    <a:pt x="504748" y="438158"/>
                  </a:lnTo>
                  <a:lnTo>
                    <a:pt x="496571" y="294770"/>
                  </a:lnTo>
                  <a:lnTo>
                    <a:pt x="488061" y="161035"/>
                  </a:lnTo>
                  <a:lnTo>
                    <a:pt x="476123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210175" y="0"/>
              <a:ext cx="6981825" cy="6858000"/>
            </a:xfrm>
            <a:custGeom>
              <a:avLst/>
              <a:gdLst/>
              <a:ahLst/>
              <a:cxnLst/>
              <a:rect l="l" t="t" r="r" b="b"/>
              <a:pathLst>
                <a:path w="6981825" h="6858000">
                  <a:moveTo>
                    <a:pt x="6981825" y="0"/>
                  </a:moveTo>
                  <a:lnTo>
                    <a:pt x="1142" y="0"/>
                  </a:lnTo>
                  <a:lnTo>
                    <a:pt x="26162" y="155701"/>
                  </a:lnTo>
                  <a:lnTo>
                    <a:pt x="50037" y="310642"/>
                  </a:lnTo>
                  <a:lnTo>
                    <a:pt x="73405" y="466344"/>
                  </a:lnTo>
                  <a:lnTo>
                    <a:pt x="113537" y="778383"/>
                  </a:lnTo>
                  <a:lnTo>
                    <a:pt x="132334" y="934720"/>
                  </a:lnTo>
                  <a:lnTo>
                    <a:pt x="148462" y="1089025"/>
                  </a:lnTo>
                  <a:lnTo>
                    <a:pt x="163829" y="1245362"/>
                  </a:lnTo>
                  <a:lnTo>
                    <a:pt x="177800" y="1401064"/>
                  </a:lnTo>
                  <a:lnTo>
                    <a:pt x="201929" y="1709039"/>
                  </a:lnTo>
                  <a:lnTo>
                    <a:pt x="211962" y="1861947"/>
                  </a:lnTo>
                  <a:lnTo>
                    <a:pt x="228091" y="2167128"/>
                  </a:lnTo>
                  <a:lnTo>
                    <a:pt x="235076" y="2318004"/>
                  </a:lnTo>
                  <a:lnTo>
                    <a:pt x="239902" y="2467483"/>
                  </a:lnTo>
                  <a:lnTo>
                    <a:pt x="248158" y="2765171"/>
                  </a:lnTo>
                  <a:lnTo>
                    <a:pt x="251967" y="3057271"/>
                  </a:lnTo>
                  <a:lnTo>
                    <a:pt x="252984" y="3201289"/>
                  </a:lnTo>
                  <a:lnTo>
                    <a:pt x="251967" y="3343910"/>
                  </a:lnTo>
                  <a:lnTo>
                    <a:pt x="251967" y="3485261"/>
                  </a:lnTo>
                  <a:lnTo>
                    <a:pt x="249936" y="3625088"/>
                  </a:lnTo>
                  <a:lnTo>
                    <a:pt x="244094" y="3898138"/>
                  </a:lnTo>
                  <a:lnTo>
                    <a:pt x="240919" y="4031106"/>
                  </a:lnTo>
                  <a:lnTo>
                    <a:pt x="236092" y="4163441"/>
                  </a:lnTo>
                  <a:lnTo>
                    <a:pt x="230886" y="4293743"/>
                  </a:lnTo>
                  <a:lnTo>
                    <a:pt x="226187" y="4421378"/>
                  </a:lnTo>
                  <a:lnTo>
                    <a:pt x="212851" y="4670298"/>
                  </a:lnTo>
                  <a:lnTo>
                    <a:pt x="198754" y="4908931"/>
                  </a:lnTo>
                  <a:lnTo>
                    <a:pt x="184023" y="5138039"/>
                  </a:lnTo>
                  <a:lnTo>
                    <a:pt x="167639" y="5354701"/>
                  </a:lnTo>
                  <a:lnTo>
                    <a:pt x="150749" y="5561838"/>
                  </a:lnTo>
                  <a:lnTo>
                    <a:pt x="132334" y="5753862"/>
                  </a:lnTo>
                  <a:lnTo>
                    <a:pt x="114426" y="5934227"/>
                  </a:lnTo>
                  <a:lnTo>
                    <a:pt x="96392" y="6100191"/>
                  </a:lnTo>
                  <a:lnTo>
                    <a:pt x="79501" y="6252438"/>
                  </a:lnTo>
                  <a:lnTo>
                    <a:pt x="63373" y="6387541"/>
                  </a:lnTo>
                  <a:lnTo>
                    <a:pt x="48005" y="6509613"/>
                  </a:lnTo>
                  <a:lnTo>
                    <a:pt x="35305" y="6612483"/>
                  </a:lnTo>
                  <a:lnTo>
                    <a:pt x="23240" y="6698894"/>
                  </a:lnTo>
                  <a:lnTo>
                    <a:pt x="0" y="6857999"/>
                  </a:lnTo>
                  <a:lnTo>
                    <a:pt x="6981825" y="6858000"/>
                  </a:lnTo>
                  <a:lnTo>
                    <a:pt x="69818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96000" y="1628775"/>
              <a:ext cx="5448300" cy="360045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91775" y="0"/>
              <a:ext cx="776287" cy="121437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0439400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AF15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28344" y="2474594"/>
            <a:ext cx="3930015" cy="25863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55600" marR="5080" indent="-343535">
              <a:lnSpc>
                <a:spcPct val="102000"/>
              </a:lnSpc>
              <a:spcBef>
                <a:spcPts val="60"/>
              </a:spcBef>
            </a:pPr>
            <a:r>
              <a:rPr sz="2250" spc="175" dirty="0">
                <a:solidFill>
                  <a:srgbClr val="F7F7F7"/>
                </a:solidFill>
                <a:latin typeface="Lucida Sans Unicode"/>
                <a:cs typeface="Lucida Sans Unicode"/>
              </a:rPr>
              <a:t>▶</a:t>
            </a:r>
            <a:r>
              <a:rPr sz="2250" spc="5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2750" spc="265" dirty="0">
                <a:solidFill>
                  <a:srgbClr val="EBEBEB"/>
                </a:solidFill>
                <a:latin typeface="Trebuchet MS"/>
                <a:cs typeface="Trebuchet MS"/>
              </a:rPr>
              <a:t>Machine</a:t>
            </a:r>
            <a:r>
              <a:rPr sz="2750" spc="60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sz="2750" spc="105" dirty="0">
                <a:solidFill>
                  <a:srgbClr val="EBEBEB"/>
                </a:solidFill>
                <a:latin typeface="Trebuchet MS"/>
                <a:cs typeface="Trebuchet MS"/>
              </a:rPr>
              <a:t>learning </a:t>
            </a:r>
            <a:r>
              <a:rPr sz="2750" spc="190" dirty="0">
                <a:solidFill>
                  <a:srgbClr val="EBEBEB"/>
                </a:solidFill>
                <a:latin typeface="Trebuchet MS"/>
                <a:cs typeface="Trebuchet MS"/>
              </a:rPr>
              <a:t>method</a:t>
            </a:r>
            <a:r>
              <a:rPr sz="2750" spc="195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sz="2750" dirty="0">
                <a:solidFill>
                  <a:srgbClr val="EBEBEB"/>
                </a:solidFill>
                <a:latin typeface="Trebuchet MS"/>
                <a:cs typeface="Trebuchet MS"/>
              </a:rPr>
              <a:t>in</a:t>
            </a:r>
            <a:r>
              <a:rPr sz="2750" spc="-50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sz="2750" spc="175" dirty="0">
                <a:solidFill>
                  <a:srgbClr val="EBEBEB"/>
                </a:solidFill>
                <a:latin typeface="Trebuchet MS"/>
                <a:cs typeface="Trebuchet MS"/>
              </a:rPr>
              <a:t>which </a:t>
            </a:r>
            <a:r>
              <a:rPr sz="2750" dirty="0">
                <a:solidFill>
                  <a:srgbClr val="EBEBEB"/>
                </a:solidFill>
                <a:latin typeface="Trebuchet MS"/>
                <a:cs typeface="Trebuchet MS"/>
              </a:rPr>
              <a:t>user</a:t>
            </a:r>
            <a:r>
              <a:rPr sz="2750" spc="45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sz="2750" spc="-125" dirty="0">
                <a:solidFill>
                  <a:srgbClr val="EBEBEB"/>
                </a:solidFill>
                <a:latin typeface="Trebuchet MS"/>
                <a:cs typeface="Trebuchet MS"/>
              </a:rPr>
              <a:t>is</a:t>
            </a:r>
            <a:r>
              <a:rPr sz="2750" spc="-55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sz="2750" spc="195" dirty="0">
                <a:solidFill>
                  <a:srgbClr val="EBEBEB"/>
                </a:solidFill>
                <a:latin typeface="Trebuchet MS"/>
                <a:cs typeface="Trebuchet MS"/>
              </a:rPr>
              <a:t>rewarded</a:t>
            </a:r>
            <a:r>
              <a:rPr sz="2750" spc="105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sz="2750" spc="-25" dirty="0">
                <a:solidFill>
                  <a:srgbClr val="EBEBEB"/>
                </a:solidFill>
                <a:latin typeface="Trebuchet MS"/>
                <a:cs typeface="Trebuchet MS"/>
              </a:rPr>
              <a:t>for </a:t>
            </a:r>
            <a:r>
              <a:rPr sz="2750" spc="75" dirty="0">
                <a:solidFill>
                  <a:srgbClr val="EBEBEB"/>
                </a:solidFill>
                <a:latin typeface="Trebuchet MS"/>
                <a:cs typeface="Trebuchet MS"/>
              </a:rPr>
              <a:t>the</a:t>
            </a:r>
            <a:r>
              <a:rPr sz="2750" spc="70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sz="2750" spc="110" dirty="0">
                <a:solidFill>
                  <a:srgbClr val="EBEBEB"/>
                </a:solidFill>
                <a:latin typeface="Trebuchet MS"/>
                <a:cs typeface="Trebuchet MS"/>
              </a:rPr>
              <a:t>desired</a:t>
            </a:r>
            <a:r>
              <a:rPr sz="2750" spc="45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sz="2750" spc="160" dirty="0">
                <a:solidFill>
                  <a:srgbClr val="EBEBEB"/>
                </a:solidFill>
                <a:latin typeface="Trebuchet MS"/>
                <a:cs typeface="Trebuchet MS"/>
              </a:rPr>
              <a:t>behavior </a:t>
            </a:r>
            <a:r>
              <a:rPr sz="2750" dirty="0">
                <a:solidFill>
                  <a:srgbClr val="EBEBEB"/>
                </a:solidFill>
                <a:latin typeface="Trebuchet MS"/>
                <a:cs typeface="Trebuchet MS"/>
              </a:rPr>
              <a:t>or</a:t>
            </a:r>
            <a:r>
              <a:rPr sz="2750" spc="35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sz="2750" spc="165" dirty="0">
                <a:solidFill>
                  <a:srgbClr val="EBEBEB"/>
                </a:solidFill>
                <a:latin typeface="Trebuchet MS"/>
                <a:cs typeface="Trebuchet MS"/>
              </a:rPr>
              <a:t>punished</a:t>
            </a:r>
            <a:r>
              <a:rPr sz="2750" spc="15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sz="2750" spc="-25" dirty="0">
                <a:solidFill>
                  <a:srgbClr val="EBEBEB"/>
                </a:solidFill>
                <a:latin typeface="Trebuchet MS"/>
                <a:cs typeface="Trebuchet MS"/>
              </a:rPr>
              <a:t>for </a:t>
            </a:r>
            <a:r>
              <a:rPr sz="2750" spc="130" dirty="0">
                <a:solidFill>
                  <a:srgbClr val="EBEBEB"/>
                </a:solidFill>
                <a:latin typeface="Trebuchet MS"/>
                <a:cs typeface="Trebuchet MS"/>
              </a:rPr>
              <a:t>undesired</a:t>
            </a:r>
            <a:r>
              <a:rPr sz="2750" spc="65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sz="2750" spc="160" dirty="0">
                <a:solidFill>
                  <a:srgbClr val="EBEBEB"/>
                </a:solidFill>
                <a:latin typeface="Trebuchet MS"/>
                <a:cs typeface="Trebuchet MS"/>
              </a:rPr>
              <a:t>behavior</a:t>
            </a:r>
            <a:endParaRPr sz="2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477</TotalTime>
  <Words>288</Words>
  <Application>Microsoft Office PowerPoint</Application>
  <PresentationFormat>Widescreen</PresentationFormat>
  <Paragraphs>100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Lucida Sans Unicode</vt:lpstr>
      <vt:lpstr>Times New Roman</vt:lpstr>
      <vt:lpstr>Trebuchet MS</vt:lpstr>
      <vt:lpstr>Wingdings</vt:lpstr>
      <vt:lpstr>Office Theme</vt:lpstr>
      <vt:lpstr>Assignment - 06</vt:lpstr>
      <vt:lpstr>WHAT IS ARTIFICIAL INTELLIGENCE?</vt:lpstr>
      <vt:lpstr>PowerPoint Presentation</vt:lpstr>
      <vt:lpstr>WHAT IS MACHINE LEARNING?</vt:lpstr>
      <vt:lpstr>MACHINE LEARNING</vt:lpstr>
      <vt:lpstr>SUPERVISED LEARNING</vt:lpstr>
      <vt:lpstr>WHAT IS SUPERVISED LEARNING?</vt:lpstr>
      <vt:lpstr>WHAT IS UNSUPERVISED LEARNING?</vt:lpstr>
      <vt:lpstr>WHAT IS REINFORCEMENT LEAR NING?</vt:lpstr>
      <vt:lpstr>PowerPoint Presentation</vt:lpstr>
      <vt:lpstr>WHAT IS REGRESSION AND CLASSIFICATION?</vt:lpstr>
      <vt:lpstr>PowerPoint Presentation</vt:lpstr>
      <vt:lpstr>PowerPoint Presentation</vt:lpstr>
      <vt:lpstr>MACHINE LEARNING ALGORITHMS:</vt:lpstr>
      <vt:lpstr>LINEAR REGRESSION:</vt:lpstr>
      <vt:lpstr>NON LINEAR REGRESSION:</vt:lpstr>
      <vt:lpstr>LOGISTIC REGRESSION:</vt:lpstr>
      <vt:lpstr>DECISION TREE: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ARTIFICIAL INTELLIGENCE?</dc:title>
  <dc:creator>User</dc:creator>
  <cp:lastModifiedBy>User</cp:lastModifiedBy>
  <cp:revision>8</cp:revision>
  <dcterms:created xsi:type="dcterms:W3CDTF">2023-06-05T07:02:53Z</dcterms:created>
  <dcterms:modified xsi:type="dcterms:W3CDTF">2023-06-06T09:55:19Z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2022-10-08T00:00:00Z</vt:filetime>
  </property>
  <property fmtid="{D5CDD505-2E9C-101B-9397-08002B2CF9AE}" pid="3" name="LastSaved">
    <vt:filetime>2023-06-05T00:00:00Z</vt:filetime>
  </property>
</Properties>
</file>